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97" d="100"/>
          <a:sy n="97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DA5EE-D03D-3642-9A16-1195F1606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 of social media text for better translation accuracy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4FBC37-9A6E-514D-ADAB-DE31FC464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Sanat</a:t>
            </a:r>
            <a:r>
              <a:rPr lang="en-US" dirty="0"/>
              <a:t> Deshpande and Lionel Eisenberg</a:t>
            </a:r>
          </a:p>
        </p:txBody>
      </p:sp>
    </p:spTree>
    <p:extLst>
      <p:ext uri="{BB962C8B-B14F-4D97-AF65-F5344CB8AC3E}">
        <p14:creationId xmlns:p14="http://schemas.microsoft.com/office/powerpoint/2010/main" val="41417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795E6-EE5F-5E4D-AD96-3CE0FD41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39D2A7-D42A-284A-82F3-0CA27D2B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increasingly informal (Politics done over tweets, censorship through Facebook etc.)</a:t>
            </a:r>
          </a:p>
          <a:p>
            <a:pPr lvl="1"/>
            <a:r>
              <a:rPr lang="en-US" dirty="0"/>
              <a:t>More and more messaging takes place on social media where the focus is not on proper grammar, punctuation, formal words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How do you translate the following? (real tweets)</a:t>
            </a:r>
          </a:p>
          <a:p>
            <a:pPr lvl="1"/>
            <a:r>
              <a:rPr lang="en-US" dirty="0"/>
              <a:t>“Do </a:t>
            </a:r>
            <a:r>
              <a:rPr lang="en-US" dirty="0" err="1"/>
              <a:t>stdnts</a:t>
            </a:r>
            <a:r>
              <a:rPr lang="en-US" dirty="0"/>
              <a:t> ever </a:t>
            </a:r>
            <a:r>
              <a:rPr lang="en-US" dirty="0" err="1"/>
              <a:t>hve</a:t>
            </a:r>
            <a:r>
              <a:rPr lang="en-US" dirty="0"/>
              <a:t> </a:t>
            </a:r>
            <a:r>
              <a:rPr lang="en-US" dirty="0" err="1"/>
              <a:t>prblms</a:t>
            </a:r>
            <a:r>
              <a:rPr lang="en-US" dirty="0"/>
              <a:t> </a:t>
            </a:r>
            <a:r>
              <a:rPr lang="en-US" dirty="0" err="1"/>
              <a:t>readin</a:t>
            </a:r>
            <a:r>
              <a:rPr lang="en-US" dirty="0"/>
              <a:t> </a:t>
            </a:r>
            <a:r>
              <a:rPr lang="en-US" dirty="0" err="1"/>
              <a:t>assined</a:t>
            </a:r>
            <a:r>
              <a:rPr lang="en-US" dirty="0"/>
              <a:t> stuff”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wya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 we </a:t>
            </a:r>
            <a:r>
              <a:rPr lang="en-US" dirty="0" err="1"/>
              <a:t>finna</a:t>
            </a:r>
            <a:r>
              <a:rPr lang="en-US" dirty="0"/>
              <a:t> roll” </a:t>
            </a:r>
          </a:p>
          <a:p>
            <a:pPr lvl="1"/>
            <a:r>
              <a:rPr lang="en-US" dirty="0"/>
              <a:t>“nah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chillin</a:t>
            </a:r>
            <a:r>
              <a:rPr lang="en-US" dirty="0"/>
              <a:t> w/ friends”</a:t>
            </a:r>
          </a:p>
        </p:txBody>
      </p:sp>
    </p:spTree>
    <p:extLst>
      <p:ext uri="{BB962C8B-B14F-4D97-AF65-F5344CB8AC3E}">
        <p14:creationId xmlns:p14="http://schemas.microsoft.com/office/powerpoint/2010/main" val="168541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1DE61-FBBC-C14F-B381-1CDB5BB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38EDB-6518-254E-8C39-8139142F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5" y="2638044"/>
            <a:ext cx="8931057" cy="3101983"/>
          </a:xfrm>
        </p:spPr>
        <p:txBody>
          <a:bodyPr>
            <a:normAutofit/>
          </a:bodyPr>
          <a:lstStyle/>
          <a:p>
            <a:r>
              <a:rPr lang="en-US" dirty="0"/>
              <a:t>Beam Search Normalizer to transform social media text into something translatable, that resembles normal English.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wya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 “where are you at boy”  “where are you at boy?”</a:t>
            </a:r>
          </a:p>
          <a:p>
            <a:pPr lvl="1"/>
            <a:r>
              <a:rPr lang="en-US" dirty="0"/>
              <a:t>“nah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chillin</a:t>
            </a:r>
            <a:r>
              <a:rPr lang="en-US" dirty="0"/>
              <a:t> w/ friends” </a:t>
            </a:r>
            <a:r>
              <a:rPr lang="en-US" dirty="0">
                <a:sym typeface="Wingdings" pitchFamily="2" charset="2"/>
              </a:rPr>
              <a:t> “no </a:t>
            </a:r>
            <a:r>
              <a:rPr lang="en-US" dirty="0" err="1">
                <a:sym typeface="Wingdings" pitchFamily="2" charset="2"/>
              </a:rPr>
              <a:t>i’m</a:t>
            </a:r>
            <a:r>
              <a:rPr lang="en-US" dirty="0">
                <a:sym typeface="Wingdings" pitchFamily="2" charset="2"/>
              </a:rPr>
              <a:t> hanging with friends” ”no, I’m hanging with friends,”</a:t>
            </a:r>
          </a:p>
          <a:p>
            <a:r>
              <a:rPr lang="en-US" dirty="0">
                <a:sym typeface="Wingdings" pitchFamily="2" charset="2"/>
              </a:rPr>
              <a:t>Combine a beam search decoder and a combination of difference sentence </a:t>
            </a:r>
            <a:r>
              <a:rPr lang="en-US" dirty="0" smtClean="0">
                <a:sym typeface="Wingdings" pitchFamily="2" charset="2"/>
              </a:rPr>
              <a:t>transformers.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Apply a branching series of transformations, and prune based on a language models score at every step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99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Corpora/Datasets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30464" cy="3470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Tweet Set</a:t>
            </a:r>
          </a:p>
          <a:p>
            <a:pPr lvl="1"/>
            <a:r>
              <a:rPr lang="en-US" dirty="0" smtClean="0"/>
              <a:t>3.6M Tweets, made available with location information for another study</a:t>
            </a:r>
          </a:p>
          <a:p>
            <a:pPr lvl="1"/>
            <a:r>
              <a:rPr lang="en-US" dirty="0" smtClean="0"/>
              <a:t>We could ignore the metadata</a:t>
            </a:r>
          </a:p>
          <a:p>
            <a:r>
              <a:rPr lang="en-US" dirty="0" smtClean="0"/>
              <a:t>Small English Language Dataset</a:t>
            </a:r>
          </a:p>
          <a:p>
            <a:pPr lvl="1"/>
            <a:r>
              <a:rPr lang="en-US" dirty="0" smtClean="0"/>
              <a:t>This was used for our simple language model, as a means of scoring hypotheses we produced</a:t>
            </a:r>
          </a:p>
          <a:p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Formal Word</a:t>
            </a:r>
          </a:p>
          <a:p>
            <a:pPr lvl="1"/>
            <a:r>
              <a:rPr lang="en-US" dirty="0" smtClean="0"/>
              <a:t>Contractions</a:t>
            </a:r>
          </a:p>
          <a:p>
            <a:pPr lvl="1"/>
            <a:r>
              <a:rPr lang="en-US" dirty="0" smtClean="0"/>
              <a:t>Interjections</a:t>
            </a:r>
          </a:p>
        </p:txBody>
      </p:sp>
    </p:spTree>
    <p:extLst>
      <p:ext uri="{BB962C8B-B14F-4D97-AF65-F5344CB8AC3E}">
        <p14:creationId xmlns:p14="http://schemas.microsoft.com/office/powerpoint/2010/main" val="168726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reference paper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5090" y="2638044"/>
            <a:ext cx="4703083" cy="3101983"/>
          </a:xfrm>
        </p:spPr>
        <p:txBody>
          <a:bodyPr/>
          <a:lstStyle/>
          <a:p>
            <a:r>
              <a:rPr lang="en-US" dirty="0" smtClean="0"/>
              <a:t>After each branching point, a score is calculated based on the following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language model score</a:t>
            </a:r>
          </a:p>
          <a:p>
            <a:pPr lvl="1"/>
            <a:r>
              <a:rPr lang="en-US" dirty="0" smtClean="0"/>
              <a:t>The difference between the phrase and its predecessor</a:t>
            </a:r>
          </a:p>
          <a:p>
            <a:pPr lvl="1"/>
            <a:r>
              <a:rPr lang="en-US" dirty="0" smtClean="0"/>
              <a:t>The number of informal words in the final phrase</a:t>
            </a:r>
            <a:endParaRPr lang="en-US" dirty="0"/>
          </a:p>
        </p:txBody>
      </p:sp>
      <p:pic>
        <p:nvPicPr>
          <p:cNvPr id="6" name="Picture 5" descr="Screen Shot 2018-12-06 at 9.5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67213"/>
            <a:ext cx="4169664" cy="40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Producers </a:t>
            </a:r>
            <a:br>
              <a:rPr lang="en-US" dirty="0" smtClean="0"/>
            </a:br>
            <a:r>
              <a:rPr lang="en-US" dirty="0" smtClean="0"/>
              <a:t>(some 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39" y="2371344"/>
            <a:ext cx="4360723" cy="36357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Interjection</a:t>
            </a:r>
          </a:p>
          <a:p>
            <a:pPr lvl="1"/>
            <a:r>
              <a:rPr lang="en-US" dirty="0" smtClean="0"/>
              <a:t>Removing phrases like “Oh!”, “Shoot!”, “Wow!”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“Meet me at 5” -&gt; “Meet me at 5 o’ clock”</a:t>
            </a:r>
          </a:p>
          <a:p>
            <a:pPr lvl="1"/>
            <a:r>
              <a:rPr lang="en-US" dirty="0" smtClean="0"/>
              <a:t>“It’s at 8pm” -&gt; “It is at 8 PM”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tbh</a:t>
            </a:r>
            <a:r>
              <a:rPr lang="en-US" dirty="0" smtClean="0"/>
              <a:t> that test was hard” -&gt; “to be honest that test was hard”</a:t>
            </a:r>
          </a:p>
          <a:p>
            <a:r>
              <a:rPr lang="en-US" dirty="0" smtClean="0"/>
              <a:t>Apostrophe</a:t>
            </a:r>
          </a:p>
          <a:p>
            <a:pPr lvl="1"/>
            <a:r>
              <a:rPr lang="en-US" dirty="0" smtClean="0"/>
              <a:t>“Well talk later” -&gt; “We’ll talk later”</a:t>
            </a:r>
          </a:p>
          <a:p>
            <a:pPr lvl="1"/>
            <a:r>
              <a:rPr lang="en-US" dirty="0" smtClean="0"/>
              <a:t>“shed submitted the paper” -&gt; “she’d submitted the paper”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532" y="2365504"/>
            <a:ext cx="5855433" cy="363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Retonkenization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ohh</a:t>
            </a:r>
            <a:r>
              <a:rPr lang="en-US" dirty="0" smtClean="0"/>
              <a:t> , cool .” -&gt; “</a:t>
            </a:r>
            <a:r>
              <a:rPr lang="en-US" dirty="0" err="1" smtClean="0"/>
              <a:t>ohh</a:t>
            </a:r>
            <a:r>
              <a:rPr lang="en-US" dirty="0" smtClean="0"/>
              <a:t>, cool”</a:t>
            </a:r>
          </a:p>
          <a:p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“where are you -&gt; “where are you?”</a:t>
            </a:r>
          </a:p>
          <a:p>
            <a:r>
              <a:rPr lang="en-US" dirty="0" smtClean="0"/>
              <a:t>Abbreviation (vowel omission)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srsly</a:t>
            </a:r>
            <a:r>
              <a:rPr lang="en-US" dirty="0" smtClean="0"/>
              <a:t>” -&gt; “seriously”</a:t>
            </a:r>
          </a:p>
          <a:p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wanna</a:t>
            </a:r>
            <a:r>
              <a:rPr lang="en-US" dirty="0" smtClean="0"/>
              <a:t> grab din” -&gt; “</a:t>
            </a:r>
            <a:r>
              <a:rPr lang="en-US" dirty="0" err="1" smtClean="0"/>
              <a:t>wanna</a:t>
            </a:r>
            <a:r>
              <a:rPr lang="en-US" dirty="0" smtClean="0"/>
              <a:t> grab dinner”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09444"/>
            <a:ext cx="9313164" cy="40040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Language Model Improvement of -0.3201 (log </a:t>
            </a:r>
            <a:r>
              <a:rPr lang="en-US" dirty="0" err="1" smtClean="0"/>
              <a:t>prob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this means our normalization rendered the text </a:t>
            </a:r>
            <a:r>
              <a:rPr lang="en-US" b="1" dirty="0" smtClean="0"/>
              <a:t>worse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Several Reasons</a:t>
            </a:r>
          </a:p>
          <a:p>
            <a:pPr lvl="1"/>
            <a:r>
              <a:rPr lang="en-US" dirty="0" smtClean="0"/>
              <a:t>Language Model itself</a:t>
            </a:r>
          </a:p>
          <a:p>
            <a:pPr lvl="2"/>
            <a:r>
              <a:rPr lang="en-US" dirty="0" smtClean="0"/>
              <a:t>Improvement through training on a larger corpus</a:t>
            </a:r>
          </a:p>
          <a:p>
            <a:pPr lvl="1"/>
            <a:r>
              <a:rPr lang="en-US" dirty="0" smtClean="0"/>
              <a:t>Several Hypothesis producers like the dictionary had to be sourced by us</a:t>
            </a:r>
          </a:p>
          <a:p>
            <a:pPr lvl="2"/>
            <a:r>
              <a:rPr lang="en-US" dirty="0" smtClean="0"/>
              <a:t>Access to more comprehensive dictionaries</a:t>
            </a:r>
          </a:p>
          <a:p>
            <a:pPr lvl="2"/>
            <a:r>
              <a:rPr lang="en-US" dirty="0" smtClean="0"/>
              <a:t>Higher level statistical methods for correcting punctuation</a:t>
            </a:r>
          </a:p>
          <a:p>
            <a:pPr lvl="2"/>
            <a:r>
              <a:rPr lang="en-US" dirty="0" smtClean="0"/>
              <a:t>Homophone Matching</a:t>
            </a:r>
          </a:p>
          <a:p>
            <a:pPr marL="4572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dataset posed the additional challenge of a high usage of slang, and mix of foreign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44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500</TotalTime>
  <Words>503</Words>
  <Application>Microsoft Macintosh PowerPoint</Application>
  <PresentationFormat>Custom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Normalization of social media text for better translation accuracy </vt:lpstr>
      <vt:lpstr>The problem</vt:lpstr>
      <vt:lpstr>The solution</vt:lpstr>
      <vt:lpstr>Corpora/Datasets</vt:lpstr>
      <vt:lpstr>example from reference paper</vt:lpstr>
      <vt:lpstr>Hypothesis Producers  (some examples)</vt:lpstr>
      <vt:lpstr>Findings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of social media text for better translation accuracy </dc:title>
  <dc:creator>Lionel Eisenberg</dc:creator>
  <cp:lastModifiedBy>Sanat Deshpande</cp:lastModifiedBy>
  <cp:revision>13</cp:revision>
  <dcterms:created xsi:type="dcterms:W3CDTF">2018-12-06T06:39:01Z</dcterms:created>
  <dcterms:modified xsi:type="dcterms:W3CDTF">2018-12-06T15:36:40Z</dcterms:modified>
</cp:coreProperties>
</file>