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handoutMasterIdLst>
    <p:handoutMasterId r:id="rId16"/>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9/13/2022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1"/>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9/13/2022</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9/13/2022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9/13/2022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9/13/2022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9/13/2022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9/13/2022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9/13/2022</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9/13/2022</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9/13/2022</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9/13/2022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9/13/2022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9/13/2022</a:t>
            </a:fld>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smtClean="0">
                <a:cs typeface="Times New Roman" panose="02020603050405020304" pitchFamily="18" charset="0"/>
              </a:rPr>
              <a:t>TIS </a:t>
            </a:r>
            <a:r>
              <a:rPr lang="en-IN" b="1" i="1" dirty="0">
                <a:cs typeface="Times New Roman" panose="02020603050405020304" pitchFamily="18" charset="0"/>
              </a:rPr>
              <a:t>Solutions Appraisal System</a:t>
            </a:r>
            <a:endParaRPr lang="en-US" dirty="0">
              <a:cs typeface="Times New Roman" panose="02020603050405020304" pitchFamily="18" charset="0"/>
            </a:endParaRPr>
          </a:p>
        </p:txBody>
      </p:sp>
      <p:sp>
        <p:nvSpPr>
          <p:cNvPr id="3" name="Content Placeholder 2"/>
          <p:cNvSpPr>
            <a:spLocks noGrp="1"/>
          </p:cNvSpPr>
          <p:nvPr>
            <p:ph type="subTitle" idx="1"/>
          </p:nvPr>
        </p:nvSpPr>
        <p:spPr/>
        <p:txBody>
          <a:bodyPr/>
          <a:lstStyle/>
          <a:p>
            <a:r>
              <a:rPr lang="en-US" dirty="0" smtClean="0"/>
              <a:t>Presenter</a:t>
            </a:r>
            <a:endParaRPr lang="en-US" dirty="0"/>
          </a:p>
          <a:p>
            <a:r>
              <a:rPr lang="en-US" dirty="0" smtClean="0"/>
              <a:t>Sanath</a:t>
            </a:r>
            <a:endParaRPr lang="en-US" dirty="0"/>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97204"/>
          </a:xfrm>
        </p:spPr>
        <p:txBody>
          <a:bodyPr/>
          <a:lstStyle/>
          <a:p>
            <a:r>
              <a:rPr lang="en-US" dirty="0"/>
              <a:t>Insertion Of Values</a:t>
            </a:r>
          </a:p>
        </p:txBody>
      </p:sp>
      <p:sp>
        <p:nvSpPr>
          <p:cNvPr id="3" name="Content Placeholder 2"/>
          <p:cNvSpPr>
            <a:spLocks noGrp="1"/>
          </p:cNvSpPr>
          <p:nvPr>
            <p:ph idx="1"/>
          </p:nvPr>
        </p:nvSpPr>
        <p:spPr>
          <a:xfrm>
            <a:off x="609600" y="1637909"/>
            <a:ext cx="10972800" cy="4525963"/>
          </a:xfrm>
        </p:spPr>
        <p:txBody>
          <a:bodyPr>
            <a:normAutofit/>
          </a:bodyPr>
          <a:lstStyle/>
          <a:p>
            <a:r>
              <a:rPr lang="en-US" b="1" dirty="0"/>
              <a:t>The following SQL statement inserts a new record in the </a:t>
            </a:r>
            <a:r>
              <a:rPr lang="en-US" b="1" dirty="0" smtClean="0"/>
              <a:t>“Department" </a:t>
            </a:r>
            <a:r>
              <a:rPr lang="en-US" b="1" dirty="0"/>
              <a:t>table</a:t>
            </a:r>
            <a:r>
              <a:rPr lang="en-US" b="1" dirty="0" smtClean="0"/>
              <a:t>:</a:t>
            </a:r>
          </a:p>
          <a:p>
            <a:endParaRPr lang="en-US" dirty="0"/>
          </a:p>
          <a:p>
            <a:pPr>
              <a:lnSpc>
                <a:spcPct val="110000"/>
              </a:lnSpc>
            </a:pPr>
            <a:r>
              <a:rPr lang="en-IN" sz="2000" dirty="0"/>
              <a:t>INSERT [</a:t>
            </a:r>
            <a:r>
              <a:rPr lang="en-IN" sz="2000" dirty="0" smtClean="0"/>
              <a:t>department2] ([</a:t>
            </a:r>
            <a:r>
              <a:rPr lang="en-IN" sz="2000" dirty="0" err="1" smtClean="0"/>
              <a:t>Department_Id</a:t>
            </a:r>
            <a:r>
              <a:rPr lang="en-IN" sz="2000" dirty="0" smtClean="0"/>
              <a:t>],[</a:t>
            </a:r>
            <a:r>
              <a:rPr lang="en-IN" sz="2000" dirty="0" err="1"/>
              <a:t>Department_Name</a:t>
            </a:r>
            <a:r>
              <a:rPr lang="en-IN" sz="2000" dirty="0" smtClean="0"/>
              <a:t>],[</a:t>
            </a:r>
            <a:r>
              <a:rPr lang="en-IN" sz="2000" dirty="0" err="1"/>
              <a:t>Department_Location</a:t>
            </a:r>
            <a:r>
              <a:rPr lang="en-IN" sz="2000" dirty="0"/>
              <a:t>]) VALUES (</a:t>
            </a:r>
            <a:r>
              <a:rPr lang="en-IN" sz="2000" dirty="0" smtClean="0"/>
              <a:t>10,</a:t>
            </a:r>
            <a:r>
              <a:rPr lang="en-IN" sz="2000" dirty="0"/>
              <a:t>'HR</a:t>
            </a:r>
            <a:r>
              <a:rPr lang="en-IN" sz="2000" dirty="0" smtClean="0"/>
              <a:t>',</a:t>
            </a:r>
            <a:r>
              <a:rPr lang="en-IN" sz="2000" dirty="0"/>
              <a:t>'New Delhi')</a:t>
            </a:r>
          </a:p>
          <a:p>
            <a:pPr>
              <a:lnSpc>
                <a:spcPct val="110000"/>
              </a:lnSpc>
            </a:pPr>
            <a:endParaRPr lang="en-US" dirty="0" smtClean="0"/>
          </a:p>
          <a:p>
            <a:pPr>
              <a:lnSpc>
                <a:spcPct val="110000"/>
              </a:lnSpc>
            </a:pPr>
            <a:r>
              <a:rPr lang="en-US" sz="2000" dirty="0"/>
              <a:t>INSERT [</a:t>
            </a:r>
            <a:r>
              <a:rPr lang="en-US" sz="2000" dirty="0" smtClean="0"/>
              <a:t>department2] </a:t>
            </a:r>
            <a:r>
              <a:rPr lang="en-IN" sz="2000" dirty="0"/>
              <a:t>([</a:t>
            </a:r>
            <a:r>
              <a:rPr lang="en-IN" sz="2000" dirty="0" err="1" smtClean="0"/>
              <a:t>Department_Id</a:t>
            </a:r>
            <a:r>
              <a:rPr lang="en-IN" sz="2000" dirty="0" smtClean="0"/>
              <a:t>],[</a:t>
            </a:r>
            <a:r>
              <a:rPr lang="en-IN" sz="2000" dirty="0" err="1"/>
              <a:t>Department_Name</a:t>
            </a:r>
            <a:r>
              <a:rPr lang="en-IN" sz="2000" dirty="0" smtClean="0"/>
              <a:t>],[</a:t>
            </a:r>
            <a:r>
              <a:rPr lang="en-IN" sz="2000" dirty="0" err="1"/>
              <a:t>Department_Location</a:t>
            </a:r>
            <a:r>
              <a:rPr lang="en-IN" sz="2000" dirty="0"/>
              <a:t>]) </a:t>
            </a:r>
            <a:r>
              <a:rPr lang="en-US" sz="2000" dirty="0"/>
              <a:t>VALUES </a:t>
            </a:r>
            <a:r>
              <a:rPr lang="en-US" sz="2000" dirty="0" smtClean="0"/>
              <a:t>(20,</a:t>
            </a:r>
            <a:r>
              <a:rPr lang="en-US" sz="2000" dirty="0"/>
              <a:t>'Marketing</a:t>
            </a:r>
            <a:r>
              <a:rPr lang="en-US" sz="2000" dirty="0" smtClean="0"/>
              <a:t>', 'New </a:t>
            </a:r>
            <a:r>
              <a:rPr lang="en-US" sz="2000" dirty="0"/>
              <a:t>Delhi</a:t>
            </a:r>
            <a:r>
              <a:rPr lang="en-US" sz="2000" dirty="0" smtClean="0"/>
              <a:t>')</a:t>
            </a:r>
          </a:p>
          <a:p>
            <a:pPr>
              <a:lnSpc>
                <a:spcPct val="110000"/>
              </a:lnSpc>
            </a:pPr>
            <a:endParaRPr lang="en-US" sz="2000" dirty="0"/>
          </a:p>
          <a:p>
            <a:pPr>
              <a:lnSpc>
                <a:spcPct val="110000"/>
              </a:lnSpc>
            </a:pPr>
            <a:r>
              <a:rPr lang="en-US" sz="2000" dirty="0"/>
              <a:t>INSERT [</a:t>
            </a:r>
            <a:r>
              <a:rPr lang="en-US" sz="2000" dirty="0" smtClean="0"/>
              <a:t>department2] </a:t>
            </a:r>
            <a:r>
              <a:rPr lang="en-IN" sz="2000" dirty="0"/>
              <a:t>([</a:t>
            </a:r>
            <a:r>
              <a:rPr lang="en-IN" sz="2000" dirty="0" err="1" smtClean="0"/>
              <a:t>Department_Id</a:t>
            </a:r>
            <a:r>
              <a:rPr lang="en-IN" sz="2000" dirty="0" smtClean="0"/>
              <a:t>],[</a:t>
            </a:r>
            <a:r>
              <a:rPr lang="en-IN" sz="2000" dirty="0" err="1"/>
              <a:t>Department_Name</a:t>
            </a:r>
            <a:r>
              <a:rPr lang="en-IN" sz="2000" dirty="0" smtClean="0"/>
              <a:t>], [</a:t>
            </a:r>
            <a:r>
              <a:rPr lang="en-IN" sz="2000" dirty="0" err="1"/>
              <a:t>Department_Location</a:t>
            </a:r>
            <a:r>
              <a:rPr lang="en-IN" sz="2000" dirty="0"/>
              <a:t>]) </a:t>
            </a:r>
            <a:r>
              <a:rPr lang="en-US" sz="2000" dirty="0"/>
              <a:t>VALUES </a:t>
            </a:r>
            <a:r>
              <a:rPr lang="en-US" sz="2000" dirty="0" smtClean="0"/>
              <a:t>(30,</a:t>
            </a:r>
            <a:r>
              <a:rPr lang="en-US" sz="2000" dirty="0"/>
              <a:t>'Sales</a:t>
            </a:r>
            <a:r>
              <a:rPr lang="en-US" sz="2000" dirty="0" smtClean="0"/>
              <a:t>', 'New </a:t>
            </a:r>
            <a:r>
              <a:rPr lang="en-US" sz="2000" dirty="0"/>
              <a:t>Delhi')</a:t>
            </a:r>
          </a:p>
          <a:p>
            <a:endParaRPr lang="en-US" sz="2000" dirty="0"/>
          </a:p>
          <a:p>
            <a:endParaRPr lang="en-US" dirty="0"/>
          </a:p>
        </p:txBody>
      </p:sp>
    </p:spTree>
    <p:extLst>
      <p:ext uri="{BB962C8B-B14F-4D97-AF65-F5344CB8AC3E}">
        <p14:creationId xmlns:p14="http://schemas.microsoft.com/office/powerpoint/2010/main" val="12167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Tables</a:t>
            </a:r>
            <a:br>
              <a:rPr lang="en-US" dirty="0"/>
            </a:br>
            <a:endParaRPr lang="en-US" dirty="0"/>
          </a:p>
        </p:txBody>
      </p:sp>
      <p:sp>
        <p:nvSpPr>
          <p:cNvPr id="3" name="Content Placeholder 2"/>
          <p:cNvSpPr>
            <a:spLocks noGrp="1"/>
          </p:cNvSpPr>
          <p:nvPr>
            <p:ph idx="1"/>
          </p:nvPr>
        </p:nvSpPr>
        <p:spPr/>
        <p:txBody>
          <a:bodyPr/>
          <a:lstStyle/>
          <a:p>
            <a:r>
              <a:rPr lang="en-US" b="1" dirty="0"/>
              <a:t>The </a:t>
            </a:r>
            <a:r>
              <a:rPr lang="en-US" b="1" dirty="0" smtClean="0"/>
              <a:t>Output </a:t>
            </a:r>
            <a:r>
              <a:rPr lang="en-US" b="1" dirty="0"/>
              <a:t>from the </a:t>
            </a:r>
            <a:r>
              <a:rPr lang="en-US" b="1" dirty="0" smtClean="0"/>
              <a:t>“Employee" </a:t>
            </a:r>
            <a:r>
              <a:rPr lang="en-US" b="1" dirty="0"/>
              <a:t>table will now look like this:</a:t>
            </a:r>
          </a:p>
          <a:p>
            <a:pPr marL="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033806" y="2809942"/>
            <a:ext cx="8842342" cy="2676459"/>
          </a:xfrm>
          <a:prstGeom prst="rect">
            <a:avLst/>
          </a:prstGeom>
        </p:spPr>
      </p:pic>
    </p:spTree>
    <p:extLst>
      <p:ext uri="{BB962C8B-B14F-4D97-AF65-F5344CB8AC3E}">
        <p14:creationId xmlns:p14="http://schemas.microsoft.com/office/powerpoint/2010/main" val="230347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53765"/>
          </a:xfrm>
        </p:spPr>
        <p:txBody>
          <a:bodyPr/>
          <a:lstStyle/>
          <a:p>
            <a:r>
              <a:rPr lang="en-US" dirty="0"/>
              <a:t>Output Of Tables</a:t>
            </a:r>
          </a:p>
        </p:txBody>
      </p:sp>
      <p:sp>
        <p:nvSpPr>
          <p:cNvPr id="3" name="Content Placeholder 2"/>
          <p:cNvSpPr>
            <a:spLocks noGrp="1"/>
          </p:cNvSpPr>
          <p:nvPr>
            <p:ph idx="1"/>
          </p:nvPr>
        </p:nvSpPr>
        <p:spPr/>
        <p:txBody>
          <a:bodyPr/>
          <a:lstStyle/>
          <a:p>
            <a:r>
              <a:rPr lang="en-US" b="1" dirty="0"/>
              <a:t>The Output from the </a:t>
            </a:r>
            <a:r>
              <a:rPr lang="en-US" b="1" dirty="0" smtClean="0"/>
              <a:t>“Department" </a:t>
            </a:r>
            <a:r>
              <a:rPr lang="en-US" b="1" dirty="0"/>
              <a:t>table will now look like this: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264" y="3400950"/>
            <a:ext cx="8436989" cy="2028889"/>
          </a:xfrm>
          <a:prstGeom prst="rect">
            <a:avLst/>
          </a:prstGeom>
        </p:spPr>
      </p:pic>
    </p:spTree>
    <p:extLst>
      <p:ext uri="{BB962C8B-B14F-4D97-AF65-F5344CB8AC3E}">
        <p14:creationId xmlns:p14="http://schemas.microsoft.com/office/powerpoint/2010/main" val="32978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28761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018095"/>
          </a:xfrm>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Meaning</a:t>
            </a:r>
          </a:p>
          <a:p>
            <a:r>
              <a:rPr lang="en-US" dirty="0" smtClean="0"/>
              <a:t>Description</a:t>
            </a:r>
            <a:endParaRPr lang="en-US" dirty="0"/>
          </a:p>
          <a:p>
            <a:r>
              <a:rPr lang="en-US" dirty="0" smtClean="0"/>
              <a:t>Objectives Of Appraisal</a:t>
            </a:r>
            <a:endParaRPr lang="en-US" dirty="0"/>
          </a:p>
          <a:p>
            <a:r>
              <a:rPr lang="en-US" dirty="0" smtClean="0"/>
              <a:t>Graphic Rating Scales</a:t>
            </a:r>
            <a:endParaRPr lang="en-US" dirty="0"/>
          </a:p>
          <a:p>
            <a:r>
              <a:rPr lang="en-US" dirty="0" smtClean="0"/>
              <a:t>Use Case Diagram</a:t>
            </a:r>
            <a:endParaRPr lang="en-US" dirty="0"/>
          </a:p>
          <a:p>
            <a:r>
              <a:rPr lang="en-US" dirty="0" smtClean="0"/>
              <a:t>SQL Tables Creation</a:t>
            </a:r>
            <a:endParaRPr lang="en-US" dirty="0"/>
          </a:p>
          <a:p>
            <a:r>
              <a:rPr lang="en-US" dirty="0" smtClean="0"/>
              <a:t>Insertion Of Values</a:t>
            </a:r>
            <a:endParaRPr lang="en-US" dirty="0"/>
          </a:p>
          <a:p>
            <a:r>
              <a:rPr lang="en-US" dirty="0" smtClean="0"/>
              <a:t>Output Of Tables</a:t>
            </a:r>
            <a:endParaRPr lang="en-US" dirty="0"/>
          </a:p>
        </p:txBody>
      </p: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50070"/>
          </a:xfrm>
        </p:spPr>
        <p:txBody>
          <a:bodyPr/>
          <a:lstStyle/>
          <a:p>
            <a:r>
              <a:rPr lang="en-US" dirty="0" smtClean="0"/>
              <a:t>Meaning</a:t>
            </a:r>
            <a:endParaRPr lang="en-US" dirty="0"/>
          </a:p>
        </p:txBody>
      </p:sp>
      <p:sp>
        <p:nvSpPr>
          <p:cNvPr id="3" name="Content Placeholder 2"/>
          <p:cNvSpPr>
            <a:spLocks noGrp="1"/>
          </p:cNvSpPr>
          <p:nvPr>
            <p:ph idx="1"/>
          </p:nvPr>
        </p:nvSpPr>
        <p:spPr/>
        <p:txBody>
          <a:bodyPr/>
          <a:lstStyle/>
          <a:p>
            <a:pPr algn="just">
              <a:lnSpc>
                <a:spcPct val="150000"/>
              </a:lnSpc>
            </a:pPr>
            <a:r>
              <a:rPr lang="en-US" dirty="0"/>
              <a:t>A “Performance Appraisal” is a process of evaluating an employee’s Performance of a job in terms of its requirements</a:t>
            </a:r>
            <a:r>
              <a:rPr lang="en-US" dirty="0" smtClean="0"/>
              <a:t>.</a:t>
            </a:r>
          </a:p>
          <a:p>
            <a:pPr algn="just">
              <a:lnSpc>
                <a:spcPct val="150000"/>
              </a:lnSpc>
            </a:pPr>
            <a:endParaRPr lang="en-US" dirty="0" smtClean="0"/>
          </a:p>
          <a:p>
            <a:pPr algn="just">
              <a:lnSpc>
                <a:spcPct val="150000"/>
              </a:lnSpc>
            </a:pPr>
            <a:r>
              <a:rPr lang="en-US" dirty="0" smtClean="0"/>
              <a:t>Performance Appraisal is the step where the management find out how effective it has been at hiring and placing employees.</a:t>
            </a:r>
          </a:p>
          <a:p>
            <a:pPr algn="just">
              <a:lnSpc>
                <a:spcPct val="150000"/>
              </a:lnSpc>
            </a:pPr>
            <a:endParaRPr lang="en-US" dirty="0"/>
          </a:p>
        </p:txBody>
      </p:sp>
    </p:spTree>
    <p:extLst>
      <p:ext uri="{BB962C8B-B14F-4D97-AF65-F5344CB8AC3E}">
        <p14:creationId xmlns:p14="http://schemas.microsoft.com/office/powerpoint/2010/main" val="2057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78351"/>
          </a:xfrm>
        </p:spPr>
        <p:txBody>
          <a:bodyPr/>
          <a:lstStyle/>
          <a:p>
            <a:r>
              <a:rPr lang="en-US" dirty="0" smtClean="0"/>
              <a:t>Description</a:t>
            </a:r>
            <a:endParaRPr lang="en-US" dirty="0"/>
          </a:p>
        </p:txBody>
      </p:sp>
      <p:sp>
        <p:nvSpPr>
          <p:cNvPr id="3" name="Content Placeholder 2"/>
          <p:cNvSpPr>
            <a:spLocks noGrp="1"/>
          </p:cNvSpPr>
          <p:nvPr>
            <p:ph idx="1"/>
          </p:nvPr>
        </p:nvSpPr>
        <p:spPr>
          <a:xfrm>
            <a:off x="609600" y="1600201"/>
            <a:ext cx="10972800" cy="4649770"/>
          </a:xfrm>
        </p:spPr>
        <p:txBody>
          <a:bodyPr>
            <a:normAutofit fontScale="92500" lnSpcReduction="20000"/>
          </a:bodyPr>
          <a:lstStyle/>
          <a:p>
            <a:pPr algn="just">
              <a:lnSpc>
                <a:spcPct val="160000"/>
              </a:lnSpc>
            </a:pPr>
            <a:r>
              <a:rPr lang="en-US" dirty="0">
                <a:cs typeface="Times New Roman" panose="02020603050405020304" pitchFamily="18" charset="0"/>
              </a:rPr>
              <a:t>TIS Solutions has great work with their employees, with this in TIS Solutions they have increasing number of employees. </a:t>
            </a:r>
          </a:p>
          <a:p>
            <a:pPr algn="just">
              <a:lnSpc>
                <a:spcPct val="160000"/>
              </a:lnSpc>
            </a:pPr>
            <a:r>
              <a:rPr lang="en-US" dirty="0">
                <a:cs typeface="Times New Roman" panose="02020603050405020304" pitchFamily="18" charset="0"/>
              </a:rPr>
              <a:t>In the EMPLOYEE APPRAISAL APP all employees can know their performance with employee appraisal app. This performance can be given in yearly, half-yearly, or quarterly to their employees.</a:t>
            </a:r>
          </a:p>
          <a:p>
            <a:pPr algn="just">
              <a:lnSpc>
                <a:spcPct val="160000"/>
              </a:lnSpc>
            </a:pPr>
            <a:r>
              <a:rPr lang="en-US" dirty="0">
                <a:cs typeface="Times New Roman" panose="02020603050405020304" pitchFamily="18" charset="0"/>
              </a:rPr>
              <a:t>This Appraisal module allows you to create evaluation plans and give timely  feedback and compliments for accomplishments. By knowing all their performances employees will know all their accomplishments and they can perform better next time.</a:t>
            </a:r>
          </a:p>
          <a:p>
            <a:endParaRPr lang="en-US" dirty="0"/>
          </a:p>
        </p:txBody>
      </p:sp>
    </p:spTree>
    <p:extLst>
      <p:ext uri="{BB962C8B-B14F-4D97-AF65-F5344CB8AC3E}">
        <p14:creationId xmlns:p14="http://schemas.microsoft.com/office/powerpoint/2010/main" val="17945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89814"/>
          </a:xfrm>
        </p:spPr>
        <p:txBody>
          <a:bodyPr/>
          <a:lstStyle/>
          <a:p>
            <a:r>
              <a:rPr lang="en-US" dirty="0"/>
              <a:t>Objectives Of </a:t>
            </a:r>
            <a:r>
              <a:rPr lang="en-US" dirty="0" smtClean="0"/>
              <a:t>Appraisal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615" y="1875934"/>
            <a:ext cx="8257881" cy="4250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300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007411"/>
          </a:xfrm>
        </p:spPr>
        <p:txBody>
          <a:bodyPr/>
          <a:lstStyle/>
          <a:p>
            <a:r>
              <a:rPr lang="en-US" dirty="0"/>
              <a:t>Graphic Rating </a:t>
            </a:r>
            <a:r>
              <a:rPr lang="en-US" dirty="0" smtClean="0"/>
              <a:t>Scales</a:t>
            </a:r>
            <a:endParaRPr lang="en-US" dirty="0"/>
          </a:p>
        </p:txBody>
      </p:sp>
      <p:sp>
        <p:nvSpPr>
          <p:cNvPr id="3" name="Content Placeholder 2"/>
          <p:cNvSpPr>
            <a:spLocks noGrp="1"/>
          </p:cNvSpPr>
          <p:nvPr>
            <p:ph idx="1"/>
          </p:nvPr>
        </p:nvSpPr>
        <p:spPr>
          <a:xfrm>
            <a:off x="609600" y="1263193"/>
            <a:ext cx="10972800" cy="4862972"/>
          </a:xfrm>
        </p:spPr>
        <p:txBody>
          <a:bodyPr/>
          <a:lstStyle/>
          <a:p>
            <a:r>
              <a:rPr lang="en-US" dirty="0" smtClean="0"/>
              <a:t>A scale that lists a number of attribute and a range of performance for the each. The employee is then rated by identifying the score that best describes performance for each attribute.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64091"/>
            <a:ext cx="10058400" cy="3817856"/>
          </a:xfrm>
          <a:prstGeom prst="rect">
            <a:avLst/>
          </a:prstGeom>
        </p:spPr>
      </p:pic>
    </p:spTree>
    <p:extLst>
      <p:ext uri="{BB962C8B-B14F-4D97-AF65-F5344CB8AC3E}">
        <p14:creationId xmlns:p14="http://schemas.microsoft.com/office/powerpoint/2010/main" val="362956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517715"/>
          </a:xfrm>
        </p:spPr>
        <p:txBody>
          <a:bodyPr/>
          <a:lstStyle/>
          <a:p>
            <a:r>
              <a:rPr lang="en-US" dirty="0"/>
              <a:t>Use Case Diagram</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3358" y="1244340"/>
            <a:ext cx="6585283" cy="4872398"/>
          </a:xfrm>
          <a:prstGeom prst="rect">
            <a:avLst/>
          </a:prstGeom>
          <a:ln>
            <a:noFill/>
          </a:ln>
          <a:effectLst>
            <a:softEdge rad="112500"/>
          </a:effectLst>
        </p:spPr>
      </p:pic>
    </p:spTree>
    <p:extLst>
      <p:ext uri="{BB962C8B-B14F-4D97-AF65-F5344CB8AC3E}">
        <p14:creationId xmlns:p14="http://schemas.microsoft.com/office/powerpoint/2010/main" val="249425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Tables Creation</a:t>
            </a:r>
            <a:br>
              <a:rPr lang="en-US" dirty="0"/>
            </a:br>
            <a:endParaRPr lang="en-US" dirty="0"/>
          </a:p>
        </p:txBody>
      </p:sp>
      <p:sp>
        <p:nvSpPr>
          <p:cNvPr id="3" name="Content Placeholder 2"/>
          <p:cNvSpPr>
            <a:spLocks noGrp="1"/>
          </p:cNvSpPr>
          <p:nvPr>
            <p:ph idx="1"/>
          </p:nvPr>
        </p:nvSpPr>
        <p:spPr>
          <a:xfrm>
            <a:off x="609600" y="1018095"/>
            <a:ext cx="10972800" cy="5429839"/>
          </a:xfrm>
        </p:spPr>
        <p:txBody>
          <a:bodyPr/>
          <a:lstStyle/>
          <a:p>
            <a:pPr marL="0" indent="0">
              <a:buNone/>
            </a:pPr>
            <a:r>
              <a:rPr lang="en-US" b="1" dirty="0"/>
              <a:t>The </a:t>
            </a:r>
            <a:r>
              <a:rPr lang="en-US" b="1" dirty="0" smtClean="0"/>
              <a:t>following </a:t>
            </a:r>
            <a:r>
              <a:rPr lang="en-US" b="1" dirty="0"/>
              <a:t>table called </a:t>
            </a:r>
            <a:r>
              <a:rPr lang="en-US" b="1" dirty="0" smtClean="0"/>
              <a:t>“Employee2" </a:t>
            </a:r>
            <a:r>
              <a:rPr lang="en-US" b="1" dirty="0"/>
              <a:t>that contains </a:t>
            </a:r>
            <a:r>
              <a:rPr lang="en-US" b="1" dirty="0" smtClean="0"/>
              <a:t>seven </a:t>
            </a:r>
            <a:r>
              <a:rPr lang="en-US" b="1" dirty="0"/>
              <a:t>columns:</a:t>
            </a:r>
            <a:r>
              <a:rPr lang="en-US" dirty="0"/>
              <a:t> </a:t>
            </a:r>
            <a:r>
              <a:rPr lang="en-US" dirty="0" smtClean="0"/>
              <a:t>EmployeeID</a:t>
            </a:r>
            <a:r>
              <a:rPr lang="en-US" dirty="0"/>
              <a:t>, </a:t>
            </a:r>
            <a:r>
              <a:rPr lang="en-US" dirty="0" err="1" smtClean="0"/>
              <a:t>EmpName</a:t>
            </a:r>
            <a:r>
              <a:rPr lang="en-US" dirty="0" smtClean="0"/>
              <a:t>, </a:t>
            </a:r>
            <a:r>
              <a:rPr lang="en-US" dirty="0" err="1" smtClean="0"/>
              <a:t>DeptNo</a:t>
            </a:r>
            <a:r>
              <a:rPr lang="en-US" dirty="0" smtClean="0"/>
              <a:t>, Salary, Dob ,Doj </a:t>
            </a:r>
            <a:r>
              <a:rPr lang="en-US" dirty="0"/>
              <a:t>a</a:t>
            </a:r>
            <a:r>
              <a:rPr lang="en-US" dirty="0" smtClean="0"/>
              <a:t>nd Loc </a:t>
            </a:r>
          </a:p>
          <a:p>
            <a:pPr marL="0" indent="0">
              <a:buNone/>
            </a:pPr>
            <a:r>
              <a:rPr lang="en-US" dirty="0" smtClean="0"/>
              <a:t> </a:t>
            </a:r>
          </a:p>
          <a:p>
            <a:pPr marL="0" indent="0">
              <a:buNone/>
            </a:pPr>
            <a:r>
              <a:rPr lang="en-US" b="1" dirty="0"/>
              <a:t>The following table called </a:t>
            </a:r>
            <a:r>
              <a:rPr lang="en-US" b="1" dirty="0" smtClean="0"/>
              <a:t>“Department2" </a:t>
            </a:r>
            <a:r>
              <a:rPr lang="en-US" b="1" dirty="0"/>
              <a:t>that contains </a:t>
            </a:r>
            <a:r>
              <a:rPr lang="en-US" b="1" dirty="0" smtClean="0"/>
              <a:t>five  columns:</a:t>
            </a:r>
            <a:r>
              <a:rPr lang="en-US" dirty="0" smtClean="0"/>
              <a:t> </a:t>
            </a:r>
            <a:r>
              <a:rPr lang="en-US" dirty="0" err="1" smtClean="0"/>
              <a:t>DeptNo</a:t>
            </a:r>
            <a:r>
              <a:rPr lang="en-US" dirty="0" smtClean="0"/>
              <a:t>, </a:t>
            </a:r>
            <a:r>
              <a:rPr lang="en-US" dirty="0" err="1" smtClean="0"/>
              <a:t>DeptName</a:t>
            </a:r>
            <a:r>
              <a:rPr lang="en-US" dirty="0" smtClean="0"/>
              <a:t> and </a:t>
            </a:r>
            <a:r>
              <a:rPr lang="en-US" dirty="0" err="1" smtClean="0"/>
              <a:t>DeptLocation</a:t>
            </a:r>
            <a:endParaRPr lang="en-US" dirty="0"/>
          </a:p>
          <a:p>
            <a:pPr marL="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440780"/>
            <a:ext cx="4804528" cy="2865749"/>
          </a:xfrm>
          <a:prstGeom prst="rect">
            <a:avLst/>
          </a:prstGeom>
        </p:spPr>
      </p:pic>
      <p:pic>
        <p:nvPicPr>
          <p:cNvPr id="4" name="Picture 3"/>
          <p:cNvPicPr>
            <a:picLocks noChangeAspect="1"/>
          </p:cNvPicPr>
          <p:nvPr/>
        </p:nvPicPr>
        <p:blipFill>
          <a:blip r:embed="rId3"/>
          <a:stretch>
            <a:fillRect/>
          </a:stretch>
        </p:blipFill>
        <p:spPr>
          <a:xfrm>
            <a:off x="6221691" y="3440780"/>
            <a:ext cx="5360709" cy="2865749"/>
          </a:xfrm>
          <a:prstGeom prst="rect">
            <a:avLst/>
          </a:prstGeom>
        </p:spPr>
      </p:pic>
    </p:spTree>
    <p:extLst>
      <p:ext uri="{BB962C8B-B14F-4D97-AF65-F5344CB8AC3E}">
        <p14:creationId xmlns:p14="http://schemas.microsoft.com/office/powerpoint/2010/main" val="380166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Of Values</a:t>
            </a:r>
            <a:br>
              <a:rPr lang="en-US" dirty="0"/>
            </a:br>
            <a:endParaRPr lang="en-US" dirty="0"/>
          </a:p>
        </p:txBody>
      </p:sp>
      <p:sp>
        <p:nvSpPr>
          <p:cNvPr id="3" name="Content Placeholder 2"/>
          <p:cNvSpPr>
            <a:spLocks noGrp="1"/>
          </p:cNvSpPr>
          <p:nvPr>
            <p:ph idx="1"/>
          </p:nvPr>
        </p:nvSpPr>
        <p:spPr>
          <a:xfrm>
            <a:off x="609600" y="914400"/>
            <a:ext cx="10972800" cy="5458119"/>
          </a:xfrm>
        </p:spPr>
        <p:txBody>
          <a:bodyPr>
            <a:normAutofit/>
          </a:bodyPr>
          <a:lstStyle/>
          <a:p>
            <a:r>
              <a:rPr lang="en-US" b="1" dirty="0"/>
              <a:t>The following SQL statement inserts a new record in the </a:t>
            </a:r>
            <a:r>
              <a:rPr lang="en-US" b="1" dirty="0" smtClean="0"/>
              <a:t>“Employee" </a:t>
            </a:r>
            <a:r>
              <a:rPr lang="en-US" b="1" dirty="0"/>
              <a:t>table</a:t>
            </a:r>
            <a:r>
              <a:rPr lang="en-US" b="1" dirty="0" smtClean="0"/>
              <a:t>:</a:t>
            </a:r>
          </a:p>
          <a:p>
            <a:endParaRPr lang="en-US" dirty="0"/>
          </a:p>
          <a:p>
            <a:pPr algn="just"/>
            <a:r>
              <a:rPr lang="en-US" sz="2000" dirty="0"/>
              <a:t>INSERT [</a:t>
            </a:r>
            <a:r>
              <a:rPr lang="en-US" sz="2000" dirty="0" smtClean="0"/>
              <a:t>Employee2] [</a:t>
            </a:r>
            <a:r>
              <a:rPr lang="en-US" sz="2000" dirty="0" err="1" smtClean="0"/>
              <a:t>Employee_Id</a:t>
            </a:r>
            <a:r>
              <a:rPr lang="en-US" sz="2000" dirty="0"/>
              <a:t>], </a:t>
            </a:r>
            <a:r>
              <a:rPr lang="en-US" sz="2000" dirty="0" smtClean="0"/>
              <a:t>[</a:t>
            </a:r>
            <a:r>
              <a:rPr lang="en-US" sz="2000" dirty="0" err="1"/>
              <a:t>DepartmentNo</a:t>
            </a:r>
            <a:r>
              <a:rPr lang="en-US" sz="2000" dirty="0" smtClean="0"/>
              <a:t>], </a:t>
            </a:r>
            <a:r>
              <a:rPr lang="en-US" sz="2000" dirty="0"/>
              <a:t>[</a:t>
            </a:r>
            <a:r>
              <a:rPr lang="en-US" sz="2000" dirty="0" err="1"/>
              <a:t>Employee_Name</a:t>
            </a:r>
            <a:r>
              <a:rPr lang="en-US" sz="2000" dirty="0" smtClean="0"/>
              <a:t>], </a:t>
            </a:r>
            <a:r>
              <a:rPr lang="en-US" sz="2000" dirty="0"/>
              <a:t>[Salary</a:t>
            </a:r>
            <a:r>
              <a:rPr lang="en-US" sz="2000" dirty="0" smtClean="0"/>
              <a:t>],[</a:t>
            </a:r>
            <a:r>
              <a:rPr lang="en-US" sz="2000" dirty="0" err="1"/>
              <a:t>Date_of_Birth</a:t>
            </a:r>
            <a:r>
              <a:rPr lang="en-US" sz="2000" dirty="0"/>
              <a:t>], [</a:t>
            </a:r>
            <a:r>
              <a:rPr lang="en-US" sz="2000" dirty="0" err="1"/>
              <a:t>Date_of_Joining</a:t>
            </a:r>
            <a:r>
              <a:rPr lang="en-US" sz="2000" dirty="0"/>
              <a:t>], [Location</a:t>
            </a:r>
            <a:r>
              <a:rPr lang="en-US" sz="2000" dirty="0" smtClean="0"/>
              <a:t>]) </a:t>
            </a:r>
            <a:r>
              <a:rPr lang="en-US" sz="2000" dirty="0"/>
              <a:t>VALUES </a:t>
            </a:r>
            <a:r>
              <a:rPr lang="en-US" sz="2000" dirty="0" smtClean="0"/>
              <a:t>(101,10 </a:t>
            </a:r>
            <a:r>
              <a:rPr lang="en-US" sz="2000" dirty="0"/>
              <a:t>,'Kumar</a:t>
            </a:r>
            <a:r>
              <a:rPr lang="en-US" sz="2000" dirty="0" smtClean="0"/>
              <a:t>', </a:t>
            </a:r>
            <a:r>
              <a:rPr lang="en-US" sz="2000" dirty="0"/>
              <a:t>(22000.00 </a:t>
            </a:r>
            <a:r>
              <a:rPr lang="en-US" sz="2000" dirty="0" smtClean="0"/>
              <a:t>), </a:t>
            </a:r>
            <a:r>
              <a:rPr lang="en-US" sz="2000" dirty="0"/>
              <a:t>CAST('1965-01-01' AS Date), CAST('1980-04-01' AS Date),'New Delhi</a:t>
            </a:r>
            <a:r>
              <a:rPr lang="en-US" sz="2000" dirty="0" smtClean="0"/>
              <a:t>')</a:t>
            </a:r>
          </a:p>
          <a:p>
            <a:pPr algn="just"/>
            <a:endParaRPr lang="en-US" sz="2000" dirty="0"/>
          </a:p>
          <a:p>
            <a:pPr algn="just"/>
            <a:r>
              <a:rPr lang="en-US" sz="2000" dirty="0"/>
              <a:t>INSERT [</a:t>
            </a:r>
            <a:r>
              <a:rPr lang="en-US" sz="2000" dirty="0" smtClean="0"/>
              <a:t>Employee2] </a:t>
            </a:r>
            <a:r>
              <a:rPr lang="en-US" sz="2000" dirty="0"/>
              <a:t>([</a:t>
            </a:r>
            <a:r>
              <a:rPr lang="en-US" sz="2000" dirty="0" err="1"/>
              <a:t>Employee_Id</a:t>
            </a:r>
            <a:r>
              <a:rPr lang="en-US" sz="2000" dirty="0"/>
              <a:t>], [</a:t>
            </a:r>
            <a:r>
              <a:rPr lang="en-US" sz="2000" dirty="0" err="1"/>
              <a:t>DepartmentNo</a:t>
            </a:r>
            <a:r>
              <a:rPr lang="en-US" sz="2000" dirty="0"/>
              <a:t>], [</a:t>
            </a:r>
            <a:r>
              <a:rPr lang="en-US" sz="2000" dirty="0" err="1"/>
              <a:t>Employee_Name</a:t>
            </a:r>
            <a:r>
              <a:rPr lang="en-US" sz="2000" dirty="0" smtClean="0"/>
              <a:t>], </a:t>
            </a:r>
            <a:r>
              <a:rPr lang="en-US" sz="2000" dirty="0"/>
              <a:t>[Salary</a:t>
            </a:r>
            <a:r>
              <a:rPr lang="en-US" sz="2000" dirty="0" smtClean="0"/>
              <a:t>],[</a:t>
            </a:r>
            <a:r>
              <a:rPr lang="en-US" sz="2000" dirty="0" err="1"/>
              <a:t>Date_of_Birth</a:t>
            </a:r>
            <a:r>
              <a:rPr lang="en-US" sz="2000" dirty="0"/>
              <a:t>], [</a:t>
            </a:r>
            <a:r>
              <a:rPr lang="en-US" sz="2000" dirty="0" err="1"/>
              <a:t>Date_of_Joining</a:t>
            </a:r>
            <a:r>
              <a:rPr lang="en-US" sz="2000" dirty="0"/>
              <a:t>], [Location</a:t>
            </a:r>
            <a:r>
              <a:rPr lang="en-US" sz="2000" dirty="0" smtClean="0"/>
              <a:t>]) </a:t>
            </a:r>
            <a:r>
              <a:rPr lang="en-US" sz="2000" dirty="0"/>
              <a:t>VALUES </a:t>
            </a:r>
            <a:r>
              <a:rPr lang="en-US" sz="2000" dirty="0" smtClean="0"/>
              <a:t>(102,20, </a:t>
            </a:r>
            <a:r>
              <a:rPr lang="en-US" sz="2000" dirty="0"/>
              <a:t>'</a:t>
            </a:r>
            <a:r>
              <a:rPr lang="en-US" sz="2000" dirty="0" err="1"/>
              <a:t>Sajeev</a:t>
            </a:r>
            <a:r>
              <a:rPr lang="en-US" sz="2000" dirty="0" smtClean="0"/>
              <a:t>',(</a:t>
            </a:r>
            <a:r>
              <a:rPr lang="en-US" sz="2000" dirty="0" smtClean="0"/>
              <a:t>25000.00</a:t>
            </a:r>
            <a:r>
              <a:rPr lang="en-US" sz="2000" dirty="0"/>
              <a:t>), </a:t>
            </a:r>
            <a:r>
              <a:rPr lang="en-US" sz="2000" dirty="0" smtClean="0"/>
              <a:t> </a:t>
            </a:r>
            <a:r>
              <a:rPr lang="en-US" sz="2000" dirty="0"/>
              <a:t>CAST('1965-01-01' AS Date), CAST('1980-04-01' AS Date), </a:t>
            </a:r>
            <a:r>
              <a:rPr lang="en-US" sz="2000" dirty="0" smtClean="0"/>
              <a:t>‘Chennai’)</a:t>
            </a:r>
          </a:p>
          <a:p>
            <a:pPr algn="just"/>
            <a:endParaRPr lang="en-US" sz="2000" dirty="0"/>
          </a:p>
          <a:p>
            <a:pPr algn="just"/>
            <a:r>
              <a:rPr lang="en-US" sz="2000" dirty="0"/>
              <a:t>INSERT [</a:t>
            </a:r>
            <a:r>
              <a:rPr lang="en-US" sz="2000" dirty="0" smtClean="0"/>
              <a:t>Employee2] </a:t>
            </a:r>
            <a:r>
              <a:rPr lang="en-US" sz="2000" dirty="0"/>
              <a:t>([</a:t>
            </a:r>
            <a:r>
              <a:rPr lang="en-US" sz="2000" dirty="0" err="1"/>
              <a:t>Employee_Id</a:t>
            </a:r>
            <a:r>
              <a:rPr lang="en-US" sz="2000" dirty="0"/>
              <a:t>], [</a:t>
            </a:r>
            <a:r>
              <a:rPr lang="en-US" sz="2000" dirty="0" err="1"/>
              <a:t>DepartmentNo</a:t>
            </a:r>
            <a:r>
              <a:rPr lang="en-US" sz="2000" dirty="0"/>
              <a:t>], [</a:t>
            </a:r>
            <a:r>
              <a:rPr lang="en-US" sz="2000" dirty="0" err="1"/>
              <a:t>Employee_Name</a:t>
            </a:r>
            <a:r>
              <a:rPr lang="en-US" sz="2000" dirty="0" smtClean="0"/>
              <a:t>], [Salary</a:t>
            </a:r>
            <a:r>
              <a:rPr lang="en-US" sz="2000" dirty="0" smtClean="0"/>
              <a:t>],[</a:t>
            </a:r>
            <a:r>
              <a:rPr lang="en-US" sz="2000" dirty="0" err="1"/>
              <a:t>Date_of_Birth</a:t>
            </a:r>
            <a:r>
              <a:rPr lang="en-US" sz="2000" dirty="0"/>
              <a:t>], [</a:t>
            </a:r>
            <a:r>
              <a:rPr lang="en-US" sz="2000" dirty="0" err="1"/>
              <a:t>Date_of_Joining</a:t>
            </a:r>
            <a:r>
              <a:rPr lang="en-US" sz="2000" dirty="0"/>
              <a:t>], [Location</a:t>
            </a:r>
            <a:r>
              <a:rPr lang="en-US" sz="2000" dirty="0" smtClean="0"/>
              <a:t>]) </a:t>
            </a:r>
            <a:r>
              <a:rPr lang="en-US" sz="2000" dirty="0"/>
              <a:t>VALUES </a:t>
            </a:r>
            <a:r>
              <a:rPr lang="en-US" sz="2000" dirty="0" smtClean="0"/>
              <a:t>(103,30 </a:t>
            </a:r>
            <a:r>
              <a:rPr lang="en-US" sz="2000" dirty="0" smtClean="0"/>
              <a:t>'Sufi', </a:t>
            </a:r>
            <a:r>
              <a:rPr lang="en-US" sz="2000" dirty="0"/>
              <a:t>(22000.00), </a:t>
            </a:r>
            <a:r>
              <a:rPr lang="en-US" sz="2000" dirty="0" smtClean="0"/>
              <a:t>CAST('1965-01-01</a:t>
            </a:r>
            <a:r>
              <a:rPr lang="en-US" sz="2000" dirty="0"/>
              <a:t>' AS Date), CAST('1980-04-01' AS Date), </a:t>
            </a:r>
            <a:r>
              <a:rPr lang="en-US" sz="2000" dirty="0" smtClean="0"/>
              <a:t>‘Hyderabad')</a:t>
            </a:r>
            <a:endParaRPr lang="en-US" sz="2000" dirty="0"/>
          </a:p>
          <a:p>
            <a:endParaRPr lang="en-US" sz="2000" dirty="0"/>
          </a:p>
        </p:txBody>
      </p:sp>
    </p:spTree>
    <p:extLst>
      <p:ext uri="{BB962C8B-B14F-4D97-AF65-F5344CB8AC3E}">
        <p14:creationId xmlns:p14="http://schemas.microsoft.com/office/powerpoint/2010/main" val="251990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meeting presentation.potx" id="{77F2D8A2-507B-4878-B2FF-8D528D9C7FD9}" vid="{1CC704D5-A0BA-4179-BDE4-EF17843D99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Company meeting presentation</Template>
  <TotalTime>691</TotalTime>
  <Words>532</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Courier New</vt:lpstr>
      <vt:lpstr>Palatino Linotype</vt:lpstr>
      <vt:lpstr>Times New Roman</vt:lpstr>
      <vt:lpstr>Company background presentation</vt:lpstr>
      <vt:lpstr>TIS Solutions Appraisal System</vt:lpstr>
      <vt:lpstr>Contents</vt:lpstr>
      <vt:lpstr>Meaning</vt:lpstr>
      <vt:lpstr>Description</vt:lpstr>
      <vt:lpstr>Objectives Of Appraisal</vt:lpstr>
      <vt:lpstr>Graphic Rating Scales</vt:lpstr>
      <vt:lpstr>Use Case Diagram </vt:lpstr>
      <vt:lpstr>SQL Tables Creation </vt:lpstr>
      <vt:lpstr>Insertion Of Values </vt:lpstr>
      <vt:lpstr>Insertion Of Values</vt:lpstr>
      <vt:lpstr>Output Of Tables </vt:lpstr>
      <vt:lpstr>Output Of Tables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TIS Solutions Appraisal System</dc:title>
  <dc:creator>P N Sai Sanath</dc:creator>
  <cp:lastModifiedBy>P N Sai Sanath</cp:lastModifiedBy>
  <cp:revision>28</cp:revision>
  <dcterms:created xsi:type="dcterms:W3CDTF">2022-09-07T12:04:22Z</dcterms:created>
  <dcterms:modified xsi:type="dcterms:W3CDTF">2022-09-13T04:31:40Z</dcterms:modified>
</cp:coreProperties>
</file>