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1" r:id="rId5"/>
    <p:sldId id="262" r:id="rId6"/>
    <p:sldId id="259"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71" autoAdjust="0"/>
    <p:restoredTop sz="94660"/>
  </p:normalViewPr>
  <p:slideViewPr>
    <p:cSldViewPr snapToGrid="0">
      <p:cViewPr varScale="1">
        <p:scale>
          <a:sx n="82" d="100"/>
          <a:sy n="82"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401348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0FCDDF-8B7A-4D28-A51A-A1F0F7F6102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5730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349165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9561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415045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64375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3430571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1977506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188366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99501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384361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FCDDF-8B7A-4D28-A51A-A1F0F7F6102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409265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FCDDF-8B7A-4D28-A51A-A1F0F7F6102E}"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169818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159503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170978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90FCDDF-8B7A-4D28-A51A-A1F0F7F6102E}" type="datetimeFigureOut">
              <a:rPr lang="en-US" smtClean="0"/>
              <a:t>5/7/2024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426234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0FCDDF-8B7A-4D28-A51A-A1F0F7F6102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B91E-593A-48FD-AF77-27B9A019B0CA}" type="slidenum">
              <a:rPr lang="en-US" smtClean="0"/>
              <a:t>‹#›</a:t>
            </a:fld>
            <a:endParaRPr lang="en-US"/>
          </a:p>
        </p:txBody>
      </p:sp>
    </p:spTree>
    <p:extLst>
      <p:ext uri="{BB962C8B-B14F-4D97-AF65-F5344CB8AC3E}">
        <p14:creationId xmlns:p14="http://schemas.microsoft.com/office/powerpoint/2010/main" val="255659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0FCDDF-8B7A-4D28-A51A-A1F0F7F6102E}" type="datetimeFigureOut">
              <a:rPr lang="en-US" smtClean="0"/>
              <a:t>5/7/2024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CBB91E-593A-48FD-AF77-27B9A019B0CA}" type="slidenum">
              <a:rPr lang="en-US" smtClean="0"/>
              <a:t>‹#›</a:t>
            </a:fld>
            <a:endParaRPr lang="en-US"/>
          </a:p>
        </p:txBody>
      </p:sp>
    </p:spTree>
    <p:extLst>
      <p:ext uri="{BB962C8B-B14F-4D97-AF65-F5344CB8AC3E}">
        <p14:creationId xmlns:p14="http://schemas.microsoft.com/office/powerpoint/2010/main" val="1434940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SanathKumarSJ/DLTE-JAVA-FULL-STACK-SANATHKUMARSJ-2024/tree/master/DLTE-PROJECT/PAYMENT_WEBSERVICE" TargetMode="External"/><Relationship Id="rId4" Type="http://schemas.openxmlformats.org/officeDocument/2006/relationships/hyperlink" Target="https://github.com/SanathKumarSJ/DLTE-JAVA-FULL-STACK-SANATHKUMARSJ-2024/tree/master/DLTE-PROJECT/PAYMENT_DA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anathKumarSJ/DLTE-JAVA-FULL-STACK-SANATHKUMARSJ-2024/tree/master/DLTE-PROJECT/PAYMENT_WEBSERV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CC4A-3425-A21A-0487-A66F4475D0A4}"/>
              </a:ext>
            </a:extLst>
          </p:cNvPr>
          <p:cNvSpPr>
            <a:spLocks noGrp="1"/>
          </p:cNvSpPr>
          <p:nvPr>
            <p:ph type="ctrTitle"/>
          </p:nvPr>
        </p:nvSpPr>
        <p:spPr>
          <a:xfrm>
            <a:off x="1500842" y="999565"/>
            <a:ext cx="9190316" cy="3329581"/>
          </a:xfrm>
        </p:spPr>
        <p:txBody>
          <a:bodyPr/>
          <a:lstStyle/>
          <a:p>
            <a:r>
              <a:rPr lang="en-US" dirty="0"/>
              <a:t>PAYMENT TRANSFER</a:t>
            </a:r>
          </a:p>
        </p:txBody>
      </p:sp>
      <p:pic>
        <p:nvPicPr>
          <p:cNvPr id="5" name="Picture 4">
            <a:extLst>
              <a:ext uri="{FF2B5EF4-FFF2-40B4-BE49-F238E27FC236}">
                <a16:creationId xmlns:a16="http://schemas.microsoft.com/office/drawing/2014/main" id="{0484D989-1DEB-B80F-C241-48589982620C}"/>
              </a:ext>
            </a:extLst>
          </p:cNvPr>
          <p:cNvPicPr>
            <a:picLocks noChangeAspect="1"/>
          </p:cNvPicPr>
          <p:nvPr/>
        </p:nvPicPr>
        <p:blipFill rotWithShape="1">
          <a:blip r:embed="rId2">
            <a:extLst>
              <a:ext uri="{28A0092B-C50C-407E-A947-70E740481C1C}">
                <a14:useLocalDpi xmlns:a14="http://schemas.microsoft.com/office/drawing/2010/main" val="0"/>
              </a:ext>
            </a:extLst>
          </a:blip>
          <a:srcRect l="16146" t="25476" r="16091" b="19473"/>
          <a:stretch/>
        </p:blipFill>
        <p:spPr>
          <a:xfrm>
            <a:off x="3047284" y="551331"/>
            <a:ext cx="5736221" cy="2196354"/>
          </a:xfrm>
          <a:prstGeom prst="rect">
            <a:avLst/>
          </a:prstGeom>
        </p:spPr>
      </p:pic>
      <p:pic>
        <p:nvPicPr>
          <p:cNvPr id="7" name="Picture 6">
            <a:extLst>
              <a:ext uri="{FF2B5EF4-FFF2-40B4-BE49-F238E27FC236}">
                <a16:creationId xmlns:a16="http://schemas.microsoft.com/office/drawing/2014/main" id="{981B0368-3108-2236-5117-FA50288EECD7}"/>
              </a:ext>
            </a:extLst>
          </p:cNvPr>
          <p:cNvPicPr>
            <a:picLocks noChangeAspect="1"/>
          </p:cNvPicPr>
          <p:nvPr/>
        </p:nvPicPr>
        <p:blipFill>
          <a:blip r:embed="rId3"/>
          <a:stretch>
            <a:fillRect/>
          </a:stretch>
        </p:blipFill>
        <p:spPr>
          <a:xfrm>
            <a:off x="3153444" y="4454759"/>
            <a:ext cx="5630061" cy="2000529"/>
          </a:xfrm>
          <a:prstGeom prst="rect">
            <a:avLst/>
          </a:prstGeom>
          <a:effectLst>
            <a:outerShdw blurRad="50800" dist="38100" dir="18900000" algn="bl" rotWithShape="0">
              <a:prstClr val="black">
                <a:alpha val="40000"/>
              </a:prstClr>
            </a:outerShdw>
            <a:reflection stA="47000" endPos="65000" dist="50800" dir="5400000" sy="-100000" algn="bl" rotWithShape="0"/>
          </a:effectLst>
        </p:spPr>
      </p:pic>
      <p:sp>
        <p:nvSpPr>
          <p:cNvPr id="8" name="TextBox 7">
            <a:extLst>
              <a:ext uri="{FF2B5EF4-FFF2-40B4-BE49-F238E27FC236}">
                <a16:creationId xmlns:a16="http://schemas.microsoft.com/office/drawing/2014/main" id="{2AD69ABD-EED6-6AFA-30CB-1017517595DA}"/>
              </a:ext>
            </a:extLst>
          </p:cNvPr>
          <p:cNvSpPr txBox="1"/>
          <p:nvPr/>
        </p:nvSpPr>
        <p:spPr>
          <a:xfrm>
            <a:off x="9267825" y="4454759"/>
            <a:ext cx="2514600" cy="369332"/>
          </a:xfrm>
          <a:prstGeom prst="rect">
            <a:avLst/>
          </a:prstGeom>
          <a:noFill/>
        </p:spPr>
        <p:txBody>
          <a:bodyPr wrap="square" rtlCol="0">
            <a:spAutoFit/>
          </a:bodyPr>
          <a:lstStyle/>
          <a:p>
            <a:r>
              <a:rPr lang="en-US" dirty="0" err="1"/>
              <a:t>SanathKumar</a:t>
            </a:r>
            <a:r>
              <a:rPr lang="en-US" dirty="0"/>
              <a:t> S J</a:t>
            </a:r>
          </a:p>
        </p:txBody>
      </p:sp>
    </p:spTree>
    <p:extLst>
      <p:ext uri="{BB962C8B-B14F-4D97-AF65-F5344CB8AC3E}">
        <p14:creationId xmlns:p14="http://schemas.microsoft.com/office/powerpoint/2010/main" val="119013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DC09-5D25-17E5-4C4E-FE0FC9D4DF01}"/>
              </a:ext>
            </a:extLst>
          </p:cNvPr>
          <p:cNvSpPr>
            <a:spLocks noGrp="1"/>
          </p:cNvSpPr>
          <p:nvPr>
            <p:ph type="title"/>
          </p:nvPr>
        </p:nvSpPr>
        <p:spPr>
          <a:xfrm>
            <a:off x="1389530" y="2187388"/>
            <a:ext cx="10454246" cy="2821437"/>
          </a:xfrm>
        </p:spPr>
        <p:txBody>
          <a:bodyPr/>
          <a:lstStyle/>
          <a:p>
            <a:r>
              <a:rPr lang="en-US" sz="13800" dirty="0">
                <a:latin typeface="Algerian" panose="04020705040A02060702" pitchFamily="82" charset="0"/>
              </a:rPr>
              <a:t>THANKYOU</a:t>
            </a:r>
            <a:endParaRPr lang="en-US" sz="8000" dirty="0">
              <a:latin typeface="Algerian" panose="04020705040A02060702" pitchFamily="82" charset="0"/>
            </a:endParaRPr>
          </a:p>
        </p:txBody>
      </p:sp>
      <p:pic>
        <p:nvPicPr>
          <p:cNvPr id="5" name="Picture 4">
            <a:extLst>
              <a:ext uri="{FF2B5EF4-FFF2-40B4-BE49-F238E27FC236}">
                <a16:creationId xmlns:a16="http://schemas.microsoft.com/office/drawing/2014/main" id="{41B7598D-05C8-46B9-A052-2D20BFF5BA15}"/>
              </a:ext>
            </a:extLst>
          </p:cNvPr>
          <p:cNvPicPr>
            <a:picLocks noChangeAspect="1"/>
          </p:cNvPicPr>
          <p:nvPr/>
        </p:nvPicPr>
        <p:blipFill rotWithShape="1">
          <a:blip r:embed="rId2">
            <a:extLst>
              <a:ext uri="{28A0092B-C50C-407E-A947-70E740481C1C}">
                <a14:useLocalDpi xmlns:a14="http://schemas.microsoft.com/office/drawing/2010/main" val="0"/>
              </a:ext>
            </a:extLst>
          </a:blip>
          <a:srcRect l="16146" t="25476" r="16091" b="19473"/>
          <a:stretch/>
        </p:blipFill>
        <p:spPr>
          <a:xfrm>
            <a:off x="3929063" y="362025"/>
            <a:ext cx="4333874" cy="1825363"/>
          </a:xfrm>
          <a:prstGeom prst="rect">
            <a:avLst/>
          </a:prstGeom>
        </p:spPr>
      </p:pic>
    </p:spTree>
    <p:extLst>
      <p:ext uri="{BB962C8B-B14F-4D97-AF65-F5344CB8AC3E}">
        <p14:creationId xmlns:p14="http://schemas.microsoft.com/office/powerpoint/2010/main" val="111059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E1DB-D464-8748-C4C9-A1FF3F7BAEE9}"/>
              </a:ext>
            </a:extLst>
          </p:cNvPr>
          <p:cNvSpPr>
            <a:spLocks noGrp="1"/>
          </p:cNvSpPr>
          <p:nvPr>
            <p:ph type="title"/>
          </p:nvPr>
        </p:nvSpPr>
        <p:spPr>
          <a:xfrm>
            <a:off x="287523" y="85165"/>
            <a:ext cx="9404723" cy="954741"/>
          </a:xfrm>
        </p:spPr>
        <p:txBody>
          <a:bodyPr/>
          <a:lstStyle/>
          <a:p>
            <a:r>
              <a:rPr lang="en-US" dirty="0"/>
              <a:t>DESCRIPTION </a:t>
            </a:r>
          </a:p>
        </p:txBody>
      </p:sp>
      <p:sp>
        <p:nvSpPr>
          <p:cNvPr id="3" name="Content Placeholder 2">
            <a:extLst>
              <a:ext uri="{FF2B5EF4-FFF2-40B4-BE49-F238E27FC236}">
                <a16:creationId xmlns:a16="http://schemas.microsoft.com/office/drawing/2014/main" id="{6B052E85-C46E-41B0-9680-C9DE7BD75633}"/>
              </a:ext>
            </a:extLst>
          </p:cNvPr>
          <p:cNvSpPr>
            <a:spLocks noGrp="1"/>
          </p:cNvSpPr>
          <p:nvPr>
            <p:ph idx="1"/>
          </p:nvPr>
        </p:nvSpPr>
        <p:spPr>
          <a:xfrm>
            <a:off x="404065" y="1098177"/>
            <a:ext cx="10756994" cy="4970929"/>
          </a:xfrm>
        </p:spPr>
        <p:txBody>
          <a:bodyPr>
            <a:normAutofit lnSpcReduction="10000"/>
          </a:bodyPr>
          <a:lstStyle/>
          <a:p>
            <a:r>
              <a:rPr lang="en-US" b="0" i="0" dirty="0">
                <a:solidFill>
                  <a:srgbClr val="ECECEC"/>
                </a:solidFill>
                <a:effectLst/>
                <a:latin typeface="Times New Roman" panose="02020603050405020304" pitchFamily="18" charset="0"/>
                <a:cs typeface="Times New Roman" panose="02020603050405020304" pitchFamily="18" charset="0"/>
              </a:rPr>
              <a:t>Module enables the seamless transfer of funds between different accounts.</a:t>
            </a:r>
          </a:p>
          <a:p>
            <a:endParaRPr lang="en-US" dirty="0">
              <a:solidFill>
                <a:srgbClr val="ECECEC"/>
              </a:solidFill>
              <a:latin typeface="Times New Roman" panose="02020603050405020304" pitchFamily="18" charset="0"/>
              <a:cs typeface="Times New Roman" panose="02020603050405020304" pitchFamily="18" charset="0"/>
            </a:endParaRPr>
          </a:p>
          <a:p>
            <a:endParaRPr lang="en-US" b="0" i="0" dirty="0">
              <a:solidFill>
                <a:srgbClr val="ECECEC"/>
              </a:solidFill>
              <a:effectLst/>
              <a:latin typeface="Times New Roman" panose="02020603050405020304" pitchFamily="18" charset="0"/>
              <a:cs typeface="Times New Roman" panose="02020603050405020304" pitchFamily="18" charset="0"/>
            </a:endParaRPr>
          </a:p>
          <a:p>
            <a:endParaRPr lang="en-US" dirty="0">
              <a:solidFill>
                <a:srgbClr val="ECECEC"/>
              </a:solidFill>
              <a:latin typeface="Times New Roman" panose="02020603050405020304" pitchFamily="18" charset="0"/>
              <a:cs typeface="Times New Roman" panose="02020603050405020304" pitchFamily="18" charset="0"/>
            </a:endParaRPr>
          </a:p>
          <a:p>
            <a:endParaRPr lang="en-US" b="0" i="0" dirty="0">
              <a:solidFill>
                <a:srgbClr val="ECECEC"/>
              </a:solidFill>
              <a:effectLst/>
              <a:latin typeface="Times New Roman" panose="02020603050405020304" pitchFamily="18" charset="0"/>
              <a:cs typeface="Times New Roman" panose="02020603050405020304" pitchFamily="18" charset="0"/>
            </a:endParaRPr>
          </a:p>
          <a:p>
            <a:endParaRPr lang="en-US" dirty="0">
              <a:solidFill>
                <a:srgbClr val="ECECEC"/>
              </a:solidFill>
              <a:latin typeface="Times New Roman" panose="02020603050405020304" pitchFamily="18" charset="0"/>
              <a:cs typeface="Times New Roman" panose="02020603050405020304" pitchFamily="18" charset="0"/>
            </a:endParaRPr>
          </a:p>
          <a:p>
            <a:endParaRPr lang="en-US" b="0" i="0" dirty="0">
              <a:solidFill>
                <a:srgbClr val="ECECEC"/>
              </a:solidFill>
              <a:effectLst/>
              <a:latin typeface="Times New Roman" panose="02020603050405020304" pitchFamily="18" charset="0"/>
              <a:cs typeface="Times New Roman" panose="02020603050405020304" pitchFamily="18" charset="0"/>
            </a:endParaRPr>
          </a:p>
          <a:p>
            <a:endParaRPr lang="en-US" b="0" i="0" dirty="0">
              <a:solidFill>
                <a:srgbClr val="ECECEC"/>
              </a:solidFill>
              <a:effectLst/>
              <a:latin typeface="Times New Roman" panose="02020603050405020304" pitchFamily="18" charset="0"/>
              <a:cs typeface="Times New Roman" panose="02020603050405020304" pitchFamily="18" charset="0"/>
            </a:endParaRPr>
          </a:p>
          <a:p>
            <a:r>
              <a:rPr lang="en-US" dirty="0">
                <a:solidFill>
                  <a:srgbClr val="ECECEC"/>
                </a:solidFill>
                <a:latin typeface="Times New Roman" panose="02020603050405020304" pitchFamily="18" charset="0"/>
                <a:cs typeface="Times New Roman" panose="02020603050405020304" pitchFamily="18" charset="0"/>
              </a:rPr>
              <a:t>When account is established, if the user needs to do any transaction, they must have the payee data</a:t>
            </a:r>
          </a:p>
          <a:p>
            <a:pPr rtl="0"/>
            <a:r>
              <a:rPr lang="en-US" dirty="0">
                <a:effectLst/>
                <a:latin typeface="Times New Roman" panose="02020603050405020304" pitchFamily="18" charset="0"/>
                <a:cs typeface="Times New Roman" panose="02020603050405020304" pitchFamily="18" charset="0"/>
              </a:rPr>
              <a:t>Description: Users have the ability to access payee details by entering their account number.</a:t>
            </a:r>
          </a:p>
          <a:p>
            <a:pPr rtl="0"/>
            <a:r>
              <a:rPr lang="en-US" dirty="0">
                <a:effectLst/>
                <a:latin typeface="Times New Roman" panose="02020603050405020304" pitchFamily="18" charset="0"/>
                <a:cs typeface="Times New Roman" panose="02020603050405020304" pitchFamily="18" charset="0"/>
              </a:rPr>
              <a:t>Functionality: Retrieves payee information from the system's database based on the provided account number. If the account number is not there it will display appropriate message.</a:t>
            </a:r>
          </a:p>
          <a:p>
            <a:endParaRPr lang="en-US" b="0" i="0" dirty="0">
              <a:solidFill>
                <a:srgbClr val="ECECEC"/>
              </a:solidFill>
              <a:effectLst/>
              <a:latin typeface="Söhne"/>
            </a:endParaRPr>
          </a:p>
          <a:p>
            <a:endParaRPr lang="en-US" dirty="0"/>
          </a:p>
        </p:txBody>
      </p:sp>
      <p:pic>
        <p:nvPicPr>
          <p:cNvPr id="7" name="Picture 6">
            <a:extLst>
              <a:ext uri="{FF2B5EF4-FFF2-40B4-BE49-F238E27FC236}">
                <a16:creationId xmlns:a16="http://schemas.microsoft.com/office/drawing/2014/main" id="{8C08E38F-C31E-5C57-5CB5-17A349FBB2FD}"/>
              </a:ext>
            </a:extLst>
          </p:cNvPr>
          <p:cNvPicPr>
            <a:picLocks noChangeAspect="1"/>
          </p:cNvPicPr>
          <p:nvPr/>
        </p:nvPicPr>
        <p:blipFill rotWithShape="1">
          <a:blip r:embed="rId2">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pic>
        <p:nvPicPr>
          <p:cNvPr id="9" name="Picture 8">
            <a:extLst>
              <a:ext uri="{FF2B5EF4-FFF2-40B4-BE49-F238E27FC236}">
                <a16:creationId xmlns:a16="http://schemas.microsoft.com/office/drawing/2014/main" id="{28C1A392-1E1D-7694-ABC1-0899C674B280}"/>
              </a:ext>
            </a:extLst>
          </p:cNvPr>
          <p:cNvPicPr>
            <a:picLocks noChangeAspect="1"/>
          </p:cNvPicPr>
          <p:nvPr/>
        </p:nvPicPr>
        <p:blipFill>
          <a:blip r:embed="rId3"/>
          <a:stretch>
            <a:fillRect/>
          </a:stretch>
        </p:blipFill>
        <p:spPr>
          <a:xfrm>
            <a:off x="2480422" y="1759043"/>
            <a:ext cx="4362450" cy="2066925"/>
          </a:xfrm>
          <a:prstGeom prst="rect">
            <a:avLst/>
          </a:prstGeom>
        </p:spPr>
      </p:pic>
    </p:spTree>
    <p:extLst>
      <p:ext uri="{BB962C8B-B14F-4D97-AF65-F5344CB8AC3E}">
        <p14:creationId xmlns:p14="http://schemas.microsoft.com/office/powerpoint/2010/main" val="285890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ECD3-6C36-A57D-9EB8-95420ECC5BF6}"/>
              </a:ext>
            </a:extLst>
          </p:cNvPr>
          <p:cNvSpPr>
            <a:spLocks noGrp="1"/>
          </p:cNvSpPr>
          <p:nvPr>
            <p:ph type="title"/>
          </p:nvPr>
        </p:nvSpPr>
        <p:spPr>
          <a:xfrm>
            <a:off x="323381" y="165848"/>
            <a:ext cx="10147395" cy="1400530"/>
          </a:xfrm>
        </p:spPr>
        <p:txBody>
          <a:bodyPr/>
          <a:lstStyle/>
          <a:p>
            <a:r>
              <a:rPr lang="en-US" dirty="0"/>
              <a:t>PAYMENT TRANSFER DATABASE DESIGN</a:t>
            </a:r>
          </a:p>
        </p:txBody>
      </p:sp>
      <p:pic>
        <p:nvPicPr>
          <p:cNvPr id="7" name="Picture 6">
            <a:extLst>
              <a:ext uri="{FF2B5EF4-FFF2-40B4-BE49-F238E27FC236}">
                <a16:creationId xmlns:a16="http://schemas.microsoft.com/office/drawing/2014/main" id="{83DB2343-D340-CCB1-DA4F-25C8DD098530}"/>
              </a:ext>
            </a:extLst>
          </p:cNvPr>
          <p:cNvPicPr>
            <a:picLocks noChangeAspect="1"/>
          </p:cNvPicPr>
          <p:nvPr/>
        </p:nvPicPr>
        <p:blipFill>
          <a:blip r:embed="rId2"/>
          <a:stretch>
            <a:fillRect/>
          </a:stretch>
        </p:blipFill>
        <p:spPr>
          <a:xfrm>
            <a:off x="1721224" y="1190311"/>
            <a:ext cx="8201845" cy="4753227"/>
          </a:xfrm>
          <a:prstGeom prst="rect">
            <a:avLst/>
          </a:prstGeom>
        </p:spPr>
      </p:pic>
      <p:pic>
        <p:nvPicPr>
          <p:cNvPr id="8" name="Picture 7">
            <a:extLst>
              <a:ext uri="{FF2B5EF4-FFF2-40B4-BE49-F238E27FC236}">
                <a16:creationId xmlns:a16="http://schemas.microsoft.com/office/drawing/2014/main" id="{63465717-4CC2-2878-D2A5-B45CDA553D75}"/>
              </a:ext>
            </a:extLst>
          </p:cNvPr>
          <p:cNvPicPr>
            <a:picLocks noChangeAspect="1"/>
          </p:cNvPicPr>
          <p:nvPr/>
        </p:nvPicPr>
        <p:blipFill rotWithShape="1">
          <a:blip r:embed="rId3">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spTree>
    <p:extLst>
      <p:ext uri="{BB962C8B-B14F-4D97-AF65-F5344CB8AC3E}">
        <p14:creationId xmlns:p14="http://schemas.microsoft.com/office/powerpoint/2010/main" val="3216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620B-0AA5-A35B-8C03-7FE52966EA40}"/>
              </a:ext>
            </a:extLst>
          </p:cNvPr>
          <p:cNvSpPr>
            <a:spLocks noGrp="1"/>
          </p:cNvSpPr>
          <p:nvPr>
            <p:ph type="title"/>
          </p:nvPr>
        </p:nvSpPr>
        <p:spPr/>
        <p:txBody>
          <a:bodyPr/>
          <a:lstStyle/>
          <a:p>
            <a:r>
              <a:rPr lang="en-US" dirty="0"/>
              <a:t>ARCHITECTURAL DIAGRAM</a:t>
            </a:r>
          </a:p>
        </p:txBody>
      </p:sp>
      <p:pic>
        <p:nvPicPr>
          <p:cNvPr id="5" name="Picture 4" descr="A diagram of a server&#10;&#10;Description automatically generated">
            <a:extLst>
              <a:ext uri="{FF2B5EF4-FFF2-40B4-BE49-F238E27FC236}">
                <a16:creationId xmlns:a16="http://schemas.microsoft.com/office/drawing/2014/main" id="{8732663E-A23C-9DEF-A5D9-4D7D076CC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84" y="1281841"/>
            <a:ext cx="10146366" cy="5123441"/>
          </a:xfrm>
          <a:prstGeom prst="rect">
            <a:avLst/>
          </a:prstGeom>
        </p:spPr>
      </p:pic>
      <p:pic>
        <p:nvPicPr>
          <p:cNvPr id="7" name="Picture 6">
            <a:extLst>
              <a:ext uri="{FF2B5EF4-FFF2-40B4-BE49-F238E27FC236}">
                <a16:creationId xmlns:a16="http://schemas.microsoft.com/office/drawing/2014/main" id="{FF18851E-D47D-F337-FF05-3610A08269E2}"/>
              </a:ext>
            </a:extLst>
          </p:cNvPr>
          <p:cNvPicPr>
            <a:picLocks noChangeAspect="1"/>
          </p:cNvPicPr>
          <p:nvPr/>
        </p:nvPicPr>
        <p:blipFill rotWithShape="1">
          <a:blip r:embed="rId3">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spTree>
    <p:extLst>
      <p:ext uri="{BB962C8B-B14F-4D97-AF65-F5344CB8AC3E}">
        <p14:creationId xmlns:p14="http://schemas.microsoft.com/office/powerpoint/2010/main" val="176686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73BEB-3BF8-EB42-F43D-C4592DB12A42}"/>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DATAFLOW DIAGRAM</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C9F82489-CB70-2FE5-4D27-C52DB597B460}"/>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651393" y="965141"/>
            <a:ext cx="4883581" cy="4932911"/>
          </a:xfrm>
          <a:prstGeom prst="rect">
            <a:avLst/>
          </a:prstGeom>
          <a:effectLst/>
        </p:spPr>
      </p:pic>
      <p:pic>
        <p:nvPicPr>
          <p:cNvPr id="7" name="Picture 6">
            <a:extLst>
              <a:ext uri="{FF2B5EF4-FFF2-40B4-BE49-F238E27FC236}">
                <a16:creationId xmlns:a16="http://schemas.microsoft.com/office/drawing/2014/main" id="{7BDA4B73-63D2-9ADC-EAB7-C2E6624441E1}"/>
              </a:ext>
            </a:extLst>
          </p:cNvPr>
          <p:cNvPicPr>
            <a:picLocks noChangeAspect="1"/>
          </p:cNvPicPr>
          <p:nvPr/>
        </p:nvPicPr>
        <p:blipFill rotWithShape="1">
          <a:blip r:embed="rId7">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spTree>
    <p:extLst>
      <p:ext uri="{BB962C8B-B14F-4D97-AF65-F5344CB8AC3E}">
        <p14:creationId xmlns:p14="http://schemas.microsoft.com/office/powerpoint/2010/main" val="271397051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DA6F-1D87-92EE-175B-AD9003FF8330}"/>
              </a:ext>
            </a:extLst>
          </p:cNvPr>
          <p:cNvSpPr>
            <a:spLocks noGrp="1"/>
          </p:cNvSpPr>
          <p:nvPr>
            <p:ph type="title"/>
          </p:nvPr>
        </p:nvSpPr>
        <p:spPr>
          <a:xfrm>
            <a:off x="484747" y="192742"/>
            <a:ext cx="9404723" cy="1400530"/>
          </a:xfrm>
        </p:spPr>
        <p:txBody>
          <a:bodyPr/>
          <a:lstStyle/>
          <a:p>
            <a:r>
              <a:rPr lang="en-US" dirty="0"/>
              <a:t>FILES</a:t>
            </a:r>
          </a:p>
        </p:txBody>
      </p:sp>
      <p:sp>
        <p:nvSpPr>
          <p:cNvPr id="3" name="Content Placeholder 2">
            <a:extLst>
              <a:ext uri="{FF2B5EF4-FFF2-40B4-BE49-F238E27FC236}">
                <a16:creationId xmlns:a16="http://schemas.microsoft.com/office/drawing/2014/main" id="{1FA4A60C-4A60-6260-0C5D-25A3C9386678}"/>
              </a:ext>
            </a:extLst>
          </p:cNvPr>
          <p:cNvSpPr>
            <a:spLocks noGrp="1"/>
          </p:cNvSpPr>
          <p:nvPr>
            <p:ph idx="1"/>
          </p:nvPr>
        </p:nvSpPr>
        <p:spPr>
          <a:xfrm>
            <a:off x="341312" y="1021977"/>
            <a:ext cx="8946541" cy="1497105"/>
          </a:xfrm>
        </p:spPr>
        <p:txBody>
          <a:bodyPr/>
          <a:lstStyle/>
          <a:p>
            <a:r>
              <a:rPr lang="en-US" dirty="0"/>
              <a:t>JAR FILE (DAO LAYER) :</a:t>
            </a:r>
          </a:p>
          <a:p>
            <a:endParaRPr lang="en-US" dirty="0"/>
          </a:p>
          <a:p>
            <a:r>
              <a:rPr lang="en-US" dirty="0"/>
              <a:t>WAR FILE (WEB SERVICE) :  </a:t>
            </a:r>
          </a:p>
        </p:txBody>
      </p:sp>
      <p:pic>
        <p:nvPicPr>
          <p:cNvPr id="5" name="Picture 4">
            <a:extLst>
              <a:ext uri="{FF2B5EF4-FFF2-40B4-BE49-F238E27FC236}">
                <a16:creationId xmlns:a16="http://schemas.microsoft.com/office/drawing/2014/main" id="{965DA01B-3FFB-B9F7-4F58-F708C39CF69C}"/>
              </a:ext>
            </a:extLst>
          </p:cNvPr>
          <p:cNvPicPr>
            <a:picLocks noChangeAspect="1"/>
          </p:cNvPicPr>
          <p:nvPr/>
        </p:nvPicPr>
        <p:blipFill>
          <a:blip r:embed="rId2"/>
          <a:stretch>
            <a:fillRect/>
          </a:stretch>
        </p:blipFill>
        <p:spPr>
          <a:xfrm>
            <a:off x="3790216" y="1086675"/>
            <a:ext cx="3722208" cy="355172"/>
          </a:xfrm>
          <a:prstGeom prst="rect">
            <a:avLst/>
          </a:prstGeom>
        </p:spPr>
      </p:pic>
      <p:pic>
        <p:nvPicPr>
          <p:cNvPr id="7" name="Picture 6">
            <a:extLst>
              <a:ext uri="{FF2B5EF4-FFF2-40B4-BE49-F238E27FC236}">
                <a16:creationId xmlns:a16="http://schemas.microsoft.com/office/drawing/2014/main" id="{17E575A1-844B-AF7A-3F28-6CC4B35B5F72}"/>
              </a:ext>
            </a:extLst>
          </p:cNvPr>
          <p:cNvPicPr>
            <a:picLocks noChangeAspect="1"/>
          </p:cNvPicPr>
          <p:nvPr/>
        </p:nvPicPr>
        <p:blipFill>
          <a:blip r:embed="rId3"/>
          <a:stretch>
            <a:fillRect/>
          </a:stretch>
        </p:blipFill>
        <p:spPr>
          <a:xfrm>
            <a:off x="3967176" y="1922192"/>
            <a:ext cx="3214775" cy="348890"/>
          </a:xfrm>
          <a:prstGeom prst="rect">
            <a:avLst/>
          </a:prstGeom>
        </p:spPr>
      </p:pic>
      <p:sp>
        <p:nvSpPr>
          <p:cNvPr id="8" name="Title 1">
            <a:extLst>
              <a:ext uri="{FF2B5EF4-FFF2-40B4-BE49-F238E27FC236}">
                <a16:creationId xmlns:a16="http://schemas.microsoft.com/office/drawing/2014/main" id="{8A447E0C-CAA4-3B29-7D69-F540C95EA4AD}"/>
              </a:ext>
            </a:extLst>
          </p:cNvPr>
          <p:cNvSpPr txBox="1">
            <a:spLocks/>
          </p:cNvSpPr>
          <p:nvPr/>
        </p:nvSpPr>
        <p:spPr>
          <a:xfrm>
            <a:off x="484747" y="27287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GIT HUB</a:t>
            </a:r>
          </a:p>
        </p:txBody>
      </p:sp>
      <p:sp>
        <p:nvSpPr>
          <p:cNvPr id="9" name="Content Placeholder 2">
            <a:extLst>
              <a:ext uri="{FF2B5EF4-FFF2-40B4-BE49-F238E27FC236}">
                <a16:creationId xmlns:a16="http://schemas.microsoft.com/office/drawing/2014/main" id="{53FD659A-89E6-3AC5-425E-760BC0E41816}"/>
              </a:ext>
            </a:extLst>
          </p:cNvPr>
          <p:cNvSpPr txBox="1">
            <a:spLocks/>
          </p:cNvSpPr>
          <p:nvPr/>
        </p:nvSpPr>
        <p:spPr>
          <a:xfrm>
            <a:off x="341310" y="3590365"/>
            <a:ext cx="11294878" cy="26490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DAO LAYER : </a:t>
            </a:r>
            <a:r>
              <a:rPr lang="en-US" dirty="0">
                <a:hlinkClick r:id="rId4"/>
              </a:rPr>
              <a:t>DLTE-JAVA-FULL-STACK-SANATHKUMARSJ-2024/DLTE-PROJECT/PAYMENT_DAO at master · </a:t>
            </a:r>
            <a:r>
              <a:rPr lang="en-US" dirty="0" err="1">
                <a:hlinkClick r:id="rId4"/>
              </a:rPr>
              <a:t>SanathKumarSJ</a:t>
            </a:r>
            <a:r>
              <a:rPr lang="en-US" dirty="0">
                <a:hlinkClick r:id="rId4"/>
              </a:rPr>
              <a:t>/DLTE-JAVA-FULL-STACK-SANATHKUMARSJ-2024 (github.com)</a:t>
            </a:r>
            <a:endParaRPr lang="en-US" dirty="0"/>
          </a:p>
          <a:p>
            <a:endParaRPr lang="en-US" dirty="0"/>
          </a:p>
          <a:p>
            <a:r>
              <a:rPr lang="en-US" dirty="0"/>
              <a:t>WEB SERVICE : </a:t>
            </a:r>
            <a:r>
              <a:rPr lang="en-US" dirty="0">
                <a:hlinkClick r:id="rId5"/>
              </a:rPr>
              <a:t>DLTE-JAVA-FULL-STACK-SANATHKUMARSJ-2024/DLTE-PROJECT/PAYMENT_WEBSERVICE at master · </a:t>
            </a:r>
            <a:r>
              <a:rPr lang="en-US" dirty="0" err="1">
                <a:hlinkClick r:id="rId5"/>
              </a:rPr>
              <a:t>SanathKumarSJ</a:t>
            </a:r>
            <a:r>
              <a:rPr lang="en-US" dirty="0">
                <a:hlinkClick r:id="rId5"/>
              </a:rPr>
              <a:t>/DLTE-JAVA-FULL-STACK-SANATHKUMARSJ-2024 (github.com)</a:t>
            </a:r>
            <a:r>
              <a:rPr lang="en-US" dirty="0"/>
              <a:t>  </a:t>
            </a:r>
          </a:p>
        </p:txBody>
      </p:sp>
      <p:pic>
        <p:nvPicPr>
          <p:cNvPr id="11" name="Picture 10">
            <a:extLst>
              <a:ext uri="{FF2B5EF4-FFF2-40B4-BE49-F238E27FC236}">
                <a16:creationId xmlns:a16="http://schemas.microsoft.com/office/drawing/2014/main" id="{B0FD612F-6AEA-AFAA-038A-BEC73055A89D}"/>
              </a:ext>
            </a:extLst>
          </p:cNvPr>
          <p:cNvPicPr>
            <a:picLocks noChangeAspect="1"/>
          </p:cNvPicPr>
          <p:nvPr/>
        </p:nvPicPr>
        <p:blipFill rotWithShape="1">
          <a:blip r:embed="rId6">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spTree>
    <p:extLst>
      <p:ext uri="{BB962C8B-B14F-4D97-AF65-F5344CB8AC3E}">
        <p14:creationId xmlns:p14="http://schemas.microsoft.com/office/powerpoint/2010/main" val="353429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74C4D-052E-EF33-A42F-C0E9C5E7F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F1F21-C696-B4F6-F72C-91CEBEBA62EF}"/>
              </a:ext>
            </a:extLst>
          </p:cNvPr>
          <p:cNvSpPr>
            <a:spLocks noGrp="1"/>
          </p:cNvSpPr>
          <p:nvPr>
            <p:ph type="title"/>
          </p:nvPr>
        </p:nvSpPr>
        <p:spPr>
          <a:xfrm>
            <a:off x="484747" y="192742"/>
            <a:ext cx="9887978" cy="1400530"/>
          </a:xfrm>
        </p:spPr>
        <p:txBody>
          <a:bodyPr/>
          <a:lstStyle/>
          <a:p>
            <a:r>
              <a:rPr lang="en-US" dirty="0"/>
              <a:t>Module 2: Adding New payee (REST)</a:t>
            </a:r>
          </a:p>
        </p:txBody>
      </p:sp>
      <p:sp>
        <p:nvSpPr>
          <p:cNvPr id="3" name="Content Placeholder 2">
            <a:extLst>
              <a:ext uri="{FF2B5EF4-FFF2-40B4-BE49-F238E27FC236}">
                <a16:creationId xmlns:a16="http://schemas.microsoft.com/office/drawing/2014/main" id="{D97903A6-135B-8169-710D-5BC3580654C9}"/>
              </a:ext>
            </a:extLst>
          </p:cNvPr>
          <p:cNvSpPr>
            <a:spLocks noGrp="1"/>
          </p:cNvSpPr>
          <p:nvPr>
            <p:ph idx="1"/>
          </p:nvPr>
        </p:nvSpPr>
        <p:spPr>
          <a:xfrm>
            <a:off x="341312" y="1021976"/>
            <a:ext cx="8946541" cy="3605227"/>
          </a:xfrm>
        </p:spPr>
        <p:txBody>
          <a:bodyPr>
            <a:normAutofit/>
          </a:bodyPr>
          <a:lstStyle/>
          <a:p>
            <a:r>
              <a:rPr lang="en-US" dirty="0"/>
              <a:t>Add new payee using rest controller and post mapping</a:t>
            </a:r>
          </a:p>
          <a:p>
            <a:r>
              <a:rPr lang="en-US" dirty="0"/>
              <a:t>Bean validation and exception handling</a:t>
            </a:r>
          </a:p>
          <a:p>
            <a:r>
              <a:rPr lang="en-US" dirty="0"/>
              <a:t>Validation at request body</a:t>
            </a:r>
          </a:p>
          <a:p>
            <a:r>
              <a:rPr lang="en-US" b="1" dirty="0"/>
              <a:t>PAYEE EXCEPTION</a:t>
            </a:r>
          </a:p>
          <a:p>
            <a:pPr>
              <a:buFont typeface="Arial" panose="020B0604020202020204" pitchFamily="34" charset="0"/>
              <a:buChar char="•"/>
            </a:pPr>
            <a:r>
              <a:rPr lang="en-US" dirty="0"/>
              <a:t>Invalid sender’s account number</a:t>
            </a:r>
          </a:p>
          <a:p>
            <a:pPr>
              <a:buFont typeface="Arial" panose="020B0604020202020204" pitchFamily="34" charset="0"/>
              <a:buChar char="•"/>
            </a:pPr>
            <a:r>
              <a:rPr lang="en-US" dirty="0"/>
              <a:t>Invalid payee’s account number</a:t>
            </a:r>
          </a:p>
          <a:p>
            <a:pPr>
              <a:buFont typeface="Arial" panose="020B0604020202020204" pitchFamily="34" charset="0"/>
              <a:buChar char="•"/>
            </a:pPr>
            <a:r>
              <a:rPr lang="en-US" dirty="0"/>
              <a:t>Invalid Payee name</a:t>
            </a:r>
          </a:p>
          <a:p>
            <a:pPr marL="0" indent="0">
              <a:buNone/>
            </a:pPr>
            <a:endParaRPr lang="en-US" dirty="0"/>
          </a:p>
        </p:txBody>
      </p:sp>
      <p:sp>
        <p:nvSpPr>
          <p:cNvPr id="8" name="Title 1">
            <a:extLst>
              <a:ext uri="{FF2B5EF4-FFF2-40B4-BE49-F238E27FC236}">
                <a16:creationId xmlns:a16="http://schemas.microsoft.com/office/drawing/2014/main" id="{7E802261-24C5-1584-9A09-1A57112B54B1}"/>
              </a:ext>
            </a:extLst>
          </p:cNvPr>
          <p:cNvSpPr txBox="1">
            <a:spLocks/>
          </p:cNvSpPr>
          <p:nvPr/>
        </p:nvSpPr>
        <p:spPr>
          <a:xfrm>
            <a:off x="260812" y="4627204"/>
            <a:ext cx="9404723" cy="9525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GIT HUB</a:t>
            </a:r>
          </a:p>
        </p:txBody>
      </p:sp>
      <p:sp>
        <p:nvSpPr>
          <p:cNvPr id="9" name="Content Placeholder 2">
            <a:extLst>
              <a:ext uri="{FF2B5EF4-FFF2-40B4-BE49-F238E27FC236}">
                <a16:creationId xmlns:a16="http://schemas.microsoft.com/office/drawing/2014/main" id="{48D5DB65-D636-378F-624A-857C5134AEF4}"/>
              </a:ext>
            </a:extLst>
          </p:cNvPr>
          <p:cNvSpPr txBox="1">
            <a:spLocks/>
          </p:cNvSpPr>
          <p:nvPr/>
        </p:nvSpPr>
        <p:spPr>
          <a:xfrm>
            <a:off x="145367" y="5201366"/>
            <a:ext cx="11294878" cy="16743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a:p>
          <a:p>
            <a:r>
              <a:rPr lang="en-US" dirty="0"/>
              <a:t>WEB SERVICE : </a:t>
            </a:r>
            <a:r>
              <a:rPr lang="en-US" dirty="0">
                <a:hlinkClick r:id="rId2"/>
              </a:rPr>
              <a:t>DLTE-JAVA-FULL-STACK-SANATHKUMARSJ-2024/DLTE-PROJECT/PAYMENT_WEBSERVICE at master · </a:t>
            </a:r>
            <a:r>
              <a:rPr lang="en-US" dirty="0" err="1">
                <a:hlinkClick r:id="rId2"/>
              </a:rPr>
              <a:t>SanathKumarSJ</a:t>
            </a:r>
            <a:r>
              <a:rPr lang="en-US" dirty="0">
                <a:hlinkClick r:id="rId2"/>
              </a:rPr>
              <a:t>/DLTE-JAVA-FULL-STACK-SANATHKUMARSJ-2024 (github.com)</a:t>
            </a:r>
            <a:r>
              <a:rPr lang="en-US" dirty="0"/>
              <a:t>  </a:t>
            </a:r>
          </a:p>
        </p:txBody>
      </p:sp>
      <p:pic>
        <p:nvPicPr>
          <p:cNvPr id="11" name="Picture 10">
            <a:extLst>
              <a:ext uri="{FF2B5EF4-FFF2-40B4-BE49-F238E27FC236}">
                <a16:creationId xmlns:a16="http://schemas.microsoft.com/office/drawing/2014/main" id="{56603D45-9430-FC94-97FD-44DBC2FA63F1}"/>
              </a:ext>
            </a:extLst>
          </p:cNvPr>
          <p:cNvPicPr>
            <a:picLocks noChangeAspect="1"/>
          </p:cNvPicPr>
          <p:nvPr/>
        </p:nvPicPr>
        <p:blipFill rotWithShape="1">
          <a:blip r:embed="rId3">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spTree>
    <p:extLst>
      <p:ext uri="{BB962C8B-B14F-4D97-AF65-F5344CB8AC3E}">
        <p14:creationId xmlns:p14="http://schemas.microsoft.com/office/powerpoint/2010/main" val="376028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255B0-7C72-3E1A-38C2-E3947B0F7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390EF-9F33-0BD4-6D56-7DAA175BB5BE}"/>
              </a:ext>
            </a:extLst>
          </p:cNvPr>
          <p:cNvSpPr>
            <a:spLocks noGrp="1"/>
          </p:cNvSpPr>
          <p:nvPr>
            <p:ph type="title"/>
          </p:nvPr>
        </p:nvSpPr>
        <p:spPr>
          <a:xfrm>
            <a:off x="484747" y="192742"/>
            <a:ext cx="9404723" cy="1400530"/>
          </a:xfrm>
        </p:spPr>
        <p:txBody>
          <a:bodyPr/>
          <a:lstStyle/>
          <a:p>
            <a:r>
              <a:rPr lang="en-US" dirty="0"/>
              <a:t>API-Documentation</a:t>
            </a:r>
          </a:p>
        </p:txBody>
      </p:sp>
      <p:pic>
        <p:nvPicPr>
          <p:cNvPr id="7" name="Content Placeholder 6">
            <a:extLst>
              <a:ext uri="{FF2B5EF4-FFF2-40B4-BE49-F238E27FC236}">
                <a16:creationId xmlns:a16="http://schemas.microsoft.com/office/drawing/2014/main" id="{B366D068-043D-9DF1-37F7-E19329B53022}"/>
              </a:ext>
            </a:extLst>
          </p:cNvPr>
          <p:cNvPicPr>
            <a:picLocks noGrp="1" noChangeAspect="1"/>
          </p:cNvPicPr>
          <p:nvPr>
            <p:ph idx="1"/>
          </p:nvPr>
        </p:nvPicPr>
        <p:blipFill>
          <a:blip r:embed="rId2"/>
          <a:stretch>
            <a:fillRect/>
          </a:stretch>
        </p:blipFill>
        <p:spPr>
          <a:xfrm>
            <a:off x="574816" y="1707333"/>
            <a:ext cx="7497221" cy="2800741"/>
          </a:xfrm>
        </p:spPr>
      </p:pic>
      <p:pic>
        <p:nvPicPr>
          <p:cNvPr id="11" name="Picture 10">
            <a:extLst>
              <a:ext uri="{FF2B5EF4-FFF2-40B4-BE49-F238E27FC236}">
                <a16:creationId xmlns:a16="http://schemas.microsoft.com/office/drawing/2014/main" id="{5FF5A962-D4C9-D1B1-923A-451F8ED8ADBE}"/>
              </a:ext>
            </a:extLst>
          </p:cNvPr>
          <p:cNvPicPr>
            <a:picLocks noChangeAspect="1"/>
          </p:cNvPicPr>
          <p:nvPr/>
        </p:nvPicPr>
        <p:blipFill rotWithShape="1">
          <a:blip r:embed="rId3">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pic>
        <p:nvPicPr>
          <p:cNvPr id="5" name="Picture 4">
            <a:extLst>
              <a:ext uri="{FF2B5EF4-FFF2-40B4-BE49-F238E27FC236}">
                <a16:creationId xmlns:a16="http://schemas.microsoft.com/office/drawing/2014/main" id="{89AD3F26-04CE-FB8E-3DC7-583AC850A2C5}"/>
              </a:ext>
            </a:extLst>
          </p:cNvPr>
          <p:cNvPicPr>
            <a:picLocks noChangeAspect="1"/>
          </p:cNvPicPr>
          <p:nvPr/>
        </p:nvPicPr>
        <p:blipFill>
          <a:blip r:embed="rId4"/>
          <a:stretch>
            <a:fillRect/>
          </a:stretch>
        </p:blipFill>
        <p:spPr>
          <a:xfrm>
            <a:off x="574816" y="1081258"/>
            <a:ext cx="1987865" cy="379363"/>
          </a:xfrm>
          <a:prstGeom prst="rect">
            <a:avLst/>
          </a:prstGeom>
        </p:spPr>
      </p:pic>
      <p:sp>
        <p:nvSpPr>
          <p:cNvPr id="12" name="TextBox 11">
            <a:extLst>
              <a:ext uri="{FF2B5EF4-FFF2-40B4-BE49-F238E27FC236}">
                <a16:creationId xmlns:a16="http://schemas.microsoft.com/office/drawing/2014/main" id="{9E6AEEAF-A7F1-AA45-CB24-12C406988C19}"/>
              </a:ext>
            </a:extLst>
          </p:cNvPr>
          <p:cNvSpPr txBox="1"/>
          <p:nvPr/>
        </p:nvSpPr>
        <p:spPr>
          <a:xfrm>
            <a:off x="484746" y="4689002"/>
            <a:ext cx="11122535" cy="1754326"/>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ECECEC"/>
                </a:solidFill>
                <a:effectLst/>
                <a:latin typeface="Söhne"/>
              </a:rPr>
              <a:t>Request Parameters</a:t>
            </a:r>
            <a:r>
              <a:rPr lang="en-US" b="0" i="0" dirty="0">
                <a:solidFill>
                  <a:srgbClr val="ECECEC"/>
                </a:solidFill>
                <a:effectLst/>
                <a:latin typeface="Söhne"/>
              </a:rPr>
              <a:t>: Any parameters that need to be included in the request (e.g., query parameters, path parameters, request body) and their formats. </a:t>
            </a:r>
          </a:p>
          <a:p>
            <a:pPr marL="285750" indent="-285750">
              <a:buFont typeface="Arial" panose="020B0604020202020204" pitchFamily="34" charset="0"/>
              <a:buChar char="•"/>
            </a:pPr>
            <a:endParaRPr lang="en-US" dirty="0">
              <a:solidFill>
                <a:srgbClr val="ECECEC"/>
              </a:solidFill>
              <a:latin typeface="Söhne"/>
            </a:endParaRPr>
          </a:p>
          <a:p>
            <a:pPr marL="285750" indent="-285750">
              <a:buFont typeface="Arial" panose="020B0604020202020204" pitchFamily="34" charset="0"/>
              <a:buChar char="•"/>
            </a:pPr>
            <a:r>
              <a:rPr lang="en-US" b="0" i="0" dirty="0">
                <a:solidFill>
                  <a:srgbClr val="ECECEC"/>
                </a:solidFill>
                <a:effectLst/>
                <a:latin typeface="Söhne"/>
              </a:rPr>
              <a:t>This documentation serves as a guide for developers who want to interact with the API, providing information on how to use the API endpoints, the data formats it accepts and returns, authentication methods, error handling, and any other relevant details.</a:t>
            </a:r>
            <a:endParaRPr lang="en-US" dirty="0"/>
          </a:p>
        </p:txBody>
      </p:sp>
    </p:spTree>
    <p:extLst>
      <p:ext uri="{BB962C8B-B14F-4D97-AF65-F5344CB8AC3E}">
        <p14:creationId xmlns:p14="http://schemas.microsoft.com/office/powerpoint/2010/main" val="386424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1D941-DE6A-7878-2013-510EA319AA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E623A-EF24-40E2-2724-0D95D9CC0978}"/>
              </a:ext>
            </a:extLst>
          </p:cNvPr>
          <p:cNvSpPr>
            <a:spLocks noGrp="1"/>
          </p:cNvSpPr>
          <p:nvPr>
            <p:ph type="title"/>
          </p:nvPr>
        </p:nvSpPr>
        <p:spPr>
          <a:xfrm>
            <a:off x="484747" y="192742"/>
            <a:ext cx="9404723" cy="1400530"/>
          </a:xfrm>
        </p:spPr>
        <p:txBody>
          <a:bodyPr/>
          <a:lstStyle/>
          <a:p>
            <a:r>
              <a:rPr lang="en-US"/>
              <a:t>Flow Diagram</a:t>
            </a:r>
            <a:endParaRPr lang="en-US" dirty="0"/>
          </a:p>
        </p:txBody>
      </p:sp>
      <p:pic>
        <p:nvPicPr>
          <p:cNvPr id="11" name="Picture 10">
            <a:extLst>
              <a:ext uri="{FF2B5EF4-FFF2-40B4-BE49-F238E27FC236}">
                <a16:creationId xmlns:a16="http://schemas.microsoft.com/office/drawing/2014/main" id="{3D752A5F-3522-512F-B5BA-2BE9E7557C41}"/>
              </a:ext>
            </a:extLst>
          </p:cNvPr>
          <p:cNvPicPr>
            <a:picLocks noChangeAspect="1"/>
          </p:cNvPicPr>
          <p:nvPr/>
        </p:nvPicPr>
        <p:blipFill rotWithShape="1">
          <a:blip r:embed="rId2">
            <a:extLst>
              <a:ext uri="{28A0092B-C50C-407E-A947-70E740481C1C}">
                <a14:useLocalDpi xmlns:a14="http://schemas.microsoft.com/office/drawing/2010/main" val="0"/>
              </a:ext>
            </a:extLst>
          </a:blip>
          <a:srcRect l="16146" t="25476" r="16091" b="19473"/>
          <a:stretch/>
        </p:blipFill>
        <p:spPr>
          <a:xfrm>
            <a:off x="11096626" y="5953125"/>
            <a:ext cx="1095374" cy="904875"/>
          </a:xfrm>
          <a:prstGeom prst="rect">
            <a:avLst/>
          </a:prstGeom>
        </p:spPr>
      </p:pic>
      <p:pic>
        <p:nvPicPr>
          <p:cNvPr id="14" name="Content Placeholder 13" descr="A screenshot of a computer screen&#10;&#10;Description automatically generated">
            <a:extLst>
              <a:ext uri="{FF2B5EF4-FFF2-40B4-BE49-F238E27FC236}">
                <a16:creationId xmlns:a16="http://schemas.microsoft.com/office/drawing/2014/main" id="{7921EEDB-531E-9AEF-8963-B84F042CA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015" y="1223963"/>
            <a:ext cx="9705985" cy="5364460"/>
          </a:xfrm>
        </p:spPr>
      </p:pic>
    </p:spTree>
    <p:extLst>
      <p:ext uri="{BB962C8B-B14F-4D97-AF65-F5344CB8AC3E}">
        <p14:creationId xmlns:p14="http://schemas.microsoft.com/office/powerpoint/2010/main" val="3808265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1245</TotalTime>
  <Words>293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Century Gothic</vt:lpstr>
      <vt:lpstr>Söhne</vt:lpstr>
      <vt:lpstr>Times New Roman</vt:lpstr>
      <vt:lpstr>Wingdings 3</vt:lpstr>
      <vt:lpstr>Ion</vt:lpstr>
      <vt:lpstr>PAYMENT TRANSFER</vt:lpstr>
      <vt:lpstr>DESCRIPTION </vt:lpstr>
      <vt:lpstr>PAYMENT TRANSFER DATABASE DESIGN</vt:lpstr>
      <vt:lpstr>ARCHITECTURAL DIAGRAM</vt:lpstr>
      <vt:lpstr>DATAFLOW DIAGRAM</vt:lpstr>
      <vt:lpstr>FILES</vt:lpstr>
      <vt:lpstr>Module 2: Adding New payee (REST)</vt:lpstr>
      <vt:lpstr>API-Documentation</vt:lpstr>
      <vt:lpstr>Flow Diagram</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TRANSFER</dc:title>
  <dc:creator>Sanathkumar S J (Ext)</dc:creator>
  <cp:lastModifiedBy>Sanathkumar S J (Ext)</cp:lastModifiedBy>
  <cp:revision>12</cp:revision>
  <dcterms:created xsi:type="dcterms:W3CDTF">2024-04-08T01:40:12Z</dcterms:created>
  <dcterms:modified xsi:type="dcterms:W3CDTF">2024-05-07T12:32:06Z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623b29-abd1-4de3-a20c-27566d79b7c7_Enabled">
    <vt:lpwstr>true</vt:lpwstr>
  </property>
  <property fmtid="{D5CDD505-2E9C-101B-9397-08002B2CF9AE}" pid="3" name="MSIP_Label_3b623b29-abd1-4de3-a20c-27566d79b7c7_SetDate">
    <vt:lpwstr>2024-04-15T05:04:27Z</vt:lpwstr>
  </property>
  <property fmtid="{D5CDD505-2E9C-101B-9397-08002B2CF9AE}" pid="4" name="MSIP_Label_3b623b29-abd1-4de3-a20c-27566d79b7c7_Method">
    <vt:lpwstr>Standard</vt:lpwstr>
  </property>
  <property fmtid="{D5CDD505-2E9C-101B-9397-08002B2CF9AE}" pid="5" name="MSIP_Label_3b623b29-abd1-4de3-a20c-27566d79b7c7_Name">
    <vt:lpwstr>3b623b29-abd1-4de3-a20c-27566d79b7c7</vt:lpwstr>
  </property>
  <property fmtid="{D5CDD505-2E9C-101B-9397-08002B2CF9AE}" pid="6" name="MSIP_Label_3b623b29-abd1-4de3-a20c-27566d79b7c7_SiteId">
    <vt:lpwstr>cbede638-a3d9-459f-8f4e-24ced73b4e5e</vt:lpwstr>
  </property>
  <property fmtid="{D5CDD505-2E9C-101B-9397-08002B2CF9AE}" pid="7" name="MSIP_Label_3b623b29-abd1-4de3-a20c-27566d79b7c7_ActionId">
    <vt:lpwstr>4163045a-0f4e-4490-aa5d-7197ec75f8e2</vt:lpwstr>
  </property>
  <property fmtid="{D5CDD505-2E9C-101B-9397-08002B2CF9AE}" pid="8" name="MSIP_Label_3b623b29-abd1-4de3-a20c-27566d79b7c7_ContentBits">
    <vt:lpwstr>0</vt:lpwstr>
  </property>
</Properties>
</file>