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XQXfvwuu4q2zMqQFwsjFJ+OUN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42" autoAdjust="0"/>
  </p:normalViewPr>
  <p:slideViewPr>
    <p:cSldViewPr snapToGrid="0">
      <p:cViewPr varScale="1">
        <p:scale>
          <a:sx n="117" d="100"/>
          <a:sy n="117" d="100"/>
        </p:scale>
        <p:origin x="46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6"/>
          <p:cNvSpPr txBox="1">
            <a:spLocks noGrp="1"/>
          </p:cNvSpPr>
          <p:nvPr>
            <p:ph type="body" idx="2"/>
          </p:nvPr>
        </p:nvSpPr>
        <p:spPr>
          <a:xfrm>
            <a:off x="4648200" y="1451426"/>
            <a:ext cx="4038600" cy="317339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9"/>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9"/>
          <p:cNvSpPr txBox="1">
            <a:spLocks noGrp="1"/>
          </p:cNvSpPr>
          <p:nvPr>
            <p:ph type="body" idx="1"/>
          </p:nvPr>
        </p:nvSpPr>
        <p:spPr>
          <a:xfrm>
            <a:off x="457199" y="1397255"/>
            <a:ext cx="4040188" cy="43620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29"/>
          <p:cNvSpPr txBox="1">
            <a:spLocks noGrp="1"/>
          </p:cNvSpPr>
          <p:nvPr>
            <p:ph type="body" idx="2"/>
          </p:nvPr>
        </p:nvSpPr>
        <p:spPr>
          <a:xfrm>
            <a:off x="457199" y="1989969"/>
            <a:ext cx="4040188" cy="269406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29"/>
          <p:cNvSpPr txBox="1">
            <a:spLocks noGrp="1"/>
          </p:cNvSpPr>
          <p:nvPr>
            <p:ph type="body" idx="3"/>
          </p:nvPr>
        </p:nvSpPr>
        <p:spPr>
          <a:xfrm>
            <a:off x="4645025" y="1397255"/>
            <a:ext cx="4041775" cy="43620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29"/>
          <p:cNvSpPr txBox="1">
            <a:spLocks noGrp="1"/>
          </p:cNvSpPr>
          <p:nvPr>
            <p:ph type="body" idx="4"/>
          </p:nvPr>
        </p:nvSpPr>
        <p:spPr>
          <a:xfrm>
            <a:off x="4645025" y="1989969"/>
            <a:ext cx="4041775" cy="269406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457200" y="679122"/>
            <a:ext cx="3008313" cy="7773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body" idx="1"/>
          </p:nvPr>
        </p:nvSpPr>
        <p:spPr>
          <a:xfrm>
            <a:off x="3575050" y="679122"/>
            <a:ext cx="5111750" cy="3915501"/>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6" name="Google Shape;56;p31"/>
          <p:cNvSpPr txBox="1">
            <a:spLocks noGrp="1"/>
          </p:cNvSpPr>
          <p:nvPr>
            <p:ph type="body" idx="2"/>
          </p:nvPr>
        </p:nvSpPr>
        <p:spPr>
          <a:xfrm>
            <a:off x="457201" y="1609519"/>
            <a:ext cx="3008313" cy="2985104"/>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7" name="Google Shape;57;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2"/>
          <p:cNvSpPr txBox="1">
            <a:spLocks noGrp="1"/>
          </p:cNvSpPr>
          <p:nvPr>
            <p:ph type="title"/>
          </p:nvPr>
        </p:nvSpPr>
        <p:spPr>
          <a:xfrm>
            <a:off x="1792288" y="3858517"/>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2"/>
          <p:cNvSpPr>
            <a:spLocks noGrp="1"/>
          </p:cNvSpPr>
          <p:nvPr>
            <p:ph type="pic" idx="2"/>
          </p:nvPr>
        </p:nvSpPr>
        <p:spPr>
          <a:xfrm>
            <a:off x="1792288" y="717648"/>
            <a:ext cx="5486400" cy="3086100"/>
          </a:xfrm>
          <a:prstGeom prst="rect">
            <a:avLst/>
          </a:prstGeom>
          <a:noFill/>
          <a:ln>
            <a:noFill/>
          </a:ln>
        </p:spPr>
      </p:sp>
      <p:sp>
        <p:nvSpPr>
          <p:cNvPr id="62" name="Google Shape;62;p32"/>
          <p:cNvSpPr txBox="1">
            <a:spLocks noGrp="1"/>
          </p:cNvSpPr>
          <p:nvPr>
            <p:ph type="body" idx="1"/>
          </p:nvPr>
        </p:nvSpPr>
        <p:spPr>
          <a:xfrm>
            <a:off x="1792288" y="4283570"/>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4" name="Google Shape;14;p23" descr="MD-flag-background-ppt.png"/>
          <p:cNvPicPr preferRelativeResize="0"/>
          <p:nvPr/>
        </p:nvPicPr>
        <p:blipFill rotWithShape="1">
          <a:blip r:embed="rId11">
            <a:alphaModFix/>
          </a:blip>
          <a:srcRect/>
          <a:stretch/>
        </p:blipFill>
        <p:spPr>
          <a:xfrm>
            <a:off x="0" y="0"/>
            <a:ext cx="9143999" cy="571500"/>
          </a:xfrm>
          <a:prstGeom prst="rect">
            <a:avLst/>
          </a:prstGeom>
          <a:noFill/>
          <a:ln>
            <a:noFill/>
          </a:ln>
        </p:spPr>
      </p:pic>
      <p:pic>
        <p:nvPicPr>
          <p:cNvPr id="15" name="Google Shape;15;p23" descr="UMBC-primary-logo-CMYK-on-black.png"/>
          <p:cNvPicPr preferRelativeResize="0"/>
          <p:nvPr/>
        </p:nvPicPr>
        <p:blipFill rotWithShape="1">
          <a:blip r:embed="rId12">
            <a:alphaModFix/>
          </a:blip>
          <a:srcRect/>
          <a:stretch/>
        </p:blipFill>
        <p:spPr>
          <a:xfrm>
            <a:off x="294287" y="86177"/>
            <a:ext cx="1749252" cy="402989"/>
          </a:xfrm>
          <a:prstGeom prst="rect">
            <a:avLst/>
          </a:prstGeom>
          <a:noFill/>
          <a:ln>
            <a:noFill/>
          </a:ln>
        </p:spPr>
      </p:pic>
      <p:pic>
        <p:nvPicPr>
          <p:cNvPr id="16" name="Google Shape;16;p23" descr="corner-element.png"/>
          <p:cNvPicPr preferRelativeResize="0"/>
          <p:nvPr/>
        </p:nvPicPr>
        <p:blipFill rotWithShape="1">
          <a:blip r:embed="rId13">
            <a:alphaModFix/>
          </a:blip>
          <a:srcRect/>
          <a:stretch/>
        </p:blipFill>
        <p:spPr>
          <a:xfrm>
            <a:off x="7919918" y="3901058"/>
            <a:ext cx="1224081" cy="124244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ableau.com/learn/articles/what-is-data-clean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ibm.com/cloud/learn/data-visualization" TargetMode="External"/><Relationship Id="rId5" Type="http://schemas.openxmlformats.org/officeDocument/2006/relationships/hyperlink" Target="https://www.simplilearn.com/data-analysis-methods-process-types-article" TargetMode="External"/><Relationship Id="rId4" Type="http://schemas.openxmlformats.org/officeDocument/2006/relationships/hyperlink" Target="https://www.ibm.com/cloud/learn/et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5155784" y="360312"/>
            <a:ext cx="3609804" cy="262109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Big data tools in Health insurance firms</a:t>
            </a:r>
            <a:endParaRPr/>
          </a:p>
        </p:txBody>
      </p:sp>
      <p:sp>
        <p:nvSpPr>
          <p:cNvPr id="68" name="Google Shape;68;p1"/>
          <p:cNvSpPr txBox="1">
            <a:spLocks noGrp="1"/>
          </p:cNvSpPr>
          <p:nvPr>
            <p:ph type="subTitle" idx="1"/>
          </p:nvPr>
        </p:nvSpPr>
        <p:spPr>
          <a:xfrm>
            <a:off x="5047500" y="3341716"/>
            <a:ext cx="3621826" cy="928962"/>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spcBef>
                <a:spcPts val="0"/>
              </a:spcBef>
              <a:spcAft>
                <a:spcPts val="0"/>
              </a:spcAft>
              <a:buClr>
                <a:srgbClr val="888888"/>
              </a:buClr>
              <a:buSzPct val="100000"/>
              <a:buNone/>
            </a:pPr>
            <a:r>
              <a:rPr lang="en-US">
                <a:latin typeface="Times New Roman"/>
                <a:ea typeface="Times New Roman"/>
                <a:cs typeface="Times New Roman"/>
                <a:sym typeface="Times New Roman"/>
              </a:rPr>
              <a:t>TEAM 1: </a:t>
            </a:r>
            <a:endParaRPr/>
          </a:p>
          <a:p>
            <a:pPr marL="0" lvl="0" indent="0" algn="ctr" rtl="0">
              <a:spcBef>
                <a:spcPts val="400"/>
              </a:spcBef>
              <a:spcAft>
                <a:spcPts val="0"/>
              </a:spcAft>
              <a:buClr>
                <a:srgbClr val="888888"/>
              </a:buClr>
              <a:buSzPct val="100000"/>
              <a:buNone/>
            </a:pPr>
            <a:r>
              <a:rPr lang="en-US">
                <a:latin typeface="Times New Roman"/>
                <a:ea typeface="Times New Roman"/>
                <a:cs typeface="Times New Roman"/>
                <a:sym typeface="Times New Roman"/>
              </a:rPr>
              <a:t>ABDUL WAHED, SANATH KUMAR, AND POOJA LAVETI</a:t>
            </a:r>
            <a:endParaRPr/>
          </a:p>
          <a:p>
            <a:pPr marL="0" lvl="0" indent="0" algn="ctr" rtl="0">
              <a:spcBef>
                <a:spcPts val="400"/>
              </a:spcBef>
              <a:spcAft>
                <a:spcPts val="0"/>
              </a:spcAft>
              <a:buClr>
                <a:srgbClr val="888888"/>
              </a:buClr>
              <a:buSzPct val="100000"/>
              <a:buNone/>
            </a:pPr>
            <a:endParaRPr>
              <a:latin typeface="Times New Roman"/>
              <a:ea typeface="Times New Roman"/>
              <a:cs typeface="Times New Roman"/>
              <a:sym typeface="Times New Roman"/>
            </a:endParaRPr>
          </a:p>
        </p:txBody>
      </p:sp>
      <p:pic>
        <p:nvPicPr>
          <p:cNvPr id="69" name="Google Shape;69;p1" descr="8 Major Problems with the U.S. Healthcare System Today | MediFind"/>
          <p:cNvPicPr preferRelativeResize="0"/>
          <p:nvPr/>
        </p:nvPicPr>
        <p:blipFill rotWithShape="1">
          <a:blip r:embed="rId3">
            <a:alphaModFix/>
          </a:blip>
          <a:srcRect/>
          <a:stretch/>
        </p:blipFill>
        <p:spPr>
          <a:xfrm>
            <a:off x="-1" y="555413"/>
            <a:ext cx="4572001" cy="4601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RDBMS Schema</a:t>
            </a:r>
            <a:endParaRPr/>
          </a:p>
        </p:txBody>
      </p:sp>
      <p:sp>
        <p:nvSpPr>
          <p:cNvPr id="141" name="Google Shape;141;p10"/>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2" name="Google Shape;142;p10"/>
          <p:cNvPicPr preferRelativeResize="0">
            <a:picLocks noGrp="1"/>
          </p:cNvPicPr>
          <p:nvPr>
            <p:ph type="body" idx="1"/>
          </p:nvPr>
        </p:nvPicPr>
        <p:blipFill rotWithShape="1">
          <a:blip r:embed="rId3">
            <a:alphaModFix/>
          </a:blip>
          <a:srcRect/>
          <a:stretch/>
        </p:blipFill>
        <p:spPr>
          <a:xfrm>
            <a:off x="1193279" y="1609725"/>
            <a:ext cx="6757442" cy="298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dirty="0">
                <a:latin typeface="Times New Roman"/>
                <a:ea typeface="Times New Roman"/>
                <a:cs typeface="Times New Roman"/>
                <a:sym typeface="Times New Roman"/>
              </a:rPr>
              <a:t>Sqoop and Hadoop</a:t>
            </a:r>
            <a:endParaRPr dirty="0">
              <a:latin typeface="Times New Roman"/>
              <a:ea typeface="Times New Roman"/>
              <a:cs typeface="Times New Roman"/>
              <a:sym typeface="Times New Roman"/>
            </a:endParaRPr>
          </a:p>
        </p:txBody>
      </p:sp>
      <p:pic>
        <p:nvPicPr>
          <p:cNvPr id="148" name="Google Shape;148;p11"/>
          <p:cNvPicPr preferRelativeResize="0"/>
          <p:nvPr/>
        </p:nvPicPr>
        <p:blipFill rotWithShape="1">
          <a:blip r:embed="rId3">
            <a:alphaModFix/>
          </a:blip>
          <a:srcRect/>
          <a:stretch/>
        </p:blipFill>
        <p:spPr>
          <a:xfrm>
            <a:off x="4102924" y="2771775"/>
            <a:ext cx="4108863" cy="184178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026" name="Picture 2" descr="Sqoop | What is Sqoop? | How Sqoop Works? | Sqoop Import and Export">
            <a:extLst>
              <a:ext uri="{FF2B5EF4-FFF2-40B4-BE49-F238E27FC236}">
                <a16:creationId xmlns:a16="http://schemas.microsoft.com/office/drawing/2014/main" id="{6A55EA53-729B-12FB-CB58-E0357314F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07" y="1410789"/>
            <a:ext cx="3657599" cy="3394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DB86F-932C-56F4-6ADF-149AEFB3672A}"/>
              </a:ext>
            </a:extLst>
          </p:cNvPr>
          <p:cNvSpPr txBox="1"/>
          <p:nvPr/>
        </p:nvSpPr>
        <p:spPr>
          <a:xfrm>
            <a:off x="6407330" y="4805363"/>
            <a:ext cx="2527663" cy="523220"/>
          </a:xfrm>
          <a:prstGeom prst="rect">
            <a:avLst/>
          </a:prstGeom>
          <a:noFill/>
        </p:spPr>
        <p:txBody>
          <a:bodyPr wrap="square" rtlCol="0">
            <a:spAutoFit/>
          </a:bodyPr>
          <a:lstStyle/>
          <a:p>
            <a:r>
              <a:rPr lang="en-US" dirty="0"/>
              <a:t>[4] Eduba, 2018</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dirty="0">
                <a:latin typeface="Times New Roman"/>
                <a:ea typeface="Times New Roman"/>
                <a:cs typeface="Times New Roman"/>
                <a:sym typeface="Times New Roman"/>
              </a:rPr>
              <a:t>Hive Database</a:t>
            </a:r>
            <a:endParaRPr dirty="0"/>
          </a:p>
        </p:txBody>
      </p:sp>
      <p:pic>
        <p:nvPicPr>
          <p:cNvPr id="155" name="Google Shape;155;p12"/>
          <p:cNvPicPr preferRelativeResize="0">
            <a:picLocks noGrp="1"/>
          </p:cNvPicPr>
          <p:nvPr>
            <p:ph type="body" idx="1"/>
          </p:nvPr>
        </p:nvPicPr>
        <p:blipFill rotWithShape="1">
          <a:blip r:embed="rId3">
            <a:alphaModFix/>
          </a:blip>
          <a:srcRect/>
          <a:stretch/>
        </p:blipFill>
        <p:spPr>
          <a:xfrm>
            <a:off x="612464" y="1609725"/>
            <a:ext cx="7919071" cy="298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p:nvPr/>
        </p:nvSpPr>
        <p:spPr>
          <a:xfrm>
            <a:off x="433137" y="830960"/>
            <a:ext cx="65451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Big Data Stack Architecture Diagram</a:t>
            </a:r>
            <a:endParaRPr sz="1800">
              <a:solidFill>
                <a:schemeClr val="dk1"/>
              </a:solidFill>
              <a:latin typeface="Calibri"/>
              <a:ea typeface="Calibri"/>
              <a:cs typeface="Calibri"/>
              <a:sym typeface="Calibri"/>
            </a:endParaRPr>
          </a:p>
        </p:txBody>
      </p:sp>
      <p:pic>
        <p:nvPicPr>
          <p:cNvPr id="161" name="Google Shape;161;p13" descr="Graphical user interface&#10;&#10;Description automatically generated"/>
          <p:cNvPicPr preferRelativeResize="0"/>
          <p:nvPr/>
        </p:nvPicPr>
        <p:blipFill rotWithShape="1">
          <a:blip r:embed="rId3">
            <a:alphaModFix/>
          </a:blip>
          <a:srcRect/>
          <a:stretch/>
        </p:blipFill>
        <p:spPr>
          <a:xfrm>
            <a:off x="611267" y="1389413"/>
            <a:ext cx="7790525" cy="3319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Data Visualization</a:t>
            </a:r>
            <a:endParaRPr/>
          </a:p>
        </p:txBody>
      </p:sp>
      <p:sp>
        <p:nvSpPr>
          <p:cNvPr id="167" name="Google Shape;167;p14"/>
          <p:cNvSpPr txBox="1">
            <a:spLocks noGrp="1"/>
          </p:cNvSpPr>
          <p:nvPr>
            <p:ph type="body" idx="1"/>
          </p:nvPr>
        </p:nvSpPr>
        <p:spPr>
          <a:xfrm>
            <a:off x="457200" y="1451427"/>
            <a:ext cx="8502732" cy="45456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latin typeface="Times New Roman"/>
                <a:ea typeface="Times New Roman"/>
                <a:cs typeface="Times New Roman"/>
                <a:sym typeface="Times New Roman"/>
              </a:rPr>
              <a:t>Running a query in Spark SQL</a:t>
            </a:r>
            <a:endParaRPr/>
          </a:p>
        </p:txBody>
      </p:sp>
      <p:pic>
        <p:nvPicPr>
          <p:cNvPr id="168" name="Google Shape;168;p14"/>
          <p:cNvPicPr preferRelativeResize="0">
            <a:picLocks noGrp="1"/>
          </p:cNvPicPr>
          <p:nvPr>
            <p:ph type="body" idx="2"/>
          </p:nvPr>
        </p:nvPicPr>
        <p:blipFill rotWithShape="1">
          <a:blip r:embed="rId3">
            <a:alphaModFix/>
          </a:blip>
          <a:srcRect t="14730"/>
          <a:stretch/>
        </p:blipFill>
        <p:spPr>
          <a:xfrm>
            <a:off x="1460664" y="1905990"/>
            <a:ext cx="5850577" cy="287976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69" name="Google Shape;169;p14"/>
          <p:cNvPicPr preferRelativeResize="0"/>
          <p:nvPr/>
        </p:nvPicPr>
        <p:blipFill rotWithShape="1">
          <a:blip r:embed="rId4">
            <a:alphaModFix/>
          </a:blip>
          <a:srcRect/>
          <a:stretch/>
        </p:blipFill>
        <p:spPr>
          <a:xfrm>
            <a:off x="6871854" y="734969"/>
            <a:ext cx="1648691" cy="856136"/>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Visualizing query 1</a:t>
            </a:r>
            <a:endParaRPr/>
          </a:p>
        </p:txBody>
      </p:sp>
      <p:sp>
        <p:nvSpPr>
          <p:cNvPr id="175" name="Google Shape;175;p15"/>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pic>
        <p:nvPicPr>
          <p:cNvPr id="176" name="Google Shape;176;p15"/>
          <p:cNvPicPr preferRelativeResize="0">
            <a:picLocks noGrp="1"/>
          </p:cNvPicPr>
          <p:nvPr>
            <p:ph type="body" idx="2"/>
          </p:nvPr>
        </p:nvPicPr>
        <p:blipFill rotWithShape="1">
          <a:blip r:embed="rId3">
            <a:alphaModFix/>
          </a:blip>
          <a:srcRect/>
          <a:stretch/>
        </p:blipFill>
        <p:spPr>
          <a:xfrm>
            <a:off x="457200" y="1451426"/>
            <a:ext cx="8229600" cy="31733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ahoma"/>
              <a:buNone/>
            </a:pPr>
            <a:r>
              <a:rPr lang="en-US">
                <a:latin typeface="Tahoma"/>
                <a:ea typeface="Tahoma"/>
                <a:cs typeface="Tahoma"/>
                <a:sym typeface="Tahoma"/>
              </a:rPr>
              <a:t>Visualization 1</a:t>
            </a:r>
            <a:endParaRPr/>
          </a:p>
        </p:txBody>
      </p:sp>
      <p:sp>
        <p:nvSpPr>
          <p:cNvPr id="182" name="Google Shape;182;p16"/>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dirty="0">
                <a:latin typeface="Times New Roman"/>
                <a:ea typeface="Times New Roman"/>
                <a:cs typeface="Times New Roman"/>
                <a:sym typeface="Times New Roman"/>
              </a:rPr>
              <a:t>Hospital serving with the most number of patients</a:t>
            </a:r>
            <a:endParaRPr dirty="0"/>
          </a:p>
        </p:txBody>
      </p:sp>
      <p:pic>
        <p:nvPicPr>
          <p:cNvPr id="183" name="Google Shape;183;p16"/>
          <p:cNvPicPr preferRelativeResize="0">
            <a:picLocks noGrp="1"/>
          </p:cNvPicPr>
          <p:nvPr>
            <p:ph type="body" idx="2"/>
          </p:nvPr>
        </p:nvPicPr>
        <p:blipFill rotWithShape="1">
          <a:blip r:embed="rId3">
            <a:alphaModFix/>
          </a:blip>
          <a:srcRect/>
          <a:stretch/>
        </p:blipFill>
        <p:spPr>
          <a:xfrm>
            <a:off x="4273974" y="1451426"/>
            <a:ext cx="4038600" cy="3513427"/>
          </a:xfrm>
          <a:prstGeom prst="rect">
            <a:avLst/>
          </a:prstGeom>
          <a:noFill/>
          <a:ln>
            <a:noFill/>
          </a:ln>
        </p:spPr>
      </p:pic>
      <p:pic>
        <p:nvPicPr>
          <p:cNvPr id="184" name="Google Shape;184;p16"/>
          <p:cNvPicPr preferRelativeResize="0"/>
          <p:nvPr/>
        </p:nvPicPr>
        <p:blipFill rotWithShape="1">
          <a:blip r:embed="rId4">
            <a:alphaModFix/>
          </a:blip>
          <a:srcRect/>
          <a:stretch/>
        </p:blipFill>
        <p:spPr>
          <a:xfrm>
            <a:off x="750420" y="2749974"/>
            <a:ext cx="3452159" cy="22929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ahoma"/>
              <a:buNone/>
            </a:pPr>
            <a:r>
              <a:rPr lang="en-US">
                <a:latin typeface="Tahoma"/>
                <a:ea typeface="Tahoma"/>
                <a:cs typeface="Tahoma"/>
                <a:sym typeface="Tahoma"/>
              </a:rPr>
              <a:t>Visualization 2</a:t>
            </a:r>
            <a:endParaRPr/>
          </a:p>
        </p:txBody>
      </p:sp>
      <p:sp>
        <p:nvSpPr>
          <p:cNvPr id="190" name="Google Shape;190;p17"/>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a:latin typeface="Times New Roman"/>
                <a:ea typeface="Times New Roman"/>
                <a:cs typeface="Times New Roman"/>
                <a:sym typeface="Times New Roman"/>
              </a:rPr>
              <a:t>Subgroups that subscribe for most number of times</a:t>
            </a:r>
            <a:endParaRPr/>
          </a:p>
        </p:txBody>
      </p:sp>
      <p:pic>
        <p:nvPicPr>
          <p:cNvPr id="191" name="Google Shape;191;p17"/>
          <p:cNvPicPr preferRelativeResize="0">
            <a:picLocks noGrp="1"/>
          </p:cNvPicPr>
          <p:nvPr>
            <p:ph type="body" idx="2"/>
          </p:nvPr>
        </p:nvPicPr>
        <p:blipFill rotWithShape="1">
          <a:blip r:embed="rId3">
            <a:alphaModFix/>
          </a:blip>
          <a:srcRect t="2937"/>
          <a:stretch/>
        </p:blipFill>
        <p:spPr>
          <a:xfrm>
            <a:off x="1023794" y="2980267"/>
            <a:ext cx="2647353" cy="2014852"/>
          </a:xfrm>
          <a:prstGeom prst="rect">
            <a:avLst/>
          </a:prstGeom>
          <a:noFill/>
          <a:ln>
            <a:noFill/>
          </a:ln>
        </p:spPr>
      </p:pic>
      <p:pic>
        <p:nvPicPr>
          <p:cNvPr id="192" name="Google Shape;192;p17"/>
          <p:cNvPicPr preferRelativeResize="0"/>
          <p:nvPr/>
        </p:nvPicPr>
        <p:blipFill rotWithShape="1">
          <a:blip r:embed="rId4">
            <a:alphaModFix/>
          </a:blip>
          <a:srcRect/>
          <a:stretch/>
        </p:blipFill>
        <p:spPr>
          <a:xfrm>
            <a:off x="3989297" y="1346709"/>
            <a:ext cx="4511431" cy="34746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ahoma"/>
              <a:buNone/>
            </a:pPr>
            <a:r>
              <a:rPr lang="en-US">
                <a:latin typeface="Tahoma"/>
                <a:ea typeface="Tahoma"/>
                <a:cs typeface="Tahoma"/>
                <a:sym typeface="Tahoma"/>
              </a:rPr>
              <a:t>Visualization 3</a:t>
            </a:r>
            <a:endParaRPr/>
          </a:p>
        </p:txBody>
      </p:sp>
      <p:sp>
        <p:nvSpPr>
          <p:cNvPr id="198" name="Google Shape;198;p18"/>
          <p:cNvSpPr txBox="1">
            <a:spLocks noGrp="1"/>
          </p:cNvSpPr>
          <p:nvPr>
            <p:ph type="body" idx="1"/>
          </p:nvPr>
        </p:nvSpPr>
        <p:spPr>
          <a:xfrm>
            <a:off x="457200" y="1451426"/>
            <a:ext cx="4038600" cy="1427241"/>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latin typeface="Times New Roman"/>
                <a:ea typeface="Times New Roman"/>
                <a:cs typeface="Times New Roman"/>
                <a:sym typeface="Times New Roman"/>
              </a:rPr>
              <a:t>Average monthly premium subscriber pay to insurance company subgroup.</a:t>
            </a:r>
            <a:endParaRPr/>
          </a:p>
        </p:txBody>
      </p:sp>
      <p:pic>
        <p:nvPicPr>
          <p:cNvPr id="199" name="Google Shape;199;p18"/>
          <p:cNvPicPr preferRelativeResize="0">
            <a:picLocks noGrp="1"/>
          </p:cNvPicPr>
          <p:nvPr>
            <p:ph type="body" idx="2"/>
          </p:nvPr>
        </p:nvPicPr>
        <p:blipFill rotWithShape="1">
          <a:blip r:embed="rId3">
            <a:alphaModFix/>
          </a:blip>
          <a:srcRect/>
          <a:stretch/>
        </p:blipFill>
        <p:spPr>
          <a:xfrm>
            <a:off x="4776894" y="1451426"/>
            <a:ext cx="4038600" cy="3005945"/>
          </a:xfrm>
          <a:prstGeom prst="rect">
            <a:avLst/>
          </a:prstGeom>
          <a:noFill/>
          <a:ln>
            <a:noFill/>
          </a:ln>
        </p:spPr>
      </p:pic>
      <p:pic>
        <p:nvPicPr>
          <p:cNvPr id="200" name="Google Shape;200;p18"/>
          <p:cNvPicPr preferRelativeResize="0"/>
          <p:nvPr/>
        </p:nvPicPr>
        <p:blipFill rotWithShape="1">
          <a:blip r:embed="rId4">
            <a:alphaModFix/>
          </a:blip>
          <a:srcRect/>
          <a:stretch/>
        </p:blipFill>
        <p:spPr>
          <a:xfrm>
            <a:off x="1407183" y="2878667"/>
            <a:ext cx="2728196" cy="2052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ahoma"/>
              <a:buNone/>
            </a:pPr>
            <a:r>
              <a:rPr lang="en-US">
                <a:latin typeface="Tahoma"/>
                <a:ea typeface="Tahoma"/>
                <a:cs typeface="Tahoma"/>
                <a:sym typeface="Tahoma"/>
              </a:rPr>
              <a:t>Visualization 4</a:t>
            </a:r>
            <a:endParaRPr/>
          </a:p>
        </p:txBody>
      </p:sp>
      <p:sp>
        <p:nvSpPr>
          <p:cNvPr id="206" name="Google Shape;206;p19"/>
          <p:cNvSpPr txBox="1">
            <a:spLocks noGrp="1"/>
          </p:cNvSpPr>
          <p:nvPr>
            <p:ph type="body" idx="1"/>
          </p:nvPr>
        </p:nvSpPr>
        <p:spPr>
          <a:xfrm>
            <a:off x="457200" y="1451426"/>
            <a:ext cx="4038600" cy="317339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a:latin typeface="Times New Roman"/>
                <a:ea typeface="Times New Roman"/>
                <a:cs typeface="Times New Roman"/>
                <a:sym typeface="Times New Roman"/>
              </a:rPr>
              <a:t>Most profitable group</a:t>
            </a:r>
            <a:endParaRPr/>
          </a:p>
        </p:txBody>
      </p:sp>
      <p:pic>
        <p:nvPicPr>
          <p:cNvPr id="207" name="Google Shape;207;p19"/>
          <p:cNvPicPr preferRelativeResize="0">
            <a:picLocks noGrp="1"/>
          </p:cNvPicPr>
          <p:nvPr>
            <p:ph type="body" idx="2"/>
          </p:nvPr>
        </p:nvPicPr>
        <p:blipFill rotWithShape="1">
          <a:blip r:embed="rId3">
            <a:alphaModFix/>
          </a:blip>
          <a:srcRect/>
          <a:stretch/>
        </p:blipFill>
        <p:spPr>
          <a:xfrm>
            <a:off x="4648200" y="1513308"/>
            <a:ext cx="4038600" cy="3048746"/>
          </a:xfrm>
          <a:prstGeom prst="rect">
            <a:avLst/>
          </a:prstGeom>
          <a:noFill/>
          <a:ln>
            <a:noFill/>
          </a:ln>
        </p:spPr>
      </p:pic>
      <p:pic>
        <p:nvPicPr>
          <p:cNvPr id="208" name="Google Shape;208;p19"/>
          <p:cNvPicPr preferRelativeResize="0"/>
          <p:nvPr/>
        </p:nvPicPr>
        <p:blipFill rotWithShape="1">
          <a:blip r:embed="rId4">
            <a:alphaModFix/>
          </a:blip>
          <a:srcRect t="2191"/>
          <a:stretch/>
        </p:blipFill>
        <p:spPr>
          <a:xfrm>
            <a:off x="1314349" y="1937173"/>
            <a:ext cx="2324301" cy="31038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Introduction</a:t>
            </a:r>
            <a:endParaRPr/>
          </a:p>
        </p:txBody>
      </p:sp>
      <p:sp>
        <p:nvSpPr>
          <p:cNvPr id="75" name="Google Shape;75;p2"/>
          <p:cNvSpPr txBox="1">
            <a:spLocks noGrp="1"/>
          </p:cNvSpPr>
          <p:nvPr>
            <p:ph type="body" idx="1"/>
          </p:nvPr>
        </p:nvSpPr>
        <p:spPr>
          <a:xfrm>
            <a:off x="457200" y="1346709"/>
            <a:ext cx="4704080" cy="2984444"/>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spcBef>
                <a:spcPts val="0"/>
              </a:spcBef>
              <a:spcAft>
                <a:spcPts val="0"/>
              </a:spcAft>
              <a:buClr>
                <a:schemeClr val="dk1"/>
              </a:buClr>
              <a:buSzPct val="100000"/>
              <a:buChar char="•"/>
            </a:pPr>
            <a:r>
              <a:rPr lang="en-US" sz="2000">
                <a:latin typeface="Times New Roman"/>
                <a:ea typeface="Times New Roman"/>
                <a:cs typeface="Times New Roman"/>
                <a:sym typeface="Times New Roman"/>
              </a:rPr>
              <a:t>A Health Care insurance business is having difficulty increasing revenue and understanding its clients, therefore it wants to use the Big Data Ecosystem to examine competitor firm data obtained from a variety of sources, including scraping and third-party sources. This study will assist them in tracking the behavior and condition of clients in order to create offers to encourage them to acquire insurance plans and also compute rewards to those consumers who have previously purchased policies, which will increase their earnings.</a:t>
            </a:r>
            <a:endParaRPr/>
          </a:p>
        </p:txBody>
      </p:sp>
      <p:pic>
        <p:nvPicPr>
          <p:cNvPr id="76" name="Google Shape;76;p2" descr="See the source image"/>
          <p:cNvPicPr preferRelativeResize="0"/>
          <p:nvPr/>
        </p:nvPicPr>
        <p:blipFill rotWithShape="1">
          <a:blip r:embed="rId3">
            <a:alphaModFix/>
          </a:blip>
          <a:srcRect/>
          <a:stretch/>
        </p:blipFill>
        <p:spPr>
          <a:xfrm>
            <a:off x="5289973" y="1429173"/>
            <a:ext cx="3247813" cy="3129279"/>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ahoma"/>
              <a:buNone/>
            </a:pPr>
            <a:r>
              <a:rPr lang="en-US">
                <a:latin typeface="Tahoma"/>
                <a:ea typeface="Tahoma"/>
                <a:cs typeface="Tahoma"/>
                <a:sym typeface="Tahoma"/>
              </a:rPr>
              <a:t>Visualization 5</a:t>
            </a:r>
            <a:endParaRPr/>
          </a:p>
        </p:txBody>
      </p:sp>
      <p:sp>
        <p:nvSpPr>
          <p:cNvPr id="214" name="Google Shape;214;p20"/>
          <p:cNvSpPr txBox="1">
            <a:spLocks noGrp="1"/>
          </p:cNvSpPr>
          <p:nvPr>
            <p:ph type="body" idx="1"/>
          </p:nvPr>
        </p:nvSpPr>
        <p:spPr>
          <a:xfrm>
            <a:off x="457200" y="1451427"/>
            <a:ext cx="4038600" cy="132564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latin typeface="Times New Roman"/>
                <a:ea typeface="Times New Roman"/>
                <a:cs typeface="Times New Roman"/>
                <a:sym typeface="Times New Roman"/>
              </a:rPr>
              <a:t>disease having maximum number of claims</a:t>
            </a:r>
            <a:endParaRPr/>
          </a:p>
          <a:p>
            <a:pPr marL="342900" lvl="0" indent="-342900" algn="l" rtl="0">
              <a:spcBef>
                <a:spcPts val="476"/>
              </a:spcBef>
              <a:spcAft>
                <a:spcPts val="0"/>
              </a:spcAft>
              <a:buClr>
                <a:schemeClr val="dk1"/>
              </a:buClr>
              <a:buSzPct val="100000"/>
              <a:buChar char="•"/>
            </a:pPr>
            <a:r>
              <a:rPr lang="en-US">
                <a:latin typeface="Times New Roman"/>
                <a:ea typeface="Times New Roman"/>
                <a:cs typeface="Times New Roman"/>
                <a:sym typeface="Times New Roman"/>
              </a:rPr>
              <a:t>Claims accepted vs rejected</a:t>
            </a:r>
            <a:endParaRPr/>
          </a:p>
        </p:txBody>
      </p:sp>
      <p:pic>
        <p:nvPicPr>
          <p:cNvPr id="215" name="Google Shape;215;p20"/>
          <p:cNvPicPr preferRelativeResize="0">
            <a:picLocks noGrp="1"/>
          </p:cNvPicPr>
          <p:nvPr>
            <p:ph type="body" idx="2"/>
          </p:nvPr>
        </p:nvPicPr>
        <p:blipFill rotWithShape="1">
          <a:blip r:embed="rId3">
            <a:alphaModFix/>
          </a:blip>
          <a:srcRect/>
          <a:stretch/>
        </p:blipFill>
        <p:spPr>
          <a:xfrm>
            <a:off x="4944534" y="1450975"/>
            <a:ext cx="3413056" cy="3173413"/>
          </a:xfrm>
          <a:prstGeom prst="rect">
            <a:avLst/>
          </a:prstGeom>
          <a:noFill/>
          <a:ln>
            <a:noFill/>
          </a:ln>
        </p:spPr>
      </p:pic>
      <p:pic>
        <p:nvPicPr>
          <p:cNvPr id="216" name="Google Shape;216;p20"/>
          <p:cNvPicPr preferRelativeResize="0"/>
          <p:nvPr/>
        </p:nvPicPr>
        <p:blipFill rotWithShape="1">
          <a:blip r:embed="rId4">
            <a:alphaModFix/>
          </a:blip>
          <a:srcRect/>
          <a:stretch/>
        </p:blipFill>
        <p:spPr>
          <a:xfrm>
            <a:off x="1889761" y="2881785"/>
            <a:ext cx="2920706" cy="18973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Insights gained</a:t>
            </a:r>
            <a:endParaRPr/>
          </a:p>
        </p:txBody>
      </p:sp>
      <p:sp>
        <p:nvSpPr>
          <p:cNvPr id="222" name="Google Shape;222;p21"/>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latin typeface="Times New Roman"/>
                <a:ea typeface="Times New Roman"/>
                <a:cs typeface="Times New Roman"/>
                <a:sym typeface="Times New Roman"/>
              </a:rPr>
              <a:t>From these visualizations we can gain insights such as the subgroups that provide profit to the Insurance companies, the hospitals that serve more patients, the diseases having more claims, and many others.</a:t>
            </a:r>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From which the customers can make decisions in terms of opting for the best insurance policy, hospitals, and others.</a:t>
            </a:r>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The healthcare systems also get to make business decisions in terms of providing benefits and attracting groups or patients that are not involved in any insurance policies before.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References</a:t>
            </a:r>
            <a:endParaRPr/>
          </a:p>
        </p:txBody>
      </p:sp>
      <p:sp>
        <p:nvSpPr>
          <p:cNvPr id="228" name="Google Shape;228;p22"/>
          <p:cNvSpPr txBox="1">
            <a:spLocks noGrp="1"/>
          </p:cNvSpPr>
          <p:nvPr>
            <p:ph type="body" idx="1"/>
          </p:nvPr>
        </p:nvSpPr>
        <p:spPr>
          <a:xfrm>
            <a:off x="457200" y="1610179"/>
            <a:ext cx="8229600" cy="2718377"/>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600"/>
              <a:buNone/>
            </a:pPr>
            <a:r>
              <a:rPr lang="en-US" sz="1600" dirty="0">
                <a:latin typeface="Times New Roman"/>
                <a:ea typeface="Times New Roman"/>
                <a:cs typeface="Times New Roman"/>
                <a:sym typeface="Times New Roman"/>
              </a:rPr>
              <a:t>[1] Tableau. </a:t>
            </a:r>
            <a:r>
              <a:rPr lang="en-US" sz="1600" b="0" i="0" dirty="0">
                <a:latin typeface="Times New Roman"/>
                <a:ea typeface="Times New Roman"/>
                <a:cs typeface="Times New Roman"/>
                <a:sym typeface="Times New Roman"/>
              </a:rPr>
              <a:t>Guide To Data Cleaning: Definition, Benefits, Components, And How To Clean Your Data</a:t>
            </a:r>
            <a:endParaRPr sz="1600" dirty="0">
              <a:latin typeface="Times New Roman"/>
              <a:ea typeface="Times New Roman"/>
              <a:cs typeface="Times New Roman"/>
              <a:sym typeface="Times New Roman"/>
            </a:endParaRPr>
          </a:p>
          <a:p>
            <a:pPr marL="0" lvl="0" indent="0" algn="just" rtl="0">
              <a:spcBef>
                <a:spcPts val="320"/>
              </a:spcBef>
              <a:spcAft>
                <a:spcPts val="0"/>
              </a:spcAft>
              <a:buClr>
                <a:schemeClr val="dk1"/>
              </a:buClr>
              <a:buSzPts val="1600"/>
              <a:buNone/>
            </a:pPr>
            <a:r>
              <a:rPr lang="en-US" sz="1600" u="sng" dirty="0">
                <a:solidFill>
                  <a:schemeClr val="hlink"/>
                </a:solidFill>
                <a:latin typeface="Times New Roman"/>
                <a:ea typeface="Times New Roman"/>
                <a:cs typeface="Times New Roman"/>
                <a:sym typeface="Times New Roman"/>
                <a:hlinkClick r:id="rId3"/>
              </a:rPr>
              <a:t>https://www.tableau.com/learn/articles/what-is-data-cleaning</a:t>
            </a:r>
            <a:endParaRPr sz="1600" dirty="0">
              <a:latin typeface="Times New Roman"/>
              <a:ea typeface="Times New Roman"/>
              <a:cs typeface="Times New Roman"/>
              <a:sym typeface="Times New Roman"/>
            </a:endParaRPr>
          </a:p>
          <a:p>
            <a:pPr marL="0" lvl="0" indent="0" algn="just" rtl="0">
              <a:spcBef>
                <a:spcPts val="320"/>
              </a:spcBef>
              <a:spcAft>
                <a:spcPts val="0"/>
              </a:spcAft>
              <a:buClr>
                <a:schemeClr val="dk1"/>
              </a:buClr>
              <a:buSzPts val="1600"/>
              <a:buNone/>
            </a:pPr>
            <a:r>
              <a:rPr lang="en-US" sz="1600" dirty="0">
                <a:latin typeface="Times New Roman"/>
                <a:ea typeface="Times New Roman"/>
                <a:cs typeface="Times New Roman"/>
                <a:sym typeface="Times New Roman"/>
              </a:rPr>
              <a:t>[2] IBM Cloud Education (</a:t>
            </a:r>
            <a:r>
              <a:rPr lang="en-US" sz="1600" b="0" i="0" dirty="0">
                <a:latin typeface="Times New Roman"/>
                <a:ea typeface="Times New Roman"/>
                <a:cs typeface="Times New Roman"/>
                <a:sym typeface="Times New Roman"/>
              </a:rPr>
              <a:t>2020, 28 April</a:t>
            </a:r>
            <a:r>
              <a:rPr lang="en-US" sz="1600" dirty="0">
                <a:latin typeface="Times New Roman"/>
                <a:ea typeface="Times New Roman"/>
                <a:cs typeface="Times New Roman"/>
                <a:sym typeface="Times New Roman"/>
              </a:rPr>
              <a:t>). ETL (Extract, Transform, Load)</a:t>
            </a:r>
            <a:endParaRPr sz="1600" u="sng" dirty="0">
              <a:solidFill>
                <a:schemeClr val="hlink"/>
              </a:solidFill>
              <a:latin typeface="Times New Roman"/>
              <a:ea typeface="Times New Roman"/>
              <a:cs typeface="Times New Roman"/>
              <a:sym typeface="Times New Roman"/>
              <a:hlinkClick r:id="rId4"/>
            </a:endParaRPr>
          </a:p>
          <a:p>
            <a:pPr marL="0" lvl="0" indent="0" algn="just" rtl="0">
              <a:spcBef>
                <a:spcPts val="320"/>
              </a:spcBef>
              <a:spcAft>
                <a:spcPts val="0"/>
              </a:spcAft>
              <a:buClr>
                <a:schemeClr val="dk1"/>
              </a:buClr>
              <a:buSzPts val="1600"/>
              <a:buNone/>
            </a:pPr>
            <a:r>
              <a:rPr lang="en-US" sz="1600" u="sng" dirty="0">
                <a:solidFill>
                  <a:schemeClr val="hlink"/>
                </a:solidFill>
                <a:latin typeface="Times New Roman"/>
                <a:ea typeface="Times New Roman"/>
                <a:cs typeface="Times New Roman"/>
                <a:sym typeface="Times New Roman"/>
                <a:hlinkClick r:id="rId4"/>
              </a:rPr>
              <a:t>https://www.ibm.com/cloud/learn/etl</a:t>
            </a:r>
            <a:endParaRPr sz="1600" dirty="0">
              <a:latin typeface="Times New Roman"/>
              <a:ea typeface="Times New Roman"/>
              <a:cs typeface="Times New Roman"/>
              <a:sym typeface="Times New Roman"/>
            </a:endParaRPr>
          </a:p>
          <a:p>
            <a:pPr marL="0" lvl="0" indent="0" algn="just" rtl="0">
              <a:spcBef>
                <a:spcPts val="320"/>
              </a:spcBef>
              <a:spcAft>
                <a:spcPts val="0"/>
              </a:spcAft>
              <a:buClr>
                <a:schemeClr val="dk1"/>
              </a:buClr>
              <a:buSzPts val="1600"/>
              <a:buNone/>
            </a:pPr>
            <a:r>
              <a:rPr lang="en-US" sz="1600" dirty="0">
                <a:latin typeface="Times New Roman"/>
                <a:ea typeface="Times New Roman"/>
                <a:cs typeface="Times New Roman"/>
                <a:sym typeface="Times New Roman"/>
              </a:rPr>
              <a:t>[3] Karin Kelly (2022, Nov 29). What is Data Analysis? Methods, Process and Types Explained</a:t>
            </a:r>
            <a:endParaRPr dirty="0"/>
          </a:p>
          <a:p>
            <a:pPr marL="0" lvl="0" indent="0" algn="just" rtl="0">
              <a:spcBef>
                <a:spcPts val="320"/>
              </a:spcBef>
              <a:spcAft>
                <a:spcPts val="0"/>
              </a:spcAft>
              <a:buClr>
                <a:schemeClr val="dk1"/>
              </a:buClr>
              <a:buSzPts val="1600"/>
              <a:buNone/>
            </a:pPr>
            <a:r>
              <a:rPr lang="en-US" sz="1600" u="sng" dirty="0">
                <a:solidFill>
                  <a:schemeClr val="hlink"/>
                </a:solidFill>
                <a:latin typeface="Times New Roman"/>
                <a:ea typeface="Times New Roman"/>
                <a:cs typeface="Times New Roman"/>
                <a:sym typeface="Times New Roman"/>
                <a:hlinkClick r:id="rId5"/>
              </a:rPr>
              <a:t>https://www.simplilearn.com/data-analysis-methods-process-types-article</a:t>
            </a:r>
            <a:endParaRPr sz="1600" dirty="0">
              <a:latin typeface="Times New Roman"/>
              <a:ea typeface="Times New Roman"/>
              <a:cs typeface="Times New Roman"/>
              <a:sym typeface="Times New Roman"/>
            </a:endParaRPr>
          </a:p>
          <a:p>
            <a:pPr marL="0" lvl="0" indent="0" algn="just" rtl="0">
              <a:spcBef>
                <a:spcPts val="320"/>
              </a:spcBef>
              <a:spcAft>
                <a:spcPts val="0"/>
              </a:spcAft>
              <a:buClr>
                <a:schemeClr val="dk1"/>
              </a:buClr>
              <a:buSzPts val="1600"/>
              <a:buNone/>
            </a:pPr>
            <a:r>
              <a:rPr lang="en-US" sz="1600" dirty="0">
                <a:latin typeface="Times New Roman"/>
                <a:ea typeface="Times New Roman"/>
                <a:cs typeface="Times New Roman"/>
                <a:sym typeface="Times New Roman"/>
              </a:rPr>
              <a:t>[4] IBM Cloud Education (</a:t>
            </a:r>
            <a:r>
              <a:rPr lang="en-US" sz="1600" b="0" i="0" dirty="0">
                <a:latin typeface="Times New Roman"/>
                <a:ea typeface="Times New Roman"/>
                <a:cs typeface="Times New Roman"/>
                <a:sym typeface="Times New Roman"/>
              </a:rPr>
              <a:t>2021, 10 February</a:t>
            </a:r>
            <a:r>
              <a:rPr lang="en-US" sz="1600" dirty="0">
                <a:latin typeface="Times New Roman"/>
                <a:ea typeface="Times New Roman"/>
                <a:cs typeface="Times New Roman"/>
                <a:sym typeface="Times New Roman"/>
              </a:rPr>
              <a:t>). Data Visualization.</a:t>
            </a:r>
            <a:endParaRPr lang="en-US" dirty="0"/>
          </a:p>
          <a:p>
            <a:pPr marL="0" lvl="0" indent="0" algn="just" rtl="0">
              <a:spcBef>
                <a:spcPts val="320"/>
              </a:spcBef>
              <a:spcAft>
                <a:spcPts val="0"/>
              </a:spcAft>
              <a:buClr>
                <a:schemeClr val="dk1"/>
              </a:buClr>
              <a:buSzPts val="1600"/>
              <a:buNone/>
            </a:pPr>
            <a:r>
              <a:rPr lang="en-US" sz="1600" u="sng" dirty="0">
                <a:solidFill>
                  <a:schemeClr val="hlink"/>
                </a:solidFill>
                <a:latin typeface="Times New Roman"/>
                <a:ea typeface="Times New Roman"/>
                <a:cs typeface="Times New Roman"/>
                <a:sym typeface="Times New Roman"/>
                <a:hlinkClick r:id="rId6"/>
              </a:rPr>
              <a:t>https://www.ibm.com/cloud/learn/data-visualization</a:t>
            </a:r>
            <a:endParaRPr sz="16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Proposed</a:t>
            </a:r>
            <a:r>
              <a:rPr lang="en-US"/>
              <a:t> solution</a:t>
            </a:r>
            <a:endParaRPr/>
          </a:p>
        </p:txBody>
      </p:sp>
      <p:sp>
        <p:nvSpPr>
          <p:cNvPr id="82" name="Google Shape;82;p3"/>
          <p:cNvSpPr txBox="1">
            <a:spLocks noGrp="1"/>
          </p:cNvSpPr>
          <p:nvPr>
            <p:ph type="body" idx="1"/>
          </p:nvPr>
        </p:nvSpPr>
        <p:spPr>
          <a:xfrm>
            <a:off x="457200" y="1424940"/>
            <a:ext cx="8229600" cy="316968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000"/>
              <a:buNone/>
            </a:pPr>
            <a:r>
              <a:rPr lang="en-US" sz="2000">
                <a:latin typeface="Times New Roman"/>
                <a:ea typeface="Times New Roman"/>
                <a:cs typeface="Times New Roman"/>
                <a:sym typeface="Times New Roman"/>
              </a:rPr>
              <a:t>The project's objective is to build data pipelines for the health insurance industry, which will enable the company to develop effective business plans to increase income by studying customer behavior and sending offers and royalties, respectively, to clients.</a:t>
            </a:r>
            <a:endParaRPr sz="2000">
              <a:solidFill>
                <a:schemeClr val="accent1"/>
              </a:solidFill>
              <a:latin typeface="Times New Roman"/>
              <a:ea typeface="Times New Roman"/>
              <a:cs typeface="Times New Roman"/>
              <a:sym typeface="Times New Roman"/>
            </a:endParaRPr>
          </a:p>
          <a:p>
            <a:pPr marL="0" lvl="0" indent="0" algn="just" rtl="0">
              <a:spcBef>
                <a:spcPts val="280"/>
              </a:spcBef>
              <a:spcAft>
                <a:spcPts val="0"/>
              </a:spcAft>
              <a:buClr>
                <a:schemeClr val="dk1"/>
              </a:buClr>
              <a:buSzPts val="1400"/>
              <a:buNone/>
            </a:pPr>
            <a:endParaRPr sz="1400"/>
          </a:p>
        </p:txBody>
      </p:sp>
      <p:pic>
        <p:nvPicPr>
          <p:cNvPr id="83" name="Google Shape;83;p3" descr="See the source image"/>
          <p:cNvPicPr preferRelativeResize="0"/>
          <p:nvPr/>
        </p:nvPicPr>
        <p:blipFill rotWithShape="1">
          <a:blip r:embed="rId3">
            <a:alphaModFix/>
          </a:blip>
          <a:srcRect/>
          <a:stretch/>
        </p:blipFill>
        <p:spPr>
          <a:xfrm>
            <a:off x="2455332" y="2661920"/>
            <a:ext cx="4233335" cy="237998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Dataset Description</a:t>
            </a:r>
            <a:endParaRPr/>
          </a:p>
        </p:txBody>
      </p:sp>
      <p:sp>
        <p:nvSpPr>
          <p:cNvPr id="89" name="Google Shape;89;p4"/>
          <p:cNvSpPr txBox="1">
            <a:spLocks noGrp="1"/>
          </p:cNvSpPr>
          <p:nvPr>
            <p:ph type="body" idx="1"/>
          </p:nvPr>
        </p:nvSpPr>
        <p:spPr>
          <a:xfrm>
            <a:off x="457200" y="1610179"/>
            <a:ext cx="4968240" cy="29844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latin typeface="Times New Roman"/>
                <a:ea typeface="Times New Roman"/>
                <a:cs typeface="Times New Roman"/>
                <a:sym typeface="Times New Roman"/>
              </a:rPr>
              <a:t>We have used 7 different types of datasets like Disease, groups, claims, subscribers, hospitals, patient_records, and subgroup which contains all the information of patients and the type of diseases they are facing and the type of insurance they claimed, and also the details of which group it belongs.</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pic>
        <p:nvPicPr>
          <p:cNvPr id="90" name="Google Shape;90;p4" descr="See the source image"/>
          <p:cNvPicPr preferRelativeResize="0"/>
          <p:nvPr/>
        </p:nvPicPr>
        <p:blipFill rotWithShape="1">
          <a:blip r:embed="rId3">
            <a:alphaModFix/>
          </a:blip>
          <a:srcRect/>
          <a:stretch/>
        </p:blipFill>
        <p:spPr>
          <a:xfrm>
            <a:off x="5974079" y="1610179"/>
            <a:ext cx="2548679" cy="27387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5"/>
          <p:cNvPicPr preferRelativeResize="0">
            <a:picLocks noGrp="1"/>
          </p:cNvPicPr>
          <p:nvPr>
            <p:ph type="body" idx="2"/>
          </p:nvPr>
        </p:nvPicPr>
        <p:blipFill rotWithShape="1">
          <a:blip r:embed="rId3">
            <a:alphaModFix/>
          </a:blip>
          <a:srcRect/>
          <a:stretch/>
        </p:blipFill>
        <p:spPr>
          <a:xfrm>
            <a:off x="4648200" y="1451426"/>
            <a:ext cx="4038600" cy="2989429"/>
          </a:xfrm>
          <a:prstGeom prst="rect">
            <a:avLst/>
          </a:prstGeom>
          <a:noFill/>
          <a:ln>
            <a:noFill/>
          </a:ln>
        </p:spPr>
      </p:pic>
      <p:sp>
        <p:nvSpPr>
          <p:cNvPr id="96" name="Google Shape;96;p5"/>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Data Analysis</a:t>
            </a:r>
            <a:endParaRPr/>
          </a:p>
        </p:txBody>
      </p:sp>
      <p:sp>
        <p:nvSpPr>
          <p:cNvPr id="97" name="Google Shape;97;p5"/>
          <p:cNvSpPr txBox="1">
            <a:spLocks noGrp="1"/>
          </p:cNvSpPr>
          <p:nvPr>
            <p:ph type="body" idx="1"/>
          </p:nvPr>
        </p:nvSpPr>
        <p:spPr>
          <a:xfrm>
            <a:off x="457200" y="1451426"/>
            <a:ext cx="4038600" cy="3242494"/>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b="0" i="0">
                <a:latin typeface="Times New Roman"/>
                <a:ea typeface="Times New Roman"/>
                <a:cs typeface="Times New Roman"/>
                <a:sym typeface="Times New Roman"/>
              </a:rPr>
              <a:t>Data analysis is the process of cleaning, changing, and processing raw data and extracting actionable, relevant information that helps businesses make informed decisions. </a:t>
            </a:r>
            <a:endParaRPr/>
          </a:p>
          <a:p>
            <a:pPr marL="342900" lvl="0" indent="-342900" algn="l" rtl="0">
              <a:spcBef>
                <a:spcPts val="392"/>
              </a:spcBef>
              <a:spcAft>
                <a:spcPts val="0"/>
              </a:spcAft>
              <a:buClr>
                <a:schemeClr val="dk1"/>
              </a:buClr>
              <a:buSzPct val="100000"/>
              <a:buChar char="•"/>
            </a:pPr>
            <a:r>
              <a:rPr lang="en-US" b="0" i="0">
                <a:latin typeface="Times New Roman"/>
                <a:ea typeface="Times New Roman"/>
                <a:cs typeface="Times New Roman"/>
                <a:sym typeface="Times New Roman"/>
              </a:rPr>
              <a:t>The procedure helps reduce the risks inherent in decision-making by providing useful insights and statistics, often presented in charts, images, tables, and graphs.</a:t>
            </a:r>
            <a:endParaRPr>
              <a:latin typeface="Times New Roman"/>
              <a:ea typeface="Times New Roman"/>
              <a:cs typeface="Times New Roman"/>
              <a:sym typeface="Times New Roman"/>
            </a:endParaRPr>
          </a:p>
        </p:txBody>
      </p:sp>
      <p:sp>
        <p:nvSpPr>
          <p:cNvPr id="98" name="Google Shape;98;p5"/>
          <p:cNvSpPr txBox="1"/>
          <p:nvPr/>
        </p:nvSpPr>
        <p:spPr>
          <a:xfrm>
            <a:off x="5303520" y="4440855"/>
            <a:ext cx="30141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[3] Karin Kelly (2022, Nov 29).</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ahoma"/>
              <a:buNone/>
            </a:pPr>
            <a:r>
              <a:rPr lang="en-US">
                <a:latin typeface="Tahoma"/>
                <a:ea typeface="Tahoma"/>
                <a:cs typeface="Tahoma"/>
                <a:sym typeface="Tahoma"/>
              </a:rPr>
              <a:t>Data Cleaning</a:t>
            </a:r>
            <a:endParaRPr/>
          </a:p>
        </p:txBody>
      </p:sp>
      <p:sp>
        <p:nvSpPr>
          <p:cNvPr id="104" name="Google Shape;104;p6"/>
          <p:cNvSpPr txBox="1">
            <a:spLocks noGrp="1"/>
          </p:cNvSpPr>
          <p:nvPr>
            <p:ph type="body" idx="1"/>
          </p:nvPr>
        </p:nvSpPr>
        <p:spPr>
          <a:xfrm>
            <a:off x="457199" y="1610178"/>
            <a:ext cx="4263813" cy="2830678"/>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just" rtl="0">
              <a:lnSpc>
                <a:spcPct val="107000"/>
              </a:lnSpc>
              <a:spcBef>
                <a:spcPts val="0"/>
              </a:spcBef>
              <a:spcAft>
                <a:spcPts val="0"/>
              </a:spcAft>
              <a:buClr>
                <a:srgbClr val="24292F"/>
              </a:buClr>
              <a:buSzPct val="100000"/>
              <a:buNone/>
            </a:pPr>
            <a:r>
              <a:rPr lang="en-US" sz="2000" b="0" i="0">
                <a:solidFill>
                  <a:srgbClr val="24292F"/>
                </a:solidFill>
                <a:latin typeface="Times New Roman"/>
                <a:ea typeface="Times New Roman"/>
                <a:cs typeface="Times New Roman"/>
                <a:sym typeface="Times New Roman"/>
              </a:rPr>
              <a:t>Data cleaning is the process of fixing or removing incorrect, corrupted, incorrectly formatted, duplicate, or incomplete data within a dataset. When combining multiple data sources, there are many opportunities for data to be duplicated or mislabeled. If data is incorrect, outcomes and algorithms are unreliable, even though they may look correct. There is no one absolute way to prescribe the exact steps in the data cleaning process because the processes will vary from dataset to dataset.</a:t>
            </a:r>
            <a:endParaRPr/>
          </a:p>
        </p:txBody>
      </p:sp>
      <p:sp>
        <p:nvSpPr>
          <p:cNvPr id="105" name="Google Shape;105;p6"/>
          <p:cNvSpPr txBox="1"/>
          <p:nvPr/>
        </p:nvSpPr>
        <p:spPr>
          <a:xfrm>
            <a:off x="6929120" y="4485559"/>
            <a:ext cx="1496907" cy="372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Tableau</a:t>
            </a:r>
            <a:endParaRPr/>
          </a:p>
        </p:txBody>
      </p:sp>
      <p:pic>
        <p:nvPicPr>
          <p:cNvPr id="106" name="Google Shape;106;p6" descr="See the source image"/>
          <p:cNvPicPr preferRelativeResize="0"/>
          <p:nvPr/>
        </p:nvPicPr>
        <p:blipFill rotWithShape="1">
          <a:blip r:embed="rId3">
            <a:alphaModFix/>
          </a:blip>
          <a:srcRect/>
          <a:stretch/>
        </p:blipFill>
        <p:spPr>
          <a:xfrm>
            <a:off x="4991948" y="1743077"/>
            <a:ext cx="3759200" cy="2598630"/>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Tables and columns of the healthcare database.</a:t>
            </a:r>
            <a:endParaRPr/>
          </a:p>
        </p:txBody>
      </p:sp>
      <p:pic>
        <p:nvPicPr>
          <p:cNvPr id="112" name="Google Shape;112;p7"/>
          <p:cNvPicPr preferRelativeResize="0">
            <a:picLocks noGrp="1"/>
          </p:cNvPicPr>
          <p:nvPr>
            <p:ph type="body" idx="2"/>
          </p:nvPr>
        </p:nvPicPr>
        <p:blipFill rotWithShape="1">
          <a:blip r:embed="rId3">
            <a:alphaModFix/>
          </a:blip>
          <a:srcRect l="6896" r="15086"/>
          <a:stretch/>
        </p:blipFill>
        <p:spPr>
          <a:xfrm>
            <a:off x="470116" y="1397200"/>
            <a:ext cx="2189691" cy="3195120"/>
          </a:xfrm>
          <a:prstGeom prst="rect">
            <a:avLst/>
          </a:prstGeom>
          <a:noFill/>
          <a:ln>
            <a:noFill/>
          </a:ln>
        </p:spPr>
      </p:pic>
      <p:pic>
        <p:nvPicPr>
          <p:cNvPr id="113" name="Google Shape;113;p7"/>
          <p:cNvPicPr preferRelativeResize="0"/>
          <p:nvPr/>
        </p:nvPicPr>
        <p:blipFill rotWithShape="1">
          <a:blip r:embed="rId4">
            <a:alphaModFix/>
          </a:blip>
          <a:srcRect t="3037"/>
          <a:stretch/>
        </p:blipFill>
        <p:spPr>
          <a:xfrm>
            <a:off x="2648104" y="1346709"/>
            <a:ext cx="2026715" cy="2046808"/>
          </a:xfrm>
          <a:prstGeom prst="rect">
            <a:avLst/>
          </a:prstGeom>
          <a:noFill/>
          <a:ln>
            <a:noFill/>
          </a:ln>
        </p:spPr>
      </p:pic>
      <p:pic>
        <p:nvPicPr>
          <p:cNvPr id="114" name="Google Shape;114;p7"/>
          <p:cNvPicPr preferRelativeResize="0"/>
          <p:nvPr/>
        </p:nvPicPr>
        <p:blipFill rotWithShape="1">
          <a:blip r:embed="rId5">
            <a:alphaModFix/>
          </a:blip>
          <a:srcRect/>
          <a:stretch/>
        </p:blipFill>
        <p:spPr>
          <a:xfrm>
            <a:off x="4709699" y="1309003"/>
            <a:ext cx="2026716" cy="1333616"/>
          </a:xfrm>
          <a:prstGeom prst="rect">
            <a:avLst/>
          </a:prstGeom>
          <a:noFill/>
          <a:ln>
            <a:noFill/>
          </a:ln>
        </p:spPr>
      </p:pic>
      <p:pic>
        <p:nvPicPr>
          <p:cNvPr id="115" name="Google Shape;115;p7"/>
          <p:cNvPicPr preferRelativeResize="0"/>
          <p:nvPr/>
        </p:nvPicPr>
        <p:blipFill rotWithShape="1">
          <a:blip r:embed="rId6">
            <a:alphaModFix/>
          </a:blip>
          <a:srcRect/>
          <a:stretch/>
        </p:blipFill>
        <p:spPr>
          <a:xfrm>
            <a:off x="2683394" y="3278269"/>
            <a:ext cx="1916487" cy="1652718"/>
          </a:xfrm>
          <a:prstGeom prst="rect">
            <a:avLst/>
          </a:prstGeom>
          <a:noFill/>
          <a:ln>
            <a:noFill/>
          </a:ln>
        </p:spPr>
      </p:pic>
      <p:pic>
        <p:nvPicPr>
          <p:cNvPr id="116" name="Google Shape;116;p7"/>
          <p:cNvPicPr preferRelativeResize="0"/>
          <p:nvPr/>
        </p:nvPicPr>
        <p:blipFill rotWithShape="1">
          <a:blip r:embed="rId7">
            <a:alphaModFix/>
          </a:blip>
          <a:srcRect/>
          <a:stretch/>
        </p:blipFill>
        <p:spPr>
          <a:xfrm>
            <a:off x="6693094" y="1369751"/>
            <a:ext cx="1570341" cy="995783"/>
          </a:xfrm>
          <a:prstGeom prst="rect">
            <a:avLst/>
          </a:prstGeom>
          <a:noFill/>
          <a:ln>
            <a:noFill/>
          </a:ln>
        </p:spPr>
      </p:pic>
      <p:pic>
        <p:nvPicPr>
          <p:cNvPr id="117" name="Google Shape;117;p7"/>
          <p:cNvPicPr preferRelativeResize="0"/>
          <p:nvPr/>
        </p:nvPicPr>
        <p:blipFill rotWithShape="1">
          <a:blip r:embed="rId8">
            <a:alphaModFix/>
          </a:blip>
          <a:srcRect/>
          <a:stretch/>
        </p:blipFill>
        <p:spPr>
          <a:xfrm>
            <a:off x="4747165" y="2545390"/>
            <a:ext cx="2026715" cy="987409"/>
          </a:xfrm>
          <a:prstGeom prst="rect">
            <a:avLst/>
          </a:prstGeom>
          <a:noFill/>
          <a:ln>
            <a:noFill/>
          </a:ln>
        </p:spPr>
      </p:pic>
      <p:pic>
        <p:nvPicPr>
          <p:cNvPr id="118" name="Google Shape;118;p7"/>
          <p:cNvPicPr preferRelativeResize="0"/>
          <p:nvPr/>
        </p:nvPicPr>
        <p:blipFill rotWithShape="1">
          <a:blip r:embed="rId9">
            <a:alphaModFix/>
          </a:blip>
          <a:srcRect/>
          <a:stretch/>
        </p:blipFill>
        <p:spPr>
          <a:xfrm>
            <a:off x="4735015" y="3532799"/>
            <a:ext cx="1780601" cy="1513334"/>
          </a:xfrm>
          <a:prstGeom prst="rect">
            <a:avLst/>
          </a:prstGeom>
          <a:noFill/>
          <a:ln>
            <a:noFill/>
          </a:ln>
        </p:spPr>
      </p:pic>
      <p:pic>
        <p:nvPicPr>
          <p:cNvPr id="119" name="Google Shape;119;p7"/>
          <p:cNvPicPr preferRelativeResize="0"/>
          <p:nvPr/>
        </p:nvPicPr>
        <p:blipFill rotWithShape="1">
          <a:blip r:embed="rId10">
            <a:alphaModFix/>
          </a:blip>
          <a:srcRect/>
          <a:stretch/>
        </p:blipFill>
        <p:spPr>
          <a:xfrm>
            <a:off x="6736415" y="2310848"/>
            <a:ext cx="1780601" cy="1152521"/>
          </a:xfrm>
          <a:prstGeom prst="rect">
            <a:avLst/>
          </a:prstGeom>
          <a:noFill/>
          <a:ln>
            <a:noFill/>
          </a:ln>
        </p:spPr>
      </p:pic>
      <p:pic>
        <p:nvPicPr>
          <p:cNvPr id="120" name="Google Shape;120;p7"/>
          <p:cNvPicPr preferRelativeResize="0"/>
          <p:nvPr/>
        </p:nvPicPr>
        <p:blipFill rotWithShape="1">
          <a:blip r:embed="rId11">
            <a:alphaModFix/>
          </a:blip>
          <a:srcRect b="6174"/>
          <a:stretch/>
        </p:blipFill>
        <p:spPr>
          <a:xfrm>
            <a:off x="6534350" y="3433213"/>
            <a:ext cx="1891678" cy="1513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Times New Roman"/>
              <a:buNone/>
            </a:pPr>
            <a:r>
              <a:rPr lang="en-US" sz="3700">
                <a:latin typeface="Times New Roman"/>
                <a:ea typeface="Times New Roman"/>
                <a:cs typeface="Times New Roman"/>
                <a:sym typeface="Times New Roman"/>
              </a:rPr>
              <a:t>Big Data Tools and Environment</a:t>
            </a:r>
            <a:endParaRPr/>
          </a:p>
        </p:txBody>
      </p:sp>
      <p:sp>
        <p:nvSpPr>
          <p:cNvPr id="126" name="Google Shape;126;p8"/>
          <p:cNvSpPr txBox="1">
            <a:spLocks noGrp="1"/>
          </p:cNvSpPr>
          <p:nvPr>
            <p:ph type="body" idx="1"/>
          </p:nvPr>
        </p:nvSpPr>
        <p:spPr>
          <a:xfrm>
            <a:off x="457200" y="1610179"/>
            <a:ext cx="8229600" cy="298444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latin typeface="Times New Roman"/>
                <a:ea typeface="Times New Roman"/>
                <a:cs typeface="Times New Roman"/>
                <a:sym typeface="Times New Roman"/>
              </a:rPr>
              <a:t>Linux (Ubuntu 18.04)</a:t>
            </a:r>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Hadoop 2.7.2</a:t>
            </a:r>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Spark 2.0.2</a:t>
            </a:r>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Sqoop 1.4.7</a:t>
            </a:r>
            <a:endParaRPr/>
          </a:p>
          <a:p>
            <a:pPr marL="0" lvl="0" indent="0" algn="l" rtl="0">
              <a:spcBef>
                <a:spcPts val="640"/>
              </a:spcBef>
              <a:spcAft>
                <a:spcPts val="0"/>
              </a:spcAft>
              <a:buClr>
                <a:schemeClr val="dk1"/>
              </a:buClr>
              <a:buSzPts val="3200"/>
              <a:buNone/>
            </a:pPr>
            <a:r>
              <a:rPr lang="en-US">
                <a:latin typeface="Times New Roman"/>
                <a:ea typeface="Times New Roman"/>
                <a:cs typeface="Times New Roman"/>
                <a:sym typeface="Times New Roman"/>
              </a:rPr>
              <a:t>python3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457200" y="702644"/>
            <a:ext cx="8229600" cy="64406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Database creation and Loading</a:t>
            </a:r>
            <a:endParaRPr/>
          </a:p>
        </p:txBody>
      </p:sp>
      <p:sp>
        <p:nvSpPr>
          <p:cNvPr id="135" name="Google Shape;135;p9"/>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descr="Graphical user interface, text, application&#10;&#10;Description automatically generated">
            <a:extLst>
              <a:ext uri="{FF2B5EF4-FFF2-40B4-BE49-F238E27FC236}">
                <a16:creationId xmlns:a16="http://schemas.microsoft.com/office/drawing/2014/main" id="{BF03679E-6EF9-7FB9-84B8-8323F5BDF08D}"/>
              </a:ext>
            </a:extLst>
          </p:cNvPr>
          <p:cNvPicPr>
            <a:picLocks noChangeAspect="1"/>
          </p:cNvPicPr>
          <p:nvPr/>
        </p:nvPicPr>
        <p:blipFill>
          <a:blip r:embed="rId3"/>
          <a:stretch>
            <a:fillRect/>
          </a:stretch>
        </p:blipFill>
        <p:spPr>
          <a:xfrm>
            <a:off x="65315" y="1346709"/>
            <a:ext cx="4232365" cy="2689714"/>
          </a:xfrm>
          <a:prstGeom prst="rect">
            <a:avLst/>
          </a:prstGeom>
        </p:spPr>
      </p:pic>
      <p:pic>
        <p:nvPicPr>
          <p:cNvPr id="5" name="Picture 4" descr="Text&#10;&#10;Description automatically generated">
            <a:extLst>
              <a:ext uri="{FF2B5EF4-FFF2-40B4-BE49-F238E27FC236}">
                <a16:creationId xmlns:a16="http://schemas.microsoft.com/office/drawing/2014/main" id="{FE4E7847-022B-B42D-819C-91E18E14044E}"/>
              </a:ext>
            </a:extLst>
          </p:cNvPr>
          <p:cNvPicPr>
            <a:picLocks noChangeAspect="1"/>
          </p:cNvPicPr>
          <p:nvPr/>
        </p:nvPicPr>
        <p:blipFill>
          <a:blip r:embed="rId4"/>
          <a:stretch>
            <a:fillRect/>
          </a:stretch>
        </p:blipFill>
        <p:spPr>
          <a:xfrm>
            <a:off x="4297680" y="1346709"/>
            <a:ext cx="4369090" cy="2744040"/>
          </a:xfrm>
          <a:prstGeom prst="rect">
            <a:avLst/>
          </a:prstGeom>
        </p:spPr>
      </p:pic>
      <p:sp>
        <p:nvSpPr>
          <p:cNvPr id="6" name="TextBox 5">
            <a:extLst>
              <a:ext uri="{FF2B5EF4-FFF2-40B4-BE49-F238E27FC236}">
                <a16:creationId xmlns:a16="http://schemas.microsoft.com/office/drawing/2014/main" id="{58016024-44A7-B2BE-3B7B-00B9656FD2F4}"/>
              </a:ext>
            </a:extLst>
          </p:cNvPr>
          <p:cNvSpPr txBox="1"/>
          <p:nvPr/>
        </p:nvSpPr>
        <p:spPr>
          <a:xfrm>
            <a:off x="1064623" y="4372711"/>
            <a:ext cx="1008609" cy="307777"/>
          </a:xfrm>
          <a:prstGeom prst="rect">
            <a:avLst/>
          </a:prstGeom>
          <a:noFill/>
        </p:spPr>
        <p:txBody>
          <a:bodyPr wrap="none" rtlCol="0">
            <a:spAutoFit/>
          </a:bodyPr>
          <a:lstStyle/>
          <a:p>
            <a:r>
              <a:rPr lang="en-US" dirty="0"/>
              <a:t>Figure: (a)</a:t>
            </a:r>
          </a:p>
        </p:txBody>
      </p:sp>
      <p:sp>
        <p:nvSpPr>
          <p:cNvPr id="7" name="TextBox 6">
            <a:extLst>
              <a:ext uri="{FF2B5EF4-FFF2-40B4-BE49-F238E27FC236}">
                <a16:creationId xmlns:a16="http://schemas.microsoft.com/office/drawing/2014/main" id="{FC6AC8A2-11B1-B087-25F6-29FF4CE64102}"/>
              </a:ext>
            </a:extLst>
          </p:cNvPr>
          <p:cNvSpPr txBox="1"/>
          <p:nvPr/>
        </p:nvSpPr>
        <p:spPr>
          <a:xfrm>
            <a:off x="5734594" y="4418878"/>
            <a:ext cx="1008609" cy="523220"/>
          </a:xfrm>
          <a:prstGeom prst="rect">
            <a:avLst/>
          </a:prstGeom>
          <a:noFill/>
        </p:spPr>
        <p:txBody>
          <a:bodyPr wrap="none" rtlCol="0">
            <a:spAutoFit/>
          </a:bodyPr>
          <a:lstStyle/>
          <a:p>
            <a:r>
              <a:rPr lang="en-US" dirty="0"/>
              <a:t>Figure: (b)</a:t>
            </a:r>
          </a:p>
          <a:p>
            <a:endParaRPr lang="en-US" dirty="0"/>
          </a:p>
        </p:txBody>
      </p:sp>
    </p:spTree>
  </p:cSld>
  <p:clrMapOvr>
    <a:masterClrMapping/>
  </p:clrMapOvr>
</p:sld>
</file>

<file path=ppt/theme/theme1.xml><?xml version="1.0" encoding="utf-8"?>
<a:theme xmlns:a="http://schemas.openxmlformats.org/drawingml/2006/main" name="UMBC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705</Words>
  <Application>Microsoft Office PowerPoint</Application>
  <PresentationFormat>On-screen Show (16:9)</PresentationFormat>
  <Paragraphs>58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Tahoma</vt:lpstr>
      <vt:lpstr>Times New Roman</vt:lpstr>
      <vt:lpstr>Arial</vt:lpstr>
      <vt:lpstr>UMBC Template</vt:lpstr>
      <vt:lpstr>Big data tools in Health insurance firms</vt:lpstr>
      <vt:lpstr>Introduction</vt:lpstr>
      <vt:lpstr>Proposed solution</vt:lpstr>
      <vt:lpstr>Dataset Description</vt:lpstr>
      <vt:lpstr>Data Analysis</vt:lpstr>
      <vt:lpstr>Data Cleaning</vt:lpstr>
      <vt:lpstr>Tables and columns of the healthcare database.</vt:lpstr>
      <vt:lpstr>Big Data Tools and Environment</vt:lpstr>
      <vt:lpstr>Database creation and Loading</vt:lpstr>
      <vt:lpstr>RDBMS Schema</vt:lpstr>
      <vt:lpstr>Sqoop and Hadoop</vt:lpstr>
      <vt:lpstr>Hive Database</vt:lpstr>
      <vt:lpstr>PowerPoint Presentation</vt:lpstr>
      <vt:lpstr>Data Visualization</vt:lpstr>
      <vt:lpstr>Visualizing query 1</vt:lpstr>
      <vt:lpstr>Visualization 1</vt:lpstr>
      <vt:lpstr>Visualization 2</vt:lpstr>
      <vt:lpstr>Visualization 3</vt:lpstr>
      <vt:lpstr>Visualization 4</vt:lpstr>
      <vt:lpstr>Visualization 5</vt:lpstr>
      <vt:lpstr>Insights gained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tools in Health insurance firms</dc:title>
  <dc:creator>Toby Gouker</dc:creator>
  <cp:lastModifiedBy>Abdul Wahed</cp:lastModifiedBy>
  <cp:revision>4</cp:revision>
  <dcterms:created xsi:type="dcterms:W3CDTF">2020-08-19T12:55:37Z</dcterms:created>
  <dcterms:modified xsi:type="dcterms:W3CDTF">2022-12-08T19:49:34Z</dcterms:modified>
</cp:coreProperties>
</file>