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8" r:id="rId27"/>
    <p:sldId id="284" r:id="rId28"/>
    <p:sldId id="287" r:id="rId29"/>
    <p:sldId id="286" r:id="rId30"/>
    <p:sldId id="285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0F14-C3D1-485A-A463-FBF0C26D30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2DF4D-CA5D-4C75-9E5E-66F52469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356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801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352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3bb489db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e3bb489db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ge3bb489db2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622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395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646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7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0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573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9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55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9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7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9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8251371" y="48379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147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1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1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4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8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1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AE5E-5781-4B02-8144-E205132E21E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810B43-A881-42EC-A7BC-9FD9500EB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8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1827112" y="139149"/>
            <a:ext cx="8562592" cy="441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2776"/>
              </a:buClr>
              <a:buSzPts val="3600"/>
            </a:pPr>
            <a:r>
              <a:rPr lang="en-US" sz="3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REVIEW PREDICTION</a:t>
            </a:r>
            <a:endParaRPr sz="3600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2776"/>
              </a:buClr>
              <a:buSzPts val="3600"/>
            </a:pPr>
            <a:r>
              <a:rPr lang="en-US" sz="3600" b="1" dirty="0">
                <a:solidFill>
                  <a:srgbClr val="002776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n-US" sz="2400" b="1" dirty="0">
                <a:solidFill>
                  <a:srgbClr val="002776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P-170</a:t>
            </a:r>
          </a:p>
          <a:p>
            <a:pPr>
              <a:buClr>
                <a:srgbClr val="002776"/>
              </a:buClr>
              <a:buSzPts val="3600"/>
            </a:pPr>
            <a:r>
              <a:rPr lang="en-US" sz="2400" b="1" dirty="0">
                <a:solidFill>
                  <a:srgbClr val="002776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Group-1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2776"/>
              </a:buClr>
              <a:buSzPts val="2400"/>
            </a:pPr>
            <a:r>
              <a:rPr lang="en-US" sz="2400" b="1" dirty="0">
                <a:solidFill>
                  <a:srgbClr val="002776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Mentor-</a:t>
            </a:r>
          </a:p>
          <a:p>
            <a:pPr>
              <a:buClr>
                <a:srgbClr val="002776"/>
              </a:buClr>
              <a:buSzPts val="2400"/>
            </a:pPr>
            <a:r>
              <a:rPr lang="en-US" sz="2400" b="1" dirty="0">
                <a:solidFill>
                  <a:srgbClr val="002776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Project Coordinator- Mr. </a:t>
            </a:r>
            <a:r>
              <a:rPr lang="en-US" sz="2400" b="1" dirty="0" err="1">
                <a:solidFill>
                  <a:srgbClr val="002776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Himavanth</a:t>
            </a:r>
            <a:r>
              <a:rPr lang="en-US" sz="2400" b="1" dirty="0">
                <a:solidFill>
                  <a:srgbClr val="002776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Ila</a:t>
            </a:r>
            <a:endParaRPr lang="en-US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2776"/>
              </a:buClr>
              <a:buSzPts val="2400"/>
            </a:pPr>
            <a:r>
              <a:rPr lang="en-US" sz="2400" b="1" dirty="0">
                <a:solidFill>
                  <a:srgbClr val="002776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24/11/2022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E4CC4EBF-48CA-80E0-E22D-FC08BDDD7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12" y="2897929"/>
            <a:ext cx="8562593" cy="38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0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761998" y="2169460"/>
            <a:ext cx="576880" cy="2146109"/>
            <a:chOff x="268940" y="2259106"/>
            <a:chExt cx="576880" cy="2146109"/>
          </a:xfrm>
        </p:grpSpPr>
        <p:sp>
          <p:nvSpPr>
            <p:cNvPr id="15" name="Oval 14"/>
            <p:cNvSpPr/>
            <p:nvPr/>
          </p:nvSpPr>
          <p:spPr>
            <a:xfrm>
              <a:off x="268941" y="2259106"/>
              <a:ext cx="576879" cy="179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68941" y="2872186"/>
              <a:ext cx="576879" cy="179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68941" y="3938986"/>
              <a:ext cx="576879" cy="179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68940" y="4225921"/>
              <a:ext cx="576879" cy="179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761999" y="5023780"/>
            <a:ext cx="576879" cy="179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58716" y="521233"/>
            <a:ext cx="8738505" cy="5240174"/>
            <a:chOff x="165657" y="610880"/>
            <a:chExt cx="8738505" cy="5240174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391064" y="610880"/>
              <a:ext cx="27584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dirty="0">
                  <a:solidFill>
                    <a:srgbClr val="2121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Most Frequent Words after removing stop words</a:t>
              </a: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65657" y="610880"/>
              <a:ext cx="8738505" cy="5240174"/>
              <a:chOff x="165657" y="610880"/>
              <a:chExt cx="8738505" cy="5240174"/>
            </a:xfrm>
          </p:grpSpPr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845820" y="610880"/>
                <a:ext cx="275844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dirty="0">
                    <a:solidFill>
                      <a:srgbClr val="21212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Most Frequent Words before removing stop words</a:t>
                </a:r>
                <a:r>
                  <a:rPr lang="en-US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65657" y="1256190"/>
                <a:ext cx="8738505" cy="4594864"/>
                <a:chOff x="165657" y="1256190"/>
                <a:chExt cx="8738505" cy="4594864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400" r="34442"/>
                <a:stretch/>
              </p:blipFill>
              <p:spPr>
                <a:xfrm rot="5400000">
                  <a:off x="5154288" y="738309"/>
                  <a:ext cx="3231993" cy="4267755"/>
                </a:xfrm>
                <a:prstGeom prst="rect">
                  <a:avLst/>
                </a:prstGeom>
              </p:spPr>
            </p:pic>
            <p:grpSp>
              <p:nvGrpSpPr>
                <p:cNvPr id="35" name="Group 34"/>
                <p:cNvGrpSpPr/>
                <p:nvPr/>
              </p:nvGrpSpPr>
              <p:grpSpPr>
                <a:xfrm>
                  <a:off x="165657" y="1256190"/>
                  <a:ext cx="7983847" cy="4594864"/>
                  <a:chOff x="165657" y="1256190"/>
                  <a:chExt cx="7983847" cy="4594864"/>
                </a:xfrm>
              </p:grpSpPr>
              <p:cxnSp>
                <p:nvCxnSpPr>
                  <p:cNvPr id="12" name="Straight Arrow Connector 11"/>
                  <p:cNvCxnSpPr>
                    <a:stCxn id="4" idx="3"/>
                  </p:cNvCxnSpPr>
                  <p:nvPr/>
                </p:nvCxnSpPr>
                <p:spPr>
                  <a:xfrm>
                    <a:off x="6770284" y="4488183"/>
                    <a:ext cx="0" cy="136287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423047" y="5851054"/>
                    <a:ext cx="3726457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65657" y="1256190"/>
                    <a:ext cx="4257390" cy="4594864"/>
                    <a:chOff x="165657" y="1256190"/>
                    <a:chExt cx="4257390" cy="4594864"/>
                  </a:xfrm>
                </p:grpSpPr>
                <p:pic>
                  <p:nvPicPr>
                    <p:cNvPr id="5" name="Picture 4"/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737" r="2206"/>
                    <a:stretch/>
                  </p:blipFill>
                  <p:spPr>
                    <a:xfrm rot="5400000">
                      <a:off x="-3080" y="1424927"/>
                      <a:ext cx="4594864" cy="425739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268941" y="2259106"/>
                      <a:ext cx="576880" cy="3033615"/>
                      <a:chOff x="268941" y="2259106"/>
                      <a:chExt cx="576880" cy="3033615"/>
                    </a:xfrm>
                  </p:grpSpPr>
                  <p:grpSp>
                    <p:nvGrpSpPr>
                      <p:cNvPr id="27" name="Group 26"/>
                      <p:cNvGrpSpPr/>
                      <p:nvPr/>
                    </p:nvGrpSpPr>
                    <p:grpSpPr>
                      <a:xfrm>
                        <a:off x="268941" y="2259106"/>
                        <a:ext cx="576880" cy="2146109"/>
                        <a:chOff x="268940" y="2259106"/>
                        <a:chExt cx="576880" cy="2146109"/>
                      </a:xfrm>
                    </p:grpSpPr>
                    <p:sp>
                      <p:nvSpPr>
                        <p:cNvPr id="28" name="Oval 27"/>
                        <p:cNvSpPr/>
                        <p:nvPr/>
                      </p:nvSpPr>
                      <p:spPr>
                        <a:xfrm>
                          <a:off x="268941" y="2259106"/>
                          <a:ext cx="576879" cy="179294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9" name="Oval 28"/>
                        <p:cNvSpPr/>
                        <p:nvPr/>
                      </p:nvSpPr>
                      <p:spPr>
                        <a:xfrm>
                          <a:off x="268941" y="2872186"/>
                          <a:ext cx="576879" cy="179294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0" name="Oval 29"/>
                        <p:cNvSpPr/>
                        <p:nvPr/>
                      </p:nvSpPr>
                      <p:spPr>
                        <a:xfrm>
                          <a:off x="268941" y="3938986"/>
                          <a:ext cx="576879" cy="179294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268940" y="4225921"/>
                          <a:ext cx="576879" cy="179294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32" name="Oval 31"/>
                      <p:cNvSpPr/>
                      <p:nvPr/>
                    </p:nvSpPr>
                    <p:spPr>
                      <a:xfrm>
                        <a:off x="268941" y="5113427"/>
                        <a:ext cx="576879" cy="179294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11767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4162" cy="1267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0" y="1374578"/>
            <a:ext cx="3315163" cy="2019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891" y="4632230"/>
            <a:ext cx="3372321" cy="2019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047" y="3077793"/>
            <a:ext cx="3371619" cy="2011638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5" idx="3"/>
            <a:endCxn id="7" idx="0"/>
          </p:cNvCxnSpPr>
          <p:nvPr/>
        </p:nvCxnSpPr>
        <p:spPr>
          <a:xfrm>
            <a:off x="3521353" y="2384369"/>
            <a:ext cx="2017504" cy="693424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3"/>
            <a:endCxn id="8" idx="0"/>
          </p:cNvCxnSpPr>
          <p:nvPr/>
        </p:nvCxnSpPr>
        <p:spPr>
          <a:xfrm>
            <a:off x="7224666" y="4083612"/>
            <a:ext cx="2465386" cy="5486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6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040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0912"/>
            <a:ext cx="4598855" cy="1093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855" y="2063717"/>
            <a:ext cx="3115110" cy="1047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81908"/>
            <a:ext cx="3000794" cy="381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02346"/>
            <a:ext cx="4563112" cy="9812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855" y="4002346"/>
            <a:ext cx="3191320" cy="943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31950"/>
            <a:ext cx="643027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8869"/>
            <a:ext cx="5772956" cy="2953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523873" y="1018057"/>
            <a:ext cx="6363815" cy="5316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539" y="227448"/>
            <a:ext cx="5658640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202336" y="868336"/>
            <a:ext cx="6215340" cy="57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8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77692" cy="323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76" y="0"/>
            <a:ext cx="5544324" cy="276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484"/>
          <a:stretch/>
        </p:blipFill>
        <p:spPr>
          <a:xfrm rot="5400000">
            <a:off x="5943816" y="609816"/>
            <a:ext cx="6543802" cy="5952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907"/>
          <a:stretch/>
        </p:blipFill>
        <p:spPr>
          <a:xfrm rot="5400000">
            <a:off x="-301696" y="800963"/>
            <a:ext cx="6358732" cy="5755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907"/>
          <a:stretch/>
        </p:blipFill>
        <p:spPr>
          <a:xfrm rot="5400000">
            <a:off x="-301695" y="800963"/>
            <a:ext cx="6358732" cy="57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1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631" y="3241282"/>
            <a:ext cx="5582429" cy="285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597287" y="597289"/>
            <a:ext cx="6857999" cy="56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3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" y="0"/>
            <a:ext cx="4554071" cy="490241"/>
          </a:xfrm>
          <a:prstGeom prst="rect">
            <a:avLst/>
          </a:prstGeom>
        </p:spPr>
      </p:pic>
      <p:pic>
        <p:nvPicPr>
          <p:cNvPr id="5122" name="Picture 2" descr="Sentiment Analysis in Financial News | This project attempts to create ML  models to predict sentiments in financial news through the use of  convolutional neural network and logistic regress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58" y="0"/>
            <a:ext cx="5145742" cy="386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4355133"/>
            <a:ext cx="99328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Polarity is float which lies in the range of [-1,1] where 1 means positive statement and -1 means a negative statement.</a:t>
            </a:r>
          </a:p>
          <a:p>
            <a:endParaRPr lang="en-US" sz="1600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Subjective sentences generally refer to personal opinion, emotion or judgment whereas objective refers to factual information. Subjectivity is also a float which lies in the range of [0,1].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27" y="608150"/>
            <a:ext cx="6337523" cy="333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1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05" y="1153039"/>
            <a:ext cx="10469436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2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156"/>
            <a:ext cx="12192000" cy="51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141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1722784" y="1066318"/>
            <a:ext cx="355742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r>
              <a:rPr lang="en-US" sz="28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Problem:</a:t>
            </a:r>
            <a:endParaRPr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1722784" y="2631788"/>
            <a:ext cx="671300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find out what are the major attributes or features that the travelers look for in a hotel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this manager can understand which elements of their hotel influence more informing a positive review or improves hotel brand image.</a:t>
            </a:r>
          </a:p>
        </p:txBody>
      </p:sp>
      <p:sp>
        <p:nvSpPr>
          <p:cNvPr id="341" name="Google Shape;341;p2"/>
          <p:cNvSpPr txBox="1"/>
          <p:nvPr/>
        </p:nvSpPr>
        <p:spPr>
          <a:xfrm>
            <a:off x="1722785" y="1977921"/>
            <a:ext cx="492980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Objective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:</a:t>
            </a:r>
            <a:endParaRPr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4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081"/>
            <a:ext cx="12164131" cy="52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7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711A-BA0F-755A-91E9-D5B14ABE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52400"/>
            <a:ext cx="8918402" cy="1778000"/>
          </a:xfrm>
        </p:spPr>
        <p:txBody>
          <a:bodyPr/>
          <a:lstStyle/>
          <a:p>
            <a:r>
              <a:rPr lang="en-IN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D835D-CA3E-E1BA-B4D5-9CDA0E28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4" y="755827"/>
            <a:ext cx="2860819" cy="1269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C4D3BC-23C2-019E-A876-482E7F6FC0B8}"/>
              </a:ext>
            </a:extLst>
          </p:cNvPr>
          <p:cNvSpPr txBox="1"/>
          <p:nvPr/>
        </p:nvSpPr>
        <p:spPr>
          <a:xfrm>
            <a:off x="372533" y="2201333"/>
            <a:ext cx="8796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-apple-system"/>
              </a:rPr>
              <a:t>TF - IDF Vectorization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E1CBF-4CD7-F19C-D54C-51AB7D21E17D}"/>
              </a:ext>
            </a:extLst>
          </p:cNvPr>
          <p:cNvSpPr txBox="1"/>
          <p:nvPr/>
        </p:nvSpPr>
        <p:spPr>
          <a:xfrm>
            <a:off x="338668" y="2505546"/>
            <a:ext cx="116670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very common algorithm to transform text into a meaningful representation of numbers which is used to fit machine algorithm for prediction.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 Vectorizer give number of frequency with respect to index of vocabulary where as </a:t>
            </a:r>
            <a:r>
              <a:rPr lang="en-US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consider overall documents of weight of words.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B2FD65-AECD-7309-78E3-6EC95068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3583992"/>
            <a:ext cx="3056341" cy="9360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F1F246-2C7F-B34F-DCA4-F79AFA869CE2}"/>
              </a:ext>
            </a:extLst>
          </p:cNvPr>
          <p:cNvSpPr txBox="1"/>
          <p:nvPr/>
        </p:nvSpPr>
        <p:spPr>
          <a:xfrm>
            <a:off x="406399" y="4520068"/>
            <a:ext cx="4775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sng" dirty="0">
                <a:effectLst/>
                <a:latin typeface="-apple-system"/>
              </a:rPr>
              <a:t>Model Evaluation / Model Testing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89E76D-8C81-F7BA-D2FD-9448A9979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99" y="4965600"/>
            <a:ext cx="5319428" cy="17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1AA9FE-12DC-3CDF-AA02-559D7975F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828" y="5012568"/>
            <a:ext cx="5510924" cy="16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46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2B6010-90FA-521E-B00A-1DCCBAAB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3" y="480768"/>
            <a:ext cx="5044295" cy="1805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AD876B-0D8A-627F-A37F-D729B362F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623" y="541418"/>
            <a:ext cx="4695787" cy="1710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513BFE-3A9D-321C-4C82-C0D5D0CB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72" y="2495755"/>
            <a:ext cx="5117151" cy="1672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B45B41-563E-6AF9-3922-029B16584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574" y="2513029"/>
            <a:ext cx="4605884" cy="1646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03B06E-BDD4-5240-2ADC-5C9277D52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63" y="4393767"/>
            <a:ext cx="5156963" cy="1723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508828-4E60-1E74-B5B1-9A17C1311F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5526" y="4415115"/>
            <a:ext cx="4605884" cy="170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21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F99608-1DD9-B8D9-1A42-B694330E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6" y="425235"/>
            <a:ext cx="4922947" cy="1646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FEB81-62E1-2D43-DB18-F70240205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565" y="437069"/>
            <a:ext cx="5073582" cy="1622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E12BAC-3D91-4E00-CA69-24335DB7B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26" y="2471211"/>
            <a:ext cx="4901639" cy="1678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1CC606-AE21-81D6-DDD0-488001EFA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874" y="2461785"/>
            <a:ext cx="5052273" cy="1615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2F8A88-027E-582E-5FC9-F3B3181332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50" y="4393628"/>
            <a:ext cx="4901639" cy="1727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D4BDB1-C126-E3D5-5474-13E09B57A3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0490" y="4435961"/>
            <a:ext cx="505227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02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DF97F2-2AA4-E428-188C-4BAF8A8D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89" y="853026"/>
            <a:ext cx="4099915" cy="2575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67AB7-D2F5-F35D-9676-A99B98CEB284}"/>
              </a:ext>
            </a:extLst>
          </p:cNvPr>
          <p:cNvSpPr txBox="1"/>
          <p:nvPr/>
        </p:nvSpPr>
        <p:spPr>
          <a:xfrm>
            <a:off x="440267" y="321733"/>
            <a:ext cx="8729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C7BA4C-EA10-EF6E-9185-A4A601FDD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61" y="783398"/>
            <a:ext cx="4188338" cy="257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66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C267AB7-D2F5-F35D-9676-A99B98CEB284}"/>
              </a:ext>
            </a:extLst>
          </p:cNvPr>
          <p:cNvSpPr txBox="1"/>
          <p:nvPr/>
        </p:nvSpPr>
        <p:spPr>
          <a:xfrm>
            <a:off x="440267" y="321733"/>
            <a:ext cx="8729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Model:</a:t>
            </a:r>
            <a:r>
              <a:rPr lang="en-IN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SVM</a:t>
            </a:r>
            <a:endParaRPr lang="en-IN" sz="2400" b="1" i="0" u="sng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4D3BC-23C2-019E-A876-482E7F6FC0B8}"/>
              </a:ext>
            </a:extLst>
          </p:cNvPr>
          <p:cNvSpPr txBox="1"/>
          <p:nvPr/>
        </p:nvSpPr>
        <p:spPr>
          <a:xfrm>
            <a:off x="567268" y="1710266"/>
            <a:ext cx="3936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-apple-system"/>
              </a:rPr>
              <a:t>The final model selected out of 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717811" y="911198"/>
            <a:ext cx="2976033" cy="2575974"/>
            <a:chOff x="4243677" y="1961065"/>
            <a:chExt cx="2976033" cy="25759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1DF97F2-2AA4-E428-188C-4BAF8A8D1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8020"/>
            <a:stretch/>
          </p:blipFill>
          <p:spPr>
            <a:xfrm>
              <a:off x="4243677" y="1961065"/>
              <a:ext cx="2951111" cy="2575974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264843" y="4055534"/>
              <a:ext cx="2954867" cy="287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C4D3BC-23C2-019E-A876-482E7F6FC0B8}"/>
              </a:ext>
            </a:extLst>
          </p:cNvPr>
          <p:cNvSpPr txBox="1"/>
          <p:nvPr/>
        </p:nvSpPr>
        <p:spPr>
          <a:xfrm>
            <a:off x="567266" y="3666944"/>
            <a:ext cx="8813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-apple-system"/>
              </a:rPr>
              <a:t>SVM model was yielding higher accuracy and hence was chosen to train the model with SVM.</a:t>
            </a:r>
            <a:endParaRPr lang="en-IN" dirty="0"/>
          </a:p>
        </p:txBody>
      </p:sp>
      <p:pic>
        <p:nvPicPr>
          <p:cNvPr id="1026" name="Picture 2" descr="Python Tutorial: Streamlit | DataCa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59" y="4183749"/>
            <a:ext cx="4060440" cy="237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C4D3BC-23C2-019E-A876-482E7F6FC0B8}"/>
              </a:ext>
            </a:extLst>
          </p:cNvPr>
          <p:cNvSpPr txBox="1"/>
          <p:nvPr/>
        </p:nvSpPr>
        <p:spPr>
          <a:xfrm>
            <a:off x="567266" y="5146470"/>
            <a:ext cx="5308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-apple-system"/>
              </a:rPr>
              <a:t>The final model has been deployed using </a:t>
            </a:r>
            <a:r>
              <a:rPr lang="en-IN" b="1" i="0" dirty="0" err="1">
                <a:effectLst/>
                <a:latin typeface="-apple-system"/>
              </a:rPr>
              <a:t>streamlit</a:t>
            </a:r>
            <a:r>
              <a:rPr lang="en-IN" b="1" dirty="0">
                <a:latin typeface="-apple-system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171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62" y="864646"/>
            <a:ext cx="8821238" cy="5243146"/>
          </a:xfrm>
          <a:prstGeom prst="rect">
            <a:avLst/>
          </a:prstGeom>
        </p:spPr>
      </p:pic>
      <p:pic>
        <p:nvPicPr>
          <p:cNvPr id="3" name="Picture 2" descr="Python Tutorial: Streamlit | DataCa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59423"/>
            <a:ext cx="2382715" cy="13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339" y="3024554"/>
            <a:ext cx="3300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Streamlit</a:t>
            </a:r>
            <a:r>
              <a:rPr lang="en-US" dirty="0"/>
              <a:t> code to import all the required libraries and </a:t>
            </a:r>
            <a:r>
              <a:rPr lang="en-US" dirty="0" err="1"/>
              <a:t>aslo</a:t>
            </a:r>
            <a:r>
              <a:rPr lang="en-US" dirty="0"/>
              <a:t> showing part code.</a:t>
            </a:r>
          </a:p>
        </p:txBody>
      </p:sp>
    </p:spTree>
    <p:extLst>
      <p:ext uri="{BB962C8B-B14F-4D97-AF65-F5344CB8AC3E}">
        <p14:creationId xmlns:p14="http://schemas.microsoft.com/office/powerpoint/2010/main" val="218220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18"/>
          <a:stretch/>
        </p:blipFill>
        <p:spPr>
          <a:xfrm>
            <a:off x="3830515" y="689464"/>
            <a:ext cx="8361485" cy="5667375"/>
          </a:xfrm>
          <a:prstGeom prst="rect">
            <a:avLst/>
          </a:prstGeom>
        </p:spPr>
      </p:pic>
      <p:pic>
        <p:nvPicPr>
          <p:cNvPr id="8" name="Picture 7" descr="Python Tutorial: Streamlit | DataCa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2469"/>
            <a:ext cx="2382715" cy="13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8939" y="3657600"/>
            <a:ext cx="3300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Streamlit</a:t>
            </a:r>
            <a:r>
              <a:rPr lang="en-US" dirty="0"/>
              <a:t> code showing the deployment of the model and a snippet of text pre-processing and lemmatization</a:t>
            </a:r>
          </a:p>
        </p:txBody>
      </p:sp>
    </p:spTree>
    <p:extLst>
      <p:ext uri="{BB962C8B-B14F-4D97-AF65-F5344CB8AC3E}">
        <p14:creationId xmlns:p14="http://schemas.microsoft.com/office/powerpoint/2010/main" val="3830076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719667"/>
            <a:ext cx="7543800" cy="5619750"/>
          </a:xfrm>
          <a:prstGeom prst="rect">
            <a:avLst/>
          </a:prstGeom>
        </p:spPr>
      </p:pic>
      <p:pic>
        <p:nvPicPr>
          <p:cNvPr id="3" name="Picture 2" descr="Python Tutorial: Streamlit | DataCa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2" y="1019908"/>
            <a:ext cx="2382715" cy="13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1" y="3385039"/>
            <a:ext cx="3300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Streamlit</a:t>
            </a:r>
            <a:r>
              <a:rPr lang="en-US" dirty="0"/>
              <a:t> code to get all the keywords from the user’s review and also to obtain the important parameters</a:t>
            </a:r>
          </a:p>
        </p:txBody>
      </p:sp>
    </p:spTree>
    <p:extLst>
      <p:ext uri="{BB962C8B-B14F-4D97-AF65-F5344CB8AC3E}">
        <p14:creationId xmlns:p14="http://schemas.microsoft.com/office/powerpoint/2010/main" val="1903168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3" r="10978" b="5128"/>
          <a:stretch/>
        </p:blipFill>
        <p:spPr>
          <a:xfrm>
            <a:off x="5706533" y="0"/>
            <a:ext cx="6485467" cy="6858000"/>
          </a:xfrm>
          <a:prstGeom prst="rect">
            <a:avLst/>
          </a:prstGeom>
        </p:spPr>
      </p:pic>
      <p:pic>
        <p:nvPicPr>
          <p:cNvPr id="4" name="Picture 3" descr="Python Tutorial: Streamlit | DataCa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2" y="1019908"/>
            <a:ext cx="2382715" cy="13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1" y="3385039"/>
            <a:ext cx="3300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deployed model showing the prediction for a review to be negative along with the words that were responsible for this prediction</a:t>
            </a:r>
          </a:p>
        </p:txBody>
      </p:sp>
    </p:spTree>
    <p:extLst>
      <p:ext uri="{BB962C8B-B14F-4D97-AF65-F5344CB8AC3E}">
        <p14:creationId xmlns:p14="http://schemas.microsoft.com/office/powerpoint/2010/main" val="34973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FB519E-3507-1DA2-B17C-BA84EEDE2970}"/>
              </a:ext>
            </a:extLst>
          </p:cNvPr>
          <p:cNvSpPr txBox="1"/>
          <p:nvPr/>
        </p:nvSpPr>
        <p:spPr>
          <a:xfrm>
            <a:off x="410817" y="188845"/>
            <a:ext cx="8408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REVIEW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E22B-2534-AF3B-EF2E-1E054C2C52CD}"/>
              </a:ext>
            </a:extLst>
          </p:cNvPr>
          <p:cNvSpPr txBox="1"/>
          <p:nvPr/>
        </p:nvSpPr>
        <p:spPr>
          <a:xfrm>
            <a:off x="450574" y="731944"/>
            <a:ext cx="32302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IMPORT LIBRARIES: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787A8-CBD2-994A-64F6-83285954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58" y="1321920"/>
            <a:ext cx="4750787" cy="51089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87EF4-C99A-0677-7D29-A216B27D47EB}"/>
              </a:ext>
            </a:extLst>
          </p:cNvPr>
          <p:cNvSpPr txBox="1"/>
          <p:nvPr/>
        </p:nvSpPr>
        <p:spPr>
          <a:xfrm>
            <a:off x="6448919" y="712065"/>
            <a:ext cx="2975498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IMPORT DATASET: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E7199F-0BFE-CB6C-7A90-98981EC13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919" y="1058818"/>
            <a:ext cx="4085989" cy="22176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3B9CB0-4B62-6316-EF53-DCF8076339FE}"/>
              </a:ext>
            </a:extLst>
          </p:cNvPr>
          <p:cNvSpPr txBox="1"/>
          <p:nvPr/>
        </p:nvSpPr>
        <p:spPr>
          <a:xfrm>
            <a:off x="6448919" y="3315445"/>
            <a:ext cx="40859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Here, Rating is our target or say ‘Y’ column.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Now, since we already have target we need to convert text data in review column to numerical data/ features or say ‘X’ with the help of steps such as vectorisation. But before that we need to do data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to clean the data with the help of removing stop words, stemming/Lemmatization.</a:t>
            </a:r>
          </a:p>
        </p:txBody>
      </p:sp>
    </p:spTree>
    <p:extLst>
      <p:ext uri="{BB962C8B-B14F-4D97-AF65-F5344CB8AC3E}">
        <p14:creationId xmlns:p14="http://schemas.microsoft.com/office/powerpoint/2010/main" val="958594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9" r="9452"/>
          <a:stretch/>
        </p:blipFill>
        <p:spPr>
          <a:xfrm>
            <a:off x="5427132" y="-2513"/>
            <a:ext cx="6764868" cy="6860513"/>
          </a:xfrm>
          <a:prstGeom prst="rect">
            <a:avLst/>
          </a:prstGeom>
        </p:spPr>
      </p:pic>
      <p:pic>
        <p:nvPicPr>
          <p:cNvPr id="3" name="Picture 2" descr="Python Tutorial: Streamlit | DataCa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2" y="1019908"/>
            <a:ext cx="2382715" cy="13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ython Tutorial: Streamlit | DataCa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2" y="1019908"/>
            <a:ext cx="2382715" cy="13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1" y="3385039"/>
            <a:ext cx="3300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deployed model showing the prediction for a review to be positive along with the words that were responsible for this prediction</a:t>
            </a:r>
          </a:p>
        </p:txBody>
      </p:sp>
    </p:spTree>
    <p:extLst>
      <p:ext uri="{BB962C8B-B14F-4D97-AF65-F5344CB8AC3E}">
        <p14:creationId xmlns:p14="http://schemas.microsoft.com/office/powerpoint/2010/main" val="2019395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5401" y="2844800"/>
            <a:ext cx="3412066" cy="702733"/>
          </a:xfrm>
        </p:spPr>
        <p:txBody>
          <a:bodyPr/>
          <a:lstStyle/>
          <a:p>
            <a:r>
              <a:rPr lang="en-US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60443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975" y="188260"/>
            <a:ext cx="7368990" cy="53788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Dependent and independent variables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02222" y="2259106"/>
          <a:ext cx="5513296" cy="3810288"/>
        </p:xfrm>
        <a:graphic>
          <a:graphicData uri="http://schemas.openxmlformats.org/drawingml/2006/table">
            <a:tbl>
              <a:tblPr/>
              <a:tblGrid>
                <a:gridCol w="3738284">
                  <a:extLst>
                    <a:ext uri="{9D8B030D-6E8A-4147-A177-3AD203B41FA5}">
                      <a16:colId xmlns:a16="http://schemas.microsoft.com/office/drawing/2014/main" val="190541839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3755071075"/>
                    </a:ext>
                  </a:extLst>
                </a:gridCol>
              </a:tblGrid>
              <a:tr h="191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</a:t>
                      </a:r>
                    </a:p>
                  </a:txBody>
                  <a:tcPr marL="64691" marR="64691" marT="32345" marB="32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Rating</a:t>
                      </a:r>
                    </a:p>
                  </a:txBody>
                  <a:tcPr marL="64691" marR="64691" marT="32345" marB="32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67875"/>
                  </a:ext>
                </a:extLst>
              </a:tr>
              <a:tr h="76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nice hotel expensive parking got good deal sta...</a:t>
                      </a:r>
                    </a:p>
                  </a:txBody>
                  <a:tcPr marL="64691" marR="64691" marT="32345" marB="32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4691" marR="64691" marT="32345" marB="32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876935"/>
                  </a:ext>
                </a:extLst>
              </a:tr>
              <a:tr h="76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 nothing special charge diamond member </a:t>
                      </a:r>
                      <a:r>
                        <a:rPr lang="en-US" sz="13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hilto</a:t>
                      </a: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</a:p>
                  </a:txBody>
                  <a:tcPr marL="64691" marR="64691" marT="32345" marB="32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4691" marR="64691" marT="32345" marB="32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830891"/>
                  </a:ext>
                </a:extLst>
              </a:tr>
              <a:tr h="62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nice rooms not 4* experience hotel monaco seat...</a:t>
                      </a:r>
                    </a:p>
                  </a:txBody>
                  <a:tcPr marL="64691" marR="64691" marT="32345" marB="32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4691" marR="64691" marT="32345" marB="32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316606"/>
                  </a:ext>
                </a:extLst>
              </a:tr>
              <a:tr h="76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unique, great stay, wonderful time hotel monac...</a:t>
                      </a:r>
                    </a:p>
                  </a:txBody>
                  <a:tcPr marL="64691" marR="64691" marT="32345" marB="32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4691" marR="64691" marT="32345" marB="32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847464"/>
                  </a:ext>
                </a:extLst>
              </a:tr>
              <a:tr h="6230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 stay great stay, went seahawk game aweso...</a:t>
                      </a:r>
                    </a:p>
                  </a:txBody>
                  <a:tcPr marL="64691" marR="64691" marT="32345" marB="32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4691" marR="64691" marT="32345" marB="323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84388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3495738" y="1690882"/>
            <a:ext cx="20618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6678706" y="1685365"/>
            <a:ext cx="20618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3521" y="1300366"/>
            <a:ext cx="347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Feature(Independent variable)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3322" y="1300366"/>
            <a:ext cx="349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 (Dependent variable)</a:t>
            </a:r>
          </a:p>
        </p:txBody>
      </p:sp>
    </p:spTree>
    <p:extLst>
      <p:ext uri="{BB962C8B-B14F-4D97-AF65-F5344CB8AC3E}">
        <p14:creationId xmlns:p14="http://schemas.microsoft.com/office/powerpoint/2010/main" val="102340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256A46-D449-A588-1A1D-6A31D66F280F}"/>
              </a:ext>
            </a:extLst>
          </p:cNvPr>
          <p:cNvSpPr txBox="1"/>
          <p:nvPr/>
        </p:nvSpPr>
        <p:spPr>
          <a:xfrm>
            <a:off x="952959" y="459931"/>
            <a:ext cx="6850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 from Data</a:t>
            </a:r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F6209-6D6F-3989-0A3A-DDC7EF888031}"/>
              </a:ext>
            </a:extLst>
          </p:cNvPr>
          <p:cNvSpPr txBox="1"/>
          <p:nvPr/>
        </p:nvSpPr>
        <p:spPr>
          <a:xfrm>
            <a:off x="4849454" y="3944281"/>
            <a:ext cx="51853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Pie Plot, we can observe that</a:t>
            </a:r>
          </a:p>
          <a:p>
            <a:pPr algn="l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44.2 % of the people have given Rating 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29.5% of the people have given Rating 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6.9 % of the people have given Rating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shows that Ratings are not in same proportion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55060" y="1469845"/>
            <a:ext cx="205665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Arial" panose="020B0604020202020204" pitchFamily="34" charset="0"/>
              </a:rPr>
              <a:t>df</a:t>
            </a:r>
            <a:r>
              <a:rPr lang="en-US" altLang="en-US" sz="1400" b="1" dirty="0">
                <a:cs typeface="Arial" panose="020B0604020202020204" pitchFamily="34" charset="0"/>
              </a:rPr>
              <a:t>.</a:t>
            </a:r>
            <a:r>
              <a:rPr lang="en-US" altLang="en-US" sz="1400" dirty="0">
                <a:cs typeface="Arial" panose="020B0604020202020204" pitchFamily="34" charset="0"/>
              </a:rPr>
              <a:t>shape</a:t>
            </a:r>
            <a:r>
              <a:rPr lang="en-US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 -- (20491, 2)</a:t>
            </a:r>
            <a:endParaRPr lang="en-US" altLang="en-US" sz="1400" dirty="0"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55061" y="2202381"/>
            <a:ext cx="118301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Arial" panose="020B0604020202020204" pitchFamily="34" charset="0"/>
              </a:rPr>
              <a:t>df.dtypes --</a:t>
            </a:r>
          </a:p>
        </p:txBody>
      </p:sp>
      <p:sp>
        <p:nvSpPr>
          <p:cNvPr id="6" name="Rectangle 5"/>
          <p:cNvSpPr/>
          <p:nvPr/>
        </p:nvSpPr>
        <p:spPr>
          <a:xfrm>
            <a:off x="2604711" y="2048261"/>
            <a:ext cx="1806905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 fontAlgn="base" hangingPunct="0">
              <a:spcBef>
                <a:spcPct val="3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--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eaLnBrk="0" fontAlgn="base" hangingPunct="0">
              <a:spcBef>
                <a:spcPct val="3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--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F165D-61B9-A5A8-06D3-2BFFC41EC074}"/>
              </a:ext>
            </a:extLst>
          </p:cNvPr>
          <p:cNvSpPr txBox="1"/>
          <p:nvPr/>
        </p:nvSpPr>
        <p:spPr>
          <a:xfrm>
            <a:off x="5010819" y="1348301"/>
            <a:ext cx="3720805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3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Minimum Rating = 1</a:t>
            </a:r>
          </a:p>
          <a:p>
            <a:pPr marL="285750" indent="-285750" eaLnBrk="0" fontAlgn="base" hangingPunct="0">
              <a:spcBef>
                <a:spcPct val="3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3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Maximum Rating = 5</a:t>
            </a:r>
          </a:p>
          <a:p>
            <a:pPr marL="285750" indent="-285750" eaLnBrk="0" fontAlgn="base" hangingPunct="0">
              <a:spcBef>
                <a:spcPct val="3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3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average, user gives Rating 4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FEC2A-0A3F-61DC-3D1A-5A8839BAE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61" y="3153206"/>
            <a:ext cx="3370147" cy="31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3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1F20ED-8C79-3AFD-3250-47221CC0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911" y="1264633"/>
            <a:ext cx="1894779" cy="2694685"/>
          </a:xfrm>
          <a:prstGeom prst="rect">
            <a:avLst/>
          </a:prstGeom>
        </p:spPr>
      </p:pic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B8EBB251-8C7F-C06D-1A45-DE37F06AD80A}"/>
              </a:ext>
            </a:extLst>
          </p:cNvPr>
          <p:cNvGraphicFramePr>
            <a:graphicFrameLocks noGrp="1"/>
          </p:cNvGraphicFramePr>
          <p:nvPr/>
        </p:nvGraphicFramePr>
        <p:xfrm>
          <a:off x="1315652" y="1377638"/>
          <a:ext cx="5219614" cy="249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120">
                  <a:extLst>
                    <a:ext uri="{9D8B030D-6E8A-4147-A177-3AD203B41FA5}">
                      <a16:colId xmlns:a16="http://schemas.microsoft.com/office/drawing/2014/main" val="1353973391"/>
                    </a:ext>
                  </a:extLst>
                </a:gridCol>
                <a:gridCol w="3684494">
                  <a:extLst>
                    <a:ext uri="{9D8B030D-6E8A-4147-A177-3AD203B41FA5}">
                      <a16:colId xmlns:a16="http://schemas.microsoft.com/office/drawing/2014/main" val="508900006"/>
                    </a:ext>
                  </a:extLst>
                </a:gridCol>
              </a:tblGrid>
              <a:tr h="41541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Supporting Review</a:t>
                      </a:r>
                      <a:r>
                        <a:rPr lang="en-IN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Quantity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10707"/>
                  </a:ext>
                </a:extLst>
              </a:tr>
              <a:tr h="4154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9054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322177"/>
                  </a:ext>
                </a:extLst>
              </a:tr>
              <a:tr h="4154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6039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258443"/>
                  </a:ext>
                </a:extLst>
              </a:tr>
              <a:tr h="4154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175235"/>
                  </a:ext>
                </a:extLst>
              </a:tr>
              <a:tr h="4154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39013"/>
                  </a:ext>
                </a:extLst>
              </a:tr>
              <a:tr h="4154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5157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25579" y="601010"/>
            <a:ext cx="3174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0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 from Data</a:t>
            </a:r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5652" y="4377336"/>
            <a:ext cx="79179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null or missing entries in both the columns Review and Rating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duplicated observation in the dataset as well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32" y="4695038"/>
            <a:ext cx="1711388" cy="13302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480" y="4694424"/>
            <a:ext cx="3330832" cy="13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9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4DF101-8B3D-BBDB-BF8D-DAB300782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222" y="4115734"/>
            <a:ext cx="289201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Computing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Rating 1 &amp; 2 as Negative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Rating 3 as Neutral and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Rating 4 &amp; 5 as Positive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CAD29-EAF9-8782-ADEA-A903AAC05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50" y="2497552"/>
            <a:ext cx="3359108" cy="30031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3820" y="406260"/>
            <a:ext cx="6459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re-arranging the rating into 3 classes for the ease of sentiment classification.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61247" y="1468718"/>
          <a:ext cx="10399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906">
                  <a:extLst>
                    <a:ext uri="{9D8B030D-6E8A-4147-A177-3AD203B41FA5}">
                      <a16:colId xmlns:a16="http://schemas.microsoft.com/office/drawing/2014/main" val="2893542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81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2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9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55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5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09706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06588" y="1468718"/>
          <a:ext cx="20798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812">
                  <a:extLst>
                    <a:ext uri="{9D8B030D-6E8A-4147-A177-3AD203B41FA5}">
                      <a16:colId xmlns:a16="http://schemas.microsoft.com/office/drawing/2014/main" val="2893542251"/>
                    </a:ext>
                  </a:extLst>
                </a:gridCol>
              </a:tblGrid>
              <a:tr h="5153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SENTIMENT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814643"/>
                  </a:ext>
                </a:extLst>
              </a:tr>
              <a:tr h="59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28269"/>
                  </a:ext>
                </a:extLst>
              </a:tr>
              <a:tr h="5153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555941"/>
                  </a:ext>
                </a:extLst>
              </a:tr>
              <a:tr h="5971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56360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2501154" y="2043954"/>
            <a:ext cx="905435" cy="1515983"/>
            <a:chOff x="1658471" y="2043953"/>
            <a:chExt cx="905435" cy="1515983"/>
          </a:xfrm>
        </p:grpSpPr>
        <p:cxnSp>
          <p:nvCxnSpPr>
            <p:cNvPr id="7" name="Curved Connector 6"/>
            <p:cNvCxnSpPr/>
            <p:nvPr/>
          </p:nvCxnSpPr>
          <p:spPr>
            <a:xfrm>
              <a:off x="1658471" y="2043953"/>
              <a:ext cx="905435" cy="14343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flipV="1">
              <a:off x="1658471" y="2187388"/>
              <a:ext cx="905435" cy="22374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1658471" y="2762623"/>
              <a:ext cx="905435" cy="797313"/>
              <a:chOff x="1658471" y="2762623"/>
              <a:chExt cx="905435" cy="797313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1658471" y="2762623"/>
                <a:ext cx="9054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1658471" y="3114110"/>
                <a:ext cx="905435" cy="445826"/>
                <a:chOff x="1658471" y="3114110"/>
                <a:chExt cx="905435" cy="445826"/>
              </a:xfrm>
            </p:grpSpPr>
            <p:cxnSp>
              <p:nvCxnSpPr>
                <p:cNvPr id="14" name="Curved Connector 13"/>
                <p:cNvCxnSpPr/>
                <p:nvPr/>
              </p:nvCxnSpPr>
              <p:spPr>
                <a:xfrm flipV="1">
                  <a:off x="1658471" y="3301861"/>
                  <a:ext cx="905435" cy="258075"/>
                </a:xfrm>
                <a:prstGeom prst="curved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urved Connector 15"/>
                <p:cNvCxnSpPr/>
                <p:nvPr/>
              </p:nvCxnSpPr>
              <p:spPr>
                <a:xfrm>
                  <a:off x="1658471" y="3114110"/>
                  <a:ext cx="905435" cy="187751"/>
                </a:xfrm>
                <a:prstGeom prst="curved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Rectangle 20"/>
          <p:cNvSpPr/>
          <p:nvPr/>
        </p:nvSpPr>
        <p:spPr>
          <a:xfrm>
            <a:off x="1294504" y="5373641"/>
            <a:ext cx="3469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Positive = 15093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Neutral = 2184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Negative = 3214</a:t>
            </a:r>
          </a:p>
        </p:txBody>
      </p:sp>
    </p:spTree>
    <p:extLst>
      <p:ext uri="{BB962C8B-B14F-4D97-AF65-F5344CB8AC3E}">
        <p14:creationId xmlns:p14="http://schemas.microsoft.com/office/powerpoint/2010/main" val="364034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1;p4">
            <a:extLst>
              <a:ext uri="{FF2B5EF4-FFF2-40B4-BE49-F238E27FC236}">
                <a16:creationId xmlns:a16="http://schemas.microsoft.com/office/drawing/2014/main" id="{FDA0DA2A-DD87-F7BC-21A7-6B4CE1D77447}"/>
              </a:ext>
            </a:extLst>
          </p:cNvPr>
          <p:cNvSpPr txBox="1"/>
          <p:nvPr/>
        </p:nvSpPr>
        <p:spPr>
          <a:xfrm>
            <a:off x="398034" y="161352"/>
            <a:ext cx="66123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r>
              <a:rPr lang="en-US" sz="28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  <a:endParaRPr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4048" y="1108763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Removing punctuations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Removing Stop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Lower casing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Lemmatization/Stemming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296" t="34266" r="1992" b="17747"/>
          <a:stretch/>
        </p:blipFill>
        <p:spPr>
          <a:xfrm>
            <a:off x="1246095" y="2822585"/>
            <a:ext cx="5154706" cy="1380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53523"/>
          <a:stretch/>
        </p:blipFill>
        <p:spPr>
          <a:xfrm>
            <a:off x="1004048" y="4528432"/>
            <a:ext cx="3980329" cy="208626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047130" y="5396753"/>
            <a:ext cx="744070" cy="349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9944"/>
          <a:stretch/>
        </p:blipFill>
        <p:spPr>
          <a:xfrm>
            <a:off x="5964575" y="4528432"/>
            <a:ext cx="343043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5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948"/>
          <a:stretch/>
        </p:blipFill>
        <p:spPr>
          <a:xfrm>
            <a:off x="556118" y="367552"/>
            <a:ext cx="3639058" cy="58246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95158" y="1734757"/>
            <a:ext cx="8688012" cy="1945161"/>
            <a:chOff x="332000" y="1239905"/>
            <a:chExt cx="8688012" cy="19451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000" y="1239905"/>
              <a:ext cx="8688012" cy="194337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332000" y="1884679"/>
              <a:ext cx="1877800" cy="1300387"/>
              <a:chOff x="332000" y="1884679"/>
              <a:chExt cx="1877800" cy="130038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232534" y="2211591"/>
                <a:ext cx="441961" cy="32691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332000" y="1884679"/>
                <a:ext cx="1877800" cy="1300387"/>
                <a:chOff x="332000" y="1884679"/>
                <a:chExt cx="1877800" cy="1300387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332000" y="1884679"/>
                  <a:ext cx="289560" cy="32691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21560" y="1884679"/>
                  <a:ext cx="516360" cy="32691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851660" y="2948940"/>
                  <a:ext cx="358140" cy="23612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19253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681</Words>
  <Application>Microsoft Office PowerPoint</Application>
  <PresentationFormat>Widescreen</PresentationFormat>
  <Paragraphs>114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-apple-system</vt:lpstr>
      <vt:lpstr>Arial</vt:lpstr>
      <vt:lpstr>Calibri</vt:lpstr>
      <vt:lpstr>Century Gothic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Dependent and independent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Review Classsification</dc:title>
  <dc:subject>Hotel review</dc:subject>
  <dc:creator>Sanath Shanmugam</dc:creator>
  <cp:lastModifiedBy>Ronit Nayak</cp:lastModifiedBy>
  <cp:revision>29</cp:revision>
  <dcterms:created xsi:type="dcterms:W3CDTF">2022-11-24T10:54:28Z</dcterms:created>
  <dcterms:modified xsi:type="dcterms:W3CDTF">2022-12-07T11:17:54Z</dcterms:modified>
  <cp:category>projects</cp:category>
  <cp:contentStatus>Completed</cp:contentStatus>
</cp:coreProperties>
</file>