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3.xml" ContentType="application/vnd.openxmlformats-officedocument.presentationml.notesSl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theme/themeOverride1.xml" ContentType="application/vnd.openxmlformats-officedocument.themeOverr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theme/themeOverride2.xml" ContentType="application/vnd.openxmlformats-officedocument.themeOverride+xml"/>
  <Override PartName="/ppt/charts/chart16.xml" ContentType="application/vnd.openxmlformats-officedocument.drawingml.chart+xml"/>
  <Override PartName="/ppt/notesSlides/notesSlide4.xml" ContentType="application/vnd.openxmlformats-officedocument.presentationml.notesSlid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724" r:id="rId2"/>
  </p:sldMasterIdLst>
  <p:notesMasterIdLst>
    <p:notesMasterId r:id="rId19"/>
  </p:notesMasterIdLst>
  <p:handoutMasterIdLst>
    <p:handoutMasterId r:id="rId20"/>
  </p:handoutMasterIdLst>
  <p:sldIdLst>
    <p:sldId id="358" r:id="rId3"/>
    <p:sldId id="360" r:id="rId4"/>
    <p:sldId id="377" r:id="rId5"/>
    <p:sldId id="378" r:id="rId6"/>
    <p:sldId id="382" r:id="rId7"/>
    <p:sldId id="371" r:id="rId8"/>
    <p:sldId id="372" r:id="rId9"/>
    <p:sldId id="380" r:id="rId10"/>
    <p:sldId id="374" r:id="rId11"/>
    <p:sldId id="375" r:id="rId12"/>
    <p:sldId id="376" r:id="rId13"/>
    <p:sldId id="387" r:id="rId14"/>
    <p:sldId id="386" r:id="rId15"/>
    <p:sldId id="385" r:id="rId16"/>
    <p:sldId id="384" r:id="rId17"/>
    <p:sldId id="393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untasir.quium" initials="MQK" lastIdx="7" clrIdx="0"/>
  <p:cmAuthor id="1" name="shafik" initials="s" lastIdx="9" clrIdx="1"/>
  <p:cmAuthor id="2" name="quamrul.islam" initials="q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00FF00"/>
    <a:srgbClr val="FF9933"/>
    <a:srgbClr val="FF860D"/>
    <a:srgbClr val="974129"/>
    <a:srgbClr val="7FC31C"/>
    <a:srgbClr val="005C2A"/>
    <a:srgbClr val="FFC50D"/>
    <a:srgbClr val="8FD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58970" autoAdjust="0"/>
  </p:normalViewPr>
  <p:slideViewPr>
    <p:cSldViewPr>
      <p:cViewPr>
        <p:scale>
          <a:sx n="80" d="100"/>
          <a:sy n="80" d="100"/>
        </p:scale>
        <p:origin x="-105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if.ahmed\Desktop\NAC.xlsx" TargetMode="Externa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tashim.billah\Desktop\New%20Microsoft%20Excel%20Worksheet.xlsx" TargetMode="Externa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2.xm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if.ahmed\Documents\Book1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Access Control Status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567842400885256"/>
          <c:y val="0.12001646852966909"/>
          <c:w val="0.53821809217346572"/>
          <c:h val="0.703779527559055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UID created 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rgbClr val="FFFF00"/>
              </a:solidFill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 27</c:v>
                </c:pt>
                <c:pt idx="1">
                  <c:v>W 28</c:v>
                </c:pt>
                <c:pt idx="2">
                  <c:v>W 29</c:v>
                </c:pt>
                <c:pt idx="3">
                  <c:v>W 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120</c:v>
                </c:pt>
                <c:pt idx="2">
                  <c:v>220</c:v>
                </c:pt>
                <c:pt idx="3">
                  <c:v>130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 of user authorization modified due to internal movement
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 27</c:v>
                </c:pt>
                <c:pt idx="1">
                  <c:v>W 28</c:v>
                </c:pt>
                <c:pt idx="2">
                  <c:v>W 29</c:v>
                </c:pt>
                <c:pt idx="3">
                  <c:v>W 30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23</c:v>
                </c:pt>
                <c:pt idx="2">
                  <c:v>45</c:v>
                </c:pt>
                <c:pt idx="3">
                  <c:v>56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Number of dormant user IDs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rgbClr val="7FC31C"/>
              </a:solidFill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 27</c:v>
                </c:pt>
                <c:pt idx="1">
                  <c:v>W 28</c:v>
                </c:pt>
                <c:pt idx="2">
                  <c:v>W 29</c:v>
                </c:pt>
                <c:pt idx="3">
                  <c:v>W 30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12</c:v>
                </c:pt>
                <c:pt idx="1">
                  <c:v>14</c:v>
                </c:pt>
                <c:pt idx="2">
                  <c:v>3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4080896"/>
        <c:axId val="64090880"/>
      </c:barChart>
      <c:catAx>
        <c:axId val="64080896"/>
        <c:scaling>
          <c:orientation val="minMax"/>
        </c:scaling>
        <c:delete val="0"/>
        <c:axPos val="b"/>
        <c:majorTickMark val="none"/>
        <c:minorTickMark val="none"/>
        <c:tickLblPos val="nextTo"/>
        <c:crossAx val="64090880"/>
        <c:crosses val="autoZero"/>
        <c:auto val="1"/>
        <c:lblAlgn val="ctr"/>
        <c:lblOffset val="100"/>
        <c:noMultiLvlLbl val="0"/>
      </c:catAx>
      <c:valAx>
        <c:axId val="64090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40808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>
          <a:latin typeface="+mn-lt"/>
          <a:cs typeface="Axiata Book" pitchFamily="34" charset="0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Systems (windows,Unix)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rgbClr val="FFFF00"/>
              </a:solidFill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36</c:v>
                </c:pt>
                <c:pt idx="1">
                  <c:v>36</c:v>
                </c:pt>
                <c:pt idx="2">
                  <c:v>36</c:v>
                </c:pt>
                <c:pt idx="3">
                  <c:v>36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 of Backup Operation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34</c:v>
                </c:pt>
                <c:pt idx="1">
                  <c:v>45</c:v>
                </c:pt>
                <c:pt idx="2">
                  <c:v>45</c:v>
                </c:pt>
                <c:pt idx="3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Number of System with Backup Errors
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7FC31C"/>
              </a:solidFill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12</c:v>
                </c:pt>
                <c:pt idx="1">
                  <c:v>14</c:v>
                </c:pt>
                <c:pt idx="2">
                  <c:v>23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638080"/>
        <c:axId val="54639616"/>
      </c:barChart>
      <c:catAx>
        <c:axId val="54638080"/>
        <c:scaling>
          <c:orientation val="minMax"/>
        </c:scaling>
        <c:delete val="0"/>
        <c:axPos val="b"/>
        <c:majorTickMark val="none"/>
        <c:minorTickMark val="none"/>
        <c:tickLblPos val="nextTo"/>
        <c:crossAx val="54639616"/>
        <c:crosses val="autoZero"/>
        <c:auto val="1"/>
        <c:lblAlgn val="ctr"/>
        <c:lblOffset val="100"/>
        <c:noMultiLvlLbl val="0"/>
      </c:catAx>
      <c:valAx>
        <c:axId val="54639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54638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>
          <a:latin typeface="+mn-lt"/>
          <a:cs typeface="Axiata Book" pitchFamily="34" charset="0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026829979585931E-2"/>
          <c:y val="8.0538057742782179E-2"/>
          <c:w val="0.85554002011430863"/>
          <c:h val="0.657735387292024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Systems (windows,Unix)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rgbClr val="FFFF00"/>
              </a:solidFill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129</c:v>
                </c:pt>
                <c:pt idx="1">
                  <c:v>159</c:v>
                </c:pt>
                <c:pt idx="2">
                  <c:v>159</c:v>
                </c:pt>
                <c:pt idx="3">
                  <c:v>158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Number of systems with approved exceptions
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45</c:v>
                </c:pt>
                <c:pt idx="2">
                  <c:v>45</c:v>
                </c:pt>
                <c:pt idx="3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Number of non-compliant systems 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7FC31C"/>
              </a:solidFill>
            </a:ln>
          </c:spPr>
          <c:invertIfNegative val="0"/>
          <c:dLbls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23</c:v>
                </c:pt>
                <c:pt idx="2">
                  <c:v>45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224128"/>
        <c:axId val="28234112"/>
      </c:barChart>
      <c:catAx>
        <c:axId val="28224128"/>
        <c:scaling>
          <c:orientation val="minMax"/>
        </c:scaling>
        <c:delete val="0"/>
        <c:axPos val="b"/>
        <c:majorTickMark val="out"/>
        <c:minorTickMark val="none"/>
        <c:tickLblPos val="nextTo"/>
        <c:crossAx val="28234112"/>
        <c:crosses val="autoZero"/>
        <c:auto val="1"/>
        <c:lblAlgn val="ctr"/>
        <c:lblOffset val="100"/>
        <c:noMultiLvlLbl val="0"/>
      </c:catAx>
      <c:valAx>
        <c:axId val="282341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822412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2305295950155819E-2"/>
          <c:y val="0.81482843925977144"/>
          <c:w val="0.92523364485981308"/>
          <c:h val="0.15493741166969532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>
          <a:latin typeface="+mn-lt"/>
          <a:cs typeface="Axiata Book" pitchFamily="34" charset="0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1"/>
            </a:pPr>
            <a:r>
              <a:rPr lang="en-US" sz="1400" b="1" dirty="0">
                <a:latin typeface="Axiata Bold" pitchFamily="34" charset="0"/>
                <a:cs typeface="Axiata Bold" pitchFamily="34" charset="0"/>
              </a:rPr>
              <a:t>Device Connection Status Office LAN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Passed</c:v>
          </c:tx>
          <c:spPr>
            <a:solidFill>
              <a:srgbClr val="92D050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Axiata Book" pitchFamily="34" charset="0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Sheet3!$B$4:$B$7</c:f>
              <c:strCache>
                <c:ptCount val="4"/>
                <c:pt idx="0">
                  <c:v>W 27</c:v>
                </c:pt>
                <c:pt idx="1">
                  <c:v>W 28</c:v>
                </c:pt>
                <c:pt idx="2">
                  <c:v>W 29</c:v>
                </c:pt>
                <c:pt idx="3">
                  <c:v>W 30</c:v>
                </c:pt>
              </c:strCache>
            </c:strRef>
          </c:cat>
          <c:val>
            <c:numRef>
              <c:f>Sheet3!$C$4:$C$7</c:f>
              <c:numCache>
                <c:formatCode>General</c:formatCode>
                <c:ptCount val="4"/>
                <c:pt idx="0">
                  <c:v>6057</c:v>
                </c:pt>
                <c:pt idx="1">
                  <c:v>7002</c:v>
                </c:pt>
                <c:pt idx="2">
                  <c:v>6560</c:v>
                </c:pt>
                <c:pt idx="3">
                  <c:v>7304</c:v>
                </c:pt>
              </c:numCache>
            </c:numRef>
          </c:val>
        </c:ser>
        <c:ser>
          <c:idx val="1"/>
          <c:order val="1"/>
          <c:tx>
            <c:v>Failed</c:v>
          </c:tx>
          <c:spPr>
            <a:solidFill>
              <a:srgbClr val="FF0000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Axiata Book" pitchFamily="34" charset="0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Sheet3!$B$4:$B$7</c:f>
              <c:strCache>
                <c:ptCount val="4"/>
                <c:pt idx="0">
                  <c:v>W 27</c:v>
                </c:pt>
                <c:pt idx="1">
                  <c:v>W 28</c:v>
                </c:pt>
                <c:pt idx="2">
                  <c:v>W 29</c:v>
                </c:pt>
                <c:pt idx="3">
                  <c:v>W 30</c:v>
                </c:pt>
              </c:strCache>
            </c:strRef>
          </c:cat>
          <c:val>
            <c:numRef>
              <c:f>Sheet3!$D$4:$D$7</c:f>
              <c:numCache>
                <c:formatCode>General</c:formatCode>
                <c:ptCount val="4"/>
                <c:pt idx="0">
                  <c:v>107</c:v>
                </c:pt>
                <c:pt idx="1">
                  <c:v>132</c:v>
                </c:pt>
                <c:pt idx="2">
                  <c:v>98</c:v>
                </c:pt>
                <c:pt idx="3">
                  <c:v>120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652224"/>
        <c:axId val="63653760"/>
      </c:barChart>
      <c:catAx>
        <c:axId val="636522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Axiata Book" pitchFamily="34" charset="0"/>
                <a:cs typeface="Axiata Book" pitchFamily="34" charset="0"/>
              </a:defRPr>
            </a:pPr>
            <a:endParaRPr lang="en-US"/>
          </a:p>
        </c:txPr>
        <c:crossAx val="63653760"/>
        <c:crosses val="autoZero"/>
        <c:auto val="1"/>
        <c:lblAlgn val="ctr"/>
        <c:lblOffset val="100"/>
        <c:noMultiLvlLbl val="0"/>
      </c:catAx>
      <c:valAx>
        <c:axId val="636537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Axiata Book" pitchFamily="34" charset="0"/>
                <a:cs typeface="Axiata Book" pitchFamily="34" charset="0"/>
              </a:defRPr>
            </a:pPr>
            <a:endParaRPr lang="en-US"/>
          </a:p>
        </c:txPr>
        <c:crossAx val="6365222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>
              <a:latin typeface="Axiata Book" pitchFamily="34" charset="0"/>
              <a:cs typeface="Axiata Book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rgbClr val="000000"/>
      </a:solidFill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>
                <a:latin typeface="Axiata Bold" pitchFamily="34" charset="0"/>
                <a:cs typeface="Axiata Bold" pitchFamily="34" charset="0"/>
              </a:defRPr>
            </a:pPr>
            <a:r>
              <a:rPr lang="en-US" sz="1400" dirty="0" smtClean="0">
                <a:latin typeface="Axiata Bold" pitchFamily="34" charset="0"/>
                <a:cs typeface="Axiata Bold" pitchFamily="34" charset="0"/>
              </a:rPr>
              <a:t>Failure </a:t>
            </a:r>
            <a:r>
              <a:rPr lang="en-US" sz="1400" dirty="0">
                <a:latin typeface="Axiata Bold" pitchFamily="34" charset="0"/>
                <a:cs typeface="Axiata Bold" pitchFamily="34" charset="0"/>
              </a:rPr>
              <a:t>Reason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Patch</c:v>
          </c:tx>
          <c:invertIfNegative val="0"/>
          <c:dLbls>
            <c:txPr>
              <a:bodyPr/>
              <a:lstStyle/>
              <a:p>
                <a:pPr>
                  <a:defRPr>
                    <a:latin typeface="Axiata Book" pitchFamily="34" charset="0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Sheet1!$B$3:$B$6</c:f>
              <c:strCache>
                <c:ptCount val="4"/>
                <c:pt idx="0">
                  <c:v>W 27</c:v>
                </c:pt>
                <c:pt idx="1">
                  <c:v>W 28</c:v>
                </c:pt>
                <c:pt idx="2">
                  <c:v>W 29</c:v>
                </c:pt>
                <c:pt idx="3">
                  <c:v>W 30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23</c:v>
                </c:pt>
                <c:pt idx="1">
                  <c:v>27</c:v>
                </c:pt>
                <c:pt idx="2">
                  <c:v>20</c:v>
                </c:pt>
                <c:pt idx="3">
                  <c:v>30</c:v>
                </c:pt>
              </c:numCache>
            </c:numRef>
          </c:val>
        </c:ser>
        <c:ser>
          <c:idx val="1"/>
          <c:order val="1"/>
          <c:tx>
            <c:v>Virus</c:v>
          </c:tx>
          <c:spPr>
            <a:solidFill>
              <a:schemeClr val="accent4">
                <a:lumMod val="75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Axiata Book" pitchFamily="34" charset="0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Sheet1!$B$3:$B$6</c:f>
              <c:strCache>
                <c:ptCount val="4"/>
                <c:pt idx="0">
                  <c:v>W 27</c:v>
                </c:pt>
                <c:pt idx="1">
                  <c:v>W 28</c:v>
                </c:pt>
                <c:pt idx="2">
                  <c:v>W 29</c:v>
                </c:pt>
                <c:pt idx="3">
                  <c:v>W 30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77</c:v>
                </c:pt>
                <c:pt idx="1">
                  <c:v>100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</c:ser>
        <c:ser>
          <c:idx val="2"/>
          <c:order val="2"/>
          <c:tx>
            <c:v>Device(Unauthorized)</c:v>
          </c:tx>
          <c:spPr>
            <a:solidFill>
              <a:schemeClr val="accent6">
                <a:lumMod val="75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Axiata Book" pitchFamily="34" charset="0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Sheet1!$B$3:$B$6</c:f>
              <c:strCache>
                <c:ptCount val="4"/>
                <c:pt idx="0">
                  <c:v>W 27</c:v>
                </c:pt>
                <c:pt idx="1">
                  <c:v>W 28</c:v>
                </c:pt>
                <c:pt idx="2">
                  <c:v>W 29</c:v>
                </c:pt>
                <c:pt idx="3">
                  <c:v>W 30</c:v>
                </c:pt>
              </c:strCache>
            </c:strRef>
          </c:cat>
          <c:val>
            <c:numRef>
              <c:f>Sheet1!$E$3:$E$6</c:f>
              <c:numCache>
                <c:formatCode>General</c:formatCode>
                <c:ptCount val="4"/>
                <c:pt idx="0">
                  <c:v>7</c:v>
                </c:pt>
                <c:pt idx="1">
                  <c:v>5</c:v>
                </c:pt>
                <c:pt idx="2">
                  <c:v>8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3693568"/>
        <c:axId val="63695104"/>
      </c:barChart>
      <c:catAx>
        <c:axId val="636935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Axiata Book" pitchFamily="34" charset="0"/>
                <a:cs typeface="Axiata Book" pitchFamily="34" charset="0"/>
              </a:defRPr>
            </a:pPr>
            <a:endParaRPr lang="en-US"/>
          </a:p>
        </c:txPr>
        <c:crossAx val="63695104"/>
        <c:crosses val="autoZero"/>
        <c:auto val="1"/>
        <c:lblAlgn val="ctr"/>
        <c:lblOffset val="100"/>
        <c:noMultiLvlLbl val="0"/>
      </c:catAx>
      <c:valAx>
        <c:axId val="636951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Axiata Book" pitchFamily="34" charset="0"/>
                <a:cs typeface="Axiata Book" pitchFamily="34" charset="0"/>
              </a:defRPr>
            </a:pPr>
            <a:endParaRPr lang="en-US"/>
          </a:p>
        </c:txPr>
        <c:crossAx val="6369356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>
              <a:latin typeface="Axiata Book" pitchFamily="34" charset="0"/>
              <a:cs typeface="Axiata Book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rgbClr val="000000"/>
      </a:solidFill>
    </a:ln>
  </c:sp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Top 10 Attack Sources 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FFC000"/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  <c:invertIfNegative val="0"/>
          <c:cat>
            <c:strRef>
              <c:f>Sheet1!$C$6:$C$14</c:f>
              <c:strCache>
                <c:ptCount val="9"/>
                <c:pt idx="0">
                  <c:v>203.23.3.4</c:v>
                </c:pt>
                <c:pt idx="1">
                  <c:v>12.4.6.7</c:v>
                </c:pt>
                <c:pt idx="2">
                  <c:v>56.7.3.1</c:v>
                </c:pt>
                <c:pt idx="3">
                  <c:v>204.245.1.5</c:v>
                </c:pt>
                <c:pt idx="4">
                  <c:v>69.23.4.56</c:v>
                </c:pt>
                <c:pt idx="5">
                  <c:v>45.76.2.1</c:v>
                </c:pt>
                <c:pt idx="6">
                  <c:v>222.33.34.1</c:v>
                </c:pt>
                <c:pt idx="7">
                  <c:v>109.12.33.12</c:v>
                </c:pt>
                <c:pt idx="8">
                  <c:v>191.45.6.21</c:v>
                </c:pt>
              </c:strCache>
            </c:strRef>
          </c:cat>
          <c:val>
            <c:numRef>
              <c:f>Sheet1!$D$6:$D$14</c:f>
              <c:numCache>
                <c:formatCode>General</c:formatCode>
                <c:ptCount val="9"/>
                <c:pt idx="0">
                  <c:v>688</c:v>
                </c:pt>
                <c:pt idx="1">
                  <c:v>457</c:v>
                </c:pt>
                <c:pt idx="2">
                  <c:v>453</c:v>
                </c:pt>
                <c:pt idx="3">
                  <c:v>342</c:v>
                </c:pt>
                <c:pt idx="4">
                  <c:v>300</c:v>
                </c:pt>
                <c:pt idx="5">
                  <c:v>100</c:v>
                </c:pt>
                <c:pt idx="6">
                  <c:v>23</c:v>
                </c:pt>
                <c:pt idx="7">
                  <c:v>21</c:v>
                </c:pt>
                <c:pt idx="8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372416"/>
        <c:axId val="29373952"/>
      </c:barChart>
      <c:catAx>
        <c:axId val="29372416"/>
        <c:scaling>
          <c:orientation val="minMax"/>
        </c:scaling>
        <c:delete val="0"/>
        <c:axPos val="l"/>
        <c:majorTickMark val="none"/>
        <c:minorTickMark val="none"/>
        <c:tickLblPos val="nextTo"/>
        <c:crossAx val="29373952"/>
        <c:crosses val="autoZero"/>
        <c:auto val="1"/>
        <c:lblAlgn val="ctr"/>
        <c:lblOffset val="100"/>
        <c:noMultiLvlLbl val="0"/>
      </c:catAx>
      <c:valAx>
        <c:axId val="29373952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29372416"/>
        <c:crosses val="autoZero"/>
        <c:crossBetween val="between"/>
      </c:valAx>
      <c:spPr>
        <a:ln>
          <a:solidFill>
            <a:schemeClr val="accent1"/>
          </a:solidFill>
        </a:ln>
      </c:spPr>
    </c:plotArea>
    <c:plotVisOnly val="1"/>
    <c:dispBlanksAs val="gap"/>
    <c:showDLblsOverMax val="0"/>
  </c:chart>
  <c:spPr>
    <a:noFill/>
    <a:ln>
      <a:solidFill>
        <a:schemeClr val="tx1"/>
      </a:solidFill>
    </a:ln>
  </c:spPr>
  <c:txPr>
    <a:bodyPr/>
    <a:lstStyle/>
    <a:p>
      <a:pPr>
        <a:defRPr sz="1000">
          <a:latin typeface="+mn-lt"/>
          <a:cs typeface="Axiata Book" pitchFamily="34" charset="0"/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Events Category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9C8E24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Sheet2!$D$5:$D$9</c:f>
              <c:strCache>
                <c:ptCount val="5"/>
                <c:pt idx="0">
                  <c:v>Warning</c:v>
                </c:pt>
                <c:pt idx="1">
                  <c:v>Error</c:v>
                </c:pt>
                <c:pt idx="2">
                  <c:v> Alert</c:v>
                </c:pt>
                <c:pt idx="3">
                  <c:v>Critical</c:v>
                </c:pt>
                <c:pt idx="4">
                  <c:v>Emergency</c:v>
                </c:pt>
              </c:strCache>
            </c:strRef>
          </c:cat>
          <c:val>
            <c:numRef>
              <c:f>Sheet2!$E$5:$E$9</c:f>
              <c:numCache>
                <c:formatCode>General</c:formatCode>
                <c:ptCount val="5"/>
                <c:pt idx="0">
                  <c:v>123</c:v>
                </c:pt>
                <c:pt idx="1">
                  <c:v>234</c:v>
                </c:pt>
                <c:pt idx="2">
                  <c:v>45</c:v>
                </c:pt>
                <c:pt idx="3">
                  <c:v>24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9424640"/>
        <c:axId val="63709952"/>
      </c:barChart>
      <c:catAx>
        <c:axId val="29424640"/>
        <c:scaling>
          <c:orientation val="minMax"/>
        </c:scaling>
        <c:delete val="0"/>
        <c:axPos val="l"/>
        <c:majorTickMark val="out"/>
        <c:minorTickMark val="none"/>
        <c:tickLblPos val="nextTo"/>
        <c:crossAx val="63709952"/>
        <c:crosses val="autoZero"/>
        <c:auto val="1"/>
        <c:lblAlgn val="ctr"/>
        <c:lblOffset val="100"/>
        <c:noMultiLvlLbl val="0"/>
      </c:catAx>
      <c:valAx>
        <c:axId val="63709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9424640"/>
        <c:crosses val="autoZero"/>
        <c:crossBetween val="between"/>
      </c:valAx>
    </c:plotArea>
    <c:plotVisOnly val="1"/>
    <c:dispBlanksAs val="zero"/>
    <c:showDLblsOverMax val="0"/>
  </c:chart>
  <c:spPr>
    <a:ln>
      <a:solidFill>
        <a:srgbClr val="000000"/>
      </a:solidFill>
    </a:ln>
    <a:effectLst>
      <a:innerShdw blurRad="114300">
        <a:prstClr val="black"/>
      </a:innerShdw>
    </a:effectLst>
  </c:spPr>
  <c:txPr>
    <a:bodyPr/>
    <a:lstStyle/>
    <a:p>
      <a:pPr>
        <a:defRPr sz="1200">
          <a:latin typeface="+mn-lt"/>
          <a:cs typeface="Axiata Book" pitchFamily="34" charset="0"/>
        </a:defRPr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Top 10 Attack hosts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679418531586499"/>
          <c:y val="0.14359551578133442"/>
          <c:w val="0.80411234942603438"/>
          <c:h val="0.79938414929729085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FF0000"/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  <c:invertIfNegative val="0"/>
          <c:cat>
            <c:strRef>
              <c:f>Sheet2!$B$17:$B$26</c:f>
              <c:strCache>
                <c:ptCount val="10"/>
                <c:pt idx="0">
                  <c:v>Web Portal</c:v>
                </c:pt>
                <c:pt idx="1">
                  <c:v>Mail Server</c:v>
                </c:pt>
                <c:pt idx="2">
                  <c:v>Proxy</c:v>
                </c:pt>
                <c:pt idx="3">
                  <c:v>Data Warehouse</c:v>
                </c:pt>
                <c:pt idx="4">
                  <c:v>DNS Server</c:v>
                </c:pt>
                <c:pt idx="5">
                  <c:v>AD</c:v>
                </c:pt>
                <c:pt idx="6">
                  <c:v>Solidus</c:v>
                </c:pt>
                <c:pt idx="7">
                  <c:v>Billing Server</c:v>
                </c:pt>
                <c:pt idx="8">
                  <c:v>SAP</c:v>
                </c:pt>
                <c:pt idx="9">
                  <c:v>EasyLoad</c:v>
                </c:pt>
              </c:strCache>
            </c:strRef>
          </c:cat>
          <c:val>
            <c:numRef>
              <c:f>Sheet2!$C$17:$C$26</c:f>
              <c:numCache>
                <c:formatCode>General</c:formatCode>
                <c:ptCount val="10"/>
                <c:pt idx="0">
                  <c:v>53</c:v>
                </c:pt>
                <c:pt idx="1">
                  <c:v>45</c:v>
                </c:pt>
                <c:pt idx="2">
                  <c:v>39</c:v>
                </c:pt>
                <c:pt idx="3">
                  <c:v>25</c:v>
                </c:pt>
                <c:pt idx="4">
                  <c:v>23</c:v>
                </c:pt>
                <c:pt idx="5">
                  <c:v>21</c:v>
                </c:pt>
                <c:pt idx="6">
                  <c:v>9</c:v>
                </c:pt>
                <c:pt idx="7">
                  <c:v>8</c:v>
                </c:pt>
                <c:pt idx="8">
                  <c:v>5</c:v>
                </c:pt>
                <c:pt idx="9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3746816"/>
        <c:axId val="63748352"/>
      </c:barChart>
      <c:catAx>
        <c:axId val="63746816"/>
        <c:scaling>
          <c:orientation val="minMax"/>
        </c:scaling>
        <c:delete val="0"/>
        <c:axPos val="l"/>
        <c:majorTickMark val="out"/>
        <c:minorTickMark val="none"/>
        <c:tickLblPos val="nextTo"/>
        <c:crossAx val="63748352"/>
        <c:crosses val="autoZero"/>
        <c:auto val="1"/>
        <c:lblAlgn val="ctr"/>
        <c:lblOffset val="100"/>
        <c:noMultiLvlLbl val="0"/>
      </c:catAx>
      <c:valAx>
        <c:axId val="6374835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6374681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solidFill>
        <a:srgbClr val="000000"/>
      </a:solidFill>
    </a:ln>
  </c:spPr>
  <c:txPr>
    <a:bodyPr/>
    <a:lstStyle/>
    <a:p>
      <a:pPr>
        <a:defRPr sz="1200">
          <a:latin typeface="+mn-lt"/>
          <a:cs typeface="Axiata Book" pitchFamily="34" charset="0"/>
        </a:defRPr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latin typeface="Axiata Bold" pitchFamily="34" charset="0"/>
                <a:ea typeface="+mn-ea"/>
                <a:cs typeface="Axiata Bold" pitchFamily="34" charset="0"/>
              </a:defRPr>
            </a:pPr>
            <a:r>
              <a:rPr lang="en-US" sz="1400" b="1" i="0" u="none" strike="noStrike" kern="1200" baseline="0" dirty="0" smtClean="0">
                <a:ln>
                  <a:noFill/>
                </a:ln>
                <a:solidFill>
                  <a:srgbClr val="000000"/>
                </a:solidFill>
                <a:latin typeface="Axiata Bold" pitchFamily="34" charset="0"/>
                <a:ea typeface="+mn-ea"/>
                <a:cs typeface="Axiata Bold" pitchFamily="34" charset="0"/>
              </a:rPr>
              <a:t>Operating System</a:t>
            </a:r>
            <a:endParaRPr lang="en-US" sz="1400" b="1" i="0" u="none" strike="noStrike" kern="1200" baseline="0" dirty="0">
              <a:ln>
                <a:noFill/>
              </a:ln>
              <a:solidFill>
                <a:srgbClr val="000000"/>
              </a:solidFill>
              <a:latin typeface="Axiata Bold" pitchFamily="34" charset="0"/>
              <a:ea typeface="+mn-ea"/>
              <a:cs typeface="Axiata Bold" pitchFamily="34" charset="0"/>
            </a:endParaRPr>
          </a:p>
        </c:rich>
      </c:tx>
      <c:layout/>
      <c:overlay val="0"/>
    </c:title>
    <c:autoTitleDeleted val="0"/>
    <c:view3D>
      <c:rotX val="3"/>
      <c:rotY val="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1416911701826746"/>
          <c:y val="9.5899844747967866E-2"/>
          <c:w val="0.88583088298173251"/>
          <c:h val="0.69464626441518174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License</c:v>
                </c:pt>
              </c:strCache>
            </c:strRef>
          </c:tx>
          <c:spPr>
            <a:solidFill>
              <a:srgbClr val="7FC31C"/>
            </a:solidFill>
          </c:spPr>
          <c:invertIfNegative val="0"/>
          <c:dLbls>
            <c:dLbl>
              <c:idx val="4"/>
              <c:layout>
                <c:manualLayout>
                  <c:x val="0"/>
                  <c:y val="-1.09599822569105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0"/>
                  <c:y val="-1.09599822569105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6.961849067112229E-3"/>
                  <c:y val="-2.73999556422765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0"/>
                  <c:y val="-2.46599600780488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6.961849067112229E-3"/>
                  <c:y val="-2.46599600780488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3.4809245335561145E-3"/>
                  <c:y val="-2.46599600780488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 rot="-5400000" vert="horz"/>
              <a:lstStyle/>
              <a:p>
                <a:pPr algn="ctr">
                  <a:defRPr lang="en-US" sz="800" b="1" i="0" u="none" strike="noStrike" kern="1200" baseline="0">
                    <a:ln>
                      <a:noFill/>
                    </a:ln>
                    <a:solidFill>
                      <a:srgbClr val="000000"/>
                    </a:solidFill>
                    <a:latin typeface="Axiata Book" pitchFamily="34" charset="0"/>
                    <a:ea typeface="+mn-ea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Sheet1!$A$2:$B$11</c:f>
              <c:multiLvlStrCache>
                <c:ptCount val="10"/>
                <c:lvl>
                  <c:pt idx="0">
                    <c:v>Jan'13</c:v>
                  </c:pt>
                  <c:pt idx="1">
                    <c:v>Feb'13</c:v>
                  </c:pt>
                  <c:pt idx="2">
                    <c:v>Jan'13</c:v>
                  </c:pt>
                  <c:pt idx="3">
                    <c:v>Feb'13</c:v>
                  </c:pt>
                  <c:pt idx="4">
                    <c:v>Jan'13</c:v>
                  </c:pt>
                  <c:pt idx="5">
                    <c:v>Feb'13</c:v>
                  </c:pt>
                  <c:pt idx="6">
                    <c:v>Jan'13</c:v>
                  </c:pt>
                  <c:pt idx="7">
                    <c:v>Feb'13</c:v>
                  </c:pt>
                  <c:pt idx="8">
                    <c:v>Jan'13</c:v>
                  </c:pt>
                  <c:pt idx="9">
                    <c:v>Feb'13</c:v>
                  </c:pt>
                </c:lvl>
                <c:lvl>
                  <c:pt idx="0">
                    <c:v>Win Server</c:v>
                  </c:pt>
                  <c:pt idx="2">
                    <c:v>Win Client</c:v>
                  </c:pt>
                  <c:pt idx="4">
                    <c:v>Sun</c:v>
                  </c:pt>
                  <c:pt idx="6">
                    <c:v>Citrix Xen</c:v>
                  </c:pt>
                  <c:pt idx="8">
                    <c:v>HP-UX</c:v>
                  </c:pt>
                </c:lvl>
              </c:multiLvlStrCache>
            </c:multiLvl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119</c:v>
                </c:pt>
                <c:pt idx="1">
                  <c:v>119</c:v>
                </c:pt>
                <c:pt idx="2">
                  <c:v>1650</c:v>
                </c:pt>
                <c:pt idx="3">
                  <c:v>1650</c:v>
                </c:pt>
                <c:pt idx="4">
                  <c:v>3</c:v>
                </c:pt>
                <c:pt idx="5">
                  <c:v>3</c:v>
                </c:pt>
                <c:pt idx="6">
                  <c:v>10</c:v>
                </c:pt>
                <c:pt idx="7">
                  <c:v>10</c:v>
                </c:pt>
                <c:pt idx="8">
                  <c:v>11</c:v>
                </c:pt>
                <c:pt idx="9">
                  <c:v>11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Over Usage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dLbl>
              <c:idx val="0"/>
              <c:layout>
                <c:manualLayout>
                  <c:x val="-6.9621231556581788E-3"/>
                  <c:y val="-2.7399955642276548E-2"/>
                </c:manualLayout>
              </c:layout>
              <c:spPr/>
              <c:txPr>
                <a:bodyPr rot="-5400000" vert="horz"/>
                <a:lstStyle/>
                <a:p>
                  <a:pPr algn="ctr">
                    <a:defRPr lang="en-US" sz="800" b="1" i="0" u="none" strike="noStrike" kern="1200" baseline="0">
                      <a:ln>
                        <a:noFill/>
                      </a:ln>
                      <a:solidFill>
                        <a:srgbClr val="FF0000"/>
                      </a:solidFill>
                      <a:latin typeface="Axiata Book" pitchFamily="34" charset="0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3.1908106285764457E-17"/>
                  <c:y val="-2.7399955642276444E-2"/>
                </c:manualLayout>
              </c:layout>
              <c:spPr/>
              <c:txPr>
                <a:bodyPr rot="-5400000" vert="horz"/>
                <a:lstStyle/>
                <a:p>
                  <a:pPr algn="ctr">
                    <a:defRPr lang="en-US" sz="800" b="1" i="0" u="none" strike="noStrike" kern="1200" baseline="0">
                      <a:ln>
                        <a:noFill/>
                      </a:ln>
                      <a:solidFill>
                        <a:srgbClr val="FF0000"/>
                      </a:solidFill>
                      <a:latin typeface="Axiata Book" pitchFamily="34" charset="0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"/>
                  <c:y val="-2.4659960078048881E-2"/>
                </c:manualLayout>
              </c:layout>
              <c:spPr/>
              <c:txPr>
                <a:bodyPr rot="-5400000" vert="horz"/>
                <a:lstStyle/>
                <a:p>
                  <a:pPr algn="ctr">
                    <a:defRPr lang="en-US" sz="800" b="1" i="0" u="none" strike="noStrike" kern="1200" baseline="0">
                      <a:ln>
                        <a:noFill/>
                      </a:ln>
                      <a:solidFill>
                        <a:srgbClr val="FF0000"/>
                      </a:solidFill>
                      <a:latin typeface="Axiata Book" pitchFamily="34" charset="0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3.4809245335561123E-3"/>
                  <c:y val="-2.4659960078048881E-2"/>
                </c:manualLayout>
              </c:layout>
              <c:spPr/>
              <c:txPr>
                <a:bodyPr rot="-5400000" vert="horz"/>
                <a:lstStyle/>
                <a:p>
                  <a:pPr algn="ctr">
                    <a:defRPr lang="en-US" sz="800" b="1" i="0" u="none" strike="noStrike" kern="1200" baseline="0">
                      <a:ln>
                        <a:noFill/>
                      </a:ln>
                      <a:solidFill>
                        <a:srgbClr val="FF0000"/>
                      </a:solidFill>
                      <a:latin typeface="Axiata Book" pitchFamily="34" charset="0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6.961849067112229E-3"/>
                  <c:y val="-5.4799911284553096E-2"/>
                </c:manualLayout>
              </c:layout>
              <c:spPr/>
              <c:txPr>
                <a:bodyPr rot="-5400000" vert="horz"/>
                <a:lstStyle/>
                <a:p>
                  <a:pPr algn="ctr">
                    <a:defRPr lang="en-US" sz="800" b="1" i="0" u="none" strike="noStrike" kern="1200" baseline="0">
                      <a:ln>
                        <a:noFill/>
                      </a:ln>
                      <a:solidFill>
                        <a:srgbClr val="FF0000"/>
                      </a:solidFill>
                      <a:latin typeface="Axiata Book" pitchFamily="34" charset="0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6.9618490671120989E-3"/>
                  <c:y val="-5.4799911284553096E-2"/>
                </c:manualLayout>
              </c:layout>
              <c:spPr/>
              <c:txPr>
                <a:bodyPr rot="-5400000" vert="horz"/>
                <a:lstStyle/>
                <a:p>
                  <a:pPr algn="ctr">
                    <a:defRPr lang="en-US" sz="800" b="1" i="0" u="none" strike="noStrike" kern="1200" baseline="0">
                      <a:ln>
                        <a:noFill/>
                      </a:ln>
                      <a:solidFill>
                        <a:srgbClr val="FF0000"/>
                      </a:solidFill>
                      <a:latin typeface="Axiata Book" pitchFamily="34" charset="0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 rot="-5400000" vert="horz"/>
              <a:lstStyle/>
              <a:p>
                <a:pPr algn="ctr">
                  <a:defRPr lang="en-US" sz="800" b="1" i="0" u="none" strike="noStrike" kern="1200" baseline="0">
                    <a:ln>
                      <a:noFill/>
                    </a:ln>
                    <a:solidFill>
                      <a:srgbClr val="FFFFFF"/>
                    </a:solidFill>
                    <a:latin typeface="Axiata Book" pitchFamily="34" charset="0"/>
                    <a:ea typeface="+mn-ea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Sheet1!$A$2:$B$11</c:f>
              <c:multiLvlStrCache>
                <c:ptCount val="10"/>
                <c:lvl>
                  <c:pt idx="0">
                    <c:v>Jan'13</c:v>
                  </c:pt>
                  <c:pt idx="1">
                    <c:v>Feb'13</c:v>
                  </c:pt>
                  <c:pt idx="2">
                    <c:v>Jan'13</c:v>
                  </c:pt>
                  <c:pt idx="3">
                    <c:v>Feb'13</c:v>
                  </c:pt>
                  <c:pt idx="4">
                    <c:v>Jan'13</c:v>
                  </c:pt>
                  <c:pt idx="5">
                    <c:v>Feb'13</c:v>
                  </c:pt>
                  <c:pt idx="6">
                    <c:v>Jan'13</c:v>
                  </c:pt>
                  <c:pt idx="7">
                    <c:v>Feb'13</c:v>
                  </c:pt>
                  <c:pt idx="8">
                    <c:v>Jan'13</c:v>
                  </c:pt>
                  <c:pt idx="9">
                    <c:v>Feb'13</c:v>
                  </c:pt>
                </c:lvl>
                <c:lvl>
                  <c:pt idx="0">
                    <c:v>Win Server</c:v>
                  </c:pt>
                  <c:pt idx="2">
                    <c:v>Win Client</c:v>
                  </c:pt>
                  <c:pt idx="4">
                    <c:v>Sun</c:v>
                  </c:pt>
                  <c:pt idx="6">
                    <c:v>Citrix Xen</c:v>
                  </c:pt>
                  <c:pt idx="8">
                    <c:v>HP-UX</c:v>
                  </c:pt>
                </c:lvl>
              </c:multiLvlStrCache>
            </c:multiLvl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9</c:v>
                </c:pt>
                <c:pt idx="1">
                  <c:v>9</c:v>
                </c:pt>
                <c:pt idx="2">
                  <c:v>21</c:v>
                </c:pt>
                <c:pt idx="3">
                  <c:v>21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7900928"/>
        <c:axId val="27935488"/>
        <c:axId val="0"/>
      </c:bar3DChart>
      <c:catAx>
        <c:axId val="279009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 algn="ctr">
              <a:defRPr lang="en-US" sz="6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Axiata Bold" pitchFamily="34" charset="0"/>
                <a:ea typeface="+mn-ea"/>
                <a:cs typeface="Axiata Bold" pitchFamily="34" charset="0"/>
              </a:defRPr>
            </a:pPr>
            <a:endParaRPr lang="en-US"/>
          </a:p>
        </c:txPr>
        <c:crossAx val="27935488"/>
        <c:crosses val="autoZero"/>
        <c:auto val="1"/>
        <c:lblAlgn val="ctr"/>
        <c:lblOffset val="100"/>
        <c:noMultiLvlLbl val="0"/>
      </c:catAx>
      <c:valAx>
        <c:axId val="279354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 algn="ctr">
              <a:defRPr lang="en-US" sz="8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xiata Bold" pitchFamily="34" charset="0"/>
                <a:ea typeface="+mn-ea"/>
                <a:cs typeface="Axiata Bold" pitchFamily="34" charset="0"/>
              </a:defRPr>
            </a:pPr>
            <a:endParaRPr lang="en-US"/>
          </a:p>
        </c:txPr>
        <c:crossAx val="2790092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0060003464479235"/>
          <c:y val="0.89523163102658809"/>
          <c:w val="0.40576177977752781"/>
          <c:h val="4.1748470996176103E-2"/>
        </c:manualLayout>
      </c:layout>
      <c:overlay val="0"/>
      <c:txPr>
        <a:bodyPr/>
        <a:lstStyle/>
        <a:p>
          <a:pPr>
            <a:defRPr lang="en-US" sz="800" b="0" i="0" u="none" strike="noStrike" kern="1200" baseline="0">
              <a:ln>
                <a:noFill/>
              </a:ln>
              <a:solidFill>
                <a:srgbClr val="000000"/>
              </a:solidFill>
              <a:latin typeface="Axiata Bold" pitchFamily="34" charset="0"/>
              <a:ea typeface="+mn-ea"/>
              <a:cs typeface="Axiata Bold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latin typeface="Axiata Bold" pitchFamily="34" charset="0"/>
                <a:ea typeface="+mn-ea"/>
                <a:cs typeface="Axiata Bold" pitchFamily="34" charset="0"/>
              </a:defRPr>
            </a:pPr>
            <a:r>
              <a:rPr lang="en-US" sz="1400" b="1" i="0" u="none" strike="noStrike" kern="1200" baseline="0" dirty="0" smtClean="0">
                <a:ln>
                  <a:noFill/>
                </a:ln>
                <a:solidFill>
                  <a:srgbClr val="000000"/>
                </a:solidFill>
                <a:latin typeface="Axiata Bold" pitchFamily="34" charset="0"/>
                <a:ea typeface="+mn-ea"/>
                <a:cs typeface="Axiata Bold" pitchFamily="34" charset="0"/>
              </a:rPr>
              <a:t>Application</a:t>
            </a:r>
            <a:endParaRPr lang="en-US" sz="1400" b="1" i="0" u="none" strike="noStrike" kern="1200" baseline="0" dirty="0">
              <a:ln>
                <a:noFill/>
              </a:ln>
              <a:solidFill>
                <a:srgbClr val="000000"/>
              </a:solidFill>
              <a:latin typeface="Axiata Bold" pitchFamily="34" charset="0"/>
              <a:ea typeface="+mn-ea"/>
              <a:cs typeface="Axiata Bold" pitchFamily="34" charset="0"/>
            </a:endParaRPr>
          </a:p>
        </c:rich>
      </c:tx>
      <c:layout/>
      <c:overlay val="0"/>
    </c:title>
    <c:autoTitleDeleted val="0"/>
    <c:view3D>
      <c:rotX val="5"/>
      <c:rotY val="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5719691394842641"/>
          <c:y val="9.8639840312195567E-2"/>
          <c:w val="0.84280308605157384"/>
          <c:h val="0.6829600754599093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License</c:v>
                </c:pt>
              </c:strCache>
            </c:strRef>
          </c:tx>
          <c:spPr>
            <a:solidFill>
              <a:srgbClr val="7FC31C"/>
            </a:solidFill>
          </c:spPr>
          <c:invertIfNegative val="0"/>
          <c:dLbls>
            <c:dLbl>
              <c:idx val="6"/>
              <c:layout>
                <c:manualLayout>
                  <c:x val="9.8375640022618678E-3"/>
                  <c:y val="-3.01399512065041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0"/>
                  <c:y val="-3.01399512065041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 rot="-5400000" vert="horz"/>
              <a:lstStyle/>
              <a:p>
                <a:pPr algn="ctr">
                  <a:defRPr lang="en-US" sz="800" b="1" i="0" u="none" strike="noStrike" kern="1200" baseline="0">
                    <a:ln>
                      <a:noFill/>
                    </a:ln>
                    <a:solidFill>
                      <a:srgbClr val="000000"/>
                    </a:solidFill>
                    <a:latin typeface="Axiata Book" pitchFamily="34" charset="0"/>
                    <a:ea typeface="+mn-ea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Sheet1!$A$2:$B$9</c:f>
              <c:multiLvlStrCache>
                <c:ptCount val="8"/>
                <c:lvl>
                  <c:pt idx="0">
                    <c:v>Jan'13</c:v>
                  </c:pt>
                  <c:pt idx="1">
                    <c:v>Feb'13</c:v>
                  </c:pt>
                  <c:pt idx="2">
                    <c:v>Jan'13</c:v>
                  </c:pt>
                  <c:pt idx="3">
                    <c:v>Feb'13</c:v>
                  </c:pt>
                  <c:pt idx="4">
                    <c:v>Jan'13</c:v>
                  </c:pt>
                  <c:pt idx="5">
                    <c:v>Feb'13</c:v>
                  </c:pt>
                  <c:pt idx="6">
                    <c:v>Jan'13</c:v>
                  </c:pt>
                  <c:pt idx="7">
                    <c:v>Feb'13</c:v>
                  </c:pt>
                </c:lvl>
                <c:lvl>
                  <c:pt idx="0">
                    <c:v>MS Office</c:v>
                  </c:pt>
                  <c:pt idx="2">
                    <c:v>*E-mail Archive</c:v>
                  </c:pt>
                  <c:pt idx="4">
                    <c:v>SAP</c:v>
                  </c:pt>
                  <c:pt idx="6">
                    <c:v>MS Exchange</c:v>
                  </c:pt>
                </c:lvl>
              </c:multiLvlStrCache>
            </c:multiLvl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1650</c:v>
                </c:pt>
                <c:pt idx="1">
                  <c:v>1650</c:v>
                </c:pt>
                <c:pt idx="2">
                  <c:v>1500</c:v>
                </c:pt>
                <c:pt idx="3">
                  <c:v>1500</c:v>
                </c:pt>
                <c:pt idx="4">
                  <c:v>5831</c:v>
                </c:pt>
                <c:pt idx="5">
                  <c:v>5831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Over Usage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dLbl>
              <c:idx val="0"/>
              <c:layout>
                <c:manualLayout>
                  <c:x val="-9.8379513079312458E-3"/>
                  <c:y val="-3.0139951206504187E-2"/>
                </c:manualLayout>
              </c:layout>
              <c:spPr/>
              <c:txPr>
                <a:bodyPr rot="-5400000" vert="horz"/>
                <a:lstStyle/>
                <a:p>
                  <a:pPr algn="ctr">
                    <a:defRPr lang="en-US" sz="800" b="1" i="0" u="none" strike="noStrike" kern="1200" baseline="0">
                      <a:ln>
                        <a:noFill/>
                      </a:ln>
                      <a:solidFill>
                        <a:srgbClr val="FF0000"/>
                      </a:solidFill>
                      <a:latin typeface="Axiata Book" pitchFamily="34" charset="0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"/>
                  <c:y val="-3.0139951206504187E-2"/>
                </c:manualLayout>
              </c:layout>
              <c:spPr/>
              <c:txPr>
                <a:bodyPr rot="-5400000" vert="horz"/>
                <a:lstStyle/>
                <a:p>
                  <a:pPr algn="ctr">
                    <a:defRPr lang="en-US" sz="800" b="1" i="0" u="none" strike="noStrike" kern="1200" baseline="0">
                      <a:ln>
                        <a:noFill/>
                      </a:ln>
                      <a:solidFill>
                        <a:srgbClr val="FF0000"/>
                      </a:solidFill>
                      <a:latin typeface="Axiata Book" pitchFamily="34" charset="0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 rot="-5400000" vert="horz"/>
              <a:lstStyle/>
              <a:p>
                <a:pPr algn="ctr">
                  <a:defRPr lang="en-US" sz="800" b="1" i="0" u="none" strike="noStrike" kern="1200" baseline="0">
                    <a:ln>
                      <a:noFill/>
                    </a:ln>
                    <a:solidFill>
                      <a:srgbClr val="FFFFFF"/>
                    </a:solidFill>
                    <a:latin typeface="Axiata Book" pitchFamily="34" charset="0"/>
                    <a:ea typeface="+mn-ea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Sheet1!$A$2:$B$9</c:f>
              <c:multiLvlStrCache>
                <c:ptCount val="8"/>
                <c:lvl>
                  <c:pt idx="0">
                    <c:v>Jan'13</c:v>
                  </c:pt>
                  <c:pt idx="1">
                    <c:v>Feb'13</c:v>
                  </c:pt>
                  <c:pt idx="2">
                    <c:v>Jan'13</c:v>
                  </c:pt>
                  <c:pt idx="3">
                    <c:v>Feb'13</c:v>
                  </c:pt>
                  <c:pt idx="4">
                    <c:v>Jan'13</c:v>
                  </c:pt>
                  <c:pt idx="5">
                    <c:v>Feb'13</c:v>
                  </c:pt>
                  <c:pt idx="6">
                    <c:v>Jan'13</c:v>
                  </c:pt>
                  <c:pt idx="7">
                    <c:v>Feb'13</c:v>
                  </c:pt>
                </c:lvl>
                <c:lvl>
                  <c:pt idx="0">
                    <c:v>MS Office</c:v>
                  </c:pt>
                  <c:pt idx="2">
                    <c:v>*E-mail Archive</c:v>
                  </c:pt>
                  <c:pt idx="4">
                    <c:v>SAP</c:v>
                  </c:pt>
                  <c:pt idx="6">
                    <c:v>MS Exchange</c:v>
                  </c:pt>
                </c:lvl>
              </c:multiLvlStrCache>
            </c:multiLvl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21</c:v>
                </c:pt>
                <c:pt idx="1">
                  <c:v>21</c:v>
                </c:pt>
                <c:pt idx="2">
                  <c:v>999</c:v>
                </c:pt>
                <c:pt idx="3">
                  <c:v>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7975040"/>
        <c:axId val="27997312"/>
        <c:axId val="0"/>
      </c:bar3DChart>
      <c:catAx>
        <c:axId val="279750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 algn="ctr">
              <a:defRPr lang="en-US" sz="6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Axiata Bold" pitchFamily="34" charset="0"/>
                <a:ea typeface="+mn-ea"/>
                <a:cs typeface="Axiata Bold" pitchFamily="34" charset="0"/>
              </a:defRPr>
            </a:pPr>
            <a:endParaRPr lang="en-US"/>
          </a:p>
        </c:txPr>
        <c:crossAx val="27997312"/>
        <c:crosses val="autoZero"/>
        <c:auto val="1"/>
        <c:lblAlgn val="ctr"/>
        <c:lblOffset val="100"/>
        <c:noMultiLvlLbl val="0"/>
      </c:catAx>
      <c:valAx>
        <c:axId val="279973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 algn="ctr">
              <a:defRPr lang="en-US" sz="8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xiata Bold" pitchFamily="34" charset="0"/>
                <a:ea typeface="+mn-ea"/>
                <a:cs typeface="Axiata Bold" pitchFamily="34" charset="0"/>
              </a:defRPr>
            </a:pPr>
            <a:endParaRPr lang="en-US"/>
          </a:p>
        </c:txPr>
        <c:crossAx val="2797504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1331556891329775"/>
          <c:y val="0.91441159997618149"/>
          <c:w val="0.57336886217340477"/>
          <c:h val="4.1748470996176103E-2"/>
        </c:manualLayout>
      </c:layout>
      <c:overlay val="0"/>
      <c:txPr>
        <a:bodyPr/>
        <a:lstStyle/>
        <a:p>
          <a:pPr>
            <a:defRPr lang="en-US" sz="800" b="0" i="0" u="none" strike="noStrike" kern="1200" baseline="0">
              <a:ln>
                <a:noFill/>
              </a:ln>
              <a:solidFill>
                <a:srgbClr val="000000"/>
              </a:solidFill>
              <a:latin typeface="Axiata Bold" pitchFamily="34" charset="0"/>
              <a:ea typeface="+mn-ea"/>
              <a:cs typeface="Axiata Bold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latin typeface="Axiata Bold" pitchFamily="34" charset="0"/>
                <a:ea typeface="+mn-ea"/>
                <a:cs typeface="Axiata Bold" pitchFamily="34" charset="0"/>
              </a:defRPr>
            </a:pPr>
            <a:r>
              <a:rPr lang="en-US" sz="1400" b="1" i="0" u="none" strike="noStrike" kern="1200" baseline="0" dirty="0" smtClean="0">
                <a:ln>
                  <a:noFill/>
                </a:ln>
                <a:solidFill>
                  <a:srgbClr val="000000"/>
                </a:solidFill>
                <a:latin typeface="Axiata Bold" pitchFamily="34" charset="0"/>
                <a:ea typeface="+mn-ea"/>
                <a:cs typeface="Axiata Bold" pitchFamily="34" charset="0"/>
              </a:rPr>
              <a:t>Database</a:t>
            </a:r>
            <a:endParaRPr lang="en-US" sz="1400" b="1" i="0" u="none" strike="noStrike" kern="1200" baseline="0" dirty="0">
              <a:ln>
                <a:noFill/>
              </a:ln>
              <a:solidFill>
                <a:srgbClr val="000000"/>
              </a:solidFill>
              <a:latin typeface="Axiata Bold" pitchFamily="34" charset="0"/>
              <a:ea typeface="+mn-ea"/>
              <a:cs typeface="Axiata Bold" pitchFamily="34" charset="0"/>
            </a:endParaRPr>
          </a:p>
        </c:rich>
      </c:tx>
      <c:layout/>
      <c:overlay val="0"/>
    </c:title>
    <c:autoTitleDeleted val="0"/>
    <c:view3D>
      <c:rotX val="3"/>
      <c:rotY val="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9.799973104068703E-2"/>
          <c:y val="9.5899844747967866E-2"/>
          <c:w val="0.8916638843289465"/>
          <c:h val="0.69512155655911834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License</c:v>
                </c:pt>
              </c:strCache>
            </c:strRef>
          </c:tx>
          <c:spPr>
            <a:solidFill>
              <a:srgbClr val="7FC31C"/>
            </a:solidFill>
          </c:spPr>
          <c:invertIfNegative val="0"/>
          <c:dLbls>
            <c:txPr>
              <a:bodyPr rot="-5400000" vert="horz"/>
              <a:lstStyle/>
              <a:p>
                <a:pPr algn="ctr">
                  <a:defRPr lang="en-US" sz="800" b="1" i="0" u="none" strike="noStrike" kern="1200" baseline="0">
                    <a:ln>
                      <a:noFill/>
                    </a:ln>
                    <a:solidFill>
                      <a:srgbClr val="000000"/>
                    </a:solidFill>
                    <a:latin typeface="Axiata Book" pitchFamily="34" charset="0"/>
                    <a:ea typeface="+mn-ea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Sheet1!$A$2:$B$7</c:f>
              <c:multiLvlStrCache>
                <c:ptCount val="6"/>
                <c:lvl>
                  <c:pt idx="0">
                    <c:v>Jan'13</c:v>
                  </c:pt>
                  <c:pt idx="1">
                    <c:v>Feb'13</c:v>
                  </c:pt>
                  <c:pt idx="2">
                    <c:v>Jan'13</c:v>
                  </c:pt>
                  <c:pt idx="3">
                    <c:v>Feb'13</c:v>
                  </c:pt>
                  <c:pt idx="4">
                    <c:v>Jan'13</c:v>
                  </c:pt>
                  <c:pt idx="5">
                    <c:v>Feb'13</c:v>
                  </c:pt>
                </c:lvl>
                <c:lvl>
                  <c:pt idx="0">
                    <c:v>Oracle</c:v>
                  </c:pt>
                  <c:pt idx="2">
                    <c:v>Exadata</c:v>
                  </c:pt>
                  <c:pt idx="4">
                    <c:v>SQL Server</c:v>
                  </c:pt>
                </c:lvl>
              </c:multiLvlStrCache>
            </c:multiLvl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39</c:v>
                </c:pt>
                <c:pt idx="1">
                  <c:v>39</c:v>
                </c:pt>
                <c:pt idx="2">
                  <c:v>48</c:v>
                </c:pt>
                <c:pt idx="3">
                  <c:v>48</c:v>
                </c:pt>
                <c:pt idx="4">
                  <c:v>19</c:v>
                </c:pt>
                <c:pt idx="5">
                  <c:v>19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Over Usage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txPr>
              <a:bodyPr rot="-5400000" vert="horz"/>
              <a:lstStyle/>
              <a:p>
                <a:pPr algn="ctr">
                  <a:defRPr lang="en-US" sz="800" b="1" i="0" u="none" strike="noStrike" kern="1200" baseline="0">
                    <a:ln>
                      <a:noFill/>
                    </a:ln>
                    <a:solidFill>
                      <a:schemeClr val="bg1"/>
                    </a:solidFill>
                    <a:latin typeface="Axiata Book" pitchFamily="34" charset="0"/>
                    <a:ea typeface="+mn-ea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Sheet1!$A$2:$B$7</c:f>
              <c:multiLvlStrCache>
                <c:ptCount val="6"/>
                <c:lvl>
                  <c:pt idx="0">
                    <c:v>Jan'13</c:v>
                  </c:pt>
                  <c:pt idx="1">
                    <c:v>Feb'13</c:v>
                  </c:pt>
                  <c:pt idx="2">
                    <c:v>Jan'13</c:v>
                  </c:pt>
                  <c:pt idx="3">
                    <c:v>Feb'13</c:v>
                  </c:pt>
                  <c:pt idx="4">
                    <c:v>Jan'13</c:v>
                  </c:pt>
                  <c:pt idx="5">
                    <c:v>Feb'13</c:v>
                  </c:pt>
                </c:lvl>
                <c:lvl>
                  <c:pt idx="0">
                    <c:v>Oracle</c:v>
                  </c:pt>
                  <c:pt idx="2">
                    <c:v>Exadata</c:v>
                  </c:pt>
                  <c:pt idx="4">
                    <c:v>SQL Server</c:v>
                  </c:pt>
                </c:lvl>
              </c:multiLvlStrCache>
            </c:multiLvl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8150784"/>
        <c:axId val="28156672"/>
        <c:axId val="0"/>
      </c:bar3DChart>
      <c:catAx>
        <c:axId val="28150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 algn="ctr">
              <a:defRPr lang="en-US" sz="6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Axiata Bold" pitchFamily="34" charset="0"/>
                <a:ea typeface="+mn-ea"/>
                <a:cs typeface="Axiata Bold" pitchFamily="34" charset="0"/>
              </a:defRPr>
            </a:pPr>
            <a:endParaRPr lang="en-US"/>
          </a:p>
        </c:txPr>
        <c:crossAx val="28156672"/>
        <c:crosses val="autoZero"/>
        <c:auto val="1"/>
        <c:lblAlgn val="ctr"/>
        <c:lblOffset val="100"/>
        <c:noMultiLvlLbl val="0"/>
      </c:catAx>
      <c:valAx>
        <c:axId val="281566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 algn="ctr">
              <a:defRPr lang="en-US" sz="8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xiata Bold" pitchFamily="34" charset="0"/>
                <a:ea typeface="+mn-ea"/>
                <a:cs typeface="Axiata Bold" pitchFamily="34" charset="0"/>
              </a:defRPr>
            </a:pPr>
            <a:endParaRPr lang="en-US"/>
          </a:p>
        </c:txPr>
        <c:crossAx val="2815078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9123360428809166"/>
          <c:y val="0.87378695865670353"/>
          <c:w val="0.5720810958700836"/>
          <c:h val="4.1748470996176103E-2"/>
        </c:manualLayout>
      </c:layout>
      <c:overlay val="0"/>
      <c:txPr>
        <a:bodyPr/>
        <a:lstStyle/>
        <a:p>
          <a:pPr>
            <a:defRPr lang="en-US" sz="800" b="0" i="0" u="none" strike="noStrike" kern="1200" baseline="0">
              <a:ln>
                <a:noFill/>
              </a:ln>
              <a:solidFill>
                <a:srgbClr val="000000"/>
              </a:solidFill>
              <a:latin typeface="Axiata Bold" pitchFamily="34" charset="0"/>
              <a:ea typeface="+mn-ea"/>
              <a:cs typeface="Axiata Bold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title>
      <c:tx>
        <c:rich>
          <a:bodyPr/>
          <a:lstStyle/>
          <a:p>
            <a:pPr algn="ctr" rtl="0">
              <a:defRPr/>
            </a:pPr>
            <a:r>
              <a:rPr lang="en-US"/>
              <a:t>Super user failed log in status</a:t>
            </a:r>
          </a:p>
        </c:rich>
      </c:tx>
      <c:layout/>
      <c:overlay val="0"/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Successful Log in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FFFF00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129</c:v>
                </c:pt>
                <c:pt idx="1">
                  <c:v>159</c:v>
                </c:pt>
                <c:pt idx="2">
                  <c:v>159</c:v>
                </c:pt>
                <c:pt idx="3">
                  <c:v>158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 of Failed log in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</c:v>
                </c:pt>
                <c:pt idx="1">
                  <c:v>13</c:v>
                </c:pt>
                <c:pt idx="2">
                  <c:v>42</c:v>
                </c:pt>
                <c:pt idx="3">
                  <c:v>34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64936576"/>
        <c:axId val="64098688"/>
      </c:barChart>
      <c:catAx>
        <c:axId val="64936576"/>
        <c:scaling>
          <c:orientation val="minMax"/>
        </c:scaling>
        <c:delete val="0"/>
        <c:axPos val="b"/>
        <c:majorTickMark val="none"/>
        <c:minorTickMark val="none"/>
        <c:tickLblPos val="nextTo"/>
        <c:crossAx val="64098688"/>
        <c:crosses val="autoZero"/>
        <c:auto val="1"/>
        <c:lblAlgn val="ctr"/>
        <c:lblOffset val="100"/>
        <c:noMultiLvlLbl val="0"/>
      </c:catAx>
      <c:valAx>
        <c:axId val="64098688"/>
        <c:scaling>
          <c:orientation val="minMax"/>
        </c:scaling>
        <c:delete val="1"/>
        <c:axPos val="l"/>
        <c:numFmt formatCode="@" sourceLinked="0"/>
        <c:majorTickMark val="out"/>
        <c:minorTickMark val="none"/>
        <c:tickLblPos val="nextTo"/>
        <c:crossAx val="6493657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 algn="ctr">
        <a:defRPr sz="1400">
          <a:latin typeface="+mn-lt"/>
          <a:cs typeface="Axiata Book" pitchFamily="34" charset="0"/>
        </a:defRPr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 dirty="0"/>
              <a:t>Share Folder Overview ( Windows </a:t>
            </a:r>
            <a:r>
              <a:rPr lang="en-US" sz="1400" dirty="0" smtClean="0"/>
              <a:t>Server </a:t>
            </a:r>
            <a:r>
              <a:rPr lang="en-US" sz="1400" dirty="0"/>
              <a:t>) </a:t>
            </a:r>
          </a:p>
        </c:rich>
      </c:tx>
      <c:layout>
        <c:manualLayout>
          <c:xMode val="edge"/>
          <c:yMode val="edge"/>
          <c:x val="0.27027252434567173"/>
          <c:y val="1.612905261218468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445997988569187"/>
          <c:y val="3.245749418554026E-2"/>
          <c:w val="0.85554002011430863"/>
          <c:h val="0.657735387292024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Windows Server in Operation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rgbClr val="FFFF00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W39, 2012 (Starting)</c:v>
                </c:pt>
                <c:pt idx="1">
                  <c:v>W9</c:v>
                </c:pt>
                <c:pt idx="2">
                  <c:v>W10</c:v>
                </c:pt>
                <c:pt idx="3">
                  <c:v>W11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129</c:v>
                </c:pt>
                <c:pt idx="1">
                  <c:v>175</c:v>
                </c:pt>
                <c:pt idx="2">
                  <c:v>172</c:v>
                </c:pt>
                <c:pt idx="3">
                  <c:v>176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System Contain Share folder with permission &amp; restricted access
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dLbl>
              <c:idx val="0"/>
              <c:spPr/>
              <c:txPr>
                <a:bodyPr/>
                <a:lstStyle/>
                <a:p>
                  <a:pPr algn="ctr">
                    <a:defRPr lang="en-US" sz="1000" b="1" i="0" u="none" strike="noStrike" kern="1200" baseline="0">
                      <a:solidFill>
                        <a:srgbClr val="008000"/>
                      </a:solidFill>
                      <a:latin typeface="Axiata Book" pitchFamily="34" charset="0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 algn="ctr">
                  <a:defRPr lang="en-US" sz="1000" b="1" i="0" u="none" strike="noStrike" kern="1200" baseline="0">
                    <a:solidFill>
                      <a:srgbClr val="000000"/>
                    </a:solidFill>
                    <a:latin typeface="Axiata Book" pitchFamily="34" charset="0"/>
                    <a:ea typeface="+mn-ea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W39, 2012 (Starting)</c:v>
                </c:pt>
                <c:pt idx="1">
                  <c:v>W9</c:v>
                </c:pt>
                <c:pt idx="2">
                  <c:v>W10</c:v>
                </c:pt>
                <c:pt idx="3">
                  <c:v>W11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57</c:v>
                </c:pt>
                <c:pt idx="2">
                  <c:v>57</c:v>
                </c:pt>
                <c:pt idx="3">
                  <c:v>61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Share Folder with permission &amp; restricted access
</c:v>
                </c:pt>
              </c:strCache>
            </c:strRef>
          </c:tx>
          <c:spPr>
            <a:solidFill>
              <a:srgbClr val="7FC31C"/>
            </a:solidFill>
            <a:ln>
              <a:solidFill>
                <a:srgbClr val="7FC31C"/>
              </a:solidFill>
            </a:ln>
          </c:spPr>
          <c:invertIfNegative val="0"/>
          <c:dLbls>
            <c:dLbl>
              <c:idx val="0"/>
              <c:spPr/>
              <c:txPr>
                <a:bodyPr/>
                <a:lstStyle/>
                <a:p>
                  <a:pPr algn="ctr">
                    <a:defRPr lang="en-US" sz="1000" b="1" i="0" u="none" strike="noStrike" kern="1200" baseline="0">
                      <a:solidFill>
                        <a:srgbClr val="7FC31C"/>
                      </a:solidFill>
                      <a:latin typeface="Axiata Book" pitchFamily="34" charset="0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 algn="ctr">
                  <a:defRPr lang="en-US" sz="1000" b="1" i="0" u="none" strike="noStrike" kern="1200" baseline="0">
                    <a:solidFill>
                      <a:srgbClr val="000000"/>
                    </a:solidFill>
                    <a:latin typeface="Axiata Book" pitchFamily="34" charset="0"/>
                    <a:ea typeface="+mn-ea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W39, 2012 (Starting)</c:v>
                </c:pt>
                <c:pt idx="1">
                  <c:v>W9</c:v>
                </c:pt>
                <c:pt idx="2">
                  <c:v>W10</c:v>
                </c:pt>
                <c:pt idx="3">
                  <c:v>W11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150</c:v>
                </c:pt>
                <c:pt idx="2">
                  <c:v>143</c:v>
                </c:pt>
                <c:pt idx="3">
                  <c:v>156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System contains share folder without permission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rgbClr val="7030A0"/>
              </a:solidFill>
            </a:ln>
          </c:spPr>
          <c:invertIfNegative val="0"/>
          <c:dLbls>
            <c:dLbl>
              <c:idx val="1"/>
              <c:spPr/>
              <c:txPr>
                <a:bodyPr/>
                <a:lstStyle/>
                <a:p>
                  <a:pPr algn="ctr" rtl="0">
                    <a:defRPr lang="en-US" sz="1000" b="1" i="0" u="none" strike="noStrike" kern="1200" baseline="0">
                      <a:solidFill>
                        <a:srgbClr val="7030A0"/>
                      </a:solidFill>
                      <a:latin typeface="Axiata Book" pitchFamily="34" charset="0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 algn="ctr" rtl="0">
                    <a:defRPr lang="en-US" sz="1000" b="1" i="0" u="none" strike="noStrike" kern="1200" baseline="0">
                      <a:solidFill>
                        <a:srgbClr val="7030A0"/>
                      </a:solidFill>
                      <a:latin typeface="Axiata Book" pitchFamily="34" charset="0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/>
                <a:lstStyle/>
                <a:p>
                  <a:pPr algn="ctr">
                    <a:defRPr lang="en-US" sz="1000" b="1" i="0" u="none" strike="noStrike" kern="1200" baseline="0">
                      <a:solidFill>
                        <a:srgbClr val="7030A0"/>
                      </a:solidFill>
                      <a:latin typeface="Axiata Book" pitchFamily="34" charset="0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 algn="ctr">
                  <a:defRPr lang="en-US" sz="1000" b="1" i="0" u="none" strike="noStrike" kern="1200" baseline="0">
                    <a:solidFill>
                      <a:srgbClr val="000000"/>
                    </a:solidFill>
                    <a:latin typeface="Axiata Book" pitchFamily="34" charset="0"/>
                    <a:ea typeface="+mn-ea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W39, 2012 (Starting)</c:v>
                </c:pt>
                <c:pt idx="1">
                  <c:v>W9</c:v>
                </c:pt>
                <c:pt idx="2">
                  <c:v>W10</c:v>
                </c:pt>
                <c:pt idx="3">
                  <c:v>W11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81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Share Folder without permission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</c:spPr>
          <c:invertIfNegative val="0"/>
          <c:dLbls>
            <c:dLbl>
              <c:idx val="1"/>
              <c:spPr/>
              <c:txPr>
                <a:bodyPr/>
                <a:lstStyle/>
                <a:p>
                  <a:pPr algn="ctr" rtl="0">
                    <a:defRPr lang="en-US" sz="1000" b="1" i="0" u="none" strike="noStrike" kern="1200" baseline="0">
                      <a:solidFill>
                        <a:srgbClr val="FF0000"/>
                      </a:solidFill>
                      <a:latin typeface="Axiata Book" pitchFamily="34" charset="0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 algn="ctr" rtl="0">
                    <a:defRPr lang="en-US" sz="1000" b="1" i="0" u="none" strike="noStrike" kern="1200" baseline="0">
                      <a:solidFill>
                        <a:srgbClr val="FF0000"/>
                      </a:solidFill>
                      <a:latin typeface="Axiata Book" pitchFamily="34" charset="0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/>
                <a:lstStyle/>
                <a:p>
                  <a:pPr algn="ctr">
                    <a:defRPr lang="en-US" sz="1000" b="1" i="0" u="none" strike="noStrike" kern="1200" baseline="0">
                      <a:solidFill>
                        <a:srgbClr val="FF0000"/>
                      </a:solidFill>
                      <a:latin typeface="Axiata Book" pitchFamily="34" charset="0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 algn="ctr">
                  <a:defRPr lang="en-US" sz="1000" b="1" i="0" u="none" strike="noStrike" kern="1200" baseline="0">
                    <a:solidFill>
                      <a:srgbClr val="000000"/>
                    </a:solidFill>
                    <a:latin typeface="Axiata Book" pitchFamily="34" charset="0"/>
                    <a:ea typeface="+mn-ea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W39, 2012 (Starting)</c:v>
                </c:pt>
                <c:pt idx="1">
                  <c:v>W9</c:v>
                </c:pt>
                <c:pt idx="2">
                  <c:v>W10</c:v>
                </c:pt>
                <c:pt idx="3">
                  <c:v>W11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288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219200"/>
        <c:axId val="23225088"/>
      </c:barChart>
      <c:catAx>
        <c:axId val="232192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23225088"/>
        <c:crosses val="autoZero"/>
        <c:auto val="1"/>
        <c:lblAlgn val="ctr"/>
        <c:lblOffset val="100"/>
        <c:noMultiLvlLbl val="0"/>
      </c:catAx>
      <c:valAx>
        <c:axId val="2322508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>
                    <a:latin typeface="Axiata Bold" pitchFamily="34" charset="0"/>
                    <a:cs typeface="Axiata Bold" pitchFamily="34" charset="0"/>
                  </a:defRPr>
                </a:pPr>
                <a:r>
                  <a:rPr lang="en-US" sz="1200" dirty="0">
                    <a:latin typeface="Axiata Bold" pitchFamily="34" charset="0"/>
                    <a:cs typeface="Axiata Bold" pitchFamily="34" charset="0"/>
                  </a:rPr>
                  <a:t>Count</a:t>
                </a:r>
              </a:p>
            </c:rich>
          </c:tx>
          <c:layout>
            <c:manualLayout>
              <c:xMode val="edge"/>
              <c:yMode val="edge"/>
              <c:x val="7.25390634581893E-3"/>
              <c:y val="0.3172646880678380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 b="1"/>
            </a:pPr>
            <a:endParaRPr lang="en-US"/>
          </a:p>
        </c:txPr>
        <c:crossAx val="232192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230529595015584E-2"/>
          <c:y val="0.81482843925977166"/>
          <c:w val="0.92523364485981308"/>
          <c:h val="0.15493741166969538"/>
        </c:manualLayout>
      </c:layout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>
          <a:latin typeface="Axiata Book" pitchFamily="34" charset="0"/>
          <a:cs typeface="Axiata Book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710353962764087E-2"/>
          <c:y val="8.0537996847635268E-2"/>
          <c:w val="0.85554002011430863"/>
          <c:h val="0.657735387292024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Systems (windows,Unix)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rgbClr val="FFFF00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000" b="1"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129</c:v>
                </c:pt>
                <c:pt idx="1">
                  <c:v>159</c:v>
                </c:pt>
                <c:pt idx="2">
                  <c:v>159</c:v>
                </c:pt>
                <c:pt idx="3">
                  <c:v>158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Change Count
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dLbl>
              <c:idx val="0"/>
              <c:spPr/>
              <c:txPr>
                <a:bodyPr/>
                <a:lstStyle/>
                <a:p>
                  <a:pPr algn="ctr">
                    <a:defRPr lang="en-US" sz="1000" b="1" i="0" u="none" strike="noStrike" kern="1200" baseline="0">
                      <a:solidFill>
                        <a:srgbClr val="008000"/>
                      </a:solidFill>
                      <a:latin typeface="+mn-lt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 algn="ctr">
                  <a:defRPr lang="en-US" sz="10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45</c:v>
                </c:pt>
                <c:pt idx="2">
                  <c:v>45</c:v>
                </c:pt>
                <c:pt idx="3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 approval received
</c:v>
                </c:pt>
              </c:strCache>
            </c:strRef>
          </c:tx>
          <c:spPr>
            <a:solidFill>
              <a:srgbClr val="7FC31C"/>
            </a:solidFill>
            <a:ln>
              <a:solidFill>
                <a:srgbClr val="7FC31C"/>
              </a:solidFill>
            </a:ln>
          </c:spPr>
          <c:invertIfNegative val="0"/>
          <c:dLbls>
            <c:dLbl>
              <c:idx val="0"/>
              <c:spPr/>
              <c:txPr>
                <a:bodyPr/>
                <a:lstStyle/>
                <a:p>
                  <a:pPr algn="ctr">
                    <a:defRPr lang="en-US" sz="1000" b="1" i="0" u="none" strike="noStrike" kern="1200" baseline="0">
                      <a:solidFill>
                        <a:srgbClr val="7FC31C"/>
                      </a:solidFill>
                      <a:latin typeface="+mn-lt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 algn="ctr">
                  <a:defRPr lang="en-US" sz="10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23</c:v>
                </c:pt>
                <c:pt idx="2">
                  <c:v>45</c:v>
                </c:pt>
                <c:pt idx="3">
                  <c:v>30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Change occured without permission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7030A0"/>
              </a:solidFill>
            </a:ln>
          </c:spPr>
          <c:invertIfNegative val="0"/>
          <c:dLbls>
            <c:dLbl>
              <c:idx val="3"/>
              <c:spPr/>
              <c:txPr>
                <a:bodyPr/>
                <a:lstStyle/>
                <a:p>
                  <a:pPr algn="ctr">
                    <a:defRPr lang="en-US" sz="1000" b="1" i="0" u="none" strike="noStrike" kern="1200" baseline="0">
                      <a:solidFill>
                        <a:srgbClr val="7030A0"/>
                      </a:solidFill>
                      <a:latin typeface="+mn-lt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 algn="ctr">
                  <a:defRPr lang="en-US" sz="10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</c:v>
                </c:pt>
                <c:pt idx="1">
                  <c:v>22</c:v>
                </c:pt>
                <c:pt idx="2">
                  <c:v>0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608256"/>
        <c:axId val="54609792"/>
      </c:barChart>
      <c:catAx>
        <c:axId val="546082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1">
                <a:latin typeface="+mn-lt"/>
              </a:defRPr>
            </a:pPr>
            <a:endParaRPr lang="en-US"/>
          </a:p>
        </c:txPr>
        <c:crossAx val="54609792"/>
        <c:crosses val="autoZero"/>
        <c:auto val="1"/>
        <c:lblAlgn val="ctr"/>
        <c:lblOffset val="100"/>
        <c:noMultiLvlLbl val="0"/>
      </c:catAx>
      <c:valAx>
        <c:axId val="546097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>
                    <a:latin typeface="+mn-lt"/>
                    <a:cs typeface="Axiata Bold" pitchFamily="34" charset="0"/>
                  </a:defRPr>
                </a:pPr>
                <a:r>
                  <a:rPr lang="en-US" sz="1200" dirty="0">
                    <a:latin typeface="+mn-lt"/>
                    <a:cs typeface="Axiata Bold" pitchFamily="34" charset="0"/>
                  </a:rPr>
                  <a:t>Count</a:t>
                </a:r>
              </a:p>
            </c:rich>
          </c:tx>
          <c:layout>
            <c:manualLayout>
              <c:xMode val="edge"/>
              <c:yMode val="edge"/>
              <c:x val="7.2539063458189283E-3"/>
              <c:y val="0.3172646880678379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 b="1"/>
            </a:pPr>
            <a:endParaRPr lang="en-US"/>
          </a:p>
        </c:txPr>
        <c:crossAx val="5460825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2305295950155819E-2"/>
          <c:y val="0.81482843925977144"/>
          <c:w val="0.92523364485981308"/>
          <c:h val="0.15493741166969532"/>
        </c:manualLayout>
      </c:layout>
      <c:overlay val="0"/>
      <c:txPr>
        <a:bodyPr/>
        <a:lstStyle/>
        <a:p>
          <a:pPr>
            <a:defRPr sz="900">
              <a:latin typeface="+mn-lt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>
          <a:latin typeface="Axiata Book" pitchFamily="34" charset="0"/>
          <a:cs typeface="Axiata Book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title>
      <c:tx>
        <c:rich>
          <a:bodyPr/>
          <a:lstStyle/>
          <a:p>
            <a:pPr>
              <a:defRPr>
                <a:latin typeface="+mn-lt"/>
              </a:defRPr>
            </a:pPr>
            <a:r>
              <a:rPr lang="en-US" dirty="0" smtClean="0">
                <a:latin typeface="+mn-lt"/>
              </a:rPr>
              <a:t>Patch</a:t>
            </a:r>
            <a:r>
              <a:rPr lang="en-US" baseline="0" dirty="0" smtClean="0">
                <a:latin typeface="+mn-lt"/>
              </a:rPr>
              <a:t> Report</a:t>
            </a:r>
            <a:endParaRPr lang="en-US" dirty="0">
              <a:latin typeface="+mn-lt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Servers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rgbClr val="FFFF00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000"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29</c:v>
                </c:pt>
                <c:pt idx="1">
                  <c:v>27</c:v>
                </c:pt>
                <c:pt idx="2">
                  <c:v>23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 of Workstations
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txPr>
              <a:bodyPr/>
              <a:lstStyle/>
              <a:p>
                <a:pPr>
                  <a:defRPr sz="1000"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</c:v>
                </c:pt>
                <c:pt idx="1">
                  <c:v>70</c:v>
                </c:pt>
                <c:pt idx="2">
                  <c:v>89</c:v>
                </c:pt>
                <c:pt idx="3">
                  <c:v>150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Number of workstations where  latest patch is updated
</c:v>
                </c:pt>
              </c:strCache>
            </c:strRef>
          </c:tx>
          <c:spPr>
            <a:solidFill>
              <a:srgbClr val="7FC31C"/>
            </a:solidFill>
            <a:ln>
              <a:solidFill>
                <a:srgbClr val="7FC31C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000"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85</c:v>
                </c:pt>
                <c:pt idx="1">
                  <c:v>65</c:v>
                </c:pt>
                <c:pt idx="2">
                  <c:v>70</c:v>
                </c:pt>
                <c:pt idx="3">
                  <c:v>140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Number of workstations where  latest patch is not updated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7030A0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000"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15</c:v>
                </c:pt>
                <c:pt idx="1">
                  <c:v>5</c:v>
                </c:pt>
                <c:pt idx="2">
                  <c:v>19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72896"/>
        <c:axId val="21074688"/>
      </c:barChart>
      <c:catAx>
        <c:axId val="2107289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21074688"/>
        <c:crosses val="autoZero"/>
        <c:auto val="1"/>
        <c:lblAlgn val="ctr"/>
        <c:lblOffset val="100"/>
        <c:noMultiLvlLbl val="0"/>
      </c:catAx>
      <c:valAx>
        <c:axId val="2107468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b="1">
                <a:latin typeface="+mn-lt"/>
              </a:defRPr>
            </a:pPr>
            <a:endParaRPr lang="en-US"/>
          </a:p>
        </c:txPr>
        <c:crossAx val="2107289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900">
              <a:latin typeface="+mn-lt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>
          <a:latin typeface="Axiata Book" pitchFamily="34" charset="0"/>
          <a:cs typeface="Axiata Book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title>
      <c:tx>
        <c:rich>
          <a:bodyPr/>
          <a:lstStyle/>
          <a:p>
            <a:pPr>
              <a:defRPr>
                <a:latin typeface="+mn-lt"/>
              </a:defRPr>
            </a:pPr>
            <a:r>
              <a:rPr lang="en-US" dirty="0" smtClean="0">
                <a:latin typeface="+mn-lt"/>
              </a:rPr>
              <a:t>Anti virus Report</a:t>
            </a:r>
            <a:endParaRPr lang="en-US" dirty="0">
              <a:latin typeface="+mn-lt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Servers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rgbClr val="FFFF00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000"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29</c:v>
                </c:pt>
                <c:pt idx="1">
                  <c:v>27</c:v>
                </c:pt>
                <c:pt idx="2">
                  <c:v>23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 of Workstations
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txPr>
              <a:bodyPr/>
              <a:lstStyle/>
              <a:p>
                <a:pPr>
                  <a:defRPr sz="1000"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</c:v>
                </c:pt>
                <c:pt idx="1">
                  <c:v>70</c:v>
                </c:pt>
                <c:pt idx="2">
                  <c:v>89</c:v>
                </c:pt>
                <c:pt idx="3">
                  <c:v>150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Number of workstations where  latest anti virus is updated
</c:v>
                </c:pt>
              </c:strCache>
            </c:strRef>
          </c:tx>
          <c:spPr>
            <a:solidFill>
              <a:srgbClr val="7FC31C"/>
            </a:solidFill>
            <a:ln>
              <a:solidFill>
                <a:srgbClr val="7FC31C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000"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85</c:v>
                </c:pt>
                <c:pt idx="1">
                  <c:v>65</c:v>
                </c:pt>
                <c:pt idx="2">
                  <c:v>70</c:v>
                </c:pt>
                <c:pt idx="3">
                  <c:v>140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Number of workstations where latest anti virus is not updated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7030A0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000"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15</c:v>
                </c:pt>
                <c:pt idx="1">
                  <c:v>5</c:v>
                </c:pt>
                <c:pt idx="2">
                  <c:v>19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27936"/>
        <c:axId val="21129472"/>
      </c:barChart>
      <c:catAx>
        <c:axId val="2112793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200" b="1">
                <a:latin typeface="+mn-lt"/>
              </a:defRPr>
            </a:pPr>
            <a:endParaRPr lang="en-US"/>
          </a:p>
        </c:txPr>
        <c:crossAx val="21129472"/>
        <c:crosses val="autoZero"/>
        <c:auto val="1"/>
        <c:lblAlgn val="ctr"/>
        <c:lblOffset val="100"/>
        <c:noMultiLvlLbl val="0"/>
      </c:catAx>
      <c:valAx>
        <c:axId val="2112947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b="1">
                <a:latin typeface="+mn-lt"/>
              </a:defRPr>
            </a:pPr>
            <a:endParaRPr lang="en-US"/>
          </a:p>
        </c:txPr>
        <c:crossAx val="2112793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900">
              <a:latin typeface="+mn-lt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>
          <a:latin typeface="Axiata Book" pitchFamily="34" charset="0"/>
          <a:cs typeface="Axiata Book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710353962764087E-2"/>
          <c:y val="8.0537996847635268E-2"/>
          <c:w val="0.85554002011430863"/>
          <c:h val="0.657735387292024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Systems (windows,Unix)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rgbClr val="FFFF00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000" b="0"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129</c:v>
                </c:pt>
                <c:pt idx="1">
                  <c:v>159</c:v>
                </c:pt>
                <c:pt idx="2">
                  <c:v>159</c:v>
                </c:pt>
                <c:pt idx="3">
                  <c:v>158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 of Security Incidents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000" b="1"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</c:v>
                </c:pt>
                <c:pt idx="1">
                  <c:v>13</c:v>
                </c:pt>
                <c:pt idx="2">
                  <c:v>42</c:v>
                </c:pt>
                <c:pt idx="3">
                  <c:v>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263680"/>
        <c:axId val="22265216"/>
      </c:barChart>
      <c:catAx>
        <c:axId val="222636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1">
                <a:latin typeface="+mn-lt"/>
              </a:defRPr>
            </a:pPr>
            <a:endParaRPr lang="en-US"/>
          </a:p>
        </c:txPr>
        <c:crossAx val="22265216"/>
        <c:crosses val="autoZero"/>
        <c:auto val="1"/>
        <c:lblAlgn val="ctr"/>
        <c:lblOffset val="100"/>
        <c:noMultiLvlLbl val="0"/>
      </c:catAx>
      <c:valAx>
        <c:axId val="2226521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>
                    <a:latin typeface="+mn-lt"/>
                    <a:cs typeface="Axiata Bold" pitchFamily="34" charset="0"/>
                  </a:defRPr>
                </a:pPr>
                <a:r>
                  <a:rPr lang="en-US" sz="1400" dirty="0">
                    <a:latin typeface="+mn-lt"/>
                    <a:cs typeface="Axiata Bold" pitchFamily="34" charset="0"/>
                  </a:rPr>
                  <a:t>Count</a:t>
                </a:r>
              </a:p>
            </c:rich>
          </c:tx>
          <c:layout>
            <c:manualLayout>
              <c:xMode val="edge"/>
              <c:yMode val="edge"/>
              <c:x val="7.2539063458189283E-3"/>
              <c:y val="0.3172646880678379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 b="1">
                <a:latin typeface="+mn-lt"/>
              </a:defRPr>
            </a:pPr>
            <a:endParaRPr lang="en-US"/>
          </a:p>
        </c:txPr>
        <c:crossAx val="2226368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9025146477902385"/>
          <c:y val="0.84114414974443963"/>
          <c:w val="0.58672366711736768"/>
          <c:h val="0.12449613206243962"/>
        </c:manualLayout>
      </c:layout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>
          <a:latin typeface="Axiata Book" pitchFamily="34" charset="0"/>
          <a:cs typeface="Axiata Book" pitchFamily="34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/>
            </a:pPr>
            <a:r>
              <a:rPr lang="en-US" sz="1200" dirty="0"/>
              <a:t>Coverage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7924221010835192"/>
          <c:y val="0.21671916010498696"/>
          <c:w val="0.54365733357434864"/>
          <c:h val="0.7613510153336098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Coverage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25000"/>
                </a:schemeClr>
              </a:solidFill>
            </c:spPr>
          </c:dPt>
          <c:dLbls>
            <c:dLbl>
              <c:idx val="0"/>
              <c:layout>
                <c:manualLayout>
                  <c:x val="-0.15828288002004409"/>
                  <c:y val="-0.20282152230971118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16646424512135316"/>
                  <c:y val="0.14204586268821667"/>
                </c:manualLayout>
              </c:layout>
              <c:spPr>
                <a:solidFill>
                  <a:schemeClr val="accent1">
                    <a:lumMod val="50000"/>
                  </a:schemeClr>
                </a:solidFill>
              </c:spPr>
              <c:txPr>
                <a:bodyPr/>
                <a:lstStyle/>
                <a:p>
                  <a:pPr>
                    <a:defRPr sz="1200" b="1" i="0" baseline="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200" b="1" i="0" baseline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Total RAx employees</c:v>
                </c:pt>
                <c:pt idx="1">
                  <c:v>Training attended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2.5000000000000012E-2"/>
          <c:y val="0.11738997099046823"/>
          <c:w val="0.92416294247002906"/>
          <c:h val="0.10279053220757048"/>
        </c:manualLayout>
      </c:layout>
      <c:overlay val="0"/>
      <c:txPr>
        <a:bodyPr/>
        <a:lstStyle/>
        <a:p>
          <a:pPr>
            <a:defRPr sz="1000" baseline="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 smtClean="0"/>
              <a:t>% of Pass</a:t>
            </a:r>
            <a:r>
              <a:rPr lang="en-US" sz="1200" baseline="0" dirty="0" smtClean="0"/>
              <a:t> in Awareness Test</a:t>
            </a:r>
            <a:endParaRPr lang="en-US" sz="120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1076383564786993"/>
          <c:y val="0.25725970064552733"/>
          <c:w val="0.55649314905291325"/>
          <c:h val="0.7157132723274456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Coverage</c:v>
                </c:pt>
              </c:strCache>
            </c:strRef>
          </c:tx>
          <c:dPt>
            <c:idx val="0"/>
            <c:bubble3D val="0"/>
            <c:spPr>
              <a:solidFill>
                <a:srgbClr val="008000"/>
              </a:solidFill>
            </c:spPr>
          </c:dPt>
          <c:dPt>
            <c:idx val="1"/>
            <c:bubble3D val="0"/>
            <c:spPr>
              <a:solidFill>
                <a:srgbClr val="C00000"/>
              </a:solidFill>
            </c:spPr>
          </c:dPt>
          <c:dLbls>
            <c:dLbl>
              <c:idx val="0"/>
              <c:layout>
                <c:manualLayout>
                  <c:x val="-0.12294115830149906"/>
                  <c:y val="-0.2452475704050507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12423981017454717"/>
                  <c:y val="0.2075033695112436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200" b="1" i="0" baseline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% of Passed Emplyees</c:v>
                </c:pt>
                <c:pt idx="1">
                  <c:v>% of Failed Emplyees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  <c:pt idx="1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2.5000000000000012E-2"/>
          <c:y val="0.11738997099046823"/>
          <c:w val="0.92416294247002906"/>
          <c:h val="0.10279053220757048"/>
        </c:manualLayout>
      </c:layout>
      <c:overlay val="0"/>
      <c:txPr>
        <a:bodyPr/>
        <a:lstStyle/>
        <a:p>
          <a:pPr>
            <a:defRPr sz="1000" baseline="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710353962764087E-2"/>
          <c:y val="8.0537996847635268E-2"/>
          <c:w val="0.85554002011430863"/>
          <c:h val="0.657735387292024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Systems (Critical, Major, Minor)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rgbClr val="FFFF00"/>
              </a:solidFill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129</c:v>
                </c:pt>
                <c:pt idx="1">
                  <c:v>159</c:v>
                </c:pt>
                <c:pt idx="2">
                  <c:v>159</c:v>
                </c:pt>
                <c:pt idx="3">
                  <c:v>158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 of Systems Compliant with Hardening Guideline
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45</c:v>
                </c:pt>
                <c:pt idx="2">
                  <c:v>45</c:v>
                </c:pt>
                <c:pt idx="3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Number of system with approved exceptions 
</c:v>
                </c:pt>
              </c:strCache>
            </c:strRef>
          </c:tx>
          <c:spPr>
            <a:solidFill>
              <a:srgbClr val="7FC31C"/>
            </a:solidFill>
            <a:ln>
              <a:solidFill>
                <a:srgbClr val="7FC31C"/>
              </a:solidFill>
            </a:ln>
          </c:spPr>
          <c:invertIfNegative val="0"/>
          <c:dLbls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23</c:v>
                </c:pt>
                <c:pt idx="2">
                  <c:v>45</c:v>
                </c:pt>
                <c:pt idx="3">
                  <c:v>30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Number of non-compliant systems 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7030A0"/>
              </a:solidFill>
            </a:ln>
          </c:spPr>
          <c:invertIfNegative val="0"/>
          <c:dLbls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</c:v>
                </c:pt>
                <c:pt idx="1">
                  <c:v>22</c:v>
                </c:pt>
                <c:pt idx="2">
                  <c:v>0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758464"/>
        <c:axId val="79760000"/>
      </c:barChart>
      <c:catAx>
        <c:axId val="79758464"/>
        <c:scaling>
          <c:orientation val="minMax"/>
        </c:scaling>
        <c:delete val="0"/>
        <c:axPos val="b"/>
        <c:majorTickMark val="out"/>
        <c:minorTickMark val="none"/>
        <c:tickLblPos val="nextTo"/>
        <c:crossAx val="79760000"/>
        <c:crosses val="autoZero"/>
        <c:auto val="1"/>
        <c:lblAlgn val="ctr"/>
        <c:lblOffset val="100"/>
        <c:noMultiLvlLbl val="0"/>
      </c:catAx>
      <c:valAx>
        <c:axId val="797600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975846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2305295950155819E-2"/>
          <c:y val="0.81482843925977144"/>
          <c:w val="0.92523364485981308"/>
          <c:h val="0.15493741166969532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>
          <a:latin typeface="+mn-lt"/>
          <a:cs typeface="Axiata Book" pitchFamily="34" charset="0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FA9DB-9E0B-47FE-823A-9574CF756BC9}" type="datetimeFigureOut">
              <a:rPr lang="en-US" smtClean="0"/>
              <a:pPr/>
              <a:t>12/17/2013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3EA42-4031-441B-9ACF-A981DB8F8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42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503DC4-1080-41D7-AC58-984220DCAF42}" type="datetimeFigureOut">
              <a:rPr lang="en-US"/>
              <a:pPr>
                <a:defRPr/>
              </a:pPr>
              <a:t>12/17/2013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F3B5A1B-0E3D-49E5-B256-3657F07367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10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3B5A1B-0E3D-49E5-B256-3657F07367E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8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3B5A1B-0E3D-49E5-B256-3657F07367E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73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security event- An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security event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indicates that the security of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information system, service, or network may have been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breached or compromised. An information security event indicates that an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" action="ppaction://hlinkfile"/>
              </a:rPr>
              <a:t>information security policy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may have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 violated or a safeguard may have failed.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security incident- An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security incident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made up of one or more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unwanted or unexpected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" action="ppaction://hlinkfile"/>
              </a:rPr>
              <a:t>information security events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 very likely compromise the security of information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weaken or impair business operations.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3B5A1B-0E3D-49E5-B256-3657F07367E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8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481763"/>
            <a:ext cx="685800" cy="376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5B3E4-2ED5-4836-A15E-16ECBF14B7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5943600" y="6481763"/>
            <a:ext cx="2259013" cy="376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5/9/2012</a:t>
            </a:r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8" y="1447800"/>
            <a:ext cx="7618412" cy="4767263"/>
          </a:xfrm>
          <a:prstGeom prst="rect">
            <a:avLst/>
          </a:prstGeom>
        </p:spPr>
        <p:txBody>
          <a:bodyPr/>
          <a:lstStyle>
            <a:lvl1pPr>
              <a:buClr>
                <a:srgbClr val="7FC31C"/>
              </a:buClr>
              <a:defRPr sz="2800">
                <a:latin typeface="Axiata Book" pitchFamily="34" charset="0"/>
                <a:cs typeface="Axiata Book" pitchFamily="34" charset="0"/>
              </a:defRPr>
            </a:lvl1pPr>
            <a:lvl2pPr>
              <a:defRPr sz="2800">
                <a:latin typeface="Axiata Book" pitchFamily="34" charset="0"/>
                <a:cs typeface="Axiata Book" pitchFamily="34" charset="0"/>
              </a:defRPr>
            </a:lvl2pPr>
            <a:lvl3pPr>
              <a:defRPr sz="2400">
                <a:latin typeface="Axiata Book" pitchFamily="34" charset="0"/>
                <a:cs typeface="Axiata Book" pitchFamily="34" charset="0"/>
              </a:defRPr>
            </a:lvl3pPr>
            <a:lvl4pPr>
              <a:defRPr sz="2000">
                <a:latin typeface="Axiata Book" pitchFamily="34" charset="0"/>
                <a:cs typeface="Axiata Book" pitchFamily="34" charset="0"/>
              </a:defRPr>
            </a:lvl4pPr>
            <a:lvl5pPr>
              <a:defRPr sz="1800">
                <a:latin typeface="Axiata Book" pitchFamily="34" charset="0"/>
                <a:cs typeface="Axiata Book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406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8" y="1447800"/>
            <a:ext cx="7618412" cy="4767263"/>
          </a:xfrm>
          <a:prstGeom prst="rect">
            <a:avLst/>
          </a:prstGeom>
        </p:spPr>
        <p:txBody>
          <a:bodyPr/>
          <a:lstStyle>
            <a:lvl1pPr>
              <a:buClr>
                <a:srgbClr val="7FC31C"/>
              </a:buClr>
              <a:defRPr sz="2800">
                <a:latin typeface="Axiata Book" pitchFamily="34" charset="0"/>
                <a:cs typeface="Axiata Book" pitchFamily="34" charset="0"/>
              </a:defRPr>
            </a:lvl1pPr>
            <a:lvl2pPr>
              <a:defRPr sz="2800">
                <a:latin typeface="Axiata Book" pitchFamily="34" charset="0"/>
                <a:cs typeface="Axiata Book" pitchFamily="34" charset="0"/>
              </a:defRPr>
            </a:lvl2pPr>
            <a:lvl3pPr>
              <a:defRPr sz="2400">
                <a:latin typeface="Axiata Book" pitchFamily="34" charset="0"/>
                <a:cs typeface="Axiata Book" pitchFamily="34" charset="0"/>
              </a:defRPr>
            </a:lvl3pPr>
            <a:lvl4pPr>
              <a:defRPr sz="2000">
                <a:latin typeface="Axiata Book" pitchFamily="34" charset="0"/>
                <a:cs typeface="Axiata Book" pitchFamily="34" charset="0"/>
              </a:defRPr>
            </a:lvl4pPr>
            <a:lvl5pPr>
              <a:defRPr sz="1800">
                <a:latin typeface="Axiata Book" pitchFamily="34" charset="0"/>
                <a:cs typeface="Axiata Book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93631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8" y="1447800"/>
            <a:ext cx="7618412" cy="4767263"/>
          </a:xfrm>
          <a:prstGeom prst="rect">
            <a:avLst/>
          </a:prstGeom>
        </p:spPr>
        <p:txBody>
          <a:bodyPr/>
          <a:lstStyle>
            <a:lvl1pPr>
              <a:buClr>
                <a:srgbClr val="7FC31C"/>
              </a:buClr>
              <a:defRPr sz="2800">
                <a:latin typeface="Axiata Book" pitchFamily="34" charset="0"/>
                <a:cs typeface="Axiata Book" pitchFamily="34" charset="0"/>
              </a:defRPr>
            </a:lvl1pPr>
            <a:lvl2pPr>
              <a:defRPr sz="2800">
                <a:latin typeface="Axiata Book" pitchFamily="34" charset="0"/>
                <a:cs typeface="Axiata Book" pitchFamily="34" charset="0"/>
              </a:defRPr>
            </a:lvl2pPr>
            <a:lvl3pPr>
              <a:defRPr sz="2400">
                <a:latin typeface="Axiata Book" pitchFamily="34" charset="0"/>
                <a:cs typeface="Axiata Book" pitchFamily="34" charset="0"/>
              </a:defRPr>
            </a:lvl3pPr>
            <a:lvl4pPr>
              <a:defRPr sz="2000">
                <a:latin typeface="Axiata Book" pitchFamily="34" charset="0"/>
                <a:cs typeface="Axiata Book" pitchFamily="34" charset="0"/>
              </a:defRPr>
            </a:lvl4pPr>
            <a:lvl5pPr>
              <a:defRPr sz="1800">
                <a:latin typeface="Axiata Book" pitchFamily="34" charset="0"/>
                <a:cs typeface="Axiata Book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4576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1E3C-EC37-4E34-B4EA-A6291DA9213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8D78-898D-4A2A-B876-96AE28F42B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5/9/2012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E78A2-C08B-4464-8C3D-3662D5D93F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1E3C-EC37-4E34-B4EA-A6291DA9213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8D78-898D-4A2A-B876-96AE28F42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1E3C-EC37-4E34-B4EA-A6291DA9213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8D78-898D-4A2A-B876-96AE28F42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1E3C-EC37-4E34-B4EA-A6291DA9213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8D78-898D-4A2A-B876-96AE28F42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1E3C-EC37-4E34-B4EA-A6291DA9213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8D78-898D-4A2A-B876-96AE28F42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1E3C-EC37-4E34-B4EA-A6291DA9213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8D78-898D-4A2A-B876-96AE28F42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618412" cy="381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xiata Book" pitchFamily="34" charset="0"/>
                <a:cs typeface="Axiata Boo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8" y="1447800"/>
            <a:ext cx="7618412" cy="4767263"/>
          </a:xfrm>
          <a:prstGeom prst="rect">
            <a:avLst/>
          </a:prstGeom>
        </p:spPr>
        <p:txBody>
          <a:bodyPr/>
          <a:lstStyle>
            <a:lvl1pPr>
              <a:buClr>
                <a:srgbClr val="7FC31C"/>
              </a:buClr>
              <a:defRPr sz="2800">
                <a:latin typeface="Axiata Book" pitchFamily="34" charset="0"/>
                <a:cs typeface="Axiata Book" pitchFamily="34" charset="0"/>
              </a:defRPr>
            </a:lvl1pPr>
            <a:lvl2pPr>
              <a:defRPr sz="2800">
                <a:latin typeface="Axiata Book" pitchFamily="34" charset="0"/>
                <a:cs typeface="Axiata Book" pitchFamily="34" charset="0"/>
              </a:defRPr>
            </a:lvl2pPr>
            <a:lvl3pPr>
              <a:defRPr sz="2400">
                <a:latin typeface="Axiata Book" pitchFamily="34" charset="0"/>
                <a:cs typeface="Axiata Book" pitchFamily="34" charset="0"/>
              </a:defRPr>
            </a:lvl3pPr>
            <a:lvl4pPr>
              <a:defRPr sz="2000">
                <a:latin typeface="Axiata Book" pitchFamily="34" charset="0"/>
                <a:cs typeface="Axiata Book" pitchFamily="34" charset="0"/>
              </a:defRPr>
            </a:lvl4pPr>
            <a:lvl5pPr>
              <a:defRPr sz="1800">
                <a:latin typeface="Axiata Book" pitchFamily="34" charset="0"/>
                <a:cs typeface="Axiata Book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481763"/>
            <a:ext cx="685800" cy="376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E78A2-C08B-4464-8C3D-3662D5D93F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1"/>
          </p:nvPr>
        </p:nvSpPr>
        <p:spPr>
          <a:xfrm>
            <a:off x="5943600" y="6481763"/>
            <a:ext cx="2259013" cy="376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5/9/2012</a:t>
            </a:r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1E3C-EC37-4E34-B4EA-A6291DA9213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8D78-898D-4A2A-B876-96AE28F42B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1E3C-EC37-4E34-B4EA-A6291DA9213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0F8D78-898D-4A2A-B876-96AE28F42B3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1E3C-EC37-4E34-B4EA-A6291DA9213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8D78-898D-4A2A-B876-96AE28F42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1E3C-EC37-4E34-B4EA-A6291DA9213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8D78-898D-4A2A-B876-96AE28F42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8" y="1447800"/>
            <a:ext cx="7618412" cy="4767263"/>
          </a:xfrm>
          <a:prstGeom prst="rect">
            <a:avLst/>
          </a:prstGeom>
        </p:spPr>
        <p:txBody>
          <a:bodyPr/>
          <a:lstStyle>
            <a:lvl1pPr>
              <a:buClr>
                <a:srgbClr val="7FC31C"/>
              </a:buClr>
              <a:defRPr sz="2800">
                <a:latin typeface="Axiata Book" pitchFamily="34" charset="0"/>
                <a:cs typeface="Axiata Book" pitchFamily="34" charset="0"/>
              </a:defRPr>
            </a:lvl1pPr>
            <a:lvl2pPr>
              <a:defRPr sz="2800">
                <a:latin typeface="Axiata Book" pitchFamily="34" charset="0"/>
                <a:cs typeface="Axiata Book" pitchFamily="34" charset="0"/>
              </a:defRPr>
            </a:lvl2pPr>
            <a:lvl3pPr>
              <a:defRPr sz="2400">
                <a:latin typeface="Axiata Book" pitchFamily="34" charset="0"/>
                <a:cs typeface="Axiata Book" pitchFamily="34" charset="0"/>
              </a:defRPr>
            </a:lvl3pPr>
            <a:lvl4pPr>
              <a:defRPr sz="2000">
                <a:latin typeface="Axiata Book" pitchFamily="34" charset="0"/>
                <a:cs typeface="Axiata Book" pitchFamily="34" charset="0"/>
              </a:defRPr>
            </a:lvl4pPr>
            <a:lvl5pPr>
              <a:defRPr sz="1800">
                <a:latin typeface="Axiata Book" pitchFamily="34" charset="0"/>
                <a:cs typeface="Axiata Book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406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8" y="1447800"/>
            <a:ext cx="7618412" cy="4767263"/>
          </a:xfrm>
          <a:prstGeom prst="rect">
            <a:avLst/>
          </a:prstGeom>
        </p:spPr>
        <p:txBody>
          <a:bodyPr/>
          <a:lstStyle>
            <a:lvl1pPr>
              <a:buClr>
                <a:srgbClr val="7FC31C"/>
              </a:buClr>
              <a:defRPr sz="2800">
                <a:latin typeface="Axiata Book" pitchFamily="34" charset="0"/>
                <a:cs typeface="Axiata Book" pitchFamily="34" charset="0"/>
              </a:defRPr>
            </a:lvl1pPr>
            <a:lvl2pPr>
              <a:defRPr sz="2800">
                <a:latin typeface="Axiata Book" pitchFamily="34" charset="0"/>
                <a:cs typeface="Axiata Book" pitchFamily="34" charset="0"/>
              </a:defRPr>
            </a:lvl2pPr>
            <a:lvl3pPr>
              <a:defRPr sz="2400">
                <a:latin typeface="Axiata Book" pitchFamily="34" charset="0"/>
                <a:cs typeface="Axiata Book" pitchFamily="34" charset="0"/>
              </a:defRPr>
            </a:lvl3pPr>
            <a:lvl4pPr>
              <a:defRPr sz="2000">
                <a:latin typeface="Axiata Book" pitchFamily="34" charset="0"/>
                <a:cs typeface="Axiata Book" pitchFamily="34" charset="0"/>
              </a:defRPr>
            </a:lvl4pPr>
            <a:lvl5pPr>
              <a:defRPr sz="1800">
                <a:latin typeface="Axiata Book" pitchFamily="34" charset="0"/>
                <a:cs typeface="Axiata Book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93631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8" y="1447800"/>
            <a:ext cx="7618412" cy="4767263"/>
          </a:xfrm>
          <a:prstGeom prst="rect">
            <a:avLst/>
          </a:prstGeom>
        </p:spPr>
        <p:txBody>
          <a:bodyPr/>
          <a:lstStyle>
            <a:lvl1pPr>
              <a:buClr>
                <a:srgbClr val="7FC31C"/>
              </a:buClr>
              <a:defRPr sz="2800">
                <a:latin typeface="Axiata Book" pitchFamily="34" charset="0"/>
                <a:cs typeface="Axiata Book" pitchFamily="34" charset="0"/>
              </a:defRPr>
            </a:lvl1pPr>
            <a:lvl2pPr>
              <a:defRPr sz="2800">
                <a:latin typeface="Axiata Book" pitchFamily="34" charset="0"/>
                <a:cs typeface="Axiata Book" pitchFamily="34" charset="0"/>
              </a:defRPr>
            </a:lvl2pPr>
            <a:lvl3pPr>
              <a:defRPr sz="2400">
                <a:latin typeface="Axiata Book" pitchFamily="34" charset="0"/>
                <a:cs typeface="Axiata Book" pitchFamily="34" charset="0"/>
              </a:defRPr>
            </a:lvl3pPr>
            <a:lvl4pPr>
              <a:defRPr sz="2000">
                <a:latin typeface="Axiata Book" pitchFamily="34" charset="0"/>
                <a:cs typeface="Axiata Book" pitchFamily="34" charset="0"/>
              </a:defRPr>
            </a:lvl4pPr>
            <a:lvl5pPr>
              <a:defRPr sz="1800">
                <a:latin typeface="Axiata Book" pitchFamily="34" charset="0"/>
                <a:cs typeface="Axiata Book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4576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8" y="1447800"/>
            <a:ext cx="7618412" cy="4767263"/>
          </a:xfrm>
          <a:prstGeom prst="rect">
            <a:avLst/>
          </a:prstGeom>
        </p:spPr>
        <p:txBody>
          <a:bodyPr/>
          <a:lstStyle>
            <a:lvl1pPr>
              <a:buClr>
                <a:srgbClr val="7FC31C"/>
              </a:buClr>
              <a:defRPr sz="2800">
                <a:latin typeface="Axiata Book" pitchFamily="34" charset="0"/>
                <a:cs typeface="Axiata Book" pitchFamily="34" charset="0"/>
              </a:defRPr>
            </a:lvl1pPr>
            <a:lvl2pPr>
              <a:defRPr sz="2800">
                <a:latin typeface="Axiata Book" pitchFamily="34" charset="0"/>
                <a:cs typeface="Axiata Book" pitchFamily="34" charset="0"/>
              </a:defRPr>
            </a:lvl2pPr>
            <a:lvl3pPr>
              <a:defRPr sz="2400">
                <a:latin typeface="Axiata Book" pitchFamily="34" charset="0"/>
                <a:cs typeface="Axiata Book" pitchFamily="34" charset="0"/>
              </a:defRPr>
            </a:lvl3pPr>
            <a:lvl4pPr>
              <a:defRPr sz="2000">
                <a:latin typeface="Axiata Book" pitchFamily="34" charset="0"/>
                <a:cs typeface="Axiata Book" pitchFamily="34" charset="0"/>
              </a:defRPr>
            </a:lvl4pPr>
            <a:lvl5pPr>
              <a:defRPr sz="1800">
                <a:latin typeface="Axiata Book" pitchFamily="34" charset="0"/>
                <a:cs typeface="Axiata Book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760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8" y="1447800"/>
            <a:ext cx="7618412" cy="4767263"/>
          </a:xfrm>
          <a:prstGeom prst="rect">
            <a:avLst/>
          </a:prstGeom>
        </p:spPr>
        <p:txBody>
          <a:bodyPr/>
          <a:lstStyle>
            <a:lvl1pPr>
              <a:buClr>
                <a:srgbClr val="7FC31C"/>
              </a:buClr>
              <a:defRPr sz="2800">
                <a:latin typeface="Axiata Book" pitchFamily="34" charset="0"/>
                <a:cs typeface="Axiata Book" pitchFamily="34" charset="0"/>
              </a:defRPr>
            </a:lvl1pPr>
            <a:lvl2pPr>
              <a:defRPr sz="2800">
                <a:latin typeface="Axiata Book" pitchFamily="34" charset="0"/>
                <a:cs typeface="Axiata Book" pitchFamily="34" charset="0"/>
              </a:defRPr>
            </a:lvl2pPr>
            <a:lvl3pPr>
              <a:defRPr sz="2400">
                <a:latin typeface="Axiata Book" pitchFamily="34" charset="0"/>
                <a:cs typeface="Axiata Book" pitchFamily="34" charset="0"/>
              </a:defRPr>
            </a:lvl3pPr>
            <a:lvl4pPr>
              <a:defRPr sz="2000">
                <a:latin typeface="Axiata Book" pitchFamily="34" charset="0"/>
                <a:cs typeface="Axiata Book" pitchFamily="34" charset="0"/>
              </a:defRPr>
            </a:lvl4pPr>
            <a:lvl5pPr>
              <a:defRPr sz="1800">
                <a:latin typeface="Axiata Book" pitchFamily="34" charset="0"/>
                <a:cs typeface="Axiata Book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3534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02101"/>
            <a:ext cx="7772400" cy="1079500"/>
          </a:xfrm>
          <a:prstGeom prst="rect">
            <a:avLst/>
          </a:prstGeom>
        </p:spPr>
        <p:txBody>
          <a:bodyPr anchor="t"/>
          <a:lstStyle>
            <a:lvl1pPr algn="l">
              <a:defRPr sz="2800" b="1" cap="all">
                <a:solidFill>
                  <a:schemeClr val="tx1"/>
                </a:solidFill>
                <a:latin typeface="Axiata Book" pitchFamily="34" charset="0"/>
                <a:cs typeface="Axiata Boo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86000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xiata Book" pitchFamily="34" charset="0"/>
                <a:cs typeface="Axiata Book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481763"/>
            <a:ext cx="685800" cy="376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01424-C72C-4C92-A19A-9213A1ED7F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1"/>
          </p:nvPr>
        </p:nvSpPr>
        <p:spPr>
          <a:xfrm>
            <a:off x="5943600" y="6481763"/>
            <a:ext cx="2259013" cy="376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5/9/2012</a:t>
            </a:r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588" y="1714500"/>
            <a:ext cx="3732212" cy="4767263"/>
          </a:xfrm>
          <a:prstGeom prst="rect">
            <a:avLst/>
          </a:prstGeom>
        </p:spPr>
        <p:txBody>
          <a:bodyPr/>
          <a:lstStyle>
            <a:lvl1pPr>
              <a:buClr>
                <a:srgbClr val="7FC31C"/>
              </a:buClr>
              <a:defRPr sz="2800">
                <a:latin typeface="Axiata Book" pitchFamily="34" charset="0"/>
                <a:cs typeface="Axiata Book" pitchFamily="34" charset="0"/>
              </a:defRPr>
            </a:lvl1pPr>
            <a:lvl2pPr>
              <a:defRPr sz="2400">
                <a:latin typeface="Axiata Book" pitchFamily="34" charset="0"/>
                <a:cs typeface="Axiata Book" pitchFamily="34" charset="0"/>
              </a:defRPr>
            </a:lvl2pPr>
            <a:lvl3pPr>
              <a:defRPr sz="2000">
                <a:latin typeface="Axiata Book" pitchFamily="34" charset="0"/>
                <a:cs typeface="Axiata Book" pitchFamily="34" charset="0"/>
              </a:defRPr>
            </a:lvl3pPr>
            <a:lvl4pPr>
              <a:defRPr sz="1800">
                <a:latin typeface="Axiata Book" pitchFamily="34" charset="0"/>
                <a:cs typeface="Axiata Book" pitchFamily="34" charset="0"/>
              </a:defRPr>
            </a:lvl4pPr>
            <a:lvl5pPr>
              <a:defRPr sz="1800">
                <a:latin typeface="Axiata Book" pitchFamily="34" charset="0"/>
                <a:cs typeface="Axiata Book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4500"/>
            <a:ext cx="3733800" cy="4767263"/>
          </a:xfrm>
          <a:prstGeom prst="rect">
            <a:avLst/>
          </a:prstGeom>
        </p:spPr>
        <p:txBody>
          <a:bodyPr/>
          <a:lstStyle>
            <a:lvl1pPr>
              <a:buClr>
                <a:srgbClr val="7FC31C"/>
              </a:buClr>
              <a:defRPr sz="2800">
                <a:latin typeface="Axiata Book" pitchFamily="34" charset="0"/>
                <a:cs typeface="Axiata Book" pitchFamily="34" charset="0"/>
              </a:defRPr>
            </a:lvl1pPr>
            <a:lvl2pPr>
              <a:defRPr sz="2400">
                <a:latin typeface="Axiata Book" pitchFamily="34" charset="0"/>
                <a:cs typeface="Axiata Book" pitchFamily="34" charset="0"/>
              </a:defRPr>
            </a:lvl2pPr>
            <a:lvl3pPr>
              <a:defRPr sz="2000">
                <a:latin typeface="Axiata Book" pitchFamily="34" charset="0"/>
                <a:cs typeface="Axiata Book" pitchFamily="34" charset="0"/>
              </a:defRPr>
            </a:lvl3pPr>
            <a:lvl4pPr>
              <a:defRPr sz="1800">
                <a:latin typeface="Axiata Book" pitchFamily="34" charset="0"/>
                <a:cs typeface="Axiata Book" pitchFamily="34" charset="0"/>
              </a:defRPr>
            </a:lvl4pPr>
            <a:lvl5pPr>
              <a:defRPr sz="1800">
                <a:latin typeface="Axiata Book" pitchFamily="34" charset="0"/>
                <a:cs typeface="Axiata Book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481763"/>
            <a:ext cx="685800" cy="376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22A59-9AD2-4520-BBF7-52E38F306C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5943600" y="6481763"/>
            <a:ext cx="2259013" cy="376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5/9/2012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618412" cy="381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xiata Book" pitchFamily="34" charset="0"/>
                <a:cs typeface="Axiata Boo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9697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xiata Book" pitchFamily="34" charset="0"/>
                <a:cs typeface="Axiata Book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7FC31C"/>
              </a:buClr>
              <a:defRPr sz="2400">
                <a:latin typeface="Axiata Book" pitchFamily="34" charset="0"/>
                <a:cs typeface="Axiata Book" pitchFamily="34" charset="0"/>
              </a:defRPr>
            </a:lvl1pPr>
            <a:lvl2pPr>
              <a:defRPr sz="2000">
                <a:latin typeface="Axiata Book" pitchFamily="34" charset="0"/>
                <a:cs typeface="Axiata Book" pitchFamily="34" charset="0"/>
              </a:defRPr>
            </a:lvl2pPr>
            <a:lvl3pPr>
              <a:defRPr sz="1800">
                <a:latin typeface="Axiata Book" pitchFamily="34" charset="0"/>
                <a:cs typeface="Axiata Book" pitchFamily="34" charset="0"/>
              </a:defRPr>
            </a:lvl3pPr>
            <a:lvl4pPr>
              <a:defRPr sz="1600">
                <a:latin typeface="Axiata Book" pitchFamily="34" charset="0"/>
                <a:cs typeface="Axiata Book" pitchFamily="34" charset="0"/>
              </a:defRPr>
            </a:lvl4pPr>
            <a:lvl5pPr>
              <a:defRPr sz="1600">
                <a:latin typeface="Axiata Book" pitchFamily="34" charset="0"/>
                <a:cs typeface="Axiata Book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xiata Book" pitchFamily="34" charset="0"/>
                <a:cs typeface="Axiata Book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7FC31C"/>
              </a:buClr>
              <a:defRPr sz="2400">
                <a:latin typeface="Axiata Book" pitchFamily="34" charset="0"/>
                <a:cs typeface="Axiata Book" pitchFamily="34" charset="0"/>
              </a:defRPr>
            </a:lvl1pPr>
            <a:lvl2pPr>
              <a:defRPr sz="2000">
                <a:latin typeface="Axiata Book" pitchFamily="34" charset="0"/>
                <a:cs typeface="Axiata Book" pitchFamily="34" charset="0"/>
              </a:defRPr>
            </a:lvl2pPr>
            <a:lvl3pPr>
              <a:defRPr sz="1800">
                <a:latin typeface="Axiata Book" pitchFamily="34" charset="0"/>
                <a:cs typeface="Axiata Book" pitchFamily="34" charset="0"/>
              </a:defRPr>
            </a:lvl3pPr>
            <a:lvl4pPr>
              <a:defRPr sz="1600">
                <a:latin typeface="Axiata Book" pitchFamily="34" charset="0"/>
                <a:cs typeface="Axiata Book" pitchFamily="34" charset="0"/>
              </a:defRPr>
            </a:lvl4pPr>
            <a:lvl5pPr>
              <a:defRPr sz="1600">
                <a:latin typeface="Axiata Book" pitchFamily="34" charset="0"/>
                <a:cs typeface="Axiata Book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481763"/>
            <a:ext cx="685800" cy="376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76356-A929-4FC8-A667-D5A41C10E2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5943600" y="6481763"/>
            <a:ext cx="2259013" cy="376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5/9/2012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618412" cy="381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xiata Book" pitchFamily="34" charset="0"/>
                <a:cs typeface="Axiata Boo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481763"/>
            <a:ext cx="685800" cy="376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2F8F-3296-4EE4-BB9A-3949F362B1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5943600" y="6481763"/>
            <a:ext cx="2259013" cy="376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5/9/2012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618412" cy="381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xiata Book" pitchFamily="34" charset="0"/>
                <a:cs typeface="Axiata Boo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481763"/>
            <a:ext cx="685800" cy="376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E434D-252B-4039-9FB9-4E23C44263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5943600" y="6481763"/>
            <a:ext cx="2259013" cy="376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5/9/2012</a:t>
            </a:r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0262"/>
            <a:ext cx="3008313" cy="641350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1"/>
                </a:solidFill>
                <a:latin typeface="Axiata Book" pitchFamily="34" charset="0"/>
                <a:cs typeface="Axiata Boo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4118"/>
            <a:ext cx="3816350" cy="941294"/>
          </a:xfrm>
          <a:prstGeom prst="rect">
            <a:avLst/>
          </a:prstGeom>
        </p:spPr>
        <p:txBody>
          <a:bodyPr/>
          <a:lstStyle>
            <a:lvl1pPr>
              <a:buClr>
                <a:srgbClr val="7FC31C"/>
              </a:buClr>
              <a:defRPr sz="3000" b="1">
                <a:solidFill>
                  <a:schemeClr val="tx1"/>
                </a:solidFill>
                <a:latin typeface="Axiata Book" pitchFamily="34" charset="0"/>
                <a:cs typeface="Axiata Book" pitchFamily="34" charset="0"/>
              </a:defRPr>
            </a:lvl1pPr>
            <a:lvl2pPr>
              <a:defRPr sz="2800">
                <a:latin typeface="Axiata Book" pitchFamily="34" charset="0"/>
                <a:cs typeface="Axiata Book" pitchFamily="34" charset="0"/>
              </a:defRPr>
            </a:lvl2pPr>
            <a:lvl3pPr>
              <a:defRPr sz="2400">
                <a:latin typeface="Axiata Book" pitchFamily="34" charset="0"/>
                <a:cs typeface="Axiata Book" pitchFamily="34" charset="0"/>
              </a:defRPr>
            </a:lvl3pPr>
            <a:lvl4pPr>
              <a:defRPr sz="2000">
                <a:latin typeface="Axiata Book" pitchFamily="34" charset="0"/>
                <a:cs typeface="Axiata Book" pitchFamily="34" charset="0"/>
              </a:defRPr>
            </a:lvl4pPr>
            <a:lvl5pPr>
              <a:defRPr sz="2000">
                <a:latin typeface="Axiata Book" pitchFamily="34" charset="0"/>
                <a:cs typeface="Axiata Book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xiata Book" pitchFamily="34" charset="0"/>
                <a:cs typeface="Axiata Book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3575050" y="1447800"/>
            <a:ext cx="5111750" cy="4343400"/>
          </a:xfrm>
          <a:prstGeom prst="rect">
            <a:avLst/>
          </a:prstGeom>
        </p:spPr>
        <p:txBody>
          <a:bodyPr/>
          <a:lstStyle>
            <a:lvl1pPr>
              <a:buClr>
                <a:srgbClr val="7FC31C"/>
              </a:buClr>
              <a:defRPr sz="3000">
                <a:solidFill>
                  <a:schemeClr val="tx1"/>
                </a:solidFill>
                <a:latin typeface="Axiata Book" pitchFamily="34" charset="0"/>
                <a:cs typeface="Axiata Book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xiata Book" pitchFamily="34" charset="0"/>
                <a:cs typeface="Axiata Book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xiata Book" pitchFamily="34" charset="0"/>
                <a:cs typeface="Axiata Book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xiata Book" pitchFamily="34" charset="0"/>
                <a:cs typeface="Axiata Book" pitchFamily="34" charset="0"/>
              </a:defRPr>
            </a:lvl4pPr>
            <a:lvl5pPr>
              <a:defRPr sz="2000">
                <a:latin typeface="Axiata Book" pitchFamily="34" charset="0"/>
                <a:cs typeface="Axiata Book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8382000" y="6481763"/>
            <a:ext cx="685800" cy="376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68D01-739E-491F-92BB-97901182B9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5943600" y="6481763"/>
            <a:ext cx="2259013" cy="376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5/9/2012</a:t>
            </a:r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8" y="1447800"/>
            <a:ext cx="7618412" cy="4767263"/>
          </a:xfrm>
          <a:prstGeom prst="rect">
            <a:avLst/>
          </a:prstGeom>
        </p:spPr>
        <p:txBody>
          <a:bodyPr/>
          <a:lstStyle>
            <a:lvl1pPr>
              <a:buClr>
                <a:srgbClr val="7FC31C"/>
              </a:buClr>
              <a:defRPr sz="2800">
                <a:latin typeface="Axiata Book" pitchFamily="34" charset="0"/>
                <a:cs typeface="Axiata Book" pitchFamily="34" charset="0"/>
              </a:defRPr>
            </a:lvl1pPr>
            <a:lvl2pPr>
              <a:defRPr sz="2800">
                <a:latin typeface="Axiata Book" pitchFamily="34" charset="0"/>
                <a:cs typeface="Axiata Book" pitchFamily="34" charset="0"/>
              </a:defRPr>
            </a:lvl2pPr>
            <a:lvl3pPr>
              <a:defRPr sz="2400">
                <a:latin typeface="Axiata Book" pitchFamily="34" charset="0"/>
                <a:cs typeface="Axiata Book" pitchFamily="34" charset="0"/>
              </a:defRPr>
            </a:lvl3pPr>
            <a:lvl4pPr>
              <a:defRPr sz="2000">
                <a:latin typeface="Axiata Book" pitchFamily="34" charset="0"/>
                <a:cs typeface="Axiata Book" pitchFamily="34" charset="0"/>
              </a:defRPr>
            </a:lvl4pPr>
            <a:lvl5pPr>
              <a:defRPr sz="1800">
                <a:latin typeface="Axiata Book" pitchFamily="34" charset="0"/>
                <a:cs typeface="Axiata Book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406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2400" y="63246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xiata Book" pitchFamily="34" charset="0"/>
                <a:cs typeface="Axiata Book" pitchFamily="34" charset="0"/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3" r:id="rId9"/>
    <p:sldLayoutId id="2147483685" r:id="rId10"/>
    <p:sldLayoutId id="2147483686" r:id="rId11"/>
    <p:sldLayoutId id="2147483687" r:id="rId12"/>
  </p:sldLayoutIdLst>
  <p:transition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A329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A3291"/>
          </a:solidFill>
          <a:latin typeface="Arial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A3291"/>
          </a:solidFill>
          <a:latin typeface="Arial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A3291"/>
          </a:solidFill>
          <a:latin typeface="Arial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A3291"/>
          </a:solidFill>
          <a:latin typeface="Arial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A3291"/>
          </a:solidFill>
          <a:latin typeface="Arial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A3291"/>
          </a:solidFill>
          <a:latin typeface="Arial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A3291"/>
          </a:solidFill>
          <a:latin typeface="Arial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A3291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rgbClr val="DC5A00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73100" indent="-2921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541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524000" indent="-2794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9050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362200" indent="-1905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819400" indent="-1905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276600" indent="-1905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733800" indent="-1905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26780" y="632460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64181EB-243E-4DA7-BBA2-B4BF00E51E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05F675B-0A7E-42DE-BCB1-1ECC03A423F7}" type="datetimeFigureOut">
              <a:rPr lang="en-US" smtClean="0"/>
              <a:t>12/17/2013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8458200" y="5485352"/>
            <a:ext cx="685800" cy="680764"/>
            <a:chOff x="6324600" y="5062941"/>
            <a:chExt cx="685800" cy="6807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4600" y="5062941"/>
              <a:ext cx="680764" cy="68076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5575" y="5150910"/>
              <a:ext cx="504825" cy="504825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324600"/>
            <a:ext cx="1652155" cy="4047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ransition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8.xml"/><Relationship Id="rId4" Type="http://schemas.openxmlformats.org/officeDocument/2006/relationships/chart" Target="../charts/char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2895600"/>
            <a:ext cx="7620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 smtClean="0">
                <a:latin typeface="Axiata Bold" pitchFamily="34" charset="0"/>
                <a:cs typeface="Axiata Bold" pitchFamily="34" charset="0"/>
              </a:rPr>
              <a:t>Securitysense</a:t>
            </a:r>
            <a:endParaRPr lang="en-US" sz="2800" b="1" i="1" dirty="0" smtClean="0">
              <a:latin typeface="Axiata Bold" pitchFamily="34" charset="0"/>
              <a:cs typeface="Axiata Bold" pitchFamily="34" charset="0"/>
            </a:endParaRPr>
          </a:p>
          <a:p>
            <a:pPr algn="ctr"/>
            <a:r>
              <a:rPr lang="en-US" sz="2400" dirty="0" smtClean="0">
                <a:latin typeface="Axiata Bold" pitchFamily="34" charset="0"/>
                <a:cs typeface="Axiata Bold" pitchFamily="34" charset="0"/>
              </a:rPr>
              <a:t>Inform</a:t>
            </a:r>
            <a:r>
              <a:rPr lang="en-US" sz="2400" dirty="0" smtClean="0">
                <a:latin typeface="+mn-lt"/>
                <a:cs typeface="Axiata Bold" pitchFamily="34" charset="0"/>
              </a:rPr>
              <a:t>ation Security Dashboard </a:t>
            </a:r>
          </a:p>
          <a:p>
            <a:pPr algn="ctr"/>
            <a:endParaRPr lang="en-US" sz="2400" dirty="0"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534400" y="6324600"/>
            <a:ext cx="457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4AD047-F7BA-44AB-83D0-77B3578A6A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xiata Bold" pitchFamily="34" charset="0"/>
                <a:cs typeface="Axiata Bold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0132" y="636517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xiata Bold" pitchFamily="34" charset="0"/>
                <a:cs typeface="Axiata Bold" pitchFamily="34" charset="0"/>
              </a:rPr>
              <a:t>Confidential</a:t>
            </a:r>
            <a:endParaRPr lang="en-US" sz="1400" b="1" dirty="0">
              <a:solidFill>
                <a:schemeClr val="bg1"/>
              </a:solidFill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0" y="4648200"/>
            <a:ext cx="3241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</a:t>
            </a:r>
            <a:r>
              <a:rPr lang="en-US" sz="1400" dirty="0" smtClean="0"/>
              <a:t>opyright </a:t>
            </a:r>
            <a:r>
              <a:rPr lang="en-US" sz="1400" dirty="0"/>
              <a:t>© </a:t>
            </a:r>
            <a:r>
              <a:rPr lang="en-US" sz="1400" dirty="0" smtClean="0"/>
              <a:t>2014 </a:t>
            </a:r>
            <a:endParaRPr lang="en-US" sz="1400" dirty="0"/>
          </a:p>
          <a:p>
            <a:pPr algn="ctr"/>
            <a:r>
              <a:rPr lang="en-US" sz="1400" dirty="0" err="1" smtClean="0"/>
              <a:t>Securitysense</a:t>
            </a:r>
            <a:r>
              <a:rPr lang="en-US" sz="1400" dirty="0" smtClean="0"/>
              <a:t>, www.securitysense.org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0082150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381000"/>
            <a:ext cx="8229600" cy="381000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lnSpc>
                <a:spcPct val="80000"/>
              </a:lnSpc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xiata Bold" pitchFamily="34" charset="0"/>
              <a:ea typeface="+mj-ea"/>
              <a:cs typeface="Axiata Bold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228600"/>
            <a:ext cx="7618412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Axiata Book" pitchFamily="34" charset="0"/>
                <a:ea typeface="+mj-ea"/>
                <a:cs typeface="Axiata Book" pitchFamily="34" charset="0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9pPr>
          </a:lstStyle>
          <a:p>
            <a:endParaRPr lang="en-US" sz="1600" dirty="0"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534400" y="6324600"/>
            <a:ext cx="457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4AD047-F7BA-44AB-83D0-77B3578A6A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xiata Bold" pitchFamily="34" charset="0"/>
                <a:cs typeface="Axiata Bold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Dashboard : Firewall/IPS Control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2667000"/>
            <a:ext cx="7618412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Axiata Book" pitchFamily="34" charset="0"/>
                <a:ea typeface="+mj-ea"/>
                <a:cs typeface="Axiata Book" pitchFamily="34" charset="0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9pPr>
          </a:lstStyle>
          <a:p>
            <a:endParaRPr lang="en-US" dirty="0">
              <a:latin typeface="Axiata Bold" pitchFamily="34" charset="0"/>
              <a:cs typeface="Axiata Bol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667001"/>
            <a:ext cx="2718050" cy="2133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74735"/>
            <a:ext cx="2717739" cy="2125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667001"/>
            <a:ext cx="2286000" cy="2133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57851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381000"/>
            <a:ext cx="8229600" cy="381000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lnSpc>
                <a:spcPct val="80000"/>
              </a:lnSpc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xiata Bold" pitchFamily="34" charset="0"/>
              <a:ea typeface="+mj-ea"/>
              <a:cs typeface="Axiata Bold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228600"/>
            <a:ext cx="7618412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Axiata Book" pitchFamily="34" charset="0"/>
                <a:ea typeface="+mj-ea"/>
                <a:cs typeface="Axiata Book" pitchFamily="34" charset="0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9pPr>
          </a:lstStyle>
          <a:p>
            <a:endParaRPr lang="en-US" sz="1600" dirty="0"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534400" y="6324600"/>
            <a:ext cx="457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4AD047-F7BA-44AB-83D0-77B3578A6A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xiata Bold" pitchFamily="34" charset="0"/>
                <a:cs typeface="Axiata Bold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0132" y="636517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xiata Bold" pitchFamily="34" charset="0"/>
                <a:cs typeface="Axiata Bold" pitchFamily="34" charset="0"/>
              </a:rPr>
              <a:t>Confidential</a:t>
            </a:r>
            <a:endParaRPr lang="en-US" sz="1400" b="1" dirty="0">
              <a:solidFill>
                <a:schemeClr val="bg1"/>
              </a:solidFill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Dashboard : Compliance Effectiveness</a:t>
            </a:r>
            <a:endParaRPr lang="en-US" sz="40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466020"/>
              </p:ext>
            </p:extLst>
          </p:nvPr>
        </p:nvGraphicFramePr>
        <p:xfrm>
          <a:off x="345743" y="1676400"/>
          <a:ext cx="8001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484746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038855"/>
              </p:ext>
            </p:extLst>
          </p:nvPr>
        </p:nvGraphicFramePr>
        <p:xfrm>
          <a:off x="304800" y="1676400"/>
          <a:ext cx="4117848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701383"/>
              </p:ext>
            </p:extLst>
          </p:nvPr>
        </p:nvGraphicFramePr>
        <p:xfrm>
          <a:off x="4419600" y="1676400"/>
          <a:ext cx="4267200" cy="3883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8534400" y="6324600"/>
            <a:ext cx="457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4AD047-F7BA-44AB-83D0-77B3578A6A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xiata Bold" pitchFamily="34" charset="0"/>
                <a:cs typeface="Axiata Bold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0132" y="636517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xiata Bold" pitchFamily="34" charset="0"/>
                <a:cs typeface="Axiata Bold" pitchFamily="34" charset="0"/>
              </a:rPr>
              <a:t>Confidential</a:t>
            </a:r>
            <a:endParaRPr lang="en-US" sz="1400" b="1" dirty="0">
              <a:solidFill>
                <a:schemeClr val="bg1"/>
              </a:solidFill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381000" y="304800"/>
            <a:ext cx="76200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Dashboard : Office LAN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0134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125987"/>
              </p:ext>
            </p:extLst>
          </p:nvPr>
        </p:nvGraphicFramePr>
        <p:xfrm>
          <a:off x="93360" y="1295400"/>
          <a:ext cx="310704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82"/>
              </p:ext>
            </p:extLst>
          </p:nvPr>
        </p:nvGraphicFramePr>
        <p:xfrm>
          <a:off x="6059606" y="1295400"/>
          <a:ext cx="24384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498687"/>
              </p:ext>
            </p:extLst>
          </p:nvPr>
        </p:nvGraphicFramePr>
        <p:xfrm>
          <a:off x="152400" y="4836160"/>
          <a:ext cx="81534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Access Control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xiata Book" pitchFamily="34" charset="0"/>
                        <a:cs typeface="Axiata Book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Unauthorized Attempt</a:t>
                      </a:r>
                      <a:endParaRPr lang="en-US" dirty="0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har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15011"/>
              </p:ext>
            </p:extLst>
          </p:nvPr>
        </p:nvGraphicFramePr>
        <p:xfrm>
          <a:off x="3200400" y="1295400"/>
          <a:ext cx="2819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534400" y="6324600"/>
            <a:ext cx="457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4AD047-F7BA-44AB-83D0-77B3578A6A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xiata Bold" pitchFamily="34" charset="0"/>
                <a:cs typeface="Axiata Bold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70132" y="636517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xiata Bold" pitchFamily="34" charset="0"/>
                <a:cs typeface="Axiata Bold" pitchFamily="34" charset="0"/>
              </a:rPr>
              <a:t>Confidential</a:t>
            </a:r>
            <a:endParaRPr lang="en-US" sz="1400" b="1" dirty="0">
              <a:solidFill>
                <a:schemeClr val="bg1"/>
              </a:solidFill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Dashboard : Firewall &amp; 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7185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232660"/>
              </p:ext>
            </p:extLst>
          </p:nvPr>
        </p:nvGraphicFramePr>
        <p:xfrm>
          <a:off x="4657344" y="1219200"/>
          <a:ext cx="3648456" cy="4635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5638800"/>
            <a:ext cx="2590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xiata Book" pitchFamily="34" charset="0"/>
                <a:cs typeface="Axiata Book" pitchFamily="34" charset="0"/>
              </a:rPr>
              <a:t>*1000 E-Mail Archive License under procurement</a:t>
            </a:r>
            <a:endParaRPr lang="en-US" b="1" dirty="0">
              <a:latin typeface="Axiata Book" pitchFamily="34" charset="0"/>
              <a:cs typeface="Axiata Book" pitchFamily="34" charset="0"/>
            </a:endParaRP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 bwMode="auto">
          <a:xfrm>
            <a:off x="8534400" y="6324600"/>
            <a:ext cx="457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4AD047-F7BA-44AB-83D0-77B3578A6A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xiata Bold" pitchFamily="34" charset="0"/>
                <a:cs typeface="Axiata Bold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70132" y="636517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xiata Bold" pitchFamily="34" charset="0"/>
                <a:cs typeface="Axiata Bold" pitchFamily="34" charset="0"/>
              </a:rPr>
              <a:t>Confidential</a:t>
            </a:r>
            <a:endParaRPr lang="en-US" sz="1400" b="1" dirty="0">
              <a:solidFill>
                <a:schemeClr val="bg1"/>
              </a:solidFill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4732" y="545620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388" indent="-52388"/>
            <a:r>
              <a:rPr lang="en-US" sz="800" b="1" dirty="0">
                <a:latin typeface="Axiata Book" pitchFamily="34" charset="0"/>
                <a:cs typeface="Axiata Book" pitchFamily="34" charset="0"/>
              </a:rPr>
              <a:t>* </a:t>
            </a:r>
            <a:r>
              <a:rPr lang="en-US" sz="800" b="1" dirty="0" smtClean="0">
                <a:latin typeface="Axiata Book" pitchFamily="34" charset="0"/>
                <a:cs typeface="Axiata Book" pitchFamily="34" charset="0"/>
              </a:rPr>
              <a:t>Additional </a:t>
            </a:r>
            <a:r>
              <a:rPr lang="en-US" sz="800" b="1" dirty="0">
                <a:latin typeface="Axiata Book" pitchFamily="34" charset="0"/>
                <a:cs typeface="Axiata Book" pitchFamily="34" charset="0"/>
              </a:rPr>
              <a:t>2 licenses will be adjusted </a:t>
            </a:r>
            <a:r>
              <a:rPr lang="en-US" sz="800" b="1" dirty="0" smtClean="0">
                <a:latin typeface="Axiata Book" pitchFamily="34" charset="0"/>
                <a:cs typeface="Axiata Book" pitchFamily="34" charset="0"/>
              </a:rPr>
              <a:t>under   Oracle </a:t>
            </a:r>
            <a:r>
              <a:rPr lang="en-US" sz="800" b="1" dirty="0">
                <a:latin typeface="Axiata Book" pitchFamily="34" charset="0"/>
                <a:cs typeface="Axiata Book" pitchFamily="34" charset="0"/>
              </a:rPr>
              <a:t>database   consolidation </a:t>
            </a:r>
            <a:r>
              <a:rPr lang="en-US" sz="800" b="1" dirty="0" smtClean="0">
                <a:latin typeface="Axiata Book" pitchFamily="34" charset="0"/>
                <a:cs typeface="Axiata Book" pitchFamily="34" charset="0"/>
              </a:rPr>
              <a:t>project.</a:t>
            </a:r>
            <a:endParaRPr lang="en-US" sz="800" b="1" dirty="0">
              <a:latin typeface="Axiata Book" pitchFamily="34" charset="0"/>
              <a:cs typeface="Axiata Book" pitchFamily="34" charset="0"/>
            </a:endParaRPr>
          </a:p>
          <a:p>
            <a:r>
              <a:rPr lang="en-US" sz="800" b="1" dirty="0">
                <a:latin typeface="Axiata Book" pitchFamily="34" charset="0"/>
                <a:cs typeface="Axiata Book" pitchFamily="34" charset="0"/>
              </a:rPr>
              <a:t>*</a:t>
            </a:r>
            <a:r>
              <a:rPr lang="en-US" sz="800" b="1" dirty="0" smtClean="0">
                <a:latin typeface="Axiata Book" pitchFamily="34" charset="0"/>
                <a:cs typeface="Axiata Book" pitchFamily="34" charset="0"/>
              </a:rPr>
              <a:t>SQL </a:t>
            </a:r>
            <a:r>
              <a:rPr lang="en-US" sz="800" b="1" dirty="0">
                <a:latin typeface="Axiata Book" pitchFamily="34" charset="0"/>
                <a:cs typeface="Axiata Book" pitchFamily="34" charset="0"/>
              </a:rPr>
              <a:t>Server license need to </a:t>
            </a:r>
            <a:r>
              <a:rPr lang="en-US" sz="800" b="1" dirty="0" smtClean="0">
                <a:latin typeface="Axiata Book" pitchFamily="34" charset="0"/>
                <a:cs typeface="Axiata Book" pitchFamily="34" charset="0"/>
              </a:rPr>
              <a:t> re-evaluate.</a:t>
            </a:r>
            <a:endParaRPr lang="en-US" sz="800" b="1" dirty="0">
              <a:latin typeface="Axiata Book" pitchFamily="34" charset="0"/>
              <a:cs typeface="Axiata Book" pitchFamily="34" charset="0"/>
            </a:endParaRP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714566"/>
              </p:ext>
            </p:extLst>
          </p:nvPr>
        </p:nvGraphicFramePr>
        <p:xfrm>
          <a:off x="161260" y="1219200"/>
          <a:ext cx="2581940" cy="4635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469625"/>
              </p:ext>
            </p:extLst>
          </p:nvPr>
        </p:nvGraphicFramePr>
        <p:xfrm>
          <a:off x="2743200" y="1219200"/>
          <a:ext cx="2587752" cy="4635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 smtClean="0"/>
              <a:t>Dashboard : Software License Usage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2368983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949949"/>
              </p:ext>
            </p:extLst>
          </p:nvPr>
        </p:nvGraphicFramePr>
        <p:xfrm>
          <a:off x="102358" y="1295400"/>
          <a:ext cx="8153400" cy="4754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8534400" y="6324600"/>
            <a:ext cx="457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4AD047-F7BA-44AB-83D0-77B3578A6A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xiata Bold" pitchFamily="34" charset="0"/>
                <a:cs typeface="Axiata Bold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0132" y="636517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xiata Bold" pitchFamily="34" charset="0"/>
                <a:cs typeface="Axiata Bold" pitchFamily="34" charset="0"/>
              </a:rPr>
              <a:t>Confidential</a:t>
            </a:r>
            <a:endParaRPr lang="en-US" sz="1400" b="1" dirty="0">
              <a:solidFill>
                <a:schemeClr val="bg1"/>
              </a:solidFill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Dashboard : </a:t>
            </a:r>
            <a:r>
              <a:rPr lang="en-US" dirty="0" err="1" smtClean="0"/>
              <a:t>Sharefolder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3975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38400" y="2590801"/>
            <a:ext cx="3884612" cy="1066799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n-US" sz="5400" b="1" i="1" dirty="0" smtClean="0">
                <a:latin typeface="Baskerville Old Face" pitchFamily="18" charset="0"/>
              </a:rPr>
              <a:t>Security Does Matter</a:t>
            </a:r>
          </a:p>
          <a:p>
            <a:pPr marL="114300" indent="0">
              <a:buNone/>
            </a:pPr>
            <a:r>
              <a:rPr lang="en-US" sz="5400" b="1" dirty="0" smtClean="0">
                <a:latin typeface="+mn-lt"/>
              </a:rPr>
              <a:t>          THANK YOU</a:t>
            </a:r>
            <a:endParaRPr lang="en-US" sz="5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006595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381000"/>
            <a:ext cx="8229600" cy="381000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lnSpc>
                <a:spcPct val="80000"/>
              </a:lnSpc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xiata Bold" pitchFamily="34" charset="0"/>
              <a:ea typeface="+mj-ea"/>
              <a:cs typeface="Axiata Bold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228600"/>
            <a:ext cx="7618412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Axiata Book" pitchFamily="34" charset="0"/>
                <a:ea typeface="+mj-ea"/>
                <a:cs typeface="Axiata Book" pitchFamily="34" charset="0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9pPr>
          </a:lstStyle>
          <a:p>
            <a:endParaRPr lang="en-US" sz="1600" dirty="0"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534400" y="6324600"/>
            <a:ext cx="457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4AD047-F7BA-44AB-83D0-77B3578A6A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xiata Bold" pitchFamily="34" charset="0"/>
                <a:cs typeface="Axiata Bold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0132" y="636517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xiata Bold" pitchFamily="34" charset="0"/>
                <a:cs typeface="Axiata Bold" pitchFamily="34" charset="0"/>
              </a:rPr>
              <a:t>Confidential</a:t>
            </a:r>
            <a:endParaRPr lang="en-US" sz="1400" b="1" dirty="0">
              <a:solidFill>
                <a:schemeClr val="bg1"/>
              </a:solidFill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74638"/>
            <a:ext cx="762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Dashboard : Focus Area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Access </a:t>
            </a:r>
            <a:r>
              <a:rPr lang="en-US" sz="1800" dirty="0" smtClean="0"/>
              <a:t>Control</a:t>
            </a:r>
            <a:endParaRPr 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en-US" sz="1800" dirty="0" smtClean="0"/>
              <a:t>Change Control</a:t>
            </a:r>
            <a:endParaRPr 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en-US" sz="1800" dirty="0" smtClean="0"/>
              <a:t>System Update (Patch/Virus/Malware) </a:t>
            </a:r>
            <a:endParaRPr 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en-US" sz="1800" dirty="0" smtClean="0"/>
              <a:t>Security Incident Control</a:t>
            </a:r>
            <a:endParaRPr 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en-US" sz="1800" dirty="0" smtClean="0"/>
              <a:t>Awareness Effectiveness</a:t>
            </a:r>
            <a:endParaRPr 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en-US" sz="1800" dirty="0" smtClean="0"/>
              <a:t>Vulnerability</a:t>
            </a:r>
            <a:r>
              <a:rPr lang="en-US" sz="1800" dirty="0"/>
              <a:t> </a:t>
            </a:r>
            <a:r>
              <a:rPr lang="en-US" sz="1800" dirty="0" smtClean="0"/>
              <a:t>Assessment</a:t>
            </a:r>
            <a:endParaRPr 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en-US" sz="1800" dirty="0" smtClean="0"/>
              <a:t>Backup Operations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 smtClean="0"/>
              <a:t>Firewall / </a:t>
            </a:r>
            <a:r>
              <a:rPr lang="en-US" sz="1800" dirty="0"/>
              <a:t>IPS </a:t>
            </a:r>
            <a:r>
              <a:rPr lang="en-US" sz="1800" dirty="0" smtClean="0"/>
              <a:t>Contro</a:t>
            </a:r>
            <a:r>
              <a:rPr lang="en-US" sz="1800" dirty="0"/>
              <a:t>l</a:t>
            </a:r>
            <a:r>
              <a:rPr lang="en-US" sz="1800" dirty="0" smtClean="0"/>
              <a:t> </a:t>
            </a:r>
            <a:endParaRPr 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en-US" sz="1800" dirty="0" smtClean="0"/>
              <a:t>Compliance Effectiveness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9948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8534400" y="6324600"/>
            <a:ext cx="457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4AD047-F7BA-44AB-83D0-77B3578A6A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xiata Bold" pitchFamily="34" charset="0"/>
                <a:cs typeface="Axiata Bold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0132" y="636517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xiata Bold" pitchFamily="34" charset="0"/>
                <a:cs typeface="Axiata Bold" pitchFamily="34" charset="0"/>
              </a:rPr>
              <a:t>Confidential</a:t>
            </a:r>
            <a:endParaRPr lang="en-US" sz="1400" b="1" dirty="0">
              <a:solidFill>
                <a:schemeClr val="bg1"/>
              </a:solidFill>
              <a:latin typeface="Axiata Bold" pitchFamily="34" charset="0"/>
              <a:cs typeface="Axiata Bold" pitchFamily="34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347840"/>
              </p:ext>
            </p:extLst>
          </p:nvPr>
        </p:nvGraphicFramePr>
        <p:xfrm>
          <a:off x="3841531" y="1676400"/>
          <a:ext cx="4692869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509398"/>
              </p:ext>
            </p:extLst>
          </p:nvPr>
        </p:nvGraphicFramePr>
        <p:xfrm>
          <a:off x="100059" y="1676400"/>
          <a:ext cx="3733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itle 2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Dashboard : Access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6910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6322614"/>
              </p:ext>
            </p:extLst>
          </p:nvPr>
        </p:nvGraphicFramePr>
        <p:xfrm>
          <a:off x="266700" y="1295400"/>
          <a:ext cx="8153400" cy="4754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8534400" y="6324600"/>
            <a:ext cx="457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4AD047-F7BA-44AB-83D0-77B3578A6A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xiata Bold" pitchFamily="34" charset="0"/>
                <a:cs typeface="Axiata Bold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533400" y="274638"/>
            <a:ext cx="76200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Dashboard : Change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416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381000"/>
            <a:ext cx="8229600" cy="381000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lnSpc>
                <a:spcPct val="80000"/>
              </a:lnSpc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xiata Bold" pitchFamily="34" charset="0"/>
              <a:ea typeface="+mj-ea"/>
              <a:cs typeface="Axiata Bold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228600"/>
            <a:ext cx="7618412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Axiata Book" pitchFamily="34" charset="0"/>
                <a:ea typeface="+mj-ea"/>
                <a:cs typeface="Axiata Book" pitchFamily="34" charset="0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9pPr>
          </a:lstStyle>
          <a:p>
            <a:endParaRPr lang="en-US" sz="1600" dirty="0"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534400" y="6324600"/>
            <a:ext cx="457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4AD047-F7BA-44AB-83D0-77B3578A6A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xiata Bold" pitchFamily="34" charset="0"/>
                <a:cs typeface="Axiata Bold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Dashboard : Patch and Virus</a:t>
            </a:r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628105"/>
              </p:ext>
            </p:extLst>
          </p:nvPr>
        </p:nvGraphicFramePr>
        <p:xfrm>
          <a:off x="381000" y="1143000"/>
          <a:ext cx="787772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567509"/>
              </p:ext>
            </p:extLst>
          </p:nvPr>
        </p:nvGraphicFramePr>
        <p:xfrm>
          <a:off x="361666" y="3882788"/>
          <a:ext cx="79248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354398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381000"/>
            <a:ext cx="8229600" cy="381000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lnSpc>
                <a:spcPct val="80000"/>
              </a:lnSpc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xiata Bold" pitchFamily="34" charset="0"/>
              <a:ea typeface="+mj-ea"/>
              <a:cs typeface="Axiata Bold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228600"/>
            <a:ext cx="7618412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Axiata Book" pitchFamily="34" charset="0"/>
                <a:ea typeface="+mj-ea"/>
                <a:cs typeface="Axiata Book" pitchFamily="34" charset="0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9pPr>
          </a:lstStyle>
          <a:p>
            <a:endParaRPr lang="en-US" sz="1600" dirty="0"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534400" y="6324600"/>
            <a:ext cx="457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4AD047-F7BA-44AB-83D0-77B3578A6A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xiata Bold" pitchFamily="34" charset="0"/>
                <a:cs typeface="Axiata Bold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Dashboard : Security Incident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8864645"/>
              </p:ext>
            </p:extLst>
          </p:nvPr>
        </p:nvGraphicFramePr>
        <p:xfrm>
          <a:off x="455612" y="1752600"/>
          <a:ext cx="7850188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957204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381000"/>
            <a:ext cx="8229600" cy="381000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lnSpc>
                <a:spcPct val="80000"/>
              </a:lnSpc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xiata Bold" pitchFamily="34" charset="0"/>
              <a:ea typeface="+mj-ea"/>
              <a:cs typeface="Axiata Bold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228600"/>
            <a:ext cx="7618412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Axiata Book" pitchFamily="34" charset="0"/>
                <a:ea typeface="+mj-ea"/>
                <a:cs typeface="Axiata Book" pitchFamily="34" charset="0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9pPr>
          </a:lstStyle>
          <a:p>
            <a:endParaRPr lang="en-US" sz="1600" dirty="0"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534400" y="6324600"/>
            <a:ext cx="457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4AD047-F7BA-44AB-83D0-77B3578A6A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xiata Bold" pitchFamily="34" charset="0"/>
                <a:cs typeface="Axiata Bold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Dashboard : Security Awareness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71742221"/>
              </p:ext>
            </p:extLst>
          </p:nvPr>
        </p:nvGraphicFramePr>
        <p:xfrm>
          <a:off x="533400" y="1676400"/>
          <a:ext cx="39624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23915317"/>
              </p:ext>
            </p:extLst>
          </p:nvPr>
        </p:nvGraphicFramePr>
        <p:xfrm>
          <a:off x="4235014" y="1676400"/>
          <a:ext cx="3842186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671283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8534400" y="6324600"/>
            <a:ext cx="457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4AD047-F7BA-44AB-83D0-77B3578A6A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xiata Bold" pitchFamily="34" charset="0"/>
                <a:cs typeface="Axiata Bold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0132" y="636517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xiata Bold" pitchFamily="34" charset="0"/>
                <a:cs typeface="Axiata Bold" pitchFamily="34" charset="0"/>
              </a:rPr>
              <a:t>Confidential</a:t>
            </a:r>
            <a:endParaRPr lang="en-US" sz="1400" b="1" dirty="0">
              <a:solidFill>
                <a:schemeClr val="bg1"/>
              </a:solidFill>
              <a:latin typeface="Axiata Bold" pitchFamily="34" charset="0"/>
              <a:cs typeface="Axiata Bold" pitchFamily="34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7377176"/>
              </p:ext>
            </p:extLst>
          </p:nvPr>
        </p:nvGraphicFramePr>
        <p:xfrm>
          <a:off x="235424" y="1295400"/>
          <a:ext cx="85344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2"/>
          <p:cNvSpPr txBox="1">
            <a:spLocks/>
          </p:cNvSpPr>
          <p:nvPr/>
        </p:nvSpPr>
        <p:spPr>
          <a:xfrm>
            <a:off x="457200" y="274638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 smtClean="0"/>
              <a:t>Dashboard : Vulnerability Assessment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2574365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381000"/>
            <a:ext cx="8229600" cy="381000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lnSpc>
                <a:spcPct val="80000"/>
              </a:lnSpc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xiata Bold" pitchFamily="34" charset="0"/>
              <a:ea typeface="+mj-ea"/>
              <a:cs typeface="Axiata Bold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228600"/>
            <a:ext cx="7618412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Axiata Book" pitchFamily="34" charset="0"/>
                <a:ea typeface="+mj-ea"/>
                <a:cs typeface="Axiata Book" pitchFamily="34" charset="0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9pPr>
          </a:lstStyle>
          <a:p>
            <a:endParaRPr lang="en-US" sz="1600" dirty="0"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534400" y="6324600"/>
            <a:ext cx="457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4AD047-F7BA-44AB-83D0-77B3578A6A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xiata Bold" pitchFamily="34" charset="0"/>
                <a:cs typeface="Axiata Bold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Dashboard : Backup Operation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447800"/>
            <a:ext cx="7620000" cy="4800600"/>
          </a:xfrm>
        </p:spPr>
        <p:txBody>
          <a:bodyPr/>
          <a:lstStyle/>
          <a:p>
            <a:pPr lvl="0"/>
            <a:endParaRPr lang="en-US" sz="1800" dirty="0">
              <a:latin typeface="Calibri" pitchFamily="34" charset="0"/>
            </a:endParaRPr>
          </a:p>
          <a:p>
            <a:pPr lvl="0"/>
            <a:endParaRPr lang="en-US" sz="1800" dirty="0" smtClean="0">
              <a:latin typeface="Calibri" pitchFamily="34" charset="0"/>
            </a:endParaRPr>
          </a:p>
          <a:p>
            <a:pPr lvl="0"/>
            <a:endParaRPr lang="en-US" sz="1800" dirty="0" smtClean="0">
              <a:latin typeface="Calibri" pitchFamily="34" charset="0"/>
            </a:endParaRPr>
          </a:p>
          <a:p>
            <a:pPr lvl="0"/>
            <a:endParaRPr lang="en-US" sz="1800" dirty="0">
              <a:latin typeface="Calibri" pitchFamily="34" charset="0"/>
            </a:endParaRPr>
          </a:p>
          <a:p>
            <a:pPr lvl="0"/>
            <a:endParaRPr lang="en-US" sz="18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022329"/>
              </p:ext>
            </p:extLst>
          </p:nvPr>
        </p:nvGraphicFramePr>
        <p:xfrm>
          <a:off x="386687" y="1524000"/>
          <a:ext cx="8223914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902607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jacency">
  <a:themeElements>
    <a:clrScheme name="Custom 5">
      <a:dk1>
        <a:srgbClr val="2F2B20"/>
      </a:dk1>
      <a:lt1>
        <a:srgbClr val="FFFFFF"/>
      </a:lt1>
      <a:dk2>
        <a:srgbClr val="00B050"/>
      </a:dk2>
      <a:lt2>
        <a:srgbClr val="FF0000"/>
      </a:lt2>
      <a:accent1>
        <a:srgbClr val="FF0000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 - TMIB Powerpoint</Template>
  <TotalTime>10278</TotalTime>
  <Words>333</Words>
  <Application>Microsoft Office PowerPoint</Application>
  <PresentationFormat>On-screen Show (4:3)</PresentationFormat>
  <Paragraphs>120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Blank Presentation</vt:lpstr>
      <vt:lpstr>Adjacency</vt:lpstr>
      <vt:lpstr>PowerPoint Presentation</vt:lpstr>
      <vt:lpstr>Dashboard : Focus Area</vt:lpstr>
      <vt:lpstr>PowerPoint Presentation</vt:lpstr>
      <vt:lpstr>PowerPoint Presentation</vt:lpstr>
      <vt:lpstr>Dashboard : Patch and Virus</vt:lpstr>
      <vt:lpstr>Dashboard : Security Incident</vt:lpstr>
      <vt:lpstr>Dashboard : Security Awareness</vt:lpstr>
      <vt:lpstr>PowerPoint Presentation</vt:lpstr>
      <vt:lpstr>Dashboard : Backup Operation</vt:lpstr>
      <vt:lpstr>Dashboard : Firewall/IPS Control</vt:lpstr>
      <vt:lpstr>Dashboard : Compliance Effectiveness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Securitysense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Powerpoint Presentation Format</dc:title>
  <dc:creator>Firoz Haider Khan</dc:creator>
  <cp:lastModifiedBy>Firoz</cp:lastModifiedBy>
  <cp:revision>809</cp:revision>
  <cp:lastPrinted>2012-09-06T09:04:49Z</cp:lastPrinted>
  <dcterms:created xsi:type="dcterms:W3CDTF">2008-04-21T04:36:59Z</dcterms:created>
  <dcterms:modified xsi:type="dcterms:W3CDTF">2013-12-17T13:57:57Z</dcterms:modified>
</cp:coreProperties>
</file>