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3ED4F-FEFE-4E0D-8A84-DBA65E38C5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9FC42FE-BE43-49DA-945E-02F6891F6FF1}">
      <dgm:prSet/>
      <dgm:spPr/>
      <dgm:t>
        <a:bodyPr/>
        <a:lstStyle/>
        <a:p>
          <a:r>
            <a:rPr lang="en-US"/>
            <a:t>Synthesizing Emotional Intelligence for Professional Success</a:t>
          </a:r>
        </a:p>
      </dgm:t>
    </dgm:pt>
    <dgm:pt modelId="{3E694D24-0E27-4FAD-A695-0681341E5B3C}" type="parTrans" cxnId="{3D7EA1E6-D906-46A8-9303-CB22D4A0093D}">
      <dgm:prSet/>
      <dgm:spPr/>
      <dgm:t>
        <a:bodyPr/>
        <a:lstStyle/>
        <a:p>
          <a:endParaRPr lang="en-US"/>
        </a:p>
      </dgm:t>
    </dgm:pt>
    <dgm:pt modelId="{DB4F1A49-EC18-4992-88AD-1A4D1033E265}" type="sibTrans" cxnId="{3D7EA1E6-D906-46A8-9303-CB22D4A0093D}">
      <dgm:prSet/>
      <dgm:spPr/>
      <dgm:t>
        <a:bodyPr/>
        <a:lstStyle/>
        <a:p>
          <a:endParaRPr lang="en-US"/>
        </a:p>
      </dgm:t>
    </dgm:pt>
    <dgm:pt modelId="{8C79B926-AE67-4AE7-B362-BB7D7DE04FDB}">
      <dgm:prSet/>
      <dgm:spPr/>
      <dgm:t>
        <a:bodyPr/>
        <a:lstStyle/>
        <a:p>
          <a:r>
            <a:rPr lang="en-US" dirty="0"/>
            <a:t>Name: Sana</a:t>
          </a:r>
        </a:p>
      </dgm:t>
    </dgm:pt>
    <dgm:pt modelId="{40E02B66-5FC5-4730-8D74-5E76FD41001F}" type="parTrans" cxnId="{51A23A27-DA64-4C34-80C0-B4FA7E1556AB}">
      <dgm:prSet/>
      <dgm:spPr/>
      <dgm:t>
        <a:bodyPr/>
        <a:lstStyle/>
        <a:p>
          <a:endParaRPr lang="en-US"/>
        </a:p>
      </dgm:t>
    </dgm:pt>
    <dgm:pt modelId="{BDC343B4-4816-43F5-A38A-75437346854C}" type="sibTrans" cxnId="{51A23A27-DA64-4C34-80C0-B4FA7E1556AB}">
      <dgm:prSet/>
      <dgm:spPr/>
      <dgm:t>
        <a:bodyPr/>
        <a:lstStyle/>
        <a:p>
          <a:endParaRPr lang="en-US"/>
        </a:p>
      </dgm:t>
    </dgm:pt>
    <dgm:pt modelId="{FA6EB252-AEB8-48CA-BD61-8DD506CCAA24}">
      <dgm:prSet/>
      <dgm:spPr/>
      <dgm:t>
        <a:bodyPr/>
        <a:lstStyle/>
        <a:p>
          <a:r>
            <a:rPr lang="en-US" dirty="0"/>
            <a:t>Course/Date: Emotional Intelligence 14-Oct-25</a:t>
          </a:r>
        </a:p>
      </dgm:t>
    </dgm:pt>
    <dgm:pt modelId="{AEE845AF-F1A4-4D3B-952D-73ED5B69B6BE}" type="parTrans" cxnId="{AB15847C-06C1-4841-8A96-920C6800BF50}">
      <dgm:prSet/>
      <dgm:spPr/>
      <dgm:t>
        <a:bodyPr/>
        <a:lstStyle/>
        <a:p>
          <a:endParaRPr lang="en-US"/>
        </a:p>
      </dgm:t>
    </dgm:pt>
    <dgm:pt modelId="{1757FED6-5502-431D-B385-5B2BDF259683}" type="sibTrans" cxnId="{AB15847C-06C1-4841-8A96-920C6800BF50}">
      <dgm:prSet/>
      <dgm:spPr/>
      <dgm:t>
        <a:bodyPr/>
        <a:lstStyle/>
        <a:p>
          <a:endParaRPr lang="en-US"/>
        </a:p>
      </dgm:t>
    </dgm:pt>
    <dgm:pt modelId="{8C7E0B02-BFC7-4DC7-82F7-7261EDA398DC}" type="pres">
      <dgm:prSet presAssocID="{1043ED4F-FEFE-4E0D-8A84-DBA65E38C508}" presName="root" presStyleCnt="0">
        <dgm:presLayoutVars>
          <dgm:dir/>
          <dgm:resizeHandles val="exact"/>
        </dgm:presLayoutVars>
      </dgm:prSet>
      <dgm:spPr/>
    </dgm:pt>
    <dgm:pt modelId="{DDCB4201-FAEB-4228-8AB2-14E1E8F38EE0}" type="pres">
      <dgm:prSet presAssocID="{29FC42FE-BE43-49DA-945E-02F6891F6FF1}" presName="compNode" presStyleCnt="0"/>
      <dgm:spPr/>
    </dgm:pt>
    <dgm:pt modelId="{89240FA5-3C22-459E-B0BB-1BFD58339428}" type="pres">
      <dgm:prSet presAssocID="{29FC42FE-BE43-49DA-945E-02F6891F6FF1}" presName="bgRect" presStyleLbl="bgShp" presStyleIdx="0" presStyleCnt="3"/>
      <dgm:spPr/>
    </dgm:pt>
    <dgm:pt modelId="{20F2667D-6C41-4556-9B66-7DEE588B542F}" type="pres">
      <dgm:prSet presAssocID="{29FC42FE-BE43-49DA-945E-02F6891F6F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2821C3-2D35-4AA8-BF16-3B92795D77A2}" type="pres">
      <dgm:prSet presAssocID="{29FC42FE-BE43-49DA-945E-02F6891F6FF1}" presName="spaceRect" presStyleCnt="0"/>
      <dgm:spPr/>
    </dgm:pt>
    <dgm:pt modelId="{613F1782-19E2-4B6D-A7BD-10B0436CBA41}" type="pres">
      <dgm:prSet presAssocID="{29FC42FE-BE43-49DA-945E-02F6891F6FF1}" presName="parTx" presStyleLbl="revTx" presStyleIdx="0" presStyleCnt="3">
        <dgm:presLayoutVars>
          <dgm:chMax val="0"/>
          <dgm:chPref val="0"/>
        </dgm:presLayoutVars>
      </dgm:prSet>
      <dgm:spPr/>
    </dgm:pt>
    <dgm:pt modelId="{9F2B2182-073A-437D-B04B-00AF7B5069B1}" type="pres">
      <dgm:prSet presAssocID="{DB4F1A49-EC18-4992-88AD-1A4D1033E265}" presName="sibTrans" presStyleCnt="0"/>
      <dgm:spPr/>
    </dgm:pt>
    <dgm:pt modelId="{941CB9F3-AC9C-4D57-9B08-5771111FB10F}" type="pres">
      <dgm:prSet presAssocID="{8C79B926-AE67-4AE7-B362-BB7D7DE04FDB}" presName="compNode" presStyleCnt="0"/>
      <dgm:spPr/>
    </dgm:pt>
    <dgm:pt modelId="{AB3A0373-A603-490C-B3B6-37849D69FC5F}" type="pres">
      <dgm:prSet presAssocID="{8C79B926-AE67-4AE7-B362-BB7D7DE04FDB}" presName="bgRect" presStyleLbl="bgShp" presStyleIdx="1" presStyleCnt="3"/>
      <dgm:spPr/>
    </dgm:pt>
    <dgm:pt modelId="{DD9EDF33-416F-4158-A4BA-57D0D46419AB}" type="pres">
      <dgm:prSet presAssocID="{8C79B926-AE67-4AE7-B362-BB7D7DE04F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413FD5C-D967-46FB-B75B-408304A0CCB9}" type="pres">
      <dgm:prSet presAssocID="{8C79B926-AE67-4AE7-B362-BB7D7DE04FDB}" presName="spaceRect" presStyleCnt="0"/>
      <dgm:spPr/>
    </dgm:pt>
    <dgm:pt modelId="{ACD2D4E8-F94E-4653-8118-FFC213A78B84}" type="pres">
      <dgm:prSet presAssocID="{8C79B926-AE67-4AE7-B362-BB7D7DE04FDB}" presName="parTx" presStyleLbl="revTx" presStyleIdx="1" presStyleCnt="3">
        <dgm:presLayoutVars>
          <dgm:chMax val="0"/>
          <dgm:chPref val="0"/>
        </dgm:presLayoutVars>
      </dgm:prSet>
      <dgm:spPr/>
    </dgm:pt>
    <dgm:pt modelId="{CF391A3F-89EF-41DD-A93D-ADA068557697}" type="pres">
      <dgm:prSet presAssocID="{BDC343B4-4816-43F5-A38A-75437346854C}" presName="sibTrans" presStyleCnt="0"/>
      <dgm:spPr/>
    </dgm:pt>
    <dgm:pt modelId="{B0901B63-F930-40D8-BD14-1223F0499639}" type="pres">
      <dgm:prSet presAssocID="{FA6EB252-AEB8-48CA-BD61-8DD506CCAA24}" presName="compNode" presStyleCnt="0"/>
      <dgm:spPr/>
    </dgm:pt>
    <dgm:pt modelId="{487A35B5-C15A-4471-88EF-837C1346CBE1}" type="pres">
      <dgm:prSet presAssocID="{FA6EB252-AEB8-48CA-BD61-8DD506CCAA24}" presName="bgRect" presStyleLbl="bgShp" presStyleIdx="2" presStyleCnt="3"/>
      <dgm:spPr/>
    </dgm:pt>
    <dgm:pt modelId="{CD87A139-BE8F-409B-8799-89C711613EE0}" type="pres">
      <dgm:prSet presAssocID="{FA6EB252-AEB8-48CA-BD61-8DD506CCAA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C92A44D-C535-4A8A-B386-23EA61563833}" type="pres">
      <dgm:prSet presAssocID="{FA6EB252-AEB8-48CA-BD61-8DD506CCAA24}" presName="spaceRect" presStyleCnt="0"/>
      <dgm:spPr/>
    </dgm:pt>
    <dgm:pt modelId="{E1F0A0BF-7A06-4A5C-A630-A80D46DB8467}" type="pres">
      <dgm:prSet presAssocID="{FA6EB252-AEB8-48CA-BD61-8DD506CCAA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A23A27-DA64-4C34-80C0-B4FA7E1556AB}" srcId="{1043ED4F-FEFE-4E0D-8A84-DBA65E38C508}" destId="{8C79B926-AE67-4AE7-B362-BB7D7DE04FDB}" srcOrd="1" destOrd="0" parTransId="{40E02B66-5FC5-4730-8D74-5E76FD41001F}" sibTransId="{BDC343B4-4816-43F5-A38A-75437346854C}"/>
    <dgm:cxn modelId="{5FCAAD45-06D1-4A8A-9153-DA151FA3A272}" type="presOf" srcId="{1043ED4F-FEFE-4E0D-8A84-DBA65E38C508}" destId="{8C7E0B02-BFC7-4DC7-82F7-7261EDA398DC}" srcOrd="0" destOrd="0" presId="urn:microsoft.com/office/officeart/2018/2/layout/IconVerticalSolidList"/>
    <dgm:cxn modelId="{D5FF486C-B274-4559-A304-E839DFB1CDD0}" type="presOf" srcId="{FA6EB252-AEB8-48CA-BD61-8DD506CCAA24}" destId="{E1F0A0BF-7A06-4A5C-A630-A80D46DB8467}" srcOrd="0" destOrd="0" presId="urn:microsoft.com/office/officeart/2018/2/layout/IconVerticalSolidList"/>
    <dgm:cxn modelId="{AB15847C-06C1-4841-8A96-920C6800BF50}" srcId="{1043ED4F-FEFE-4E0D-8A84-DBA65E38C508}" destId="{FA6EB252-AEB8-48CA-BD61-8DD506CCAA24}" srcOrd="2" destOrd="0" parTransId="{AEE845AF-F1A4-4D3B-952D-73ED5B69B6BE}" sibTransId="{1757FED6-5502-431D-B385-5B2BDF259683}"/>
    <dgm:cxn modelId="{FBFD03B8-D0EB-4646-94E5-186E31C5CB3E}" type="presOf" srcId="{29FC42FE-BE43-49DA-945E-02F6891F6FF1}" destId="{613F1782-19E2-4B6D-A7BD-10B0436CBA41}" srcOrd="0" destOrd="0" presId="urn:microsoft.com/office/officeart/2018/2/layout/IconVerticalSolidList"/>
    <dgm:cxn modelId="{3D7EA1E6-D906-46A8-9303-CB22D4A0093D}" srcId="{1043ED4F-FEFE-4E0D-8A84-DBA65E38C508}" destId="{29FC42FE-BE43-49DA-945E-02F6891F6FF1}" srcOrd="0" destOrd="0" parTransId="{3E694D24-0E27-4FAD-A695-0681341E5B3C}" sibTransId="{DB4F1A49-EC18-4992-88AD-1A4D1033E265}"/>
    <dgm:cxn modelId="{1220DBE6-8972-4424-9D7C-5AAE2DC6D690}" type="presOf" srcId="{8C79B926-AE67-4AE7-B362-BB7D7DE04FDB}" destId="{ACD2D4E8-F94E-4653-8118-FFC213A78B84}" srcOrd="0" destOrd="0" presId="urn:microsoft.com/office/officeart/2018/2/layout/IconVerticalSolidList"/>
    <dgm:cxn modelId="{87D77787-C3E9-4D1E-8A40-08BBA0BFDAE0}" type="presParOf" srcId="{8C7E0B02-BFC7-4DC7-82F7-7261EDA398DC}" destId="{DDCB4201-FAEB-4228-8AB2-14E1E8F38EE0}" srcOrd="0" destOrd="0" presId="urn:microsoft.com/office/officeart/2018/2/layout/IconVerticalSolidList"/>
    <dgm:cxn modelId="{8BC83277-CBE0-4CCE-AA8C-5AF3F5DB6888}" type="presParOf" srcId="{DDCB4201-FAEB-4228-8AB2-14E1E8F38EE0}" destId="{89240FA5-3C22-459E-B0BB-1BFD58339428}" srcOrd="0" destOrd="0" presId="urn:microsoft.com/office/officeart/2018/2/layout/IconVerticalSolidList"/>
    <dgm:cxn modelId="{E9E8FBA2-DD34-405C-B739-6FCD36B833E0}" type="presParOf" srcId="{DDCB4201-FAEB-4228-8AB2-14E1E8F38EE0}" destId="{20F2667D-6C41-4556-9B66-7DEE588B542F}" srcOrd="1" destOrd="0" presId="urn:microsoft.com/office/officeart/2018/2/layout/IconVerticalSolidList"/>
    <dgm:cxn modelId="{A9BD9A29-C29A-4740-8F99-FF45D842D3BC}" type="presParOf" srcId="{DDCB4201-FAEB-4228-8AB2-14E1E8F38EE0}" destId="{2B2821C3-2D35-4AA8-BF16-3B92795D77A2}" srcOrd="2" destOrd="0" presId="urn:microsoft.com/office/officeart/2018/2/layout/IconVerticalSolidList"/>
    <dgm:cxn modelId="{0C7D582E-8116-4657-B449-9D529C5616D2}" type="presParOf" srcId="{DDCB4201-FAEB-4228-8AB2-14E1E8F38EE0}" destId="{613F1782-19E2-4B6D-A7BD-10B0436CBA41}" srcOrd="3" destOrd="0" presId="urn:microsoft.com/office/officeart/2018/2/layout/IconVerticalSolidList"/>
    <dgm:cxn modelId="{127F6092-8831-4844-BB2E-F893F777049A}" type="presParOf" srcId="{8C7E0B02-BFC7-4DC7-82F7-7261EDA398DC}" destId="{9F2B2182-073A-437D-B04B-00AF7B5069B1}" srcOrd="1" destOrd="0" presId="urn:microsoft.com/office/officeart/2018/2/layout/IconVerticalSolidList"/>
    <dgm:cxn modelId="{A26AC1A9-1C41-4CAB-B962-6E2F4771621E}" type="presParOf" srcId="{8C7E0B02-BFC7-4DC7-82F7-7261EDA398DC}" destId="{941CB9F3-AC9C-4D57-9B08-5771111FB10F}" srcOrd="2" destOrd="0" presId="urn:microsoft.com/office/officeart/2018/2/layout/IconVerticalSolidList"/>
    <dgm:cxn modelId="{238EA0A7-3EDF-4307-BFB6-2AAF25C2BF77}" type="presParOf" srcId="{941CB9F3-AC9C-4D57-9B08-5771111FB10F}" destId="{AB3A0373-A603-490C-B3B6-37849D69FC5F}" srcOrd="0" destOrd="0" presId="urn:microsoft.com/office/officeart/2018/2/layout/IconVerticalSolidList"/>
    <dgm:cxn modelId="{63A0792D-F09B-418C-9D33-BB13779B3E5D}" type="presParOf" srcId="{941CB9F3-AC9C-4D57-9B08-5771111FB10F}" destId="{DD9EDF33-416F-4158-A4BA-57D0D46419AB}" srcOrd="1" destOrd="0" presId="urn:microsoft.com/office/officeart/2018/2/layout/IconVerticalSolidList"/>
    <dgm:cxn modelId="{3B19B443-5869-4451-ACAC-45FEC397691C}" type="presParOf" srcId="{941CB9F3-AC9C-4D57-9B08-5771111FB10F}" destId="{0413FD5C-D967-46FB-B75B-408304A0CCB9}" srcOrd="2" destOrd="0" presId="urn:microsoft.com/office/officeart/2018/2/layout/IconVerticalSolidList"/>
    <dgm:cxn modelId="{351F4EB9-B845-4AAF-BBA8-45A12967195E}" type="presParOf" srcId="{941CB9F3-AC9C-4D57-9B08-5771111FB10F}" destId="{ACD2D4E8-F94E-4653-8118-FFC213A78B84}" srcOrd="3" destOrd="0" presId="urn:microsoft.com/office/officeart/2018/2/layout/IconVerticalSolidList"/>
    <dgm:cxn modelId="{82ECDAAA-2142-442D-90A2-7326B284B355}" type="presParOf" srcId="{8C7E0B02-BFC7-4DC7-82F7-7261EDA398DC}" destId="{CF391A3F-89EF-41DD-A93D-ADA068557697}" srcOrd="3" destOrd="0" presId="urn:microsoft.com/office/officeart/2018/2/layout/IconVerticalSolidList"/>
    <dgm:cxn modelId="{8E6D3CB8-3B84-4486-9DD4-520532C4852A}" type="presParOf" srcId="{8C7E0B02-BFC7-4DC7-82F7-7261EDA398DC}" destId="{B0901B63-F930-40D8-BD14-1223F0499639}" srcOrd="4" destOrd="0" presId="urn:microsoft.com/office/officeart/2018/2/layout/IconVerticalSolidList"/>
    <dgm:cxn modelId="{33CBB621-A174-4929-8839-6F7BD6D1CA3D}" type="presParOf" srcId="{B0901B63-F930-40D8-BD14-1223F0499639}" destId="{487A35B5-C15A-4471-88EF-837C1346CBE1}" srcOrd="0" destOrd="0" presId="urn:microsoft.com/office/officeart/2018/2/layout/IconVerticalSolidList"/>
    <dgm:cxn modelId="{0695BC41-EF56-4F42-BB4F-1104902E9160}" type="presParOf" srcId="{B0901B63-F930-40D8-BD14-1223F0499639}" destId="{CD87A139-BE8F-409B-8799-89C711613EE0}" srcOrd="1" destOrd="0" presId="urn:microsoft.com/office/officeart/2018/2/layout/IconVerticalSolidList"/>
    <dgm:cxn modelId="{3FB34FED-13E2-42D8-AF97-43ADF5508B71}" type="presParOf" srcId="{B0901B63-F930-40D8-BD14-1223F0499639}" destId="{FC92A44D-C535-4A8A-B386-23EA61563833}" srcOrd="2" destOrd="0" presId="urn:microsoft.com/office/officeart/2018/2/layout/IconVerticalSolidList"/>
    <dgm:cxn modelId="{8E75D77D-F476-47BD-AFCE-00C2F4C752DD}" type="presParOf" srcId="{B0901B63-F930-40D8-BD14-1223F0499639}" destId="{E1F0A0BF-7A06-4A5C-A630-A80D46DB84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60C0F-5582-40DD-8206-5E0B2C78EDA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026064-A5B8-43DE-AA6B-D4D9E7FCA0AB}">
      <dgm:prSet custT="1"/>
      <dgm:spPr/>
      <dgm:t>
        <a:bodyPr/>
        <a:lstStyle/>
        <a:p>
          <a:r>
            <a:rPr lang="en-US" sz="1800" b="1" dirty="0"/>
            <a:t>Scenario 1: Project Failure</a:t>
          </a:r>
        </a:p>
      </dgm:t>
    </dgm:pt>
    <dgm:pt modelId="{D6BF9BE8-C8DF-41E7-A0D0-145EAAF78892}" type="parTrans" cxnId="{17071497-4C15-4B68-A5AE-60B7B6FD0AEC}">
      <dgm:prSet/>
      <dgm:spPr/>
      <dgm:t>
        <a:bodyPr/>
        <a:lstStyle/>
        <a:p>
          <a:endParaRPr lang="en-US"/>
        </a:p>
      </dgm:t>
    </dgm:pt>
    <dgm:pt modelId="{4B4EE202-8539-4AF0-B088-F452B791A719}" type="sibTrans" cxnId="{17071497-4C15-4B68-A5AE-60B7B6FD0AEC}">
      <dgm:prSet/>
      <dgm:spPr/>
      <dgm:t>
        <a:bodyPr/>
        <a:lstStyle/>
        <a:p>
          <a:endParaRPr lang="en-US"/>
        </a:p>
      </dgm:t>
    </dgm:pt>
    <dgm:pt modelId="{4FB5B679-5EC6-4DA6-AEEB-D066EAB8B2B2}">
      <dgm:prSet/>
      <dgm:spPr/>
      <dgm:t>
        <a:bodyPr/>
        <a:lstStyle/>
        <a:p>
          <a:r>
            <a:rPr lang="en-US" dirty="0"/>
            <a:t>- Low EI Response: </a:t>
          </a:r>
        </a:p>
        <a:p>
          <a:r>
            <a:rPr lang="en-US" dirty="0"/>
            <a:t>Blaming team members; reacting with frustration.</a:t>
          </a:r>
        </a:p>
      </dgm:t>
    </dgm:pt>
    <dgm:pt modelId="{436AE42F-95D0-4FAE-8FD7-97F7B34E3D02}" type="parTrans" cxnId="{75E0C12A-680B-4ABE-ADBA-0EB5CBE80F28}">
      <dgm:prSet/>
      <dgm:spPr/>
      <dgm:t>
        <a:bodyPr/>
        <a:lstStyle/>
        <a:p>
          <a:endParaRPr lang="en-US"/>
        </a:p>
      </dgm:t>
    </dgm:pt>
    <dgm:pt modelId="{FA0B39E8-BE76-4C76-827D-FCA8ACAE26AC}" type="sibTrans" cxnId="{75E0C12A-680B-4ABE-ADBA-0EB5CBE80F28}">
      <dgm:prSet/>
      <dgm:spPr/>
      <dgm:t>
        <a:bodyPr/>
        <a:lstStyle/>
        <a:p>
          <a:endParaRPr lang="en-US"/>
        </a:p>
      </dgm:t>
    </dgm:pt>
    <dgm:pt modelId="{C23EB976-84F9-414A-8FF8-3E9C673F34A9}">
      <dgm:prSet/>
      <dgm:spPr/>
      <dgm:t>
        <a:bodyPr/>
        <a:lstStyle/>
        <a:p>
          <a:r>
            <a:rPr lang="en-US" dirty="0"/>
            <a:t>- High EI Response: Acknowledging team disappointment (Empathy); calmly analyzing root causes (Self-Regulation); refocusing the team on next steps (Motivation).</a:t>
          </a:r>
        </a:p>
      </dgm:t>
    </dgm:pt>
    <dgm:pt modelId="{3F66E3E8-0705-476B-9DD7-7CB351DE2B29}" type="parTrans" cxnId="{74193198-DE73-4CC3-94EB-B0F7BBA9715D}">
      <dgm:prSet/>
      <dgm:spPr/>
      <dgm:t>
        <a:bodyPr/>
        <a:lstStyle/>
        <a:p>
          <a:endParaRPr lang="en-US"/>
        </a:p>
      </dgm:t>
    </dgm:pt>
    <dgm:pt modelId="{C2903524-B83E-45BC-BFA0-CC7DAC27CAE0}" type="sibTrans" cxnId="{74193198-DE73-4CC3-94EB-B0F7BBA9715D}">
      <dgm:prSet/>
      <dgm:spPr/>
      <dgm:t>
        <a:bodyPr/>
        <a:lstStyle/>
        <a:p>
          <a:endParaRPr lang="en-US"/>
        </a:p>
      </dgm:t>
    </dgm:pt>
    <dgm:pt modelId="{39377560-6579-4F46-ABE9-530ACEB47521}">
      <dgm:prSet custT="1"/>
      <dgm:spPr/>
      <dgm:t>
        <a:bodyPr/>
        <a:lstStyle/>
        <a:p>
          <a:r>
            <a:rPr lang="en-US" sz="1800" b="1" dirty="0"/>
            <a:t>Scenario 2: Difficult Reorganization</a:t>
          </a:r>
        </a:p>
      </dgm:t>
    </dgm:pt>
    <dgm:pt modelId="{53F6AFD7-E560-4478-AF16-E2CF19625A71}" type="parTrans" cxnId="{E297DD0C-6575-4A8E-906F-80F9D7569C30}">
      <dgm:prSet/>
      <dgm:spPr/>
      <dgm:t>
        <a:bodyPr/>
        <a:lstStyle/>
        <a:p>
          <a:endParaRPr lang="en-US"/>
        </a:p>
      </dgm:t>
    </dgm:pt>
    <dgm:pt modelId="{86EC4327-D32E-45C7-A959-7CBE90005055}" type="sibTrans" cxnId="{E297DD0C-6575-4A8E-906F-80F9D7569C30}">
      <dgm:prSet/>
      <dgm:spPr/>
      <dgm:t>
        <a:bodyPr/>
        <a:lstStyle/>
        <a:p>
          <a:endParaRPr lang="en-US"/>
        </a:p>
      </dgm:t>
    </dgm:pt>
    <dgm:pt modelId="{94FFE0FF-7EC3-44B6-8F00-B60E8EA71BEB}">
      <dgm:prSet/>
      <dgm:spPr/>
      <dgm:t>
        <a:bodyPr/>
        <a:lstStyle/>
        <a:p>
          <a:r>
            <a:rPr lang="en-US" dirty="0"/>
            <a:t>- High EI Response: </a:t>
          </a:r>
        </a:p>
        <a:p>
          <a:r>
            <a:rPr lang="en-US" dirty="0"/>
            <a:t>Leaders use empathy to address employee anxiety and clearly communicate rationale and benefits, building trust rather than fear.</a:t>
          </a:r>
        </a:p>
      </dgm:t>
    </dgm:pt>
    <dgm:pt modelId="{20EDBD80-D8A0-41DD-AD56-66D4558BEB72}" type="parTrans" cxnId="{1BE55A1A-968A-41C4-999B-8766127109D7}">
      <dgm:prSet/>
      <dgm:spPr/>
      <dgm:t>
        <a:bodyPr/>
        <a:lstStyle/>
        <a:p>
          <a:endParaRPr lang="en-US"/>
        </a:p>
      </dgm:t>
    </dgm:pt>
    <dgm:pt modelId="{AAC0A865-C495-48F1-B291-4255BF915E4F}" type="sibTrans" cxnId="{1BE55A1A-968A-41C4-999B-8766127109D7}">
      <dgm:prSet/>
      <dgm:spPr/>
      <dgm:t>
        <a:bodyPr/>
        <a:lstStyle/>
        <a:p>
          <a:endParaRPr lang="en-US"/>
        </a:p>
      </dgm:t>
    </dgm:pt>
    <dgm:pt modelId="{9DEED4FE-6249-4ACB-8AF7-E55FC704F666}">
      <dgm:prSet/>
      <dgm:spPr/>
      <dgm:t>
        <a:bodyPr/>
        <a:lstStyle/>
        <a:p>
          <a:r>
            <a:rPr lang="en-US" dirty="0"/>
            <a:t>Resilience Metric: </a:t>
          </a:r>
        </a:p>
        <a:p>
          <a:r>
            <a:rPr lang="en-US" dirty="0"/>
            <a:t>Teams led by high-EI managers recover from major setbacks 30% faster than low-EI teams.</a:t>
          </a:r>
        </a:p>
      </dgm:t>
    </dgm:pt>
    <dgm:pt modelId="{1AEC7AA3-3550-480B-BE1B-2C8251300ED2}" type="parTrans" cxnId="{02C3617E-5895-4355-948D-801B98285A3C}">
      <dgm:prSet/>
      <dgm:spPr/>
      <dgm:t>
        <a:bodyPr/>
        <a:lstStyle/>
        <a:p>
          <a:endParaRPr lang="en-US"/>
        </a:p>
      </dgm:t>
    </dgm:pt>
    <dgm:pt modelId="{D6FEB937-24C9-4509-B26B-CA0F9CDDCA00}" type="sibTrans" cxnId="{02C3617E-5895-4355-948D-801B98285A3C}">
      <dgm:prSet/>
      <dgm:spPr/>
      <dgm:t>
        <a:bodyPr/>
        <a:lstStyle/>
        <a:p>
          <a:endParaRPr lang="en-US"/>
        </a:p>
      </dgm:t>
    </dgm:pt>
    <dgm:pt modelId="{C50555E7-7A4C-4FCF-BD0D-26C16C2D177D}" type="pres">
      <dgm:prSet presAssocID="{C1760C0F-5582-40DD-8206-5E0B2C78EDA3}" presName="diagram" presStyleCnt="0">
        <dgm:presLayoutVars>
          <dgm:dir/>
          <dgm:resizeHandles val="exact"/>
        </dgm:presLayoutVars>
      </dgm:prSet>
      <dgm:spPr/>
    </dgm:pt>
    <dgm:pt modelId="{8124BA78-F9AF-4152-BF5E-4B5A2CF8693E}" type="pres">
      <dgm:prSet presAssocID="{31026064-A5B8-43DE-AA6B-D4D9E7FCA0AB}" presName="node" presStyleLbl="node1" presStyleIdx="0" presStyleCnt="6">
        <dgm:presLayoutVars>
          <dgm:bulletEnabled val="1"/>
        </dgm:presLayoutVars>
      </dgm:prSet>
      <dgm:spPr/>
    </dgm:pt>
    <dgm:pt modelId="{FBCBC1C5-F2A8-4928-A1FA-FE269AF36D93}" type="pres">
      <dgm:prSet presAssocID="{4B4EE202-8539-4AF0-B088-F452B791A719}" presName="sibTrans" presStyleCnt="0"/>
      <dgm:spPr/>
    </dgm:pt>
    <dgm:pt modelId="{796A9C32-BA99-4888-9831-E4439CCD4F8C}" type="pres">
      <dgm:prSet presAssocID="{4FB5B679-5EC6-4DA6-AEEB-D066EAB8B2B2}" presName="node" presStyleLbl="node1" presStyleIdx="1" presStyleCnt="6">
        <dgm:presLayoutVars>
          <dgm:bulletEnabled val="1"/>
        </dgm:presLayoutVars>
      </dgm:prSet>
      <dgm:spPr/>
    </dgm:pt>
    <dgm:pt modelId="{87B38323-C48D-4E71-9AE9-43E3567CB064}" type="pres">
      <dgm:prSet presAssocID="{FA0B39E8-BE76-4C76-827D-FCA8ACAE26AC}" presName="sibTrans" presStyleCnt="0"/>
      <dgm:spPr/>
    </dgm:pt>
    <dgm:pt modelId="{D7821385-C523-411C-A2FA-06F4460A6A07}" type="pres">
      <dgm:prSet presAssocID="{C23EB976-84F9-414A-8FF8-3E9C673F34A9}" presName="node" presStyleLbl="node1" presStyleIdx="2" presStyleCnt="6">
        <dgm:presLayoutVars>
          <dgm:bulletEnabled val="1"/>
        </dgm:presLayoutVars>
      </dgm:prSet>
      <dgm:spPr/>
    </dgm:pt>
    <dgm:pt modelId="{9A70FAAE-4ECB-4DF1-930B-3C7A06C4BCDB}" type="pres">
      <dgm:prSet presAssocID="{C2903524-B83E-45BC-BFA0-CC7DAC27CAE0}" presName="sibTrans" presStyleCnt="0"/>
      <dgm:spPr/>
    </dgm:pt>
    <dgm:pt modelId="{FE018EEE-4C43-46E0-ABB7-0E1FBE78F4FF}" type="pres">
      <dgm:prSet presAssocID="{39377560-6579-4F46-ABE9-530ACEB47521}" presName="node" presStyleLbl="node1" presStyleIdx="3" presStyleCnt="6">
        <dgm:presLayoutVars>
          <dgm:bulletEnabled val="1"/>
        </dgm:presLayoutVars>
      </dgm:prSet>
      <dgm:spPr/>
    </dgm:pt>
    <dgm:pt modelId="{A257ED42-F60E-4088-8B54-B603BFEDF1A1}" type="pres">
      <dgm:prSet presAssocID="{86EC4327-D32E-45C7-A959-7CBE90005055}" presName="sibTrans" presStyleCnt="0"/>
      <dgm:spPr/>
    </dgm:pt>
    <dgm:pt modelId="{A5204910-42D6-4572-B2C7-FEB0970C0EAF}" type="pres">
      <dgm:prSet presAssocID="{94FFE0FF-7EC3-44B6-8F00-B60E8EA71BEB}" presName="node" presStyleLbl="node1" presStyleIdx="4" presStyleCnt="6">
        <dgm:presLayoutVars>
          <dgm:bulletEnabled val="1"/>
        </dgm:presLayoutVars>
      </dgm:prSet>
      <dgm:spPr/>
    </dgm:pt>
    <dgm:pt modelId="{41947B01-8CBE-4469-BEAB-1EFFE4D2F061}" type="pres">
      <dgm:prSet presAssocID="{AAC0A865-C495-48F1-B291-4255BF915E4F}" presName="sibTrans" presStyleCnt="0"/>
      <dgm:spPr/>
    </dgm:pt>
    <dgm:pt modelId="{CF1689B3-D4DB-45F6-B650-61261E405456}" type="pres">
      <dgm:prSet presAssocID="{9DEED4FE-6249-4ACB-8AF7-E55FC704F666}" presName="node" presStyleLbl="node1" presStyleIdx="5" presStyleCnt="6">
        <dgm:presLayoutVars>
          <dgm:bulletEnabled val="1"/>
        </dgm:presLayoutVars>
      </dgm:prSet>
      <dgm:spPr/>
    </dgm:pt>
  </dgm:ptLst>
  <dgm:cxnLst>
    <dgm:cxn modelId="{E297DD0C-6575-4A8E-906F-80F9D7569C30}" srcId="{C1760C0F-5582-40DD-8206-5E0B2C78EDA3}" destId="{39377560-6579-4F46-ABE9-530ACEB47521}" srcOrd="3" destOrd="0" parTransId="{53F6AFD7-E560-4478-AF16-E2CF19625A71}" sibTransId="{86EC4327-D32E-45C7-A959-7CBE90005055}"/>
    <dgm:cxn modelId="{1BE55A1A-968A-41C4-999B-8766127109D7}" srcId="{C1760C0F-5582-40DD-8206-5E0B2C78EDA3}" destId="{94FFE0FF-7EC3-44B6-8F00-B60E8EA71BEB}" srcOrd="4" destOrd="0" parTransId="{20EDBD80-D8A0-41DD-AD56-66D4558BEB72}" sibTransId="{AAC0A865-C495-48F1-B291-4255BF915E4F}"/>
    <dgm:cxn modelId="{F8FAB429-AD24-4E58-B512-449DD1926FA7}" type="presOf" srcId="{39377560-6579-4F46-ABE9-530ACEB47521}" destId="{FE018EEE-4C43-46E0-ABB7-0E1FBE78F4FF}" srcOrd="0" destOrd="0" presId="urn:microsoft.com/office/officeart/2005/8/layout/default"/>
    <dgm:cxn modelId="{75E0C12A-680B-4ABE-ADBA-0EB5CBE80F28}" srcId="{C1760C0F-5582-40DD-8206-5E0B2C78EDA3}" destId="{4FB5B679-5EC6-4DA6-AEEB-D066EAB8B2B2}" srcOrd="1" destOrd="0" parTransId="{436AE42F-95D0-4FAE-8FD7-97F7B34E3D02}" sibTransId="{FA0B39E8-BE76-4C76-827D-FCA8ACAE26AC}"/>
    <dgm:cxn modelId="{9E6CE43A-0C3B-4AB4-891C-9BF1D33AE5DF}" type="presOf" srcId="{C1760C0F-5582-40DD-8206-5E0B2C78EDA3}" destId="{C50555E7-7A4C-4FCF-BD0D-26C16C2D177D}" srcOrd="0" destOrd="0" presId="urn:microsoft.com/office/officeart/2005/8/layout/default"/>
    <dgm:cxn modelId="{F936BE48-8D9F-4B16-8CD6-A186FBE64591}" type="presOf" srcId="{31026064-A5B8-43DE-AA6B-D4D9E7FCA0AB}" destId="{8124BA78-F9AF-4152-BF5E-4B5A2CF8693E}" srcOrd="0" destOrd="0" presId="urn:microsoft.com/office/officeart/2005/8/layout/default"/>
    <dgm:cxn modelId="{02C3617E-5895-4355-948D-801B98285A3C}" srcId="{C1760C0F-5582-40DD-8206-5E0B2C78EDA3}" destId="{9DEED4FE-6249-4ACB-8AF7-E55FC704F666}" srcOrd="5" destOrd="0" parTransId="{1AEC7AA3-3550-480B-BE1B-2C8251300ED2}" sibTransId="{D6FEB937-24C9-4509-B26B-CA0F9CDDCA00}"/>
    <dgm:cxn modelId="{17071497-4C15-4B68-A5AE-60B7B6FD0AEC}" srcId="{C1760C0F-5582-40DD-8206-5E0B2C78EDA3}" destId="{31026064-A5B8-43DE-AA6B-D4D9E7FCA0AB}" srcOrd="0" destOrd="0" parTransId="{D6BF9BE8-C8DF-41E7-A0D0-145EAAF78892}" sibTransId="{4B4EE202-8539-4AF0-B088-F452B791A719}"/>
    <dgm:cxn modelId="{74193198-DE73-4CC3-94EB-B0F7BBA9715D}" srcId="{C1760C0F-5582-40DD-8206-5E0B2C78EDA3}" destId="{C23EB976-84F9-414A-8FF8-3E9C673F34A9}" srcOrd="2" destOrd="0" parTransId="{3F66E3E8-0705-476B-9DD7-7CB351DE2B29}" sibTransId="{C2903524-B83E-45BC-BFA0-CC7DAC27CAE0}"/>
    <dgm:cxn modelId="{73C7DC9E-CEF0-40D9-AECE-3B6E3B2A6481}" type="presOf" srcId="{C23EB976-84F9-414A-8FF8-3E9C673F34A9}" destId="{D7821385-C523-411C-A2FA-06F4460A6A07}" srcOrd="0" destOrd="0" presId="urn:microsoft.com/office/officeart/2005/8/layout/default"/>
    <dgm:cxn modelId="{3FF92EB7-2DDD-4921-9385-7709FD115287}" type="presOf" srcId="{9DEED4FE-6249-4ACB-8AF7-E55FC704F666}" destId="{CF1689B3-D4DB-45F6-B650-61261E405456}" srcOrd="0" destOrd="0" presId="urn:microsoft.com/office/officeart/2005/8/layout/default"/>
    <dgm:cxn modelId="{180DAEC2-DA9A-430B-81FD-2684555E5041}" type="presOf" srcId="{4FB5B679-5EC6-4DA6-AEEB-D066EAB8B2B2}" destId="{796A9C32-BA99-4888-9831-E4439CCD4F8C}" srcOrd="0" destOrd="0" presId="urn:microsoft.com/office/officeart/2005/8/layout/default"/>
    <dgm:cxn modelId="{824B10FB-61D2-4E3E-8C2E-C3D957F8B24D}" type="presOf" srcId="{94FFE0FF-7EC3-44B6-8F00-B60E8EA71BEB}" destId="{A5204910-42D6-4572-B2C7-FEB0970C0EAF}" srcOrd="0" destOrd="0" presId="urn:microsoft.com/office/officeart/2005/8/layout/default"/>
    <dgm:cxn modelId="{93E9402D-B5EA-4238-9EFC-E20DFA3487AB}" type="presParOf" srcId="{C50555E7-7A4C-4FCF-BD0D-26C16C2D177D}" destId="{8124BA78-F9AF-4152-BF5E-4B5A2CF8693E}" srcOrd="0" destOrd="0" presId="urn:microsoft.com/office/officeart/2005/8/layout/default"/>
    <dgm:cxn modelId="{38B5F864-7614-46EC-9819-C96068EF2675}" type="presParOf" srcId="{C50555E7-7A4C-4FCF-BD0D-26C16C2D177D}" destId="{FBCBC1C5-F2A8-4928-A1FA-FE269AF36D93}" srcOrd="1" destOrd="0" presId="urn:microsoft.com/office/officeart/2005/8/layout/default"/>
    <dgm:cxn modelId="{49368A30-4557-4961-997A-CBB7EF173CFF}" type="presParOf" srcId="{C50555E7-7A4C-4FCF-BD0D-26C16C2D177D}" destId="{796A9C32-BA99-4888-9831-E4439CCD4F8C}" srcOrd="2" destOrd="0" presId="urn:microsoft.com/office/officeart/2005/8/layout/default"/>
    <dgm:cxn modelId="{D15FC70B-90D8-4FC7-89CF-49F7C2FD4349}" type="presParOf" srcId="{C50555E7-7A4C-4FCF-BD0D-26C16C2D177D}" destId="{87B38323-C48D-4E71-9AE9-43E3567CB064}" srcOrd="3" destOrd="0" presId="urn:microsoft.com/office/officeart/2005/8/layout/default"/>
    <dgm:cxn modelId="{27CA89A2-C42C-4F64-9AB6-3FBA171E4DB1}" type="presParOf" srcId="{C50555E7-7A4C-4FCF-BD0D-26C16C2D177D}" destId="{D7821385-C523-411C-A2FA-06F4460A6A07}" srcOrd="4" destOrd="0" presId="urn:microsoft.com/office/officeart/2005/8/layout/default"/>
    <dgm:cxn modelId="{FC51D940-D91D-4813-ADB2-5DB195165957}" type="presParOf" srcId="{C50555E7-7A4C-4FCF-BD0D-26C16C2D177D}" destId="{9A70FAAE-4ECB-4DF1-930B-3C7A06C4BCDB}" srcOrd="5" destOrd="0" presId="urn:microsoft.com/office/officeart/2005/8/layout/default"/>
    <dgm:cxn modelId="{B83AB95D-2986-4223-9298-9487FC51F5FB}" type="presParOf" srcId="{C50555E7-7A4C-4FCF-BD0D-26C16C2D177D}" destId="{FE018EEE-4C43-46E0-ABB7-0E1FBE78F4FF}" srcOrd="6" destOrd="0" presId="urn:microsoft.com/office/officeart/2005/8/layout/default"/>
    <dgm:cxn modelId="{6FA42281-1667-45D1-A11B-3E9E604C5EFB}" type="presParOf" srcId="{C50555E7-7A4C-4FCF-BD0D-26C16C2D177D}" destId="{A257ED42-F60E-4088-8B54-B603BFEDF1A1}" srcOrd="7" destOrd="0" presId="urn:microsoft.com/office/officeart/2005/8/layout/default"/>
    <dgm:cxn modelId="{0E6EE327-9195-4901-8FB4-1AD3C97265AA}" type="presParOf" srcId="{C50555E7-7A4C-4FCF-BD0D-26C16C2D177D}" destId="{A5204910-42D6-4572-B2C7-FEB0970C0EAF}" srcOrd="8" destOrd="0" presId="urn:microsoft.com/office/officeart/2005/8/layout/default"/>
    <dgm:cxn modelId="{4003C871-FD11-4394-99F4-EAB55E2312CD}" type="presParOf" srcId="{C50555E7-7A4C-4FCF-BD0D-26C16C2D177D}" destId="{41947B01-8CBE-4469-BEAB-1EFFE4D2F061}" srcOrd="9" destOrd="0" presId="urn:microsoft.com/office/officeart/2005/8/layout/default"/>
    <dgm:cxn modelId="{710DCD40-161F-4E9E-A576-3780AA66840E}" type="presParOf" srcId="{C50555E7-7A4C-4FCF-BD0D-26C16C2D177D}" destId="{CF1689B3-D4DB-45F6-B650-61261E40545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93E74-8785-4630-A370-B3E885C769AE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312A82-5BF6-410A-BEFD-F218F237A9BF}">
      <dgm:prSet custT="1"/>
      <dgm:spPr/>
      <dgm:t>
        <a:bodyPr/>
        <a:lstStyle/>
        <a:p>
          <a:r>
            <a:rPr lang="en-US" sz="1500" dirty="0"/>
            <a:t>Self-Awareness: Know your conflict style.</a:t>
          </a:r>
        </a:p>
      </dgm:t>
    </dgm:pt>
    <dgm:pt modelId="{935F3FF5-C2C8-400C-A706-1B1B73854BFD}" type="parTrans" cxnId="{A4019188-6E41-4CE4-BB17-19E408ABEB5B}">
      <dgm:prSet/>
      <dgm:spPr/>
      <dgm:t>
        <a:bodyPr/>
        <a:lstStyle/>
        <a:p>
          <a:endParaRPr lang="en-US"/>
        </a:p>
      </dgm:t>
    </dgm:pt>
    <dgm:pt modelId="{67A9AE16-C286-4DAC-9A5E-2A436B3B8089}" type="sibTrans" cxnId="{A4019188-6E41-4CE4-BB17-19E408ABEB5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4B83C-05FF-48E1-B972-63A2E6449512}">
      <dgm:prSet/>
      <dgm:spPr/>
      <dgm:t>
        <a:bodyPr/>
        <a:lstStyle/>
        <a:p>
          <a:r>
            <a:rPr lang="en-US" dirty="0"/>
            <a:t>Empathy: Understand others' motivations.</a:t>
          </a:r>
        </a:p>
      </dgm:t>
    </dgm:pt>
    <dgm:pt modelId="{64A7791A-DD47-4AEE-95EF-5021187EF9EF}" type="parTrans" cxnId="{689BD0E1-ADCE-4B09-96B4-5F01F61E1C3B}">
      <dgm:prSet/>
      <dgm:spPr/>
      <dgm:t>
        <a:bodyPr/>
        <a:lstStyle/>
        <a:p>
          <a:endParaRPr lang="en-US"/>
        </a:p>
      </dgm:t>
    </dgm:pt>
    <dgm:pt modelId="{BBBA8135-3F99-4A7A-8929-3C30D9D29F50}" type="sibTrans" cxnId="{689BD0E1-ADCE-4B09-96B4-5F01F61E1C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2EB084-F393-406D-B3E9-4EE60ED73041}">
      <dgm:prSet/>
      <dgm:spPr/>
      <dgm:t>
        <a:bodyPr/>
        <a:lstStyle/>
        <a:p>
          <a:r>
            <a:rPr lang="en-US" dirty="0"/>
            <a:t>Self-Regulation: Avoid emotional hijacking; stay calm and rational.</a:t>
          </a:r>
        </a:p>
      </dgm:t>
    </dgm:pt>
    <dgm:pt modelId="{EF126C0D-B7F0-42FF-B019-C146F4A6268A}" type="parTrans" cxnId="{776B8927-14B4-4E63-994D-7D5E578DF70B}">
      <dgm:prSet/>
      <dgm:spPr/>
      <dgm:t>
        <a:bodyPr/>
        <a:lstStyle/>
        <a:p>
          <a:endParaRPr lang="en-US"/>
        </a:p>
      </dgm:t>
    </dgm:pt>
    <dgm:pt modelId="{D1042FA1-6678-470E-8178-567D500982B1}" type="sibTrans" cxnId="{776B8927-14B4-4E63-994D-7D5E578DF7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6D64FFB-D46A-4BD0-BD2D-12EB523B9EA5}">
      <dgm:prSet/>
      <dgm:spPr/>
      <dgm:t>
        <a:bodyPr/>
        <a:lstStyle/>
        <a:p>
          <a:r>
            <a:rPr lang="en-US"/>
            <a:t>Goal: Transform conflict into collaboration.</a:t>
          </a:r>
        </a:p>
      </dgm:t>
    </dgm:pt>
    <dgm:pt modelId="{30E1E784-1418-4D24-8207-8A1AC14C8D9C}" type="parTrans" cxnId="{C52B349D-1EAC-4DD2-A591-A4F714A54CB1}">
      <dgm:prSet/>
      <dgm:spPr/>
      <dgm:t>
        <a:bodyPr/>
        <a:lstStyle/>
        <a:p>
          <a:endParaRPr lang="en-US"/>
        </a:p>
      </dgm:t>
    </dgm:pt>
    <dgm:pt modelId="{6C800278-57C7-46C0-9B5B-C0E10CE6DFAA}" type="sibTrans" cxnId="{C52B349D-1EAC-4DD2-A591-A4F714A54CB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F029BD0-D326-404D-B396-71B767844078}" type="pres">
      <dgm:prSet presAssocID="{99393E74-8785-4630-A370-B3E885C769AE}" presName="linearFlow" presStyleCnt="0">
        <dgm:presLayoutVars>
          <dgm:dir/>
          <dgm:animLvl val="lvl"/>
          <dgm:resizeHandles val="exact"/>
        </dgm:presLayoutVars>
      </dgm:prSet>
      <dgm:spPr/>
    </dgm:pt>
    <dgm:pt modelId="{433D8195-5261-4849-BD3D-B837EDA90512}" type="pres">
      <dgm:prSet presAssocID="{19312A82-5BF6-410A-BEFD-F218F237A9BF}" presName="compositeNode" presStyleCnt="0"/>
      <dgm:spPr/>
    </dgm:pt>
    <dgm:pt modelId="{677CFA3D-91D3-4F0A-ACB1-D94B72231588}" type="pres">
      <dgm:prSet presAssocID="{19312A82-5BF6-410A-BEFD-F218F237A9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850B0D-AA1E-4A0E-88FF-B5C6D097E94A}" type="pres">
      <dgm:prSet presAssocID="{19312A82-5BF6-410A-BEFD-F218F237A9BF}" presName="parSh" presStyleCnt="0"/>
      <dgm:spPr/>
    </dgm:pt>
    <dgm:pt modelId="{38190D23-7A42-40D2-99E0-21D29A5AC6E1}" type="pres">
      <dgm:prSet presAssocID="{19312A82-5BF6-410A-BEFD-F218F237A9BF}" presName="lineNode" presStyleLbl="alignAccFollowNode1" presStyleIdx="0" presStyleCnt="12"/>
      <dgm:spPr/>
    </dgm:pt>
    <dgm:pt modelId="{4F2EF4F3-C752-4279-8A85-FA8180D264FF}" type="pres">
      <dgm:prSet presAssocID="{19312A82-5BF6-410A-BEFD-F218F237A9BF}" presName="lineArrowNode" presStyleLbl="alignAccFollowNode1" presStyleIdx="1" presStyleCnt="12"/>
      <dgm:spPr/>
    </dgm:pt>
    <dgm:pt modelId="{79A6744B-4F88-45EE-A5B5-F8ED694A4B4B}" type="pres">
      <dgm:prSet presAssocID="{67A9AE16-C286-4DAC-9A5E-2A436B3B808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1609BC7-8253-4B86-9E47-778079BEFD29}" type="pres">
      <dgm:prSet presAssocID="{67A9AE16-C286-4DAC-9A5E-2A436B3B8089}" presName="spacerBetweenCircleAndCallout" presStyleCnt="0">
        <dgm:presLayoutVars/>
      </dgm:prSet>
      <dgm:spPr/>
    </dgm:pt>
    <dgm:pt modelId="{33E07F7A-E1D9-45B7-9AB0-5200FD36A19A}" type="pres">
      <dgm:prSet presAssocID="{19312A82-5BF6-410A-BEFD-F218F237A9BF}" presName="nodeText" presStyleLbl="alignAccFollowNode1" presStyleIdx="2" presStyleCnt="12">
        <dgm:presLayoutVars>
          <dgm:bulletEnabled val="1"/>
        </dgm:presLayoutVars>
      </dgm:prSet>
      <dgm:spPr/>
    </dgm:pt>
    <dgm:pt modelId="{5714D04D-C3D3-4A6B-99B4-5A40307C0908}" type="pres">
      <dgm:prSet presAssocID="{67A9AE16-C286-4DAC-9A5E-2A436B3B8089}" presName="sibTransComposite" presStyleCnt="0"/>
      <dgm:spPr/>
    </dgm:pt>
    <dgm:pt modelId="{00D68082-7896-4F5E-B3AB-049FD255003B}" type="pres">
      <dgm:prSet presAssocID="{CDC4B83C-05FF-48E1-B972-63A2E6449512}" presName="compositeNode" presStyleCnt="0"/>
      <dgm:spPr/>
    </dgm:pt>
    <dgm:pt modelId="{2ACD74B4-DAE3-4819-953C-AB03EC520106}" type="pres">
      <dgm:prSet presAssocID="{CDC4B83C-05FF-48E1-B972-63A2E64495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1837B6-86D8-44C4-8C1A-C166B1D8E662}" type="pres">
      <dgm:prSet presAssocID="{CDC4B83C-05FF-48E1-B972-63A2E6449512}" presName="parSh" presStyleCnt="0"/>
      <dgm:spPr/>
    </dgm:pt>
    <dgm:pt modelId="{32063ADF-7092-4EEB-9819-DB096EFE063D}" type="pres">
      <dgm:prSet presAssocID="{CDC4B83C-05FF-48E1-B972-63A2E6449512}" presName="lineNode" presStyleLbl="alignAccFollowNode1" presStyleIdx="3" presStyleCnt="12"/>
      <dgm:spPr/>
    </dgm:pt>
    <dgm:pt modelId="{241CD482-A902-42CA-99C0-EE193FCC7E8C}" type="pres">
      <dgm:prSet presAssocID="{CDC4B83C-05FF-48E1-B972-63A2E6449512}" presName="lineArrowNode" presStyleLbl="alignAccFollowNode1" presStyleIdx="4" presStyleCnt="12"/>
      <dgm:spPr/>
    </dgm:pt>
    <dgm:pt modelId="{4EB87761-7E9E-4749-B5D7-80ACC5E7C9F5}" type="pres">
      <dgm:prSet presAssocID="{BBBA8135-3F99-4A7A-8929-3C30D9D29F5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AC58AC99-9334-44EE-9947-294D6B4B77D8}" type="pres">
      <dgm:prSet presAssocID="{BBBA8135-3F99-4A7A-8929-3C30D9D29F50}" presName="spacerBetweenCircleAndCallout" presStyleCnt="0">
        <dgm:presLayoutVars/>
      </dgm:prSet>
      <dgm:spPr/>
    </dgm:pt>
    <dgm:pt modelId="{0431E5E7-B503-4AED-86C7-0A88FFDA6F3E}" type="pres">
      <dgm:prSet presAssocID="{CDC4B83C-05FF-48E1-B972-63A2E6449512}" presName="nodeText" presStyleLbl="alignAccFollowNode1" presStyleIdx="5" presStyleCnt="12">
        <dgm:presLayoutVars>
          <dgm:bulletEnabled val="1"/>
        </dgm:presLayoutVars>
      </dgm:prSet>
      <dgm:spPr/>
    </dgm:pt>
    <dgm:pt modelId="{57D14868-B6C2-4081-A4C0-4C01D6A73151}" type="pres">
      <dgm:prSet presAssocID="{BBBA8135-3F99-4A7A-8929-3C30D9D29F50}" presName="sibTransComposite" presStyleCnt="0"/>
      <dgm:spPr/>
    </dgm:pt>
    <dgm:pt modelId="{BB42879E-CFA2-4011-A533-540845D4E6E6}" type="pres">
      <dgm:prSet presAssocID="{C92EB084-F393-406D-B3E9-4EE60ED73041}" presName="compositeNode" presStyleCnt="0"/>
      <dgm:spPr/>
    </dgm:pt>
    <dgm:pt modelId="{65936E6B-80A6-4B9A-8245-812F63D9CF4B}" type="pres">
      <dgm:prSet presAssocID="{C92EB084-F393-406D-B3E9-4EE60ED7304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A5DAB4E-BF77-41A5-AAC1-6FC524BCBB91}" type="pres">
      <dgm:prSet presAssocID="{C92EB084-F393-406D-B3E9-4EE60ED73041}" presName="parSh" presStyleCnt="0"/>
      <dgm:spPr/>
    </dgm:pt>
    <dgm:pt modelId="{C36D650F-4BFA-4AAD-A0C6-46823F93F99F}" type="pres">
      <dgm:prSet presAssocID="{C92EB084-F393-406D-B3E9-4EE60ED73041}" presName="lineNode" presStyleLbl="alignAccFollowNode1" presStyleIdx="6" presStyleCnt="12"/>
      <dgm:spPr/>
    </dgm:pt>
    <dgm:pt modelId="{4C3F76AA-095E-4F2F-A700-374520A62619}" type="pres">
      <dgm:prSet presAssocID="{C92EB084-F393-406D-B3E9-4EE60ED73041}" presName="lineArrowNode" presStyleLbl="alignAccFollowNode1" presStyleIdx="7" presStyleCnt="12"/>
      <dgm:spPr/>
    </dgm:pt>
    <dgm:pt modelId="{57DE21E0-664E-4C98-8EC9-F23A9475DD38}" type="pres">
      <dgm:prSet presAssocID="{D1042FA1-6678-470E-8178-567D500982B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C320C15-1556-4FA8-B1E8-AF229E8B975E}" type="pres">
      <dgm:prSet presAssocID="{D1042FA1-6678-470E-8178-567D500982B1}" presName="spacerBetweenCircleAndCallout" presStyleCnt="0">
        <dgm:presLayoutVars/>
      </dgm:prSet>
      <dgm:spPr/>
    </dgm:pt>
    <dgm:pt modelId="{43460417-D545-4A0E-8DAE-974A4161CFC4}" type="pres">
      <dgm:prSet presAssocID="{C92EB084-F393-406D-B3E9-4EE60ED73041}" presName="nodeText" presStyleLbl="alignAccFollowNode1" presStyleIdx="8" presStyleCnt="12">
        <dgm:presLayoutVars>
          <dgm:bulletEnabled val="1"/>
        </dgm:presLayoutVars>
      </dgm:prSet>
      <dgm:spPr/>
    </dgm:pt>
    <dgm:pt modelId="{EB0F7855-7C85-4536-AC6C-97D78F344BFB}" type="pres">
      <dgm:prSet presAssocID="{D1042FA1-6678-470E-8178-567D500982B1}" presName="sibTransComposite" presStyleCnt="0"/>
      <dgm:spPr/>
    </dgm:pt>
    <dgm:pt modelId="{912C2DDD-A76A-454E-94DD-1E3CD102837E}" type="pres">
      <dgm:prSet presAssocID="{56D64FFB-D46A-4BD0-BD2D-12EB523B9EA5}" presName="compositeNode" presStyleCnt="0"/>
      <dgm:spPr/>
    </dgm:pt>
    <dgm:pt modelId="{238FC013-9C1C-425B-A74F-695FF4072706}" type="pres">
      <dgm:prSet presAssocID="{56D64FFB-D46A-4BD0-BD2D-12EB523B9EA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B08144-B8F2-4B7F-BFC7-E474D32C3F17}" type="pres">
      <dgm:prSet presAssocID="{56D64FFB-D46A-4BD0-BD2D-12EB523B9EA5}" presName="parSh" presStyleCnt="0"/>
      <dgm:spPr/>
    </dgm:pt>
    <dgm:pt modelId="{62A04A96-E0E3-45E2-BF1D-A061847B0970}" type="pres">
      <dgm:prSet presAssocID="{56D64FFB-D46A-4BD0-BD2D-12EB523B9EA5}" presName="lineNode" presStyleLbl="alignAccFollowNode1" presStyleIdx="9" presStyleCnt="12"/>
      <dgm:spPr/>
    </dgm:pt>
    <dgm:pt modelId="{7BA5D521-1FE3-4D79-B0B2-C0C85BD2745C}" type="pres">
      <dgm:prSet presAssocID="{56D64FFB-D46A-4BD0-BD2D-12EB523B9EA5}" presName="lineArrowNode" presStyleLbl="alignAccFollowNode1" presStyleIdx="10" presStyleCnt="12"/>
      <dgm:spPr/>
    </dgm:pt>
    <dgm:pt modelId="{CA2B9E49-1C11-4BB3-BB86-CCCC461945D2}" type="pres">
      <dgm:prSet presAssocID="{6C800278-57C7-46C0-9B5B-C0E10CE6DFA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F4E88098-DEF0-4D62-AD93-4A8B2904A291}" type="pres">
      <dgm:prSet presAssocID="{6C800278-57C7-46C0-9B5B-C0E10CE6DFAA}" presName="spacerBetweenCircleAndCallout" presStyleCnt="0">
        <dgm:presLayoutVars/>
      </dgm:prSet>
      <dgm:spPr/>
    </dgm:pt>
    <dgm:pt modelId="{4B49E6F7-C336-4420-B861-52F5144B6333}" type="pres">
      <dgm:prSet presAssocID="{56D64FFB-D46A-4BD0-BD2D-12EB523B9EA5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D908E24-C95F-4295-9C13-60C581F4039A}" type="presOf" srcId="{6C800278-57C7-46C0-9B5B-C0E10CE6DFAA}" destId="{CA2B9E49-1C11-4BB3-BB86-CCCC461945D2}" srcOrd="0" destOrd="0" presId="urn:microsoft.com/office/officeart/2016/7/layout/LinearArrowProcessNumbered"/>
    <dgm:cxn modelId="{776B8927-14B4-4E63-994D-7D5E578DF70B}" srcId="{99393E74-8785-4630-A370-B3E885C769AE}" destId="{C92EB084-F393-406D-B3E9-4EE60ED73041}" srcOrd="2" destOrd="0" parTransId="{EF126C0D-B7F0-42FF-B019-C146F4A6268A}" sibTransId="{D1042FA1-6678-470E-8178-567D500982B1}"/>
    <dgm:cxn modelId="{9E68012A-9FF7-4497-AF60-7FA2FF82FC84}" type="presOf" srcId="{BBBA8135-3F99-4A7A-8929-3C30D9D29F50}" destId="{4EB87761-7E9E-4749-B5D7-80ACC5E7C9F5}" srcOrd="0" destOrd="0" presId="urn:microsoft.com/office/officeart/2016/7/layout/LinearArrowProcessNumbered"/>
    <dgm:cxn modelId="{358E4430-003E-4F45-8F79-CEC1D4E18F9F}" type="presOf" srcId="{C92EB084-F393-406D-B3E9-4EE60ED73041}" destId="{43460417-D545-4A0E-8DAE-974A4161CFC4}" srcOrd="0" destOrd="0" presId="urn:microsoft.com/office/officeart/2016/7/layout/LinearArrowProcessNumbered"/>
    <dgm:cxn modelId="{89807966-1D25-45A8-A776-454C34AB98C1}" type="presOf" srcId="{56D64FFB-D46A-4BD0-BD2D-12EB523B9EA5}" destId="{4B49E6F7-C336-4420-B861-52F5144B6333}" srcOrd="0" destOrd="0" presId="urn:microsoft.com/office/officeart/2016/7/layout/LinearArrowProcessNumbered"/>
    <dgm:cxn modelId="{98E6C354-0987-4CCF-96EC-E1981E994D40}" type="presOf" srcId="{D1042FA1-6678-470E-8178-567D500982B1}" destId="{57DE21E0-664E-4C98-8EC9-F23A9475DD38}" srcOrd="0" destOrd="0" presId="urn:microsoft.com/office/officeart/2016/7/layout/LinearArrowProcessNumbered"/>
    <dgm:cxn modelId="{60CC4D75-E317-455A-A175-62C6951EBF9B}" type="presOf" srcId="{19312A82-5BF6-410A-BEFD-F218F237A9BF}" destId="{33E07F7A-E1D9-45B7-9AB0-5200FD36A19A}" srcOrd="0" destOrd="0" presId="urn:microsoft.com/office/officeart/2016/7/layout/LinearArrowProcessNumbered"/>
    <dgm:cxn modelId="{A4019188-6E41-4CE4-BB17-19E408ABEB5B}" srcId="{99393E74-8785-4630-A370-B3E885C769AE}" destId="{19312A82-5BF6-410A-BEFD-F218F237A9BF}" srcOrd="0" destOrd="0" parTransId="{935F3FF5-C2C8-400C-A706-1B1B73854BFD}" sibTransId="{67A9AE16-C286-4DAC-9A5E-2A436B3B8089}"/>
    <dgm:cxn modelId="{C52B349D-1EAC-4DD2-A591-A4F714A54CB1}" srcId="{99393E74-8785-4630-A370-B3E885C769AE}" destId="{56D64FFB-D46A-4BD0-BD2D-12EB523B9EA5}" srcOrd="3" destOrd="0" parTransId="{30E1E784-1418-4D24-8207-8A1AC14C8D9C}" sibTransId="{6C800278-57C7-46C0-9B5B-C0E10CE6DFAA}"/>
    <dgm:cxn modelId="{0BCC659D-B9B3-4A49-B900-9795D14069C6}" type="presOf" srcId="{CDC4B83C-05FF-48E1-B972-63A2E6449512}" destId="{0431E5E7-B503-4AED-86C7-0A88FFDA6F3E}" srcOrd="0" destOrd="0" presId="urn:microsoft.com/office/officeart/2016/7/layout/LinearArrowProcessNumbered"/>
    <dgm:cxn modelId="{6AD7E5B1-3A8C-4AAA-9761-2A91390D39C8}" type="presOf" srcId="{67A9AE16-C286-4DAC-9A5E-2A436B3B8089}" destId="{79A6744B-4F88-45EE-A5B5-F8ED694A4B4B}" srcOrd="0" destOrd="0" presId="urn:microsoft.com/office/officeart/2016/7/layout/LinearArrowProcessNumbered"/>
    <dgm:cxn modelId="{F9C38AD2-E83D-453F-9FD6-2BBC426327A5}" type="presOf" srcId="{99393E74-8785-4630-A370-B3E885C769AE}" destId="{1F029BD0-D326-404D-B396-71B767844078}" srcOrd="0" destOrd="0" presId="urn:microsoft.com/office/officeart/2016/7/layout/LinearArrowProcessNumbered"/>
    <dgm:cxn modelId="{689BD0E1-ADCE-4B09-96B4-5F01F61E1C3B}" srcId="{99393E74-8785-4630-A370-B3E885C769AE}" destId="{CDC4B83C-05FF-48E1-B972-63A2E6449512}" srcOrd="1" destOrd="0" parTransId="{64A7791A-DD47-4AEE-95EF-5021187EF9EF}" sibTransId="{BBBA8135-3F99-4A7A-8929-3C30D9D29F50}"/>
    <dgm:cxn modelId="{BB276B3D-9943-46D7-8525-038C24D9F8BD}" type="presParOf" srcId="{1F029BD0-D326-404D-B396-71B767844078}" destId="{433D8195-5261-4849-BD3D-B837EDA90512}" srcOrd="0" destOrd="0" presId="urn:microsoft.com/office/officeart/2016/7/layout/LinearArrowProcessNumbered"/>
    <dgm:cxn modelId="{8ACA701F-3FA0-4058-97F5-9136AD28225E}" type="presParOf" srcId="{433D8195-5261-4849-BD3D-B837EDA90512}" destId="{677CFA3D-91D3-4F0A-ACB1-D94B72231588}" srcOrd="0" destOrd="0" presId="urn:microsoft.com/office/officeart/2016/7/layout/LinearArrowProcessNumbered"/>
    <dgm:cxn modelId="{B015B2F4-003F-4152-9049-06A94437FBF1}" type="presParOf" srcId="{433D8195-5261-4849-BD3D-B837EDA90512}" destId="{F7850B0D-AA1E-4A0E-88FF-B5C6D097E94A}" srcOrd="1" destOrd="0" presId="urn:microsoft.com/office/officeart/2016/7/layout/LinearArrowProcessNumbered"/>
    <dgm:cxn modelId="{A97BBC6C-7959-486C-B0ED-241AB4C85696}" type="presParOf" srcId="{F7850B0D-AA1E-4A0E-88FF-B5C6D097E94A}" destId="{38190D23-7A42-40D2-99E0-21D29A5AC6E1}" srcOrd="0" destOrd="0" presId="urn:microsoft.com/office/officeart/2016/7/layout/LinearArrowProcessNumbered"/>
    <dgm:cxn modelId="{3DDCD049-F3C8-46C9-AB9F-9B74A3F84CEF}" type="presParOf" srcId="{F7850B0D-AA1E-4A0E-88FF-B5C6D097E94A}" destId="{4F2EF4F3-C752-4279-8A85-FA8180D264FF}" srcOrd="1" destOrd="0" presId="urn:microsoft.com/office/officeart/2016/7/layout/LinearArrowProcessNumbered"/>
    <dgm:cxn modelId="{61081A56-B2A9-4B2F-875E-DD3F0936AA71}" type="presParOf" srcId="{F7850B0D-AA1E-4A0E-88FF-B5C6D097E94A}" destId="{79A6744B-4F88-45EE-A5B5-F8ED694A4B4B}" srcOrd="2" destOrd="0" presId="urn:microsoft.com/office/officeart/2016/7/layout/LinearArrowProcessNumbered"/>
    <dgm:cxn modelId="{3D79CB1D-4D6D-4588-BCFD-1800400133C1}" type="presParOf" srcId="{F7850B0D-AA1E-4A0E-88FF-B5C6D097E94A}" destId="{51609BC7-8253-4B86-9E47-778079BEFD29}" srcOrd="3" destOrd="0" presId="urn:microsoft.com/office/officeart/2016/7/layout/LinearArrowProcessNumbered"/>
    <dgm:cxn modelId="{9BE25AC6-31C3-4036-8748-AD76B2FAEDBF}" type="presParOf" srcId="{433D8195-5261-4849-BD3D-B837EDA90512}" destId="{33E07F7A-E1D9-45B7-9AB0-5200FD36A19A}" srcOrd="2" destOrd="0" presId="urn:microsoft.com/office/officeart/2016/7/layout/LinearArrowProcessNumbered"/>
    <dgm:cxn modelId="{97DCE703-09A7-4705-AB44-F73A49087694}" type="presParOf" srcId="{1F029BD0-D326-404D-B396-71B767844078}" destId="{5714D04D-C3D3-4A6B-99B4-5A40307C0908}" srcOrd="1" destOrd="0" presId="urn:microsoft.com/office/officeart/2016/7/layout/LinearArrowProcessNumbered"/>
    <dgm:cxn modelId="{FF6A26A9-9A65-455E-8F85-FF41D179A23C}" type="presParOf" srcId="{1F029BD0-D326-404D-B396-71B767844078}" destId="{00D68082-7896-4F5E-B3AB-049FD255003B}" srcOrd="2" destOrd="0" presId="urn:microsoft.com/office/officeart/2016/7/layout/LinearArrowProcessNumbered"/>
    <dgm:cxn modelId="{AD3D0E3C-DC32-4CD8-9B16-71CAD2114AB1}" type="presParOf" srcId="{00D68082-7896-4F5E-B3AB-049FD255003B}" destId="{2ACD74B4-DAE3-4819-953C-AB03EC520106}" srcOrd="0" destOrd="0" presId="urn:microsoft.com/office/officeart/2016/7/layout/LinearArrowProcessNumbered"/>
    <dgm:cxn modelId="{AB0E4985-3EFC-4198-891C-6D05AC7A827D}" type="presParOf" srcId="{00D68082-7896-4F5E-B3AB-049FD255003B}" destId="{CB1837B6-86D8-44C4-8C1A-C166B1D8E662}" srcOrd="1" destOrd="0" presId="urn:microsoft.com/office/officeart/2016/7/layout/LinearArrowProcessNumbered"/>
    <dgm:cxn modelId="{B477CEBC-7C5D-4D37-90FD-C5B328C25BCA}" type="presParOf" srcId="{CB1837B6-86D8-44C4-8C1A-C166B1D8E662}" destId="{32063ADF-7092-4EEB-9819-DB096EFE063D}" srcOrd="0" destOrd="0" presId="urn:microsoft.com/office/officeart/2016/7/layout/LinearArrowProcessNumbered"/>
    <dgm:cxn modelId="{69B203C7-C103-415B-8D36-F5245285CD76}" type="presParOf" srcId="{CB1837B6-86D8-44C4-8C1A-C166B1D8E662}" destId="{241CD482-A902-42CA-99C0-EE193FCC7E8C}" srcOrd="1" destOrd="0" presId="urn:microsoft.com/office/officeart/2016/7/layout/LinearArrowProcessNumbered"/>
    <dgm:cxn modelId="{ADE5CC09-6A5C-498D-91BE-DC9ECAA5E5F5}" type="presParOf" srcId="{CB1837B6-86D8-44C4-8C1A-C166B1D8E662}" destId="{4EB87761-7E9E-4749-B5D7-80ACC5E7C9F5}" srcOrd="2" destOrd="0" presId="urn:microsoft.com/office/officeart/2016/7/layout/LinearArrowProcessNumbered"/>
    <dgm:cxn modelId="{94235A4F-A9FA-46E3-A5D9-CA8061EBAFB7}" type="presParOf" srcId="{CB1837B6-86D8-44C4-8C1A-C166B1D8E662}" destId="{AC58AC99-9334-44EE-9947-294D6B4B77D8}" srcOrd="3" destOrd="0" presId="urn:microsoft.com/office/officeart/2016/7/layout/LinearArrowProcessNumbered"/>
    <dgm:cxn modelId="{B4854361-E53C-41AC-9C7D-82F070664F3D}" type="presParOf" srcId="{00D68082-7896-4F5E-B3AB-049FD255003B}" destId="{0431E5E7-B503-4AED-86C7-0A88FFDA6F3E}" srcOrd="2" destOrd="0" presId="urn:microsoft.com/office/officeart/2016/7/layout/LinearArrowProcessNumbered"/>
    <dgm:cxn modelId="{84F3E9DE-D994-4899-9D2B-5DA932D2195C}" type="presParOf" srcId="{1F029BD0-D326-404D-B396-71B767844078}" destId="{57D14868-B6C2-4081-A4C0-4C01D6A73151}" srcOrd="3" destOrd="0" presId="urn:microsoft.com/office/officeart/2016/7/layout/LinearArrowProcessNumbered"/>
    <dgm:cxn modelId="{AB3227E9-B030-42E5-BB53-68F1EB30CD0B}" type="presParOf" srcId="{1F029BD0-D326-404D-B396-71B767844078}" destId="{BB42879E-CFA2-4011-A533-540845D4E6E6}" srcOrd="4" destOrd="0" presId="urn:microsoft.com/office/officeart/2016/7/layout/LinearArrowProcessNumbered"/>
    <dgm:cxn modelId="{D746A2CB-92F6-48F3-91DD-413B48EA5450}" type="presParOf" srcId="{BB42879E-CFA2-4011-A533-540845D4E6E6}" destId="{65936E6B-80A6-4B9A-8245-812F63D9CF4B}" srcOrd="0" destOrd="0" presId="urn:microsoft.com/office/officeart/2016/7/layout/LinearArrowProcessNumbered"/>
    <dgm:cxn modelId="{29012713-099C-49AC-BA3D-61D7603D04A8}" type="presParOf" srcId="{BB42879E-CFA2-4011-A533-540845D4E6E6}" destId="{FA5DAB4E-BF77-41A5-AAC1-6FC524BCBB91}" srcOrd="1" destOrd="0" presId="urn:microsoft.com/office/officeart/2016/7/layout/LinearArrowProcessNumbered"/>
    <dgm:cxn modelId="{C447EACA-9D0E-425A-9472-5951D07D2466}" type="presParOf" srcId="{FA5DAB4E-BF77-41A5-AAC1-6FC524BCBB91}" destId="{C36D650F-4BFA-4AAD-A0C6-46823F93F99F}" srcOrd="0" destOrd="0" presId="urn:microsoft.com/office/officeart/2016/7/layout/LinearArrowProcessNumbered"/>
    <dgm:cxn modelId="{62ADBF2D-5D30-429B-B8F2-5BBC2024CCB1}" type="presParOf" srcId="{FA5DAB4E-BF77-41A5-AAC1-6FC524BCBB91}" destId="{4C3F76AA-095E-4F2F-A700-374520A62619}" srcOrd="1" destOrd="0" presId="urn:microsoft.com/office/officeart/2016/7/layout/LinearArrowProcessNumbered"/>
    <dgm:cxn modelId="{C62B70AB-D8CD-486C-AAAB-7A09EAFD2BD0}" type="presParOf" srcId="{FA5DAB4E-BF77-41A5-AAC1-6FC524BCBB91}" destId="{57DE21E0-664E-4C98-8EC9-F23A9475DD38}" srcOrd="2" destOrd="0" presId="urn:microsoft.com/office/officeart/2016/7/layout/LinearArrowProcessNumbered"/>
    <dgm:cxn modelId="{8FF8A192-0FDA-4CDC-9336-74D4C2DB3D67}" type="presParOf" srcId="{FA5DAB4E-BF77-41A5-AAC1-6FC524BCBB91}" destId="{EC320C15-1556-4FA8-B1E8-AF229E8B975E}" srcOrd="3" destOrd="0" presId="urn:microsoft.com/office/officeart/2016/7/layout/LinearArrowProcessNumbered"/>
    <dgm:cxn modelId="{106E5953-8593-4037-9822-BD3A0178A3D0}" type="presParOf" srcId="{BB42879E-CFA2-4011-A533-540845D4E6E6}" destId="{43460417-D545-4A0E-8DAE-974A4161CFC4}" srcOrd="2" destOrd="0" presId="urn:microsoft.com/office/officeart/2016/7/layout/LinearArrowProcessNumbered"/>
    <dgm:cxn modelId="{2BAFED0F-4E6A-4B7C-8683-AE8FE772F688}" type="presParOf" srcId="{1F029BD0-D326-404D-B396-71B767844078}" destId="{EB0F7855-7C85-4536-AC6C-97D78F344BFB}" srcOrd="5" destOrd="0" presId="urn:microsoft.com/office/officeart/2016/7/layout/LinearArrowProcessNumbered"/>
    <dgm:cxn modelId="{17214369-6D29-4A04-B588-4871F6B70886}" type="presParOf" srcId="{1F029BD0-D326-404D-B396-71B767844078}" destId="{912C2DDD-A76A-454E-94DD-1E3CD102837E}" srcOrd="6" destOrd="0" presId="urn:microsoft.com/office/officeart/2016/7/layout/LinearArrowProcessNumbered"/>
    <dgm:cxn modelId="{6BFBDC89-5445-4D1D-9D27-82209805495C}" type="presParOf" srcId="{912C2DDD-A76A-454E-94DD-1E3CD102837E}" destId="{238FC013-9C1C-425B-A74F-695FF4072706}" srcOrd="0" destOrd="0" presId="urn:microsoft.com/office/officeart/2016/7/layout/LinearArrowProcessNumbered"/>
    <dgm:cxn modelId="{57A416C7-223A-42E3-9C87-1B90A374CFB3}" type="presParOf" srcId="{912C2DDD-A76A-454E-94DD-1E3CD102837E}" destId="{56B08144-B8F2-4B7F-BFC7-E474D32C3F17}" srcOrd="1" destOrd="0" presId="urn:microsoft.com/office/officeart/2016/7/layout/LinearArrowProcessNumbered"/>
    <dgm:cxn modelId="{81094C79-35E0-47B0-A163-6EE7036660FB}" type="presParOf" srcId="{56B08144-B8F2-4B7F-BFC7-E474D32C3F17}" destId="{62A04A96-E0E3-45E2-BF1D-A061847B0970}" srcOrd="0" destOrd="0" presId="urn:microsoft.com/office/officeart/2016/7/layout/LinearArrowProcessNumbered"/>
    <dgm:cxn modelId="{B5ED6A6A-B5F0-4399-86B9-A7255C370368}" type="presParOf" srcId="{56B08144-B8F2-4B7F-BFC7-E474D32C3F17}" destId="{7BA5D521-1FE3-4D79-B0B2-C0C85BD2745C}" srcOrd="1" destOrd="0" presId="urn:microsoft.com/office/officeart/2016/7/layout/LinearArrowProcessNumbered"/>
    <dgm:cxn modelId="{81946D64-682A-46A8-800A-ABB5A86D814E}" type="presParOf" srcId="{56B08144-B8F2-4B7F-BFC7-E474D32C3F17}" destId="{CA2B9E49-1C11-4BB3-BB86-CCCC461945D2}" srcOrd="2" destOrd="0" presId="urn:microsoft.com/office/officeart/2016/7/layout/LinearArrowProcessNumbered"/>
    <dgm:cxn modelId="{4D1E203F-BAA7-411F-94A2-8783A192A5DA}" type="presParOf" srcId="{56B08144-B8F2-4B7F-BFC7-E474D32C3F17}" destId="{F4E88098-DEF0-4D62-AD93-4A8B2904A291}" srcOrd="3" destOrd="0" presId="urn:microsoft.com/office/officeart/2016/7/layout/LinearArrowProcessNumbered"/>
    <dgm:cxn modelId="{D14EA10A-01E1-4F16-B0A2-3A38AEA7F0E5}" type="presParOf" srcId="{912C2DDD-A76A-454E-94DD-1E3CD102837E}" destId="{4B49E6F7-C336-4420-B861-52F5144B633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0468F3-ECDD-49E7-9CA6-14E286A944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BA3057-C19A-4631-ABC2-D2952709666C}">
      <dgm:prSet/>
      <dgm:spPr/>
      <dgm:t>
        <a:bodyPr/>
        <a:lstStyle/>
        <a:p>
          <a:r>
            <a:rPr lang="en-US"/>
            <a:t>EI influences every decision and interaction.</a:t>
          </a:r>
        </a:p>
      </dgm:t>
    </dgm:pt>
    <dgm:pt modelId="{B9B0B9F8-5FD9-4B9E-9D31-5B8FF4552EA6}" type="parTrans" cxnId="{0286E519-4F9D-41B0-BB4A-C67DB28C088C}">
      <dgm:prSet/>
      <dgm:spPr/>
      <dgm:t>
        <a:bodyPr/>
        <a:lstStyle/>
        <a:p>
          <a:endParaRPr lang="en-US"/>
        </a:p>
      </dgm:t>
    </dgm:pt>
    <dgm:pt modelId="{FD921D1B-77CD-495F-96FE-3CC3DF6F19BF}" type="sibTrans" cxnId="{0286E519-4F9D-41B0-BB4A-C67DB28C088C}">
      <dgm:prSet/>
      <dgm:spPr/>
      <dgm:t>
        <a:bodyPr/>
        <a:lstStyle/>
        <a:p>
          <a:endParaRPr lang="en-US"/>
        </a:p>
      </dgm:t>
    </dgm:pt>
    <dgm:pt modelId="{1E0926B9-394F-454D-ACD6-D33A4497BF07}">
      <dgm:prSet/>
      <dgm:spPr/>
      <dgm:t>
        <a:bodyPr/>
        <a:lstStyle/>
        <a:p>
          <a:r>
            <a:rPr lang="en-US"/>
            <a:t>Psychological safety underpins positive work environments.</a:t>
          </a:r>
        </a:p>
      </dgm:t>
    </dgm:pt>
    <dgm:pt modelId="{945EEC4C-B42E-493E-A3FA-1FC50FB4E08F}" type="parTrans" cxnId="{C28D550E-6F1C-4D8F-A737-40810F58644D}">
      <dgm:prSet/>
      <dgm:spPr/>
      <dgm:t>
        <a:bodyPr/>
        <a:lstStyle/>
        <a:p>
          <a:endParaRPr lang="en-US"/>
        </a:p>
      </dgm:t>
    </dgm:pt>
    <dgm:pt modelId="{0B67401C-67CC-4E52-8C2F-48784181CEB1}" type="sibTrans" cxnId="{C28D550E-6F1C-4D8F-A737-40810F58644D}">
      <dgm:prSet/>
      <dgm:spPr/>
      <dgm:t>
        <a:bodyPr/>
        <a:lstStyle/>
        <a:p>
          <a:endParaRPr lang="en-US"/>
        </a:p>
      </dgm:t>
    </dgm:pt>
    <dgm:pt modelId="{443D034C-6174-4B77-9B02-D58DE51AE2A3}">
      <dgm:prSet/>
      <dgm:spPr/>
      <dgm:t>
        <a:bodyPr/>
        <a:lstStyle/>
        <a:p>
          <a:r>
            <a:rPr lang="en-US"/>
            <a:t>Conflict management through empathy is essential.</a:t>
          </a:r>
        </a:p>
      </dgm:t>
    </dgm:pt>
    <dgm:pt modelId="{E36DA8C1-1C0C-4222-9C63-B7DC479DA9D1}" type="parTrans" cxnId="{5F7A87D2-5365-4A17-846C-0FAE9BD09CD8}">
      <dgm:prSet/>
      <dgm:spPr/>
      <dgm:t>
        <a:bodyPr/>
        <a:lstStyle/>
        <a:p>
          <a:endParaRPr lang="en-US"/>
        </a:p>
      </dgm:t>
    </dgm:pt>
    <dgm:pt modelId="{98A0924A-64ED-4FC4-8CA8-DE52200219FB}" type="sibTrans" cxnId="{5F7A87D2-5365-4A17-846C-0FAE9BD09CD8}">
      <dgm:prSet/>
      <dgm:spPr/>
      <dgm:t>
        <a:bodyPr/>
        <a:lstStyle/>
        <a:p>
          <a:endParaRPr lang="en-US"/>
        </a:p>
      </dgm:t>
    </dgm:pt>
    <dgm:pt modelId="{0CC06AA9-5BA1-44D0-80DA-8F678045F2F9}">
      <dgm:prSet/>
      <dgm:spPr/>
      <dgm:t>
        <a:bodyPr/>
        <a:lstStyle/>
        <a:p>
          <a:r>
            <a:rPr lang="en-US"/>
            <a:t>EI enables adaptability and success amidst change.</a:t>
          </a:r>
        </a:p>
      </dgm:t>
    </dgm:pt>
    <dgm:pt modelId="{9206E123-CECB-4803-8F64-CE736B2EE95F}" type="parTrans" cxnId="{89E013DC-B2BE-40F9-A401-B85118C00FDF}">
      <dgm:prSet/>
      <dgm:spPr/>
      <dgm:t>
        <a:bodyPr/>
        <a:lstStyle/>
        <a:p>
          <a:endParaRPr lang="en-US"/>
        </a:p>
      </dgm:t>
    </dgm:pt>
    <dgm:pt modelId="{C273DA1B-C546-4F23-9875-F1C996088FC0}" type="sibTrans" cxnId="{89E013DC-B2BE-40F9-A401-B85118C00FDF}">
      <dgm:prSet/>
      <dgm:spPr/>
      <dgm:t>
        <a:bodyPr/>
        <a:lstStyle/>
        <a:p>
          <a:endParaRPr lang="en-US"/>
        </a:p>
      </dgm:t>
    </dgm:pt>
    <dgm:pt modelId="{298EC102-BCF0-45E8-A8EC-E8626056DE09}" type="pres">
      <dgm:prSet presAssocID="{EF0468F3-ECDD-49E7-9CA6-14E286A94474}" presName="diagram" presStyleCnt="0">
        <dgm:presLayoutVars>
          <dgm:dir/>
          <dgm:resizeHandles val="exact"/>
        </dgm:presLayoutVars>
      </dgm:prSet>
      <dgm:spPr/>
    </dgm:pt>
    <dgm:pt modelId="{B54D8AE2-EE34-4ADB-8E37-16840AEF4D42}" type="pres">
      <dgm:prSet presAssocID="{07BA3057-C19A-4631-ABC2-D2952709666C}" presName="node" presStyleLbl="node1" presStyleIdx="0" presStyleCnt="4">
        <dgm:presLayoutVars>
          <dgm:bulletEnabled val="1"/>
        </dgm:presLayoutVars>
      </dgm:prSet>
      <dgm:spPr/>
    </dgm:pt>
    <dgm:pt modelId="{012ADA8F-2906-4F88-A66D-070B60284916}" type="pres">
      <dgm:prSet presAssocID="{FD921D1B-77CD-495F-96FE-3CC3DF6F19BF}" presName="sibTrans" presStyleLbl="sibTrans2D1" presStyleIdx="0" presStyleCnt="3"/>
      <dgm:spPr/>
    </dgm:pt>
    <dgm:pt modelId="{74FC514B-5DD0-480B-9860-309B7A5A2144}" type="pres">
      <dgm:prSet presAssocID="{FD921D1B-77CD-495F-96FE-3CC3DF6F19BF}" presName="connectorText" presStyleLbl="sibTrans2D1" presStyleIdx="0" presStyleCnt="3"/>
      <dgm:spPr/>
    </dgm:pt>
    <dgm:pt modelId="{1975FFF5-239B-4119-BF0A-D7C508E15677}" type="pres">
      <dgm:prSet presAssocID="{1E0926B9-394F-454D-ACD6-D33A4497BF07}" presName="node" presStyleLbl="node1" presStyleIdx="1" presStyleCnt="4">
        <dgm:presLayoutVars>
          <dgm:bulletEnabled val="1"/>
        </dgm:presLayoutVars>
      </dgm:prSet>
      <dgm:spPr/>
    </dgm:pt>
    <dgm:pt modelId="{36A5498B-5504-415D-86AB-D5CAF2418664}" type="pres">
      <dgm:prSet presAssocID="{0B67401C-67CC-4E52-8C2F-48784181CEB1}" presName="sibTrans" presStyleLbl="sibTrans2D1" presStyleIdx="1" presStyleCnt="3"/>
      <dgm:spPr/>
    </dgm:pt>
    <dgm:pt modelId="{6856ADCC-5057-4512-BDD2-9D4A9220FC7D}" type="pres">
      <dgm:prSet presAssocID="{0B67401C-67CC-4E52-8C2F-48784181CEB1}" presName="connectorText" presStyleLbl="sibTrans2D1" presStyleIdx="1" presStyleCnt="3"/>
      <dgm:spPr/>
    </dgm:pt>
    <dgm:pt modelId="{649EB825-417C-4BD3-8AD6-53273D353CE1}" type="pres">
      <dgm:prSet presAssocID="{443D034C-6174-4B77-9B02-D58DE51AE2A3}" presName="node" presStyleLbl="node1" presStyleIdx="2" presStyleCnt="4">
        <dgm:presLayoutVars>
          <dgm:bulletEnabled val="1"/>
        </dgm:presLayoutVars>
      </dgm:prSet>
      <dgm:spPr/>
    </dgm:pt>
    <dgm:pt modelId="{C244AA08-2D1C-4A7A-B12C-15BE52A2D097}" type="pres">
      <dgm:prSet presAssocID="{98A0924A-64ED-4FC4-8CA8-DE52200219FB}" presName="sibTrans" presStyleLbl="sibTrans2D1" presStyleIdx="2" presStyleCnt="3"/>
      <dgm:spPr/>
    </dgm:pt>
    <dgm:pt modelId="{EB209078-4E5B-4F9D-95F9-BF68ACCDCD72}" type="pres">
      <dgm:prSet presAssocID="{98A0924A-64ED-4FC4-8CA8-DE52200219FB}" presName="connectorText" presStyleLbl="sibTrans2D1" presStyleIdx="2" presStyleCnt="3"/>
      <dgm:spPr/>
    </dgm:pt>
    <dgm:pt modelId="{333AB130-AB13-4C50-8E6A-62E83AB3FC7D}" type="pres">
      <dgm:prSet presAssocID="{0CC06AA9-5BA1-44D0-80DA-8F678045F2F9}" presName="node" presStyleLbl="node1" presStyleIdx="3" presStyleCnt="4">
        <dgm:presLayoutVars>
          <dgm:bulletEnabled val="1"/>
        </dgm:presLayoutVars>
      </dgm:prSet>
      <dgm:spPr/>
    </dgm:pt>
  </dgm:ptLst>
  <dgm:cxnLst>
    <dgm:cxn modelId="{B61F7404-AD3A-45CC-9F09-743EFEAD3825}" type="presOf" srcId="{98A0924A-64ED-4FC4-8CA8-DE52200219FB}" destId="{EB209078-4E5B-4F9D-95F9-BF68ACCDCD72}" srcOrd="1" destOrd="0" presId="urn:microsoft.com/office/officeart/2005/8/layout/process5"/>
    <dgm:cxn modelId="{838DDB06-808C-437A-99C2-410AB9E07664}" type="presOf" srcId="{FD921D1B-77CD-495F-96FE-3CC3DF6F19BF}" destId="{012ADA8F-2906-4F88-A66D-070B60284916}" srcOrd="0" destOrd="0" presId="urn:microsoft.com/office/officeart/2005/8/layout/process5"/>
    <dgm:cxn modelId="{7FF7E206-EE30-4CEC-BBD1-F03071EAB4F1}" type="presOf" srcId="{98A0924A-64ED-4FC4-8CA8-DE52200219FB}" destId="{C244AA08-2D1C-4A7A-B12C-15BE52A2D097}" srcOrd="0" destOrd="0" presId="urn:microsoft.com/office/officeart/2005/8/layout/process5"/>
    <dgm:cxn modelId="{C28D550E-6F1C-4D8F-A737-40810F58644D}" srcId="{EF0468F3-ECDD-49E7-9CA6-14E286A94474}" destId="{1E0926B9-394F-454D-ACD6-D33A4497BF07}" srcOrd="1" destOrd="0" parTransId="{945EEC4C-B42E-493E-A3FA-1FC50FB4E08F}" sibTransId="{0B67401C-67CC-4E52-8C2F-48784181CEB1}"/>
    <dgm:cxn modelId="{0286E519-4F9D-41B0-BB4A-C67DB28C088C}" srcId="{EF0468F3-ECDD-49E7-9CA6-14E286A94474}" destId="{07BA3057-C19A-4631-ABC2-D2952709666C}" srcOrd="0" destOrd="0" parTransId="{B9B0B9F8-5FD9-4B9E-9D31-5B8FF4552EA6}" sibTransId="{FD921D1B-77CD-495F-96FE-3CC3DF6F19BF}"/>
    <dgm:cxn modelId="{1A1BFA64-92A2-4166-AF88-7C28A340183A}" type="presOf" srcId="{0B67401C-67CC-4E52-8C2F-48784181CEB1}" destId="{36A5498B-5504-415D-86AB-D5CAF2418664}" srcOrd="0" destOrd="0" presId="urn:microsoft.com/office/officeart/2005/8/layout/process5"/>
    <dgm:cxn modelId="{C9090A66-B9B4-4DFE-BDED-BE38DDEED7B6}" type="presOf" srcId="{1E0926B9-394F-454D-ACD6-D33A4497BF07}" destId="{1975FFF5-239B-4119-BF0A-D7C508E15677}" srcOrd="0" destOrd="0" presId="urn:microsoft.com/office/officeart/2005/8/layout/process5"/>
    <dgm:cxn modelId="{563F4B48-41A6-445F-A684-5FEDD81569A2}" type="presOf" srcId="{0CC06AA9-5BA1-44D0-80DA-8F678045F2F9}" destId="{333AB130-AB13-4C50-8E6A-62E83AB3FC7D}" srcOrd="0" destOrd="0" presId="urn:microsoft.com/office/officeart/2005/8/layout/process5"/>
    <dgm:cxn modelId="{72C87180-330F-4B7A-A154-528098A2876F}" type="presOf" srcId="{0B67401C-67CC-4E52-8C2F-48784181CEB1}" destId="{6856ADCC-5057-4512-BDD2-9D4A9220FC7D}" srcOrd="1" destOrd="0" presId="urn:microsoft.com/office/officeart/2005/8/layout/process5"/>
    <dgm:cxn modelId="{19527ECE-8605-4CD4-8671-4A12B203D3D3}" type="presOf" srcId="{FD921D1B-77CD-495F-96FE-3CC3DF6F19BF}" destId="{74FC514B-5DD0-480B-9860-309B7A5A2144}" srcOrd="1" destOrd="0" presId="urn:microsoft.com/office/officeart/2005/8/layout/process5"/>
    <dgm:cxn modelId="{5F7A87D2-5365-4A17-846C-0FAE9BD09CD8}" srcId="{EF0468F3-ECDD-49E7-9CA6-14E286A94474}" destId="{443D034C-6174-4B77-9B02-D58DE51AE2A3}" srcOrd="2" destOrd="0" parTransId="{E36DA8C1-1C0C-4222-9C63-B7DC479DA9D1}" sibTransId="{98A0924A-64ED-4FC4-8CA8-DE52200219FB}"/>
    <dgm:cxn modelId="{89E013DC-B2BE-40F9-A401-B85118C00FDF}" srcId="{EF0468F3-ECDD-49E7-9CA6-14E286A94474}" destId="{0CC06AA9-5BA1-44D0-80DA-8F678045F2F9}" srcOrd="3" destOrd="0" parTransId="{9206E123-CECB-4803-8F64-CE736B2EE95F}" sibTransId="{C273DA1B-C546-4F23-9875-F1C996088FC0}"/>
    <dgm:cxn modelId="{F2A24DE0-ABAC-496D-8B1B-4E244BC39EBE}" type="presOf" srcId="{443D034C-6174-4B77-9B02-D58DE51AE2A3}" destId="{649EB825-417C-4BD3-8AD6-53273D353CE1}" srcOrd="0" destOrd="0" presId="urn:microsoft.com/office/officeart/2005/8/layout/process5"/>
    <dgm:cxn modelId="{31A4F2EC-7334-4F3D-A00B-4A80A1B62B77}" type="presOf" srcId="{07BA3057-C19A-4631-ABC2-D2952709666C}" destId="{B54D8AE2-EE34-4ADB-8E37-16840AEF4D42}" srcOrd="0" destOrd="0" presId="urn:microsoft.com/office/officeart/2005/8/layout/process5"/>
    <dgm:cxn modelId="{4080FFF0-1729-4F06-942E-A2EDE32CA03F}" type="presOf" srcId="{EF0468F3-ECDD-49E7-9CA6-14E286A94474}" destId="{298EC102-BCF0-45E8-A8EC-E8626056DE09}" srcOrd="0" destOrd="0" presId="urn:microsoft.com/office/officeart/2005/8/layout/process5"/>
    <dgm:cxn modelId="{1CED7446-1336-4A8B-A2BF-2700481D2248}" type="presParOf" srcId="{298EC102-BCF0-45E8-A8EC-E8626056DE09}" destId="{B54D8AE2-EE34-4ADB-8E37-16840AEF4D42}" srcOrd="0" destOrd="0" presId="urn:microsoft.com/office/officeart/2005/8/layout/process5"/>
    <dgm:cxn modelId="{D85C30E1-F6BD-44FE-BCB0-4B360509FED9}" type="presParOf" srcId="{298EC102-BCF0-45E8-A8EC-E8626056DE09}" destId="{012ADA8F-2906-4F88-A66D-070B60284916}" srcOrd="1" destOrd="0" presId="urn:microsoft.com/office/officeart/2005/8/layout/process5"/>
    <dgm:cxn modelId="{9FA133B3-2AD1-413B-AE9D-5D15960D3600}" type="presParOf" srcId="{012ADA8F-2906-4F88-A66D-070B60284916}" destId="{74FC514B-5DD0-480B-9860-309B7A5A2144}" srcOrd="0" destOrd="0" presId="urn:microsoft.com/office/officeart/2005/8/layout/process5"/>
    <dgm:cxn modelId="{3511DD94-EE31-4214-9450-AD5E58F60E61}" type="presParOf" srcId="{298EC102-BCF0-45E8-A8EC-E8626056DE09}" destId="{1975FFF5-239B-4119-BF0A-D7C508E15677}" srcOrd="2" destOrd="0" presId="urn:microsoft.com/office/officeart/2005/8/layout/process5"/>
    <dgm:cxn modelId="{2398B245-C846-485E-B406-3A3589E23B31}" type="presParOf" srcId="{298EC102-BCF0-45E8-A8EC-E8626056DE09}" destId="{36A5498B-5504-415D-86AB-D5CAF2418664}" srcOrd="3" destOrd="0" presId="urn:microsoft.com/office/officeart/2005/8/layout/process5"/>
    <dgm:cxn modelId="{435D3466-CFF9-4FAE-AEE8-4BEB2C4878F2}" type="presParOf" srcId="{36A5498B-5504-415D-86AB-D5CAF2418664}" destId="{6856ADCC-5057-4512-BDD2-9D4A9220FC7D}" srcOrd="0" destOrd="0" presId="urn:microsoft.com/office/officeart/2005/8/layout/process5"/>
    <dgm:cxn modelId="{9FE061FD-9BEE-4E5B-8232-B990C2234CB8}" type="presParOf" srcId="{298EC102-BCF0-45E8-A8EC-E8626056DE09}" destId="{649EB825-417C-4BD3-8AD6-53273D353CE1}" srcOrd="4" destOrd="0" presId="urn:microsoft.com/office/officeart/2005/8/layout/process5"/>
    <dgm:cxn modelId="{761ADFD3-B14D-4553-8769-8DB50CB06F44}" type="presParOf" srcId="{298EC102-BCF0-45E8-A8EC-E8626056DE09}" destId="{C244AA08-2D1C-4A7A-B12C-15BE52A2D097}" srcOrd="5" destOrd="0" presId="urn:microsoft.com/office/officeart/2005/8/layout/process5"/>
    <dgm:cxn modelId="{2369108C-3E8F-4EFD-BF0A-5CC31DB1F4D4}" type="presParOf" srcId="{C244AA08-2D1C-4A7A-B12C-15BE52A2D097}" destId="{EB209078-4E5B-4F9D-95F9-BF68ACCDCD72}" srcOrd="0" destOrd="0" presId="urn:microsoft.com/office/officeart/2005/8/layout/process5"/>
    <dgm:cxn modelId="{66C8101F-07E7-4CFF-8B57-1FA98E5CB99C}" type="presParOf" srcId="{298EC102-BCF0-45E8-A8EC-E8626056DE09}" destId="{333AB130-AB13-4C50-8E6A-62E83AB3FC7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40FA5-3C22-459E-B0BB-1BFD58339428}">
      <dsp:nvSpPr>
        <dsp:cNvPr id="0" name=""/>
        <dsp:cNvSpPr/>
      </dsp:nvSpPr>
      <dsp:spPr>
        <a:xfrm>
          <a:off x="0" y="621"/>
          <a:ext cx="552551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2667D-6C41-4556-9B66-7DEE588B542F}">
      <dsp:nvSpPr>
        <dsp:cNvPr id="0" name=""/>
        <dsp:cNvSpPr/>
      </dsp:nvSpPr>
      <dsp:spPr>
        <a:xfrm>
          <a:off x="439590" y="327588"/>
          <a:ext cx="799254" cy="799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F1782-19E2-4B6D-A7BD-10B0436CBA41}">
      <dsp:nvSpPr>
        <dsp:cNvPr id="0" name=""/>
        <dsp:cNvSpPr/>
      </dsp:nvSpPr>
      <dsp:spPr>
        <a:xfrm>
          <a:off x="1678435" y="621"/>
          <a:ext cx="384707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Synthesizing Emotional Intelligence for Professional Success</a:t>
          </a:r>
        </a:p>
      </dsp:txBody>
      <dsp:txXfrm>
        <a:off x="1678435" y="621"/>
        <a:ext cx="3847078" cy="1453190"/>
      </dsp:txXfrm>
    </dsp:sp>
    <dsp:sp modelId="{AB3A0373-A603-490C-B3B6-37849D69FC5F}">
      <dsp:nvSpPr>
        <dsp:cNvPr id="0" name=""/>
        <dsp:cNvSpPr/>
      </dsp:nvSpPr>
      <dsp:spPr>
        <a:xfrm>
          <a:off x="0" y="1817109"/>
          <a:ext cx="552551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EDF33-416F-4158-A4BA-57D0D46419AB}">
      <dsp:nvSpPr>
        <dsp:cNvPr id="0" name=""/>
        <dsp:cNvSpPr/>
      </dsp:nvSpPr>
      <dsp:spPr>
        <a:xfrm>
          <a:off x="439590" y="2144077"/>
          <a:ext cx="799254" cy="799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2D4E8-F94E-4653-8118-FFC213A78B84}">
      <dsp:nvSpPr>
        <dsp:cNvPr id="0" name=""/>
        <dsp:cNvSpPr/>
      </dsp:nvSpPr>
      <dsp:spPr>
        <a:xfrm>
          <a:off x="1678435" y="1817109"/>
          <a:ext cx="384707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Name: Sana</a:t>
          </a:r>
        </a:p>
      </dsp:txBody>
      <dsp:txXfrm>
        <a:off x="1678435" y="1817109"/>
        <a:ext cx="3847078" cy="1453190"/>
      </dsp:txXfrm>
    </dsp:sp>
    <dsp:sp modelId="{487A35B5-C15A-4471-88EF-837C1346CBE1}">
      <dsp:nvSpPr>
        <dsp:cNvPr id="0" name=""/>
        <dsp:cNvSpPr/>
      </dsp:nvSpPr>
      <dsp:spPr>
        <a:xfrm>
          <a:off x="0" y="3633597"/>
          <a:ext cx="5525514" cy="1453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7A139-BE8F-409B-8799-89C711613EE0}">
      <dsp:nvSpPr>
        <dsp:cNvPr id="0" name=""/>
        <dsp:cNvSpPr/>
      </dsp:nvSpPr>
      <dsp:spPr>
        <a:xfrm>
          <a:off x="439590" y="3960565"/>
          <a:ext cx="799254" cy="799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A0BF-7A06-4A5C-A630-A80D46DB8467}">
      <dsp:nvSpPr>
        <dsp:cNvPr id="0" name=""/>
        <dsp:cNvSpPr/>
      </dsp:nvSpPr>
      <dsp:spPr>
        <a:xfrm>
          <a:off x="1678435" y="3633597"/>
          <a:ext cx="3847078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Course/Date: Emotional Intelligence 14-Oct-25</a:t>
          </a:r>
        </a:p>
      </dsp:txBody>
      <dsp:txXfrm>
        <a:off x="1678435" y="3633597"/>
        <a:ext cx="3847078" cy="1453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4BA78-F9AF-4152-BF5E-4B5A2CF8693E}">
      <dsp:nvSpPr>
        <dsp:cNvPr id="0" name=""/>
        <dsp:cNvSpPr/>
      </dsp:nvSpPr>
      <dsp:spPr>
        <a:xfrm>
          <a:off x="0" y="116610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Scenario 1: Project Failure</a:t>
          </a:r>
        </a:p>
      </dsp:txBody>
      <dsp:txXfrm>
        <a:off x="0" y="116610"/>
        <a:ext cx="2536031" cy="1521618"/>
      </dsp:txXfrm>
    </dsp:sp>
    <dsp:sp modelId="{796A9C32-BA99-4888-9831-E4439CCD4F8C}">
      <dsp:nvSpPr>
        <dsp:cNvPr id="0" name=""/>
        <dsp:cNvSpPr/>
      </dsp:nvSpPr>
      <dsp:spPr>
        <a:xfrm>
          <a:off x="2789634" y="116610"/>
          <a:ext cx="2536031" cy="1521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Low EI Response: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Blaming team members; reacting with frustration.</a:t>
          </a:r>
        </a:p>
      </dsp:txBody>
      <dsp:txXfrm>
        <a:off x="2789634" y="116610"/>
        <a:ext cx="2536031" cy="1521618"/>
      </dsp:txXfrm>
    </dsp:sp>
    <dsp:sp modelId="{D7821385-C523-411C-A2FA-06F4460A6A07}">
      <dsp:nvSpPr>
        <dsp:cNvPr id="0" name=""/>
        <dsp:cNvSpPr/>
      </dsp:nvSpPr>
      <dsp:spPr>
        <a:xfrm>
          <a:off x="5579268" y="116610"/>
          <a:ext cx="2536031" cy="15216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High EI Response: Acknowledging team disappointment (Empathy); calmly analyzing root causes (Self-Regulation); refocusing the team on next steps (Motivation).</a:t>
          </a:r>
        </a:p>
      </dsp:txBody>
      <dsp:txXfrm>
        <a:off x="5579268" y="116610"/>
        <a:ext cx="2536031" cy="1521618"/>
      </dsp:txXfrm>
    </dsp:sp>
    <dsp:sp modelId="{FE018EEE-4C43-46E0-ABB7-0E1FBE78F4FF}">
      <dsp:nvSpPr>
        <dsp:cNvPr id="0" name=""/>
        <dsp:cNvSpPr/>
      </dsp:nvSpPr>
      <dsp:spPr>
        <a:xfrm>
          <a:off x="0" y="1891832"/>
          <a:ext cx="2536031" cy="15216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Scenario 2: Difficult Reorganization</a:t>
          </a:r>
        </a:p>
      </dsp:txBody>
      <dsp:txXfrm>
        <a:off x="0" y="1891832"/>
        <a:ext cx="2536031" cy="1521618"/>
      </dsp:txXfrm>
    </dsp:sp>
    <dsp:sp modelId="{A5204910-42D6-4572-B2C7-FEB0970C0EAF}">
      <dsp:nvSpPr>
        <dsp:cNvPr id="0" name=""/>
        <dsp:cNvSpPr/>
      </dsp:nvSpPr>
      <dsp:spPr>
        <a:xfrm>
          <a:off x="2789634" y="1891832"/>
          <a:ext cx="2536031" cy="15216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High EI Response: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Leaders use empathy to address employee anxiety and clearly communicate rationale and benefits, building trust rather than fear.</a:t>
          </a:r>
        </a:p>
      </dsp:txBody>
      <dsp:txXfrm>
        <a:off x="2789634" y="1891832"/>
        <a:ext cx="2536031" cy="1521618"/>
      </dsp:txXfrm>
    </dsp:sp>
    <dsp:sp modelId="{CF1689B3-D4DB-45F6-B650-61261E405456}">
      <dsp:nvSpPr>
        <dsp:cNvPr id="0" name=""/>
        <dsp:cNvSpPr/>
      </dsp:nvSpPr>
      <dsp:spPr>
        <a:xfrm>
          <a:off x="5579268" y="1891832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Resilience Metric: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Teams led by high-EI managers recover from major setbacks 30% faster than low-EI teams.</a:t>
          </a:r>
        </a:p>
      </dsp:txBody>
      <dsp:txXfrm>
        <a:off x="5579268" y="1891832"/>
        <a:ext cx="2536031" cy="1521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90D23-7A42-40D2-99E0-21D29A5AC6E1}">
      <dsp:nvSpPr>
        <dsp:cNvPr id="0" name=""/>
        <dsp:cNvSpPr/>
      </dsp:nvSpPr>
      <dsp:spPr>
        <a:xfrm>
          <a:off x="1014412" y="699142"/>
          <a:ext cx="81153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EF4F3-C752-4279-8A85-FA8180D264FF}">
      <dsp:nvSpPr>
        <dsp:cNvPr id="0" name=""/>
        <dsp:cNvSpPr/>
      </dsp:nvSpPr>
      <dsp:spPr>
        <a:xfrm>
          <a:off x="1874634" y="631010"/>
          <a:ext cx="93325" cy="17518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35696"/>
            <a:satOff val="-2523"/>
            <a:lumOff val="-11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5696"/>
              <a:satOff val="-2523"/>
              <a:lumOff val="-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6744B-4F88-45EE-A5B5-F8ED694A4B4B}">
      <dsp:nvSpPr>
        <dsp:cNvPr id="0" name=""/>
        <dsp:cNvSpPr/>
      </dsp:nvSpPr>
      <dsp:spPr>
        <a:xfrm>
          <a:off x="508801" y="295009"/>
          <a:ext cx="808339" cy="8083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7180" y="413388"/>
        <a:ext cx="571581" cy="571581"/>
      </dsp:txXfrm>
    </dsp:sp>
    <dsp:sp modelId="{33E07F7A-E1D9-45B7-9AB0-5200FD36A19A}">
      <dsp:nvSpPr>
        <dsp:cNvPr id="0" name=""/>
        <dsp:cNvSpPr/>
      </dsp:nvSpPr>
      <dsp:spPr>
        <a:xfrm>
          <a:off x="0" y="1268845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71393"/>
            <a:satOff val="-5045"/>
            <a:lumOff val="-23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1393"/>
              <a:satOff val="-5045"/>
              <a:lumOff val="-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Self-Awareness: Know your conflict style.</a:t>
          </a:r>
        </a:p>
      </dsp:txBody>
      <dsp:txXfrm>
        <a:off x="0" y="1634033"/>
        <a:ext cx="1825942" cy="1600412"/>
      </dsp:txXfrm>
    </dsp:sp>
    <dsp:sp modelId="{32063ADF-7092-4EEB-9819-DB096EFE063D}">
      <dsp:nvSpPr>
        <dsp:cNvPr id="0" name=""/>
        <dsp:cNvSpPr/>
      </dsp:nvSpPr>
      <dsp:spPr>
        <a:xfrm>
          <a:off x="2028825" y="699395"/>
          <a:ext cx="1825942" cy="72"/>
        </a:xfrm>
        <a:prstGeom prst="rect">
          <a:avLst/>
        </a:prstGeom>
        <a:solidFill>
          <a:schemeClr val="accent2">
            <a:tint val="40000"/>
            <a:alpha val="90000"/>
            <a:hueOff val="407089"/>
            <a:satOff val="-7568"/>
            <a:lumOff val="-35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7089"/>
              <a:satOff val="-7568"/>
              <a:lumOff val="-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CD482-A902-42CA-99C0-EE193FCC7E8C}">
      <dsp:nvSpPr>
        <dsp:cNvPr id="0" name=""/>
        <dsp:cNvSpPr/>
      </dsp:nvSpPr>
      <dsp:spPr>
        <a:xfrm>
          <a:off x="3903459" y="631219"/>
          <a:ext cx="93325" cy="1753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42785"/>
            <a:satOff val="-10091"/>
            <a:lumOff val="-46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42785"/>
              <a:satOff val="-10091"/>
              <a:lumOff val="-4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87761-7E9E-4749-B5D7-80ACC5E7C9F5}">
      <dsp:nvSpPr>
        <dsp:cNvPr id="0" name=""/>
        <dsp:cNvSpPr/>
      </dsp:nvSpPr>
      <dsp:spPr>
        <a:xfrm>
          <a:off x="2537626" y="295261"/>
          <a:ext cx="808339" cy="808339"/>
        </a:xfrm>
        <a:prstGeom prst="ellipse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56005" y="413640"/>
        <a:ext cx="571581" cy="571581"/>
      </dsp:txXfrm>
    </dsp:sp>
    <dsp:sp modelId="{0431E5E7-B503-4AED-86C7-0A88FFDA6F3E}">
      <dsp:nvSpPr>
        <dsp:cNvPr id="0" name=""/>
        <dsp:cNvSpPr/>
      </dsp:nvSpPr>
      <dsp:spPr>
        <a:xfrm>
          <a:off x="2028825" y="1269452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8481"/>
            <a:satOff val="-12614"/>
            <a:lumOff val="-58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678481"/>
              <a:satOff val="-12614"/>
              <a:lumOff val="-5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Empathy: Understand others' motivations.</a:t>
          </a:r>
        </a:p>
      </dsp:txBody>
      <dsp:txXfrm>
        <a:off x="2028825" y="1634640"/>
        <a:ext cx="1825942" cy="1600412"/>
      </dsp:txXfrm>
    </dsp:sp>
    <dsp:sp modelId="{C36D650F-4BFA-4AAD-A0C6-46823F93F99F}">
      <dsp:nvSpPr>
        <dsp:cNvPr id="0" name=""/>
        <dsp:cNvSpPr/>
      </dsp:nvSpPr>
      <dsp:spPr>
        <a:xfrm>
          <a:off x="4057650" y="699395"/>
          <a:ext cx="1825942" cy="72"/>
        </a:xfrm>
        <a:prstGeom prst="rect">
          <a:avLst/>
        </a:prstGeom>
        <a:solidFill>
          <a:schemeClr val="accent2">
            <a:tint val="40000"/>
            <a:alpha val="90000"/>
            <a:hueOff val="814178"/>
            <a:satOff val="-15136"/>
            <a:lumOff val="-7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14178"/>
              <a:satOff val="-15136"/>
              <a:lumOff val="-7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F76AA-095E-4F2F-A700-374520A62619}">
      <dsp:nvSpPr>
        <dsp:cNvPr id="0" name=""/>
        <dsp:cNvSpPr/>
      </dsp:nvSpPr>
      <dsp:spPr>
        <a:xfrm>
          <a:off x="5932284" y="631219"/>
          <a:ext cx="93325" cy="1753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949874"/>
            <a:satOff val="-17659"/>
            <a:lumOff val="-82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49874"/>
              <a:satOff val="-17659"/>
              <a:lumOff val="-8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E21E0-664E-4C98-8EC9-F23A9475DD38}">
      <dsp:nvSpPr>
        <dsp:cNvPr id="0" name=""/>
        <dsp:cNvSpPr/>
      </dsp:nvSpPr>
      <dsp:spPr>
        <a:xfrm>
          <a:off x="4566451" y="295261"/>
          <a:ext cx="808339" cy="808339"/>
        </a:xfrm>
        <a:prstGeom prst="ellipse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84830" y="413640"/>
        <a:ext cx="571581" cy="571581"/>
      </dsp:txXfrm>
    </dsp:sp>
    <dsp:sp modelId="{43460417-D545-4A0E-8DAE-974A4161CFC4}">
      <dsp:nvSpPr>
        <dsp:cNvPr id="0" name=""/>
        <dsp:cNvSpPr/>
      </dsp:nvSpPr>
      <dsp:spPr>
        <a:xfrm>
          <a:off x="4057650" y="1269452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085570"/>
            <a:satOff val="-20182"/>
            <a:lumOff val="-9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85570"/>
              <a:satOff val="-20182"/>
              <a:lumOff val="-9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Self-Regulation: Avoid emotional hijacking; stay calm and rational.</a:t>
          </a:r>
        </a:p>
      </dsp:txBody>
      <dsp:txXfrm>
        <a:off x="4057650" y="1634640"/>
        <a:ext cx="1825942" cy="1600412"/>
      </dsp:txXfrm>
    </dsp:sp>
    <dsp:sp modelId="{62A04A96-E0E3-45E2-BF1D-A061847B0970}">
      <dsp:nvSpPr>
        <dsp:cNvPr id="0" name=""/>
        <dsp:cNvSpPr/>
      </dsp:nvSpPr>
      <dsp:spPr>
        <a:xfrm>
          <a:off x="6086475" y="699395"/>
          <a:ext cx="912971" cy="72"/>
        </a:xfrm>
        <a:prstGeom prst="rect">
          <a:avLst/>
        </a:prstGeom>
        <a:solidFill>
          <a:schemeClr val="accent2">
            <a:tint val="40000"/>
            <a:alpha val="90000"/>
            <a:hueOff val="1221266"/>
            <a:satOff val="-22705"/>
            <a:lumOff val="-105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21266"/>
              <a:satOff val="-22705"/>
              <a:lumOff val="-10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B9E49-1C11-4BB3-BB86-CCCC461945D2}">
      <dsp:nvSpPr>
        <dsp:cNvPr id="0" name=""/>
        <dsp:cNvSpPr/>
      </dsp:nvSpPr>
      <dsp:spPr>
        <a:xfrm>
          <a:off x="6595276" y="295261"/>
          <a:ext cx="808339" cy="808339"/>
        </a:xfrm>
        <a:prstGeom prst="ellips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713655" y="413640"/>
        <a:ext cx="571581" cy="571581"/>
      </dsp:txXfrm>
    </dsp:sp>
    <dsp:sp modelId="{4B49E6F7-C336-4420-B861-52F5144B6333}">
      <dsp:nvSpPr>
        <dsp:cNvPr id="0" name=""/>
        <dsp:cNvSpPr/>
      </dsp:nvSpPr>
      <dsp:spPr>
        <a:xfrm>
          <a:off x="6086475" y="1269452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Goal: Transform conflict into collaboration.</a:t>
          </a:r>
        </a:p>
      </dsp:txBody>
      <dsp:txXfrm>
        <a:off x="6086475" y="1634640"/>
        <a:ext cx="1825942" cy="1600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D8AE2-EE34-4ADB-8E37-16840AEF4D42}">
      <dsp:nvSpPr>
        <dsp:cNvPr id="0" name=""/>
        <dsp:cNvSpPr/>
      </dsp:nvSpPr>
      <dsp:spPr>
        <a:xfrm>
          <a:off x="929151" y="2214"/>
          <a:ext cx="2540406" cy="15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EI influences every decision and interaction.</a:t>
          </a:r>
        </a:p>
      </dsp:txBody>
      <dsp:txXfrm>
        <a:off x="973795" y="46858"/>
        <a:ext cx="2451118" cy="1434956"/>
      </dsp:txXfrm>
    </dsp:sp>
    <dsp:sp modelId="{012ADA8F-2906-4F88-A66D-070B60284916}">
      <dsp:nvSpPr>
        <dsp:cNvPr id="0" name=""/>
        <dsp:cNvSpPr/>
      </dsp:nvSpPr>
      <dsp:spPr>
        <a:xfrm>
          <a:off x="3693114" y="449326"/>
          <a:ext cx="538566" cy="630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93114" y="575330"/>
        <a:ext cx="376996" cy="378012"/>
      </dsp:txXfrm>
    </dsp:sp>
    <dsp:sp modelId="{1975FFF5-239B-4119-BF0A-D7C508E15677}">
      <dsp:nvSpPr>
        <dsp:cNvPr id="0" name=""/>
        <dsp:cNvSpPr/>
      </dsp:nvSpPr>
      <dsp:spPr>
        <a:xfrm>
          <a:off x="4485721" y="2214"/>
          <a:ext cx="2540406" cy="15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Psychological safety underpins positive work environments.</a:t>
          </a:r>
        </a:p>
      </dsp:txBody>
      <dsp:txXfrm>
        <a:off x="4530365" y="46858"/>
        <a:ext cx="2451118" cy="1434956"/>
      </dsp:txXfrm>
    </dsp:sp>
    <dsp:sp modelId="{36A5498B-5504-415D-86AB-D5CAF2418664}">
      <dsp:nvSpPr>
        <dsp:cNvPr id="0" name=""/>
        <dsp:cNvSpPr/>
      </dsp:nvSpPr>
      <dsp:spPr>
        <a:xfrm rot="5400000">
          <a:off x="5486641" y="1704287"/>
          <a:ext cx="538566" cy="630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566918" y="1750014"/>
        <a:ext cx="378012" cy="376996"/>
      </dsp:txXfrm>
    </dsp:sp>
    <dsp:sp modelId="{649EB825-417C-4BD3-8AD6-53273D353CE1}">
      <dsp:nvSpPr>
        <dsp:cNvPr id="0" name=""/>
        <dsp:cNvSpPr/>
      </dsp:nvSpPr>
      <dsp:spPr>
        <a:xfrm>
          <a:off x="4485721" y="2542621"/>
          <a:ext cx="2540406" cy="15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Conflict management through empathy is essential.</a:t>
          </a:r>
        </a:p>
      </dsp:txBody>
      <dsp:txXfrm>
        <a:off x="4530365" y="2587265"/>
        <a:ext cx="2451118" cy="1434956"/>
      </dsp:txXfrm>
    </dsp:sp>
    <dsp:sp modelId="{C244AA08-2D1C-4A7A-B12C-15BE52A2D097}">
      <dsp:nvSpPr>
        <dsp:cNvPr id="0" name=""/>
        <dsp:cNvSpPr/>
      </dsp:nvSpPr>
      <dsp:spPr>
        <a:xfrm rot="10800000">
          <a:off x="3723599" y="2989732"/>
          <a:ext cx="538566" cy="630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885169" y="3115736"/>
        <a:ext cx="376996" cy="378012"/>
      </dsp:txXfrm>
    </dsp:sp>
    <dsp:sp modelId="{333AB130-AB13-4C50-8E6A-62E83AB3FC7D}">
      <dsp:nvSpPr>
        <dsp:cNvPr id="0" name=""/>
        <dsp:cNvSpPr/>
      </dsp:nvSpPr>
      <dsp:spPr>
        <a:xfrm>
          <a:off x="929151" y="2542621"/>
          <a:ext cx="2540406" cy="15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EI enables adaptability and success amidst change.</a:t>
          </a:r>
        </a:p>
      </dsp:txBody>
      <dsp:txXfrm>
        <a:off x="973795" y="2587265"/>
        <a:ext cx="2451118" cy="143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65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1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6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3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44168"/>
            <a:ext cx="2832354" cy="487036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The Emotionally Intelligent </a:t>
            </a:r>
            <a:r>
              <a:rPr lang="en-US" sz="2400" b="1" dirty="0"/>
              <a:t>Workplace: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Building Resilience, Fostering Positivity, and Managing Conflict Constructively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7619B-8631-242A-6E3D-B34EBC267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90144"/>
              </p:ext>
            </p:extLst>
          </p:nvPr>
        </p:nvGraphicFramePr>
        <p:xfrm>
          <a:off x="3508758" y="1127125"/>
          <a:ext cx="552551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700"/>
              <a:t>Applying EI to Navigate Conflict (3.b)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AC1AD-6BE6-59B9-7F36-78E8A4CA5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431168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55A5C-6E9F-12B5-1EC9-E79F092D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1521" r="2348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700" dirty="0"/>
              <a:t>Case Study: Resolving a Deadline Dispute (3.c)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The Conflict: </a:t>
            </a:r>
          </a:p>
          <a:p>
            <a:pPr lvl="1"/>
            <a:r>
              <a:rPr lang="en-US" sz="1800" dirty="0"/>
              <a:t>Two department heads, Mark (creative) and Jane (operations), are arguing over a project deadline. Mark demands more time; Jane demands adherence to the original timeline.</a:t>
            </a:r>
          </a:p>
          <a:p>
            <a:pPr lvl="1"/>
            <a:endParaRPr lang="en-US" sz="1800" dirty="0"/>
          </a:p>
          <a:p>
            <a:r>
              <a:rPr lang="en-US" sz="2000" dirty="0"/>
              <a:t>EI-Informed Strategy:</a:t>
            </a:r>
          </a:p>
          <a:p>
            <a:pPr lvl="1"/>
            <a:r>
              <a:rPr lang="en-US" sz="1800" b="1" dirty="0"/>
              <a:t>- Mediator: </a:t>
            </a:r>
            <a:r>
              <a:rPr lang="en-US" sz="1800" dirty="0"/>
              <a:t>Gathers both parties.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- Active Listening &amp; Empathy: </a:t>
            </a:r>
            <a:r>
              <a:rPr lang="en-US" sz="1800" dirty="0"/>
              <a:t>Allows both to fully express their stress and rationale. (Mark needs time for quality; Jane needs predictability for budget).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- Reframing: </a:t>
            </a:r>
            <a:r>
              <a:rPr lang="en-US" sz="1800" dirty="0"/>
              <a:t>Shifts the focus from "The Deadline" (position) to "Quality and Predictability" (interests).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Resolution: </a:t>
            </a:r>
            <a:r>
              <a:rPr lang="en-US" sz="1800" dirty="0"/>
              <a:t>They agree to break the project into two phases with a new, staggered deadline, satisfying Mark's quality interest and Jane's need for a partial, predictable delivery.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4334"/>
            <a:ext cx="3411690" cy="5249333"/>
          </a:xfrm>
        </p:spPr>
        <p:txBody>
          <a:bodyPr>
            <a:normAutofit/>
          </a:bodyPr>
          <a:lstStyle/>
          <a:p>
            <a:r>
              <a:rPr lang="en-US" sz="2800" b="1" dirty="0"/>
              <a:t>Part 4: Workplace Challenges</a:t>
            </a:r>
            <a:br>
              <a:rPr lang="en-US" sz="2800" b="1" i="1" dirty="0">
                <a:solidFill>
                  <a:srgbClr val="FFFFFF"/>
                </a:solidFill>
              </a:rPr>
            </a:br>
            <a:br>
              <a:rPr lang="en-US" sz="2800" b="1" i="1" dirty="0">
                <a:solidFill>
                  <a:srgbClr val="FFFFFF"/>
                </a:solidFill>
              </a:rPr>
            </a:br>
            <a:r>
              <a:rPr lang="en-US" sz="2000" i="1" dirty="0">
                <a:solidFill>
                  <a:srgbClr val="FFFFFF"/>
                </a:solidFill>
              </a:rPr>
              <a:t>Common Workplace Challenges and Their Impact (4.a)</a:t>
            </a: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041" y="804334"/>
            <a:ext cx="4703608" cy="52493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Challenges: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Burnout &amp; Work-Life Imbalance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Resistance to Change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Toxic Team Dynamics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Poor Cross-Functional Communication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Impact: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Reduced Productivity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High Turnover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Decreased Innovation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Poor Well-being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012ADDCA-7959-D3EA-D603-5138E812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10807" r="1419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EI for Addressing Challenges (4.b &amp; 4.c)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" y="2194560"/>
            <a:ext cx="9143960" cy="466343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Challenge: Burnout</a:t>
            </a:r>
          </a:p>
          <a:p>
            <a:r>
              <a:rPr lang="en-US" sz="2000" dirty="0"/>
              <a:t>- EI Application: </a:t>
            </a:r>
          </a:p>
          <a:p>
            <a:pPr lvl="1"/>
            <a:r>
              <a:rPr lang="en-US" sz="1800" b="1" dirty="0"/>
              <a:t>Self-Awareness</a:t>
            </a:r>
            <a:r>
              <a:rPr lang="en-US" sz="1800" dirty="0"/>
              <a:t> helps employees recognize early signs; </a:t>
            </a:r>
            <a:r>
              <a:rPr lang="en-US" sz="1800" b="1" dirty="0"/>
              <a:t>Empathy</a:t>
            </a:r>
            <a:r>
              <a:rPr lang="en-US" sz="1800" dirty="0"/>
              <a:t> drives leaders to adjust workloads proactively and model healthy boundaries.</a:t>
            </a:r>
          </a:p>
          <a:p>
            <a:pPr lvl="1"/>
            <a:endParaRPr lang="en-US" sz="1800" dirty="0"/>
          </a:p>
          <a:p>
            <a:r>
              <a:rPr lang="en-US" sz="2000" dirty="0"/>
              <a:t>Challenge: Resistance to Change</a:t>
            </a:r>
          </a:p>
          <a:p>
            <a:r>
              <a:rPr lang="en-US" sz="2000" dirty="0"/>
              <a:t>- EI Application: </a:t>
            </a:r>
          </a:p>
          <a:p>
            <a:pPr lvl="1"/>
            <a:r>
              <a:rPr lang="en-US" sz="1800" b="1" dirty="0"/>
              <a:t>Social Skills</a:t>
            </a:r>
            <a:r>
              <a:rPr lang="en-US" sz="1800" dirty="0"/>
              <a:t> are used to facilitate town halls where concerns are validated (Empathy), making employees feel heard and reducing fear..</a:t>
            </a:r>
          </a:p>
          <a:p>
            <a:endParaRPr lang="en-US" sz="2000" dirty="0"/>
          </a:p>
          <a:p>
            <a:r>
              <a:rPr lang="en-US" sz="2000" dirty="0"/>
              <a:t>Recommendations for Problem-Solving:</a:t>
            </a:r>
          </a:p>
          <a:p>
            <a:pPr lvl="1"/>
            <a:r>
              <a:rPr lang="en-US" sz="1800" dirty="0"/>
              <a:t>- EI Training: </a:t>
            </a:r>
          </a:p>
          <a:p>
            <a:pPr lvl="2"/>
            <a:r>
              <a:rPr lang="en-US" sz="1600" dirty="0"/>
              <a:t>Implement mandatory training focused on self-regulation and social awareness.</a:t>
            </a:r>
          </a:p>
          <a:p>
            <a:pPr lvl="1"/>
            <a:r>
              <a:rPr lang="en-US" sz="1800" dirty="0"/>
              <a:t>- Psychological Safety Audits: </a:t>
            </a:r>
          </a:p>
          <a:p>
            <a:pPr lvl="2"/>
            <a:r>
              <a:rPr lang="en-US" sz="1600" dirty="0"/>
              <a:t>Regularly assess team dynamics to ensure safe communication pathways.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6EF71-C9BA-CD12-E1AA-82856C1C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Synthesis: Building a Resilient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 fontScale="92500"/>
          </a:bodyPr>
          <a:lstStyle/>
          <a:p>
            <a:r>
              <a:rPr dirty="0"/>
              <a:t>Resilience is cultural, not just individual.</a:t>
            </a:r>
          </a:p>
          <a:p>
            <a:r>
              <a:rPr dirty="0"/>
              <a:t>A culture rooted in EI:</a:t>
            </a:r>
          </a:p>
          <a:p>
            <a:pPr lvl="1"/>
            <a:r>
              <a:rPr dirty="0"/>
              <a:t>- </a:t>
            </a:r>
            <a:r>
              <a:rPr lang="en-US" b="1" dirty="0"/>
              <a:t>Proactively builds:</a:t>
            </a:r>
            <a:r>
              <a:rPr lang="en-US" dirty="0"/>
              <a:t> Positive Work Environments (less conflict).</a:t>
            </a:r>
          </a:p>
          <a:p>
            <a:pPr lvl="1"/>
            <a:r>
              <a:rPr dirty="0"/>
              <a:t>- </a:t>
            </a:r>
            <a:r>
              <a:rPr lang="en-US" b="1" dirty="0"/>
              <a:t>Constructively resolves:</a:t>
            </a:r>
            <a:r>
              <a:rPr lang="en-US" dirty="0"/>
              <a:t> Conflicts (turning problems into solutions).</a:t>
            </a:r>
          </a:p>
          <a:p>
            <a:pPr lvl="1"/>
            <a:r>
              <a:rPr dirty="0"/>
              <a:t>- </a:t>
            </a:r>
            <a:r>
              <a:rPr lang="en-US" b="1" dirty="0"/>
              <a:t>Effectively adapts:</a:t>
            </a:r>
            <a:r>
              <a:rPr lang="en-US" dirty="0"/>
              <a:t> To challenges (avoiding widespread burnout/turnover).</a:t>
            </a:r>
          </a:p>
          <a:p>
            <a:pPr marL="457200" lvl="1" indent="0">
              <a:buNone/>
            </a:pPr>
            <a:endParaRPr dirty="0"/>
          </a:p>
          <a:p>
            <a:r>
              <a:rPr dirty="0"/>
              <a:t>Final Thought: </a:t>
            </a:r>
            <a:r>
              <a:rPr lang="en-US" dirty="0"/>
              <a:t>The greatest competitive advantage in the 21st-century workplace is not technological superiority, but </a:t>
            </a:r>
            <a:r>
              <a:rPr lang="en-US" b="1" dirty="0"/>
              <a:t>emotional agility.</a:t>
            </a:r>
            <a:endParaRPr lang="en-US" dirty="0"/>
          </a:p>
          <a:p>
            <a:pPr marL="0" indent="0" algn="ctr">
              <a:buNone/>
            </a:pPr>
            <a:r>
              <a:rPr i="1" dirty="0"/>
              <a:t>Emotional agility &gt; Technological superiority.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4003A9-263A-67C4-74C8-D071C7FABE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38B162C8-CA22-B93C-68FF-E0081B68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10807" r="1419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Thank You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dirty="0"/>
              <a:t>Thank you!</a:t>
            </a:r>
          </a:p>
          <a:p>
            <a:endParaRPr dirty="0"/>
          </a:p>
          <a:p>
            <a:r>
              <a:rPr dirty="0"/>
              <a:t>Q&amp;A</a:t>
            </a:r>
          </a:p>
          <a:p>
            <a:endParaRPr dirty="0"/>
          </a:p>
          <a:p>
            <a:r>
              <a:rPr dirty="0"/>
              <a:t>Contact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72D6332B-494D-2909-99C9-7C66E33C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41666" r="1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Agenda &amp;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Today's Focus: Mastering the Human Element in Professional Settings</a:t>
            </a:r>
          </a:p>
          <a:p>
            <a:endParaRPr lang="en-US" sz="2000" dirty="0"/>
          </a:p>
          <a:p>
            <a:pPr lvl="1"/>
            <a:r>
              <a:rPr lang="en-US" sz="1800" dirty="0"/>
              <a:t>Part 1: The Role of Emotional Intelligence (EI)</a:t>
            </a:r>
          </a:p>
          <a:p>
            <a:pPr lvl="1"/>
            <a:r>
              <a:rPr lang="en-US" sz="1800" dirty="0"/>
              <a:t>Part 2: Creating a Positive Work Environment (PWE)</a:t>
            </a:r>
          </a:p>
          <a:p>
            <a:pPr lvl="1"/>
            <a:r>
              <a:rPr lang="en-US" sz="1800" dirty="0"/>
              <a:t>Part 3: Constructive Conflict Management</a:t>
            </a:r>
          </a:p>
          <a:p>
            <a:pPr lvl="1"/>
            <a:r>
              <a:rPr lang="en-US" sz="1800" dirty="0"/>
              <a:t>Part 4: Addressing Common Workplace Challenges</a:t>
            </a:r>
          </a:p>
          <a:p>
            <a:endParaRPr lang="en-US" sz="2000" dirty="0"/>
          </a:p>
          <a:p>
            <a:r>
              <a:rPr lang="en-US" sz="2000" dirty="0"/>
              <a:t>Key Outcomes: Learn to identify resilient decisions, implement positive strategies, and apply EI for constructive conflict resolution.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2"/>
            <a:ext cx="2892972" cy="521601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Part 1: Emotional Intelligence &amp; Resilience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EI in Workplace Decision-Making (1.a)</a:t>
            </a:r>
            <a:endParaRPr lang="en-US" sz="28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r>
              <a:rPr sz="1600" dirty="0"/>
              <a:t>Definition: </a:t>
            </a:r>
            <a:endParaRPr lang="en-US" sz="1600" dirty="0"/>
          </a:p>
          <a:p>
            <a:pPr lvl="1"/>
            <a:r>
              <a:rPr sz="1400" dirty="0"/>
              <a:t>EI is the ability to understand and manage one's own emotions, and to perceive and influence the emotions of others.</a:t>
            </a:r>
          </a:p>
          <a:p>
            <a:endParaRPr sz="1600" dirty="0"/>
          </a:p>
          <a:p>
            <a:r>
              <a:rPr sz="1600" dirty="0"/>
              <a:t>Role in Decisions:</a:t>
            </a:r>
          </a:p>
          <a:p>
            <a:pPr lvl="1"/>
            <a:r>
              <a:rPr sz="1400" dirty="0"/>
              <a:t>- Self-Awareness: Recognizing how personal biases or stress are impacting judgment.</a:t>
            </a:r>
          </a:p>
          <a:p>
            <a:pPr lvl="1"/>
            <a:r>
              <a:rPr sz="1400" dirty="0"/>
              <a:t>- Self-Regulation: Pausing before reacting to high-stakes information; preventing impulsive choices.</a:t>
            </a:r>
          </a:p>
          <a:p>
            <a:pPr lvl="1"/>
            <a:r>
              <a:rPr sz="1400" dirty="0"/>
              <a:t>- Empathy: Considering the emotional impact of a decision on team members, clients, and stakeholders.</a:t>
            </a:r>
          </a:p>
          <a:p>
            <a:pPr lvl="1"/>
            <a:r>
              <a:rPr sz="1400" dirty="0"/>
              <a:t>- Social Skills: Using influence and clear communication to gain buy-in for difficult decisions.</a:t>
            </a:r>
          </a:p>
          <a:p>
            <a:endParaRPr sz="1600" dirty="0"/>
          </a:p>
          <a:p>
            <a:r>
              <a:rPr sz="1600" dirty="0"/>
              <a:t>Outcome: </a:t>
            </a:r>
            <a:endParaRPr lang="en-US" sz="1600" dirty="0"/>
          </a:p>
          <a:p>
            <a:pPr lvl="1"/>
            <a:r>
              <a:rPr sz="1400" dirty="0"/>
              <a:t>EI shifts decision-making from purely rational to reasoned and relational.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ars of a machine">
            <a:extLst>
              <a:ext uri="{FF2B5EF4-FFF2-40B4-BE49-F238E27FC236}">
                <a16:creationId xmlns:a16="http://schemas.microsoft.com/office/drawing/2014/main" id="{E4C211C6-0AE3-5B73-E694-225889EF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10849" r="815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400"/>
              <a:t>EI: The Engine of Resilience and Adaptability (1.b)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en-US" sz="1900" dirty="0"/>
              <a:t>Building Resilience: Decisions that build resilience involve anticipating, absorbing, and adapting to change.</a:t>
            </a:r>
          </a:p>
          <a:p>
            <a:endParaRPr lang="en-US" sz="1900" dirty="0"/>
          </a:p>
          <a:p>
            <a:r>
              <a:rPr lang="en-US" sz="1900" dirty="0"/>
              <a:t>Key EI Strategies:</a:t>
            </a:r>
          </a:p>
          <a:p>
            <a:pPr lvl="1"/>
            <a:r>
              <a:rPr lang="en-US" sz="1700" dirty="0"/>
              <a:t>- Managing Stress (Self-Regulation): Maintaining composure during setbacks and leading by example.</a:t>
            </a:r>
          </a:p>
          <a:p>
            <a:pPr lvl="1"/>
            <a:r>
              <a:rPr lang="en-US" sz="1700" dirty="0"/>
              <a:t>- Growth Mindset (Motivation): Viewing failures as learning opportunities rather than definitive endings.</a:t>
            </a:r>
          </a:p>
          <a:p>
            <a:pPr lvl="1"/>
            <a:r>
              <a:rPr lang="en-US" sz="1700" dirty="0"/>
              <a:t>- Perspective-Taking (Empathy): Understanding why resistance to change exists and addressing underlying fears.</a:t>
            </a:r>
          </a:p>
          <a:p>
            <a:pPr lvl="1"/>
            <a:r>
              <a:rPr lang="en-US" sz="1700" dirty="0"/>
              <a:t>- Proactive Planning: Using EI to predict emotional responses to potential disruptions and planning communications accordingly.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EI Examples in Practice (1.c)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CE16B-F2A4-81C6-27E0-F1A8A222F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42720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92CF942-8698-4503-0236-9ADC2F64F5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616" r="238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764373"/>
            <a:ext cx="6809994" cy="1293028"/>
          </a:xfrm>
        </p:spPr>
        <p:txBody>
          <a:bodyPr>
            <a:noAutofit/>
          </a:bodyPr>
          <a:lstStyle/>
          <a:p>
            <a:r>
              <a:rPr lang="en-US" sz="2400" b="1" dirty="0"/>
              <a:t>Part 2: Positive Work Environment (PWE)</a:t>
            </a:r>
            <a:br>
              <a:rPr lang="en-US" sz="2400" b="1" dirty="0"/>
            </a:br>
            <a:br>
              <a:rPr lang="en-US" sz="2400" dirty="0"/>
            </a:br>
            <a:r>
              <a:rPr lang="en-US" sz="1800" i="1" dirty="0"/>
              <a:t>Strategies for Fostering a Positive Work Environment (2.a)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 lnSpcReduction="10000"/>
          </a:bodyPr>
          <a:lstStyle/>
          <a:p>
            <a:r>
              <a:rPr b="1" dirty="0"/>
              <a:t>Focus on Psychological Safety: </a:t>
            </a:r>
            <a:r>
              <a:rPr lang="en-US" dirty="0"/>
              <a:t>Creating a climate where people feel safe to speak up, take risks, and admit mistakes without fear of punishment.</a:t>
            </a:r>
            <a:endParaRPr dirty="0"/>
          </a:p>
          <a:p>
            <a:r>
              <a:rPr b="1" dirty="0"/>
              <a:t>Consistent Feedback: </a:t>
            </a:r>
            <a:r>
              <a:rPr lang="en-US" dirty="0"/>
              <a:t>Implementing a culture of timely, constructive, and balanced feedback, focusing on growth rather than blame.</a:t>
            </a:r>
            <a:endParaRPr dirty="0"/>
          </a:p>
          <a:p>
            <a:r>
              <a:rPr b="1" dirty="0"/>
              <a:t>Clear Value Alignment: </a:t>
            </a:r>
            <a:r>
              <a:rPr lang="en-US" dirty="0"/>
              <a:t>Implementing a culture of timely, constructive, and balanced feedback, focusing on growth rather than blame.</a:t>
            </a:r>
            <a:endParaRPr dirty="0"/>
          </a:p>
          <a:p>
            <a:r>
              <a:rPr b="1" dirty="0"/>
              <a:t>Recognition: </a:t>
            </a:r>
            <a:r>
              <a:rPr lang="en-US" dirty="0"/>
              <a:t>Moving beyond annual reviews to provide frequent, specific recognition for effort and achievement.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B91C5B1B-8CCE-EA69-BC38-C6B3C519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7317" r="3682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400"/>
              <a:t>EI’s Role in Collaboration and Teamwork (2.b)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EI as a Collaboration Multiplier: </a:t>
            </a:r>
            <a:endParaRPr lang="en-US" dirty="0"/>
          </a:p>
          <a:p>
            <a:pPr lvl="1"/>
            <a:r>
              <a:rPr lang="en-US" dirty="0"/>
              <a:t>High collective EI—when a team understands and manages its shared emotional dynamics—directly correlates with team effectiveness.</a:t>
            </a:r>
            <a:endParaRPr dirty="0"/>
          </a:p>
          <a:p>
            <a:endParaRPr dirty="0"/>
          </a:p>
          <a:p>
            <a:r>
              <a:rPr dirty="0"/>
              <a:t>Promoting Positivity:</a:t>
            </a:r>
          </a:p>
          <a:p>
            <a:pPr lvl="1"/>
            <a:r>
              <a:rPr dirty="0"/>
              <a:t>- Empathy: </a:t>
            </a:r>
            <a:r>
              <a:rPr lang="en-US" dirty="0"/>
              <a:t>Leaders detect shifts in team morale and intervene early.</a:t>
            </a:r>
          </a:p>
          <a:p>
            <a:pPr lvl="1"/>
            <a:r>
              <a:rPr dirty="0"/>
              <a:t>- Social Awareness: </a:t>
            </a:r>
            <a:r>
              <a:rPr lang="en-US" dirty="0"/>
              <a:t>Reading the 'room' during meetings to ensure all voices are heard and participation is balanced.</a:t>
            </a:r>
          </a:p>
          <a:p>
            <a:pPr lvl="1"/>
            <a:r>
              <a:rPr dirty="0"/>
              <a:t>- Motivation: </a:t>
            </a:r>
            <a:r>
              <a:rPr lang="en-US" dirty="0"/>
              <a:t>Creating shared excitement and optimism about goals, making work feel meaningful.</a:t>
            </a:r>
          </a:p>
          <a:p>
            <a:pPr lvl="1"/>
            <a:endParaRPr dirty="0"/>
          </a:p>
          <a:p>
            <a:r>
              <a:rPr dirty="0"/>
              <a:t>EI builds bridges, not silos.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65201"/>
            <a:ext cx="4460622" cy="492344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Inclusivity &amp; Belonging:</a:t>
            </a:r>
          </a:p>
          <a:p>
            <a:pPr lvl="1"/>
            <a:r>
              <a:rPr lang="en-US" sz="1500" dirty="0"/>
              <a:t>- Enforce respectful debate.</a:t>
            </a:r>
          </a:p>
          <a:p>
            <a:pPr lvl="1"/>
            <a:r>
              <a:rPr lang="en-US" sz="1500" dirty="0"/>
              <a:t>- Solicit diverse perspectives.</a:t>
            </a:r>
          </a:p>
          <a:p>
            <a:pPr lvl="1"/>
            <a:r>
              <a:rPr lang="en-US" sz="1500" dirty="0"/>
              <a:t>- Tip: 'No Interruption' rule.</a:t>
            </a:r>
          </a:p>
          <a:p>
            <a:endParaRPr lang="en-US" sz="1700" dirty="0"/>
          </a:p>
          <a:p>
            <a:r>
              <a:rPr lang="en-US" sz="1700" dirty="0"/>
              <a:t>Mental Health Support:</a:t>
            </a:r>
          </a:p>
          <a:p>
            <a:pPr lvl="1"/>
            <a:r>
              <a:rPr lang="en-US" sz="1500" dirty="0"/>
              <a:t>- Encourage PTO &amp; flexibility.</a:t>
            </a:r>
          </a:p>
          <a:p>
            <a:pPr lvl="1"/>
            <a:r>
              <a:rPr lang="en-US" sz="1500" dirty="0"/>
              <a:t>- Normalize workload discussions.</a:t>
            </a:r>
          </a:p>
          <a:p>
            <a:endParaRPr lang="en-US" sz="1700" dirty="0"/>
          </a:p>
          <a:p>
            <a:r>
              <a:rPr lang="en-US" sz="1700" dirty="0"/>
              <a:t>Open Communication:</a:t>
            </a:r>
          </a:p>
          <a:p>
            <a:pPr lvl="1"/>
            <a:r>
              <a:rPr lang="en-US" sz="1500" dirty="0"/>
              <a:t>- Regular informal check-ins.</a:t>
            </a:r>
          </a:p>
          <a:p>
            <a:pPr lvl="1"/>
            <a:r>
              <a:rPr lang="en-US" sz="1500" dirty="0"/>
              <a:t>- Authentic Open Door Policy.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Practical Tips for a Supportive Culture (2.c)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FF694B1-7495-2794-D94A-82C6DEC0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8094" r="423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Part 3: Conflict Management</a:t>
            </a:r>
            <a:br>
              <a:rPr lang="en-US" sz="3200" dirty="0"/>
            </a:br>
            <a:br>
              <a:rPr lang="en-US" sz="3100" dirty="0"/>
            </a:br>
            <a:r>
              <a:rPr lang="en-US" sz="2200" i="1" dirty="0"/>
              <a:t>Key Skills for Constructive Conflict (3.a)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 fontScale="92500" lnSpcReduction="10000"/>
          </a:bodyPr>
          <a:lstStyle/>
          <a:p>
            <a:r>
              <a:rPr b="1" dirty="0"/>
              <a:t>Active Listening: </a:t>
            </a:r>
            <a:r>
              <a:rPr lang="en-US" dirty="0"/>
              <a:t>Fully concentrating on the speaker, not just waiting to reply. This includes verbal (paraphrasing) and non-verbal cues.</a:t>
            </a:r>
          </a:p>
          <a:p>
            <a:endParaRPr dirty="0"/>
          </a:p>
          <a:p>
            <a:r>
              <a:rPr b="1" dirty="0"/>
              <a:t>Assertive Communication: </a:t>
            </a:r>
            <a:r>
              <a:rPr lang="en-US" dirty="0"/>
              <a:t>Expressing one's needs and feelings clearly and respectfully, without aggression. Using "I" statements (e.g., "I feel concerned when...").</a:t>
            </a:r>
          </a:p>
          <a:p>
            <a:endParaRPr dirty="0"/>
          </a:p>
          <a:p>
            <a:r>
              <a:rPr b="1" dirty="0"/>
              <a:t>Focus on Interests, Not Positions: </a:t>
            </a:r>
            <a:r>
              <a:rPr lang="en-US" dirty="0"/>
              <a:t>Moving past </a:t>
            </a:r>
            <a:r>
              <a:rPr lang="en-US" i="1" dirty="0"/>
              <a:t>what</a:t>
            </a:r>
            <a:r>
              <a:rPr lang="en-US" dirty="0"/>
              <a:t> someone demands (position) to </a:t>
            </a:r>
            <a:r>
              <a:rPr lang="en-US" i="1" dirty="0"/>
              <a:t>why</a:t>
            </a:r>
            <a:r>
              <a:rPr lang="en-US" dirty="0"/>
              <a:t> they demand it (interest).</a:t>
            </a:r>
          </a:p>
          <a:p>
            <a:endParaRPr dirty="0"/>
          </a:p>
          <a:p>
            <a:r>
              <a:rPr b="1" dirty="0"/>
              <a:t>Negotiation &amp; Mediation: </a:t>
            </a:r>
            <a:r>
              <a:rPr lang="en-US" dirty="0"/>
              <a:t>Developing the ability to guide parties toward a mutually acceptable solution.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</TotalTime>
  <Words>1277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The Emotionally Intelligent Workplace:  Building Resilience, Fostering Positivity, and Managing Conflict Constructively</vt:lpstr>
      <vt:lpstr>Agenda &amp; Learning Outcomes</vt:lpstr>
      <vt:lpstr>Part 1: Emotional Intelligence &amp; Resilience  EI in Workplace Decision-Making (1.a)</vt:lpstr>
      <vt:lpstr>EI: The Engine of Resilience and Adaptability (1.b)</vt:lpstr>
      <vt:lpstr>EI Examples in Practice (1.c)</vt:lpstr>
      <vt:lpstr>Part 2: Positive Work Environment (PWE)  Strategies for Fostering a Positive Work Environment (2.a)</vt:lpstr>
      <vt:lpstr>EI’s Role in Collaboration and Teamwork (2.b)</vt:lpstr>
      <vt:lpstr>Practical Tips for a Supportive Culture (2.c)</vt:lpstr>
      <vt:lpstr>Part 3: Conflict Management  Key Skills for Constructive Conflict (3.a)</vt:lpstr>
      <vt:lpstr>Applying EI to Navigate Conflict (3.b)</vt:lpstr>
      <vt:lpstr>Case Study: Resolving a Deadline Dispute (3.c)</vt:lpstr>
      <vt:lpstr>Part 4: Workplace Challenges  Common Workplace Challenges and Their Impact (4.a)</vt:lpstr>
      <vt:lpstr>EI for Addressing Challenges (4.b &amp; 4.c)</vt:lpstr>
      <vt:lpstr>Synthesis: Building a Resilient Culture</vt:lpstr>
      <vt:lpstr>Key Takeaways</vt:lpstr>
      <vt:lpstr>Thank You &amp;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Sana Rehman</cp:lastModifiedBy>
  <cp:revision>3</cp:revision>
  <dcterms:created xsi:type="dcterms:W3CDTF">2013-01-27T09:14:16Z</dcterms:created>
  <dcterms:modified xsi:type="dcterms:W3CDTF">2025-10-14T15:33:36Z</dcterms:modified>
  <cp:category/>
</cp:coreProperties>
</file>