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9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6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490009"/>
              </p:ext>
            </p:extLst>
          </p:nvPr>
        </p:nvGraphicFramePr>
        <p:xfrm>
          <a:off x="734783" y="257897"/>
          <a:ext cx="9805756" cy="63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hotoImpact" r:id="rId3" imgW="6633000" imgH="4263120" progId="PI3.Image">
                  <p:embed/>
                </p:oleObj>
              </mc:Choice>
              <mc:Fallback>
                <p:oleObj name="PhotoImpact" r:id="rId3" imgW="6633000" imgH="426312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783" y="257897"/>
                        <a:ext cx="9805756" cy="63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2093" y="557896"/>
            <a:ext cx="4081549" cy="73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80"/>
              </a:lnSpc>
            </a:pPr>
            <a:r>
              <a:rPr lang="en-US" sz="2400" dirty="0" smtClean="0"/>
              <a:t>The Definitive Guide to </a:t>
            </a:r>
          </a:p>
          <a:p>
            <a:pPr algn="ctr">
              <a:lnSpc>
                <a:spcPts val="2480"/>
              </a:lnSpc>
            </a:pPr>
            <a:r>
              <a:rPr lang="en-US" sz="2400" dirty="0" smtClean="0"/>
              <a:t> Scrum Master Certification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46662" y="1778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302" y="3307060"/>
            <a:ext cx="342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Scottish ex-pat living in America, Walker </a:t>
            </a:r>
            <a:r>
              <a:rPr lang="en-US" sz="1200" dirty="0" err="1" smtClean="0"/>
              <a:t>Boh</a:t>
            </a:r>
            <a:r>
              <a:rPr lang="en-US" sz="1200" dirty="0" smtClean="0"/>
              <a:t> is an avid programmer, Commodore 64 enthusiast, swordsman and dog lover who generously donated his time and expertise to this project. Thank you!</a:t>
            </a:r>
            <a:endParaRPr lang="en-US" sz="1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983202"/>
              </p:ext>
            </p:extLst>
          </p:nvPr>
        </p:nvGraphicFramePr>
        <p:xfrm>
          <a:off x="1086169" y="1301657"/>
          <a:ext cx="840133" cy="84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hotoImpact" r:id="rId5" imgW="3314520" imgH="3314520" progId="PI3.Image">
                  <p:embed/>
                </p:oleObj>
              </mc:Choice>
              <mc:Fallback>
                <p:oleObj name="PhotoImpact" r:id="rId5" imgW="3314520" imgH="331452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6169" y="1301657"/>
                        <a:ext cx="840133" cy="840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26302" y="1301657"/>
            <a:ext cx="342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Hi, I’m Darcy </a:t>
            </a:r>
            <a:r>
              <a:rPr lang="en-US" sz="1200" dirty="0" err="1" smtClean="0"/>
              <a:t>DeClute</a:t>
            </a:r>
            <a:r>
              <a:rPr lang="en-US" sz="1200" dirty="0" smtClean="0"/>
              <a:t>, and I’d like to introduce the team of amazing editors, subject matter experts and friends who helped </a:t>
            </a:r>
            <a:r>
              <a:rPr lang="en-US" sz="1200" dirty="0" smtClean="0"/>
              <a:t>build what many </a:t>
            </a:r>
            <a:r>
              <a:rPr lang="en-US" sz="1200" dirty="0" smtClean="0"/>
              <a:t>consider to be the definitive guide to Scrum Master certification. </a:t>
            </a:r>
            <a:endParaRPr lang="en-US" sz="1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68403"/>
              </p:ext>
            </p:extLst>
          </p:nvPr>
        </p:nvGraphicFramePr>
        <p:xfrm>
          <a:off x="1086168" y="3297923"/>
          <a:ext cx="840134" cy="84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PhotoImpact" r:id="rId7" imgW="3047760" imgH="3047760" progId="PI3.Image">
                  <p:embed/>
                </p:oleObj>
              </mc:Choice>
              <mc:Fallback>
                <p:oleObj name="PhotoImpact" r:id="rId7" imgW="3047760" imgH="3047760" progId="PI3.Image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6168" y="3297923"/>
                        <a:ext cx="840134" cy="840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41326"/>
              </p:ext>
            </p:extLst>
          </p:nvPr>
        </p:nvGraphicFramePr>
        <p:xfrm>
          <a:off x="1086169" y="2278777"/>
          <a:ext cx="840134" cy="84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hotoImpact" r:id="rId9" imgW="914400" imgH="914400" progId="PI3.Image">
                  <p:embed/>
                </p:oleObj>
              </mc:Choice>
              <mc:Fallback>
                <p:oleObj name="PhotoImpact" r:id="rId9" imgW="914400" imgH="91440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6169" y="2278777"/>
                        <a:ext cx="840134" cy="840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26302" y="2261404"/>
            <a:ext cx="342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Pratchi</a:t>
            </a:r>
            <a:r>
              <a:rPr lang="en-US" sz="1200" dirty="0" smtClean="0"/>
              <a:t> Shaw was the lead technical resource for this book, providing edits, insights and clarifications on nuanced topics that must be fully understood to pass the Scrum Master exam</a:t>
            </a:r>
            <a:endParaRPr lang="en-US" sz="1200" dirty="0"/>
          </a:p>
        </p:txBody>
      </p:sp>
      <p:sp>
        <p:nvSpPr>
          <p:cNvPr id="17" name="AutoShape 14" descr="Amanda Punsam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86762"/>
              </p:ext>
            </p:extLst>
          </p:nvPr>
        </p:nvGraphicFramePr>
        <p:xfrm>
          <a:off x="1086168" y="4321536"/>
          <a:ext cx="845674" cy="84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hotoImpact" r:id="rId11" imgW="914400" imgH="914400" progId="PI3.Image">
                  <p:embed/>
                </p:oleObj>
              </mc:Choice>
              <mc:Fallback>
                <p:oleObj name="PhotoImpact" r:id="rId11" imgW="914400" imgH="91440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6168" y="4321536"/>
                        <a:ext cx="845674" cy="845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26302" y="4317069"/>
            <a:ext cx="342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Amanda </a:t>
            </a:r>
            <a:r>
              <a:rPr lang="en-US" sz="1200" dirty="0" err="1" smtClean="0"/>
              <a:t>Punsammy</a:t>
            </a:r>
            <a:r>
              <a:rPr lang="en-US" sz="1200" dirty="0" smtClean="0"/>
              <a:t> is the Chief Innovation Officer at </a:t>
            </a:r>
            <a:r>
              <a:rPr lang="en-US" sz="1200" dirty="0" err="1" smtClean="0"/>
              <a:t>Xennial</a:t>
            </a:r>
            <a:r>
              <a:rPr lang="en-US" sz="1200" dirty="0" smtClean="0"/>
              <a:t> Consulting. This book wouldn’t have been possible without her ongoing support, oversight and technical contributions.</a:t>
            </a:r>
            <a:endParaRPr lang="en-US" sz="12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561106"/>
              </p:ext>
            </p:extLst>
          </p:nvPr>
        </p:nvGraphicFramePr>
        <p:xfrm>
          <a:off x="2286692" y="5225756"/>
          <a:ext cx="160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hotoImpact" r:id="rId13" imgW="1600200" imgH="914400" progId="PI3.Image">
                  <p:embed/>
                </p:oleObj>
              </mc:Choice>
              <mc:Fallback>
                <p:oleObj name="PhotoImpact" r:id="rId13" imgW="1600200" imgH="91440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6692" y="5225756"/>
                        <a:ext cx="1600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7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Ulead PhotoImpact Image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5</cp:revision>
  <dcterms:created xsi:type="dcterms:W3CDTF">2023-06-24T23:19:17Z</dcterms:created>
  <dcterms:modified xsi:type="dcterms:W3CDTF">2023-06-25T00:00:57Z</dcterms:modified>
</cp:coreProperties>
</file>