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399" r:id="rId2"/>
    <p:sldId id="1145" r:id="rId3"/>
    <p:sldId id="1146" r:id="rId4"/>
    <p:sldId id="1147" r:id="rId5"/>
    <p:sldId id="1148" r:id="rId6"/>
    <p:sldId id="1149" r:id="rId7"/>
    <p:sldId id="1150" r:id="rId8"/>
    <p:sldId id="1153" r:id="rId9"/>
    <p:sldId id="1151" r:id="rId10"/>
    <p:sldId id="1155" r:id="rId11"/>
    <p:sldId id="1152" r:id="rId12"/>
    <p:sldId id="115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EBF7"/>
    <a:srgbClr val="FFC7C7"/>
    <a:srgbClr val="FF99FF"/>
    <a:srgbClr val="D6AF9E"/>
    <a:srgbClr val="E1C5B9"/>
    <a:srgbClr val="000000"/>
    <a:srgbClr val="CBC3B1"/>
    <a:srgbClr val="EBE8E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62" autoAdjust="0"/>
    <p:restoredTop sz="88126" autoAdjust="0"/>
  </p:normalViewPr>
  <p:slideViewPr>
    <p:cSldViewPr snapToGrid="0" showGuides="1">
      <p:cViewPr varScale="1">
        <p:scale>
          <a:sx n="73" d="100"/>
          <a:sy n="73" d="100"/>
        </p:scale>
        <p:origin x="1554" y="54"/>
      </p:cViewPr>
      <p:guideLst>
        <p:guide orient="horz" pos="2160"/>
        <p:guide pos="2880"/>
      </p:guideLst>
    </p:cSldViewPr>
  </p:slideViewPr>
  <p:notesTextViewPr>
    <p:cViewPr>
      <p:scale>
        <a:sx n="75" d="100"/>
        <a:sy n="7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798A8A-014A-4673-90D7-EB2F252D8B96}" type="datetimeFigureOut">
              <a:rPr kumimoji="1" lang="ja-JP" altLang="en-US" smtClean="0"/>
              <a:t>2023/12/9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CF2A45-C2EC-4279-B4D7-71189F32B80E}" type="slidenum">
              <a:rPr kumimoji="1" lang="ja-JP" altLang="en-US" smtClean="0"/>
              <a:t>‹#›</a:t>
            </a:fld>
            <a:endParaRPr kumimoji="1" lang="ja-JP" altLang="en-US"/>
          </a:p>
        </p:txBody>
      </p:sp>
    </p:spTree>
    <p:extLst>
      <p:ext uri="{BB962C8B-B14F-4D97-AF65-F5344CB8AC3E}">
        <p14:creationId xmlns:p14="http://schemas.microsoft.com/office/powerpoint/2010/main" val="3508517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FD21D-1C8C-4A25-A0AA-EA17D569AF70}" type="datetimeFigureOut">
              <a:rPr kumimoji="1" lang="ja-JP" altLang="en-US" smtClean="0"/>
              <a:t>2023/12/9</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1F876-CCAE-489D-86F5-6424D6F1BA6C}" type="slidenum">
              <a:rPr kumimoji="1" lang="ja-JP" altLang="en-US" smtClean="0"/>
              <a:t>‹#›</a:t>
            </a:fld>
            <a:endParaRPr kumimoji="1" lang="ja-JP" altLang="en-US" dirty="0"/>
          </a:p>
        </p:txBody>
      </p:sp>
    </p:spTree>
    <p:extLst>
      <p:ext uri="{BB962C8B-B14F-4D97-AF65-F5344CB8AC3E}">
        <p14:creationId xmlns:p14="http://schemas.microsoft.com/office/powerpoint/2010/main" val="40364713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veJRo_y3Es&amp;t=342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youtube.com/watch?v=qBhpk-o_X7s&amp;t=275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200" dirty="0"/>
              <a:t>Paper Club with </a:t>
            </a:r>
            <a:r>
              <a:rPr lang="en-US" altLang="ja-JP" sz="1200" dirty="0" err="1"/>
              <a:t>Arvid</a:t>
            </a:r>
            <a:r>
              <a:rPr lang="en-US" altLang="ja-JP" sz="1200" dirty="0"/>
              <a:t> - DAGs with NO TEARS: Continuous Optimization for Structure Learning</a:t>
            </a:r>
          </a:p>
          <a:p>
            <a:pPr algn="l"/>
            <a:r>
              <a:rPr lang="en-US" altLang="ja-JP" sz="1200" dirty="0">
                <a:hlinkClick r:id="rId3"/>
              </a:rPr>
              <a:t>https://www.youtube.com/watch?v=-veJRo_y3Es&amp;t=342s</a:t>
            </a:r>
            <a:endParaRPr lang="en-US" altLang="ja-JP" sz="1200" dirty="0"/>
          </a:p>
          <a:p>
            <a:pPr algn="l"/>
            <a:r>
              <a:rPr lang="ja-JP" altLang="en-US" sz="1200" dirty="0"/>
              <a:t>グラフィカルモデルの基礎</a:t>
            </a:r>
            <a:r>
              <a:rPr lang="en-US" altLang="ja-JP" sz="1200" dirty="0"/>
              <a:t>〜</a:t>
            </a:r>
            <a:r>
              <a:rPr lang="ja-JP" altLang="en-US" sz="1200" dirty="0"/>
              <a:t>ベイジアンネットワークについて</a:t>
            </a:r>
            <a:r>
              <a:rPr lang="en-US" altLang="ja-JP" sz="1200" dirty="0"/>
              <a:t>〜</a:t>
            </a:r>
          </a:p>
          <a:p>
            <a:pPr algn="l"/>
            <a:r>
              <a:rPr lang="en-US" altLang="ja-JP" sz="1200" dirty="0">
                <a:hlinkClick r:id="rId4"/>
              </a:rPr>
              <a:t>https://www.youtube.com/watch?v=qBhpk-o_X7s&amp;t=275s</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1</a:t>
            </a:fld>
            <a:endParaRPr kumimoji="1" lang="ja-JP" altLang="en-US" dirty="0"/>
          </a:p>
        </p:txBody>
      </p:sp>
    </p:spTree>
    <p:extLst>
      <p:ext uri="{BB962C8B-B14F-4D97-AF65-F5344CB8AC3E}">
        <p14:creationId xmlns:p14="http://schemas.microsoft.com/office/powerpoint/2010/main" val="332021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うさぎでもわかる線形代数　応用編第</a:t>
            </a:r>
            <a:r>
              <a:rPr kumimoji="1" lang="en-US" altLang="ja-JP" sz="1200" b="1" i="0" kern="1200" dirty="0">
                <a:solidFill>
                  <a:schemeClr val="tx1"/>
                </a:solidFill>
                <a:effectLst/>
                <a:latin typeface="+mn-lt"/>
                <a:ea typeface="+mn-ea"/>
                <a:cs typeface="+mn-cs"/>
              </a:rPr>
              <a:t>4</a:t>
            </a:r>
            <a:r>
              <a:rPr kumimoji="1" lang="ja-JP" altLang="en-US" sz="1200" b="1" i="0" kern="1200" dirty="0">
                <a:solidFill>
                  <a:schemeClr val="tx1"/>
                </a:solidFill>
                <a:effectLst/>
                <a:latin typeface="+mn-lt"/>
                <a:ea typeface="+mn-ea"/>
                <a:cs typeface="+mn-cs"/>
              </a:rPr>
              <a:t>羽　行列ノルム </a:t>
            </a: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誘導ノルム・フロベニウスノルム・最大ノルム</a:t>
            </a:r>
            <a:r>
              <a:rPr kumimoji="1" lang="en-US" altLang="ja-JP" sz="1200" b="1" i="0" kern="1200" dirty="0">
                <a:solidFill>
                  <a:schemeClr val="tx1"/>
                </a:solidFill>
                <a:effectLst/>
                <a:latin typeface="+mn-lt"/>
                <a:ea typeface="+mn-ea"/>
                <a:cs typeface="+mn-cs"/>
              </a:rPr>
              <a:t>)</a:t>
            </a:r>
            <a:endParaRPr kumimoji="1" lang="en-US" altLang="ja-JP" dirty="0"/>
          </a:p>
          <a:p>
            <a:r>
              <a:rPr kumimoji="1" lang="en-US" altLang="ja-JP" dirty="0"/>
              <a:t>https://www.momoyama-usagi.com/entry/math-linear-algebra-ap04#3-2</a:t>
            </a:r>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11</a:t>
            </a:fld>
            <a:endParaRPr kumimoji="1" lang="ja-JP" altLang="en-US" dirty="0"/>
          </a:p>
        </p:txBody>
      </p:sp>
    </p:spTree>
    <p:extLst>
      <p:ext uri="{BB962C8B-B14F-4D97-AF65-F5344CB8AC3E}">
        <p14:creationId xmlns:p14="http://schemas.microsoft.com/office/powerpoint/2010/main" val="388842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うさぎでもわかる線形代数　応用編第</a:t>
            </a:r>
            <a:r>
              <a:rPr kumimoji="1" lang="en-US" altLang="ja-JP" sz="1200" b="1" i="0" kern="1200" dirty="0">
                <a:solidFill>
                  <a:schemeClr val="tx1"/>
                </a:solidFill>
                <a:effectLst/>
                <a:latin typeface="+mn-lt"/>
                <a:ea typeface="+mn-ea"/>
                <a:cs typeface="+mn-cs"/>
              </a:rPr>
              <a:t>4</a:t>
            </a:r>
            <a:r>
              <a:rPr kumimoji="1" lang="ja-JP" altLang="en-US" sz="1200" b="1" i="0" kern="1200" dirty="0">
                <a:solidFill>
                  <a:schemeClr val="tx1"/>
                </a:solidFill>
                <a:effectLst/>
                <a:latin typeface="+mn-lt"/>
                <a:ea typeface="+mn-ea"/>
                <a:cs typeface="+mn-cs"/>
              </a:rPr>
              <a:t>羽　行列ノルム </a:t>
            </a: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誘導ノルム・フロベニウスノルム・最大ノルム</a:t>
            </a:r>
            <a:r>
              <a:rPr kumimoji="1" lang="en-US" altLang="ja-JP" sz="1200" b="1" i="0" kern="1200" dirty="0">
                <a:solidFill>
                  <a:schemeClr val="tx1"/>
                </a:solidFill>
                <a:effectLst/>
                <a:latin typeface="+mn-lt"/>
                <a:ea typeface="+mn-ea"/>
                <a:cs typeface="+mn-cs"/>
              </a:rPr>
              <a:t>)</a:t>
            </a:r>
            <a:endParaRPr kumimoji="1" lang="en-US" altLang="ja-JP" dirty="0"/>
          </a:p>
          <a:p>
            <a:r>
              <a:rPr kumimoji="1" lang="en-US" altLang="ja-JP" dirty="0"/>
              <a:t>https://www.momoyama-usagi.com/entry/math-linear-algebra-ap04#3-2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12</a:t>
            </a:fld>
            <a:endParaRPr kumimoji="1" lang="ja-JP" altLang="en-US" dirty="0"/>
          </a:p>
        </p:txBody>
      </p:sp>
    </p:spTree>
    <p:extLst>
      <p:ext uri="{BB962C8B-B14F-4D97-AF65-F5344CB8AC3E}">
        <p14:creationId xmlns:p14="http://schemas.microsoft.com/office/powerpoint/2010/main" val="257750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NOTEARS</a:t>
            </a:r>
            <a:r>
              <a:rPr kumimoji="1" lang="ja-JP" altLang="en-US" dirty="0"/>
              <a:t>のわかりやすい説明</a:t>
            </a:r>
            <a:endParaRPr kumimoji="1" lang="en-US" altLang="ja-JP" dirty="0"/>
          </a:p>
          <a:p>
            <a:r>
              <a:rPr kumimoji="1" lang="en-US" altLang="ja-JP" dirty="0"/>
              <a:t>https://yuminaga.hatenablog.com/entry/2021/05/23/135852</a:t>
            </a:r>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3</a:t>
            </a:fld>
            <a:endParaRPr kumimoji="1" lang="ja-JP" altLang="en-US" dirty="0"/>
          </a:p>
        </p:txBody>
      </p:sp>
    </p:spTree>
    <p:extLst>
      <p:ext uri="{BB962C8B-B14F-4D97-AF65-F5344CB8AC3E}">
        <p14:creationId xmlns:p14="http://schemas.microsoft.com/office/powerpoint/2010/main" val="110936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NOTEARS</a:t>
            </a:r>
            <a:r>
              <a:rPr kumimoji="1" lang="ja-JP" altLang="en-US" dirty="0"/>
              <a:t>のわかりやすい説明</a:t>
            </a:r>
            <a:endParaRPr kumimoji="1" lang="en-US" altLang="ja-JP" dirty="0"/>
          </a:p>
          <a:p>
            <a:r>
              <a:rPr kumimoji="1" lang="en-US" altLang="ja-JP" dirty="0"/>
              <a:t>https://yuminaga.hatenablog.com/entry/2021/05/23/135852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4</a:t>
            </a:fld>
            <a:endParaRPr kumimoji="1" lang="ja-JP" altLang="en-US" dirty="0"/>
          </a:p>
        </p:txBody>
      </p:sp>
    </p:spTree>
    <p:extLst>
      <p:ext uri="{BB962C8B-B14F-4D97-AF65-F5344CB8AC3E}">
        <p14:creationId xmlns:p14="http://schemas.microsoft.com/office/powerpoint/2010/main" val="313386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NOTEARS</a:t>
            </a:r>
            <a:r>
              <a:rPr kumimoji="1" lang="ja-JP" altLang="en-US" dirty="0"/>
              <a:t>のわかりやすい説明</a:t>
            </a:r>
            <a:endParaRPr kumimoji="1" lang="en-US" altLang="ja-JP" dirty="0"/>
          </a:p>
          <a:p>
            <a:r>
              <a:rPr kumimoji="1" lang="en-US" altLang="ja-JP" dirty="0"/>
              <a:t>https://yuminaga.hatenablog.com/entry/2021/05/23/135852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5</a:t>
            </a:fld>
            <a:endParaRPr kumimoji="1" lang="ja-JP" altLang="en-US" dirty="0"/>
          </a:p>
        </p:txBody>
      </p:sp>
    </p:spTree>
    <p:extLst>
      <p:ext uri="{BB962C8B-B14F-4D97-AF65-F5344CB8AC3E}">
        <p14:creationId xmlns:p14="http://schemas.microsoft.com/office/powerpoint/2010/main" val="245951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NOTEARS</a:t>
            </a:r>
            <a:r>
              <a:rPr kumimoji="1" lang="ja-JP" altLang="en-US" dirty="0"/>
              <a:t>のわかりやすい説明</a:t>
            </a:r>
            <a:endParaRPr kumimoji="1" lang="en-US" altLang="ja-JP" dirty="0"/>
          </a:p>
          <a:p>
            <a:r>
              <a:rPr kumimoji="1" lang="en-US" altLang="ja-JP" dirty="0"/>
              <a:t>https://yuminaga.hatenablog.com/entry/2021/05/23/135852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6</a:t>
            </a:fld>
            <a:endParaRPr kumimoji="1" lang="ja-JP" altLang="en-US" dirty="0"/>
          </a:p>
        </p:txBody>
      </p:sp>
    </p:spTree>
    <p:extLst>
      <p:ext uri="{BB962C8B-B14F-4D97-AF65-F5344CB8AC3E}">
        <p14:creationId xmlns:p14="http://schemas.microsoft.com/office/powerpoint/2010/main" val="23633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https://ramenhuhu.com/math-matrix_exponential</a:t>
            </a:r>
          </a:p>
          <a:p>
            <a:r>
              <a:rPr kumimoji="1" lang="en-US" altLang="ja-JP" dirty="0"/>
              <a:t>https://manabitimes.jp/math/1312</a:t>
            </a:r>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7</a:t>
            </a:fld>
            <a:endParaRPr kumimoji="1" lang="ja-JP" altLang="en-US" dirty="0"/>
          </a:p>
        </p:txBody>
      </p:sp>
    </p:spTree>
    <p:extLst>
      <p:ext uri="{BB962C8B-B14F-4D97-AF65-F5344CB8AC3E}">
        <p14:creationId xmlns:p14="http://schemas.microsoft.com/office/powerpoint/2010/main" val="177479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https://ramenhuhu.com/math-matrix_exponential</a:t>
            </a:r>
          </a:p>
          <a:p>
            <a:r>
              <a:rPr kumimoji="1" lang="en-US" altLang="ja-JP" dirty="0"/>
              <a:t>https://manabitimes.jp/math/1312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8</a:t>
            </a:fld>
            <a:endParaRPr kumimoji="1" lang="ja-JP" altLang="en-US" dirty="0"/>
          </a:p>
        </p:txBody>
      </p:sp>
    </p:spTree>
    <p:extLst>
      <p:ext uri="{BB962C8B-B14F-4D97-AF65-F5344CB8AC3E}">
        <p14:creationId xmlns:p14="http://schemas.microsoft.com/office/powerpoint/2010/main" val="2172847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NOTEARS</a:t>
            </a:r>
            <a:r>
              <a:rPr kumimoji="1" lang="ja-JP" altLang="en-US" dirty="0"/>
              <a:t>のわかりやすい説明</a:t>
            </a:r>
            <a:endParaRPr kumimoji="1" lang="en-US" altLang="ja-JP" dirty="0"/>
          </a:p>
          <a:p>
            <a:r>
              <a:rPr kumimoji="1" lang="en-US" altLang="ja-JP" dirty="0"/>
              <a:t>https://yuminaga.hatenablog.com/entry/2021/05/23/135852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9</a:t>
            </a:fld>
            <a:endParaRPr kumimoji="1" lang="ja-JP" altLang="en-US" dirty="0"/>
          </a:p>
        </p:txBody>
      </p:sp>
    </p:spTree>
    <p:extLst>
      <p:ext uri="{BB962C8B-B14F-4D97-AF65-F5344CB8AC3E}">
        <p14:creationId xmlns:p14="http://schemas.microsoft.com/office/powerpoint/2010/main" val="247937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行列の</a:t>
            </a:r>
            <a:r>
              <a:rPr kumimoji="1" lang="en-US" altLang="ja-JP" sz="1200" b="1" i="0" kern="1200" dirty="0">
                <a:solidFill>
                  <a:schemeClr val="tx1"/>
                </a:solidFill>
                <a:effectLst/>
                <a:latin typeface="+mn-lt"/>
                <a:ea typeface="+mn-ea"/>
                <a:cs typeface="+mn-cs"/>
              </a:rPr>
              <a:t>p</a:t>
            </a:r>
            <a:r>
              <a:rPr kumimoji="1" lang="ja-JP" altLang="en-US" sz="1200" b="1" i="0" kern="1200" dirty="0">
                <a:solidFill>
                  <a:schemeClr val="tx1"/>
                </a:solidFill>
                <a:effectLst/>
                <a:latin typeface="+mn-lt"/>
                <a:ea typeface="+mn-ea"/>
                <a:cs typeface="+mn-cs"/>
              </a:rPr>
              <a:t>ノルムの定義と性質</a:t>
            </a:r>
          </a:p>
          <a:p>
            <a:r>
              <a:rPr kumimoji="1" lang="en-US" altLang="ja-JP" dirty="0"/>
              <a:t>https://mathwords.net/matrixpnorm</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うさぎでもわかる線形代数　応用編第</a:t>
            </a:r>
            <a:r>
              <a:rPr kumimoji="1" lang="en-US" altLang="ja-JP" sz="1200" b="1" i="0" kern="1200" dirty="0">
                <a:solidFill>
                  <a:schemeClr val="tx1"/>
                </a:solidFill>
                <a:effectLst/>
                <a:latin typeface="+mn-lt"/>
                <a:ea typeface="+mn-ea"/>
                <a:cs typeface="+mn-cs"/>
              </a:rPr>
              <a:t>4</a:t>
            </a:r>
            <a:r>
              <a:rPr kumimoji="1" lang="ja-JP" altLang="en-US" sz="1200" b="1" i="0" kern="1200" dirty="0">
                <a:solidFill>
                  <a:schemeClr val="tx1"/>
                </a:solidFill>
                <a:effectLst/>
                <a:latin typeface="+mn-lt"/>
                <a:ea typeface="+mn-ea"/>
                <a:cs typeface="+mn-cs"/>
              </a:rPr>
              <a:t>羽　行列ノルム </a:t>
            </a: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誘導ノルム・フロベニウスノルム・最大ノルム</a:t>
            </a:r>
            <a:r>
              <a:rPr kumimoji="1" lang="en-US" altLang="ja-JP" sz="1200" b="1" i="0" kern="1200" dirty="0">
                <a:solidFill>
                  <a:schemeClr val="tx1"/>
                </a:solidFill>
                <a:effectLst/>
                <a:latin typeface="+mn-lt"/>
                <a:ea typeface="+mn-ea"/>
                <a:cs typeface="+mn-cs"/>
              </a:rPr>
              <a:t>)</a:t>
            </a:r>
            <a:endParaRPr kumimoji="1" lang="en-US" altLang="ja-JP" dirty="0"/>
          </a:p>
          <a:p>
            <a:r>
              <a:rPr kumimoji="1" lang="en-US" altLang="ja-JP" dirty="0"/>
              <a:t>https://www.momoyama-usagi.com/entry/math-linear-algebra-ap04#3-2</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B541F876-CCAE-489D-86F5-6424D6F1BA6C}" type="slidenum">
              <a:rPr kumimoji="1" lang="ja-JP" altLang="en-US" smtClean="0"/>
              <a:t>10</a:t>
            </a:fld>
            <a:endParaRPr kumimoji="1" lang="ja-JP" altLang="en-US" dirty="0"/>
          </a:p>
        </p:txBody>
      </p:sp>
    </p:spTree>
    <p:extLst>
      <p:ext uri="{BB962C8B-B14F-4D97-AF65-F5344CB8AC3E}">
        <p14:creationId xmlns:p14="http://schemas.microsoft.com/office/powerpoint/2010/main" val="11019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86050" y="2710249"/>
            <a:ext cx="5314950" cy="307271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sz="1800"/>
            </a:lvl1pPr>
          </a:lstStyle>
          <a:p>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cxnSp>
        <p:nvCxnSpPr>
          <p:cNvPr id="8" name="直線コネクタ 7"/>
          <p:cNvCxnSpPr/>
          <p:nvPr userDrawn="1"/>
        </p:nvCxnSpPr>
        <p:spPr>
          <a:xfrm>
            <a:off x="685800" y="2139045"/>
            <a:ext cx="77724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5614352" y="2253184"/>
            <a:ext cx="2852063" cy="584775"/>
          </a:xfrm>
          <a:prstGeom prst="rect">
            <a:avLst/>
          </a:prstGeom>
          <a:noFill/>
        </p:spPr>
        <p:txBody>
          <a:bodyPr wrap="none" rtlCol="0">
            <a:spAutoFit/>
          </a:bodyPr>
          <a:lstStyle/>
          <a:p>
            <a:r>
              <a:rPr kumimoji="1" lang="ja-JP" altLang="en-US" sz="1600" dirty="0"/>
              <a:t>コンピュータサイエンス学部</a:t>
            </a:r>
            <a:endParaRPr kumimoji="1" lang="en-US" altLang="ja-JP" sz="1600" dirty="0"/>
          </a:p>
          <a:p>
            <a:pPr algn="r"/>
            <a:r>
              <a:rPr kumimoji="1" lang="ja-JP" altLang="en-US" sz="1600" dirty="0"/>
              <a:t>福西　広晃</a:t>
            </a:r>
          </a:p>
        </p:txBody>
      </p:sp>
      <p:sp>
        <p:nvSpPr>
          <p:cNvPr id="9" name="テキスト ボックス 8"/>
          <p:cNvSpPr txBox="1"/>
          <p:nvPr userDrawn="1"/>
        </p:nvSpPr>
        <p:spPr>
          <a:xfrm>
            <a:off x="694015" y="1428974"/>
            <a:ext cx="7772400" cy="707886"/>
          </a:xfrm>
          <a:prstGeom prst="rect">
            <a:avLst/>
          </a:prstGeom>
          <a:noFill/>
        </p:spPr>
        <p:txBody>
          <a:bodyPr wrap="square" rtlCol="0">
            <a:spAutoFit/>
          </a:bodyPr>
          <a:lstStyle/>
          <a:p>
            <a:pPr algn="ctr"/>
            <a:r>
              <a:rPr kumimoji="1" lang="ja-JP" altLang="en-US" sz="4000" dirty="0"/>
              <a:t>創成課題</a:t>
            </a:r>
          </a:p>
        </p:txBody>
      </p:sp>
    </p:spTree>
    <p:extLst>
      <p:ext uri="{BB962C8B-B14F-4D97-AF65-F5344CB8AC3E}">
        <p14:creationId xmlns:p14="http://schemas.microsoft.com/office/powerpoint/2010/main" val="21169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2018/9/17</a:t>
            </a:r>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360051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2018/9/17</a:t>
            </a:r>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136596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02179"/>
            <a:ext cx="7886700" cy="507478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2018/9/17</a:t>
            </a:r>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a:xfrm>
            <a:off x="6828652" y="6356351"/>
            <a:ext cx="2057400" cy="365125"/>
          </a:xfrm>
        </p:spPr>
        <p:txBody>
          <a:bodyPr/>
          <a:lstStyle/>
          <a:p>
            <a:fld id="{0B5B76A0-1B1D-4A61-BD5D-5E9B52A81CEB}" type="slidenum">
              <a:rPr kumimoji="1" lang="ja-JP" altLang="en-US" smtClean="0"/>
              <a:t>‹#›</a:t>
            </a:fld>
            <a:endParaRPr kumimoji="1" lang="ja-JP" altLang="en-US" dirty="0"/>
          </a:p>
        </p:txBody>
      </p:sp>
      <p:cxnSp>
        <p:nvCxnSpPr>
          <p:cNvPr id="7" name="直線コネクタ 6"/>
          <p:cNvCxnSpPr/>
          <p:nvPr userDrawn="1"/>
        </p:nvCxnSpPr>
        <p:spPr>
          <a:xfrm>
            <a:off x="628650" y="987878"/>
            <a:ext cx="78867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タイトル 1"/>
          <p:cNvSpPr>
            <a:spLocks noGrp="1"/>
          </p:cNvSpPr>
          <p:nvPr>
            <p:ph type="title"/>
          </p:nvPr>
        </p:nvSpPr>
        <p:spPr>
          <a:xfrm>
            <a:off x="628650" y="351061"/>
            <a:ext cx="7886700" cy="636818"/>
          </a:xfrm>
          <a:prstGeom prst="rect">
            <a:avLst/>
          </a:prstGeom>
        </p:spPr>
        <p:txBody>
          <a:bodyPr/>
          <a:lstStyle>
            <a:lvl1pPr>
              <a:defRPr sz="3200"/>
            </a:lvl1pPr>
          </a:lstStyle>
          <a:p>
            <a:endParaRPr kumimoji="1" lang="ja-JP" altLang="en-US" dirty="0"/>
          </a:p>
        </p:txBody>
      </p:sp>
    </p:spTree>
    <p:extLst>
      <p:ext uri="{BB962C8B-B14F-4D97-AF65-F5344CB8AC3E}">
        <p14:creationId xmlns:p14="http://schemas.microsoft.com/office/powerpoint/2010/main" val="133356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331471" y="1709739"/>
            <a:ext cx="7179118" cy="2852737"/>
          </a:xfrm>
          <a:prstGeom prst="rect">
            <a:avLst/>
          </a:prstGeom>
        </p:spPr>
        <p:txBody>
          <a:bodyPr anchor="b">
            <a:normAutofit/>
          </a:bodyPr>
          <a:lstStyle>
            <a:lvl1pPr>
              <a:defRPr sz="3200">
                <a:solidFill>
                  <a:srgbClr val="0000FF"/>
                </a:solidFill>
              </a:defRPr>
            </a:lvl1pPr>
          </a:lstStyle>
          <a:p>
            <a:r>
              <a:rPr lang="ja-JP" altLang="en-US"/>
              <a:t>マスター タイトルの書式設定</a:t>
            </a:r>
            <a:endParaRPr lang="en-US" dirty="0"/>
          </a:p>
        </p:txBody>
      </p:sp>
      <p:sp>
        <p:nvSpPr>
          <p:cNvPr id="4" name="Date Placeholder 3"/>
          <p:cNvSpPr>
            <a:spLocks noGrp="1"/>
          </p:cNvSpPr>
          <p:nvPr>
            <p:ph type="dt" sz="half" idx="10"/>
          </p:nvPr>
        </p:nvSpPr>
        <p:spPr/>
        <p:txBody>
          <a:bodyPr/>
          <a:lstStyle/>
          <a:p>
            <a:r>
              <a:rPr kumimoji="1" lang="en-US" altLang="ja-JP"/>
              <a:t>2018/9/17</a:t>
            </a:r>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cxnSp>
        <p:nvCxnSpPr>
          <p:cNvPr id="10" name="直線コネクタ 9"/>
          <p:cNvCxnSpPr/>
          <p:nvPr userDrawn="1"/>
        </p:nvCxnSpPr>
        <p:spPr>
          <a:xfrm>
            <a:off x="1244845" y="4559300"/>
            <a:ext cx="789891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Subtitle 2"/>
          <p:cNvSpPr>
            <a:spLocks noGrp="1"/>
          </p:cNvSpPr>
          <p:nvPr>
            <p:ph type="subTitle" idx="1"/>
          </p:nvPr>
        </p:nvSpPr>
        <p:spPr>
          <a:xfrm>
            <a:off x="2700670" y="4562476"/>
            <a:ext cx="5809919" cy="125049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390824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2018/9/17</a:t>
            </a:r>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388188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2018/9/17</a:t>
            </a:r>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3053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2018/9/17</a:t>
            </a:r>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35440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2018/9/17</a:t>
            </a:r>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396374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2018/9/17</a:t>
            </a:r>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5976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2018/9/17</a:t>
            </a:r>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B5B76A0-1B1D-4A61-BD5D-5E9B52A81CEB}" type="slidenum">
              <a:rPr kumimoji="1" lang="ja-JP" altLang="en-US" smtClean="0"/>
              <a:t>‹#›</a:t>
            </a:fld>
            <a:endParaRPr kumimoji="1" lang="ja-JP" altLang="en-US" dirty="0"/>
          </a:p>
        </p:txBody>
      </p:sp>
    </p:spTree>
    <p:extLst>
      <p:ext uri="{BB962C8B-B14F-4D97-AF65-F5344CB8AC3E}">
        <p14:creationId xmlns:p14="http://schemas.microsoft.com/office/powerpoint/2010/main" val="117674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2018/9/17</a:t>
            </a:r>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828652" y="6356350"/>
            <a:ext cx="20574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0B5B76A0-1B1D-4A61-BD5D-5E9B52A81CEB}" type="slidenum">
              <a:rPr kumimoji="1" lang="ja-JP" altLang="en-US" smtClean="0"/>
              <a:pPr/>
              <a:t>‹#›</a:t>
            </a:fld>
            <a:endParaRPr kumimoji="1" lang="ja-JP" altLang="en-US" dirty="0"/>
          </a:p>
        </p:txBody>
      </p:sp>
      <p:sp>
        <p:nvSpPr>
          <p:cNvPr id="7" name="タイトル 1"/>
          <p:cNvSpPr txBox="1">
            <a:spLocks/>
          </p:cNvSpPr>
          <p:nvPr userDrawn="1"/>
        </p:nvSpPr>
        <p:spPr>
          <a:xfrm>
            <a:off x="628650" y="258027"/>
            <a:ext cx="7886700" cy="77067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sz="3600" dirty="0"/>
          </a:p>
        </p:txBody>
      </p:sp>
    </p:spTree>
    <p:extLst>
      <p:ext uri="{BB962C8B-B14F-4D97-AF65-F5344CB8AC3E}">
        <p14:creationId xmlns:p14="http://schemas.microsoft.com/office/powerpoint/2010/main" val="2325006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veJRo_y3Es&amp;t=342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youtube.com/watch?v=qBhpk-o_X7s&amp;t=275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papers.nips.cc/paper/2018/file/e347c51419ffb23ca3fd5050202f9c3d-Paper.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681583" y="2743201"/>
            <a:ext cx="7859101" cy="1520190"/>
          </a:xfrm>
        </p:spPr>
        <p:txBody>
          <a:bodyPr/>
          <a:lstStyle/>
          <a:p>
            <a:pPr algn="l"/>
            <a:r>
              <a:rPr lang="ja-JP" altLang="en-US" dirty="0"/>
              <a:t>第</a:t>
            </a:r>
            <a:r>
              <a:rPr lang="en-US" altLang="ja-JP" dirty="0"/>
              <a:t>10</a:t>
            </a:r>
            <a:r>
              <a:rPr lang="ja-JP" altLang="en-US" dirty="0"/>
              <a:t>回 </a:t>
            </a:r>
            <a:r>
              <a:rPr lang="en-US" altLang="ja-JP" dirty="0" err="1"/>
              <a:t>Notears</a:t>
            </a:r>
            <a:r>
              <a:rPr lang="ja-JP" altLang="en-US" dirty="0"/>
              <a:t>を用いた因果探索　</a:t>
            </a:r>
            <a:endParaRPr lang="en-US" altLang="ja-JP" dirty="0"/>
          </a:p>
          <a:p>
            <a:pPr marL="457200" indent="-457200" algn="l">
              <a:buFont typeface="+mj-lt"/>
              <a:buAutoNum type="arabicPeriod"/>
            </a:pPr>
            <a:endParaRPr lang="en-US" altLang="ja-JP" sz="1800" dirty="0"/>
          </a:p>
          <a:p>
            <a:pPr marL="457200" indent="-457200" algn="l">
              <a:buFont typeface="+mj-lt"/>
              <a:buAutoNum type="arabicPeriod"/>
            </a:pPr>
            <a:endParaRPr lang="en-US" altLang="ja-JP" sz="1800" dirty="0"/>
          </a:p>
          <a:p>
            <a:pPr marL="457200" indent="-457200" algn="l">
              <a:buFont typeface="+mj-lt"/>
              <a:buAutoNum type="arabicPeriod"/>
            </a:pPr>
            <a:endParaRPr lang="en-US" altLang="ja-JP" sz="2000" dirty="0"/>
          </a:p>
          <a:p>
            <a:pPr marL="457200" indent="-457200" algn="l">
              <a:buFont typeface="+mj-lt"/>
              <a:buAutoNum type="arabicPeriod"/>
            </a:pPr>
            <a:endParaRPr lang="en-US" altLang="ja-JP" sz="2000" dirty="0"/>
          </a:p>
          <a:p>
            <a:pPr algn="l"/>
            <a:r>
              <a:rPr lang="en-US" altLang="ja-JP" sz="2000" dirty="0"/>
              <a:t>Paper Club with </a:t>
            </a:r>
            <a:r>
              <a:rPr lang="en-US" altLang="ja-JP" sz="2000" dirty="0" err="1"/>
              <a:t>Arvid</a:t>
            </a:r>
            <a:r>
              <a:rPr lang="en-US" altLang="ja-JP" sz="2000" dirty="0"/>
              <a:t> - DAGs with NO TEARS: Continuous Optimization for Structure Learning</a:t>
            </a:r>
          </a:p>
          <a:p>
            <a:pPr algn="l"/>
            <a:r>
              <a:rPr lang="en-US" altLang="ja-JP" sz="2000" dirty="0">
                <a:hlinkClick r:id="rId3"/>
              </a:rPr>
              <a:t>https://www.youtube.com/watch?v=-veJRo_y3Es&amp;t=342s</a:t>
            </a:r>
            <a:endParaRPr lang="en-US" altLang="ja-JP" sz="2000" dirty="0"/>
          </a:p>
          <a:p>
            <a:pPr algn="l"/>
            <a:r>
              <a:rPr lang="ja-JP" altLang="en-US" sz="2000" dirty="0"/>
              <a:t>グラフィカルモデルの基礎</a:t>
            </a:r>
            <a:r>
              <a:rPr lang="en-US" altLang="ja-JP" sz="2000" dirty="0"/>
              <a:t>〜</a:t>
            </a:r>
            <a:r>
              <a:rPr lang="ja-JP" altLang="en-US" sz="2000" dirty="0"/>
              <a:t>ベイジアンネットワークについて</a:t>
            </a:r>
            <a:r>
              <a:rPr lang="en-US" altLang="ja-JP" sz="2000" dirty="0"/>
              <a:t>〜</a:t>
            </a:r>
          </a:p>
          <a:p>
            <a:pPr algn="l"/>
            <a:r>
              <a:rPr lang="en-US" altLang="ja-JP" sz="2000" dirty="0">
                <a:hlinkClick r:id="rId4"/>
              </a:rPr>
              <a:t>https://www.youtube.com/watch?v=qBhpk-o_X7s&amp;t=275s</a:t>
            </a:r>
            <a:endParaRPr lang="en-US" altLang="ja-JP" sz="2000" dirty="0"/>
          </a:p>
          <a:p>
            <a:pPr algn="l"/>
            <a:endParaRPr lang="en-US" altLang="ja-JP" sz="2000" dirty="0"/>
          </a:p>
          <a:p>
            <a:pPr algn="l"/>
            <a:endParaRPr lang="en-US" altLang="ja-JP" sz="2000" dirty="0"/>
          </a:p>
          <a:p>
            <a:pPr algn="l"/>
            <a:endParaRPr lang="en-US" altLang="ja-JP" sz="2000" dirty="0"/>
          </a:p>
          <a:p>
            <a:pPr algn="l"/>
            <a:endParaRPr lang="en-US" altLang="ja-JP" dirty="0"/>
          </a:p>
        </p:txBody>
      </p:sp>
    </p:spTree>
    <p:extLst>
      <p:ext uri="{BB962C8B-B14F-4D97-AF65-F5344CB8AC3E}">
        <p14:creationId xmlns:p14="http://schemas.microsoft.com/office/powerpoint/2010/main" val="149180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793F3D7-4DB1-486F-9D31-514F241172D5}"/>
              </a:ext>
            </a:extLst>
          </p:cNvPr>
          <p:cNvSpPr>
            <a:spLocks noGrp="1"/>
          </p:cNvSpPr>
          <p:nvPr>
            <p:ph type="sldNum" sz="quarter" idx="12"/>
          </p:nvPr>
        </p:nvSpPr>
        <p:spPr/>
        <p:txBody>
          <a:bodyPr/>
          <a:lstStyle/>
          <a:p>
            <a:fld id="{0B5B76A0-1B1D-4A61-BD5D-5E9B52A81CEB}" type="slidenum">
              <a:rPr kumimoji="1" lang="ja-JP" altLang="en-US" smtClean="0"/>
              <a:t>10</a:t>
            </a:fld>
            <a:endParaRPr kumimoji="1" lang="ja-JP" altLang="en-US" dirty="0"/>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0A1ABA31-B80B-4980-B706-DFB6FD68EDA1}"/>
                  </a:ext>
                </a:extLst>
              </p:cNvPr>
              <p:cNvSpPr>
                <a:spLocks noGrp="1"/>
              </p:cNvSpPr>
              <p:nvPr>
                <p:ph type="title"/>
              </p:nvPr>
            </p:nvSpPr>
            <p:spPr>
              <a:xfrm>
                <a:off x="628650" y="393701"/>
                <a:ext cx="7886700" cy="594178"/>
              </a:xfrm>
            </p:spPr>
            <p:txBody>
              <a:bodyPr/>
              <a:lstStyle/>
              <a:p>
                <a:r>
                  <a:rPr lang="en-US" altLang="ja-JP" sz="2400" dirty="0"/>
                  <a:t>【</a:t>
                </a:r>
                <a:r>
                  <a:rPr lang="ja-JP" altLang="en-US" sz="2400" dirty="0"/>
                  <a:t>参考</a:t>
                </a:r>
                <a:r>
                  <a:rPr lang="en-US" altLang="ja-JP" sz="2400" dirty="0"/>
                  <a:t>】</a:t>
                </a:r>
                <a:r>
                  <a:rPr lang="ja-JP" altLang="en-US" sz="2400" dirty="0"/>
                  <a:t>行列のノルム（</a:t>
                </a:r>
                <a:r>
                  <a:rPr lang="en-US" altLang="ja-JP" sz="2400" dirty="0"/>
                  <a:t>1/3</a:t>
                </a:r>
                <a:r>
                  <a:rPr lang="ja-JP" altLang="en-US" sz="2400" dirty="0"/>
                  <a:t>）</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ノルム</a:t>
                </a:r>
                <a14:m>
                  <m:oMath xmlns:m="http://schemas.openxmlformats.org/officeDocument/2006/math">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𝐴</m:t>
                            </m:r>
                          </m:e>
                        </m:d>
                      </m:e>
                      <m:sub>
                        <m:r>
                          <a:rPr lang="en-US" altLang="ja-JP" sz="2400" b="0" i="1" smtClean="0">
                            <a:latin typeface="Cambria Math" panose="02040503050406030204" pitchFamily="18" charset="0"/>
                          </a:rPr>
                          <m:t>𝑝</m:t>
                        </m:r>
                      </m:sub>
                    </m:sSub>
                    <m:r>
                      <a:rPr lang="en-US" altLang="ja-JP" sz="2400" i="1">
                        <a:latin typeface="Cambria Math" panose="02040503050406030204" pitchFamily="18" charset="0"/>
                      </a:rPr>
                      <m:t> </m:t>
                    </m:r>
                  </m:oMath>
                </a14:m>
                <a:endParaRPr kumimoji="1" lang="ja-JP" altLang="en-US" sz="2400" dirty="0"/>
              </a:p>
            </p:txBody>
          </p:sp>
        </mc:Choice>
        <mc:Fallback xmlns="">
          <p:sp>
            <p:nvSpPr>
              <p:cNvPr id="4" name="タイトル 3">
                <a:extLst>
                  <a:ext uri="{FF2B5EF4-FFF2-40B4-BE49-F238E27FC236}">
                    <a16:creationId xmlns:a16="http://schemas.microsoft.com/office/drawing/2014/main" id="{0A1ABA31-B80B-4980-B706-DFB6FD68EDA1}"/>
                  </a:ext>
                </a:extLst>
              </p:cNvPr>
              <p:cNvSpPr>
                <a:spLocks noGrp="1" noRot="1" noChangeAspect="1" noMove="1" noResize="1" noEditPoints="1" noAdjustHandles="1" noChangeArrowheads="1" noChangeShapeType="1" noTextEdit="1"/>
              </p:cNvSpPr>
              <p:nvPr>
                <p:ph type="title"/>
              </p:nvPr>
            </p:nvSpPr>
            <p:spPr>
              <a:xfrm>
                <a:off x="628650" y="393701"/>
                <a:ext cx="7886700" cy="594178"/>
              </a:xfrm>
              <a:blipFill>
                <a:blip r:embed="rId3"/>
                <a:stretch>
                  <a:fillRect l="-1159" t="-123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0D9EC65-0071-426D-90F2-96CD7627ACE0}"/>
                  </a:ext>
                </a:extLst>
              </p:cNvPr>
              <p:cNvSpPr txBox="1"/>
              <p:nvPr/>
            </p:nvSpPr>
            <p:spPr>
              <a:xfrm>
                <a:off x="628650" y="1155700"/>
                <a:ext cx="7886700" cy="4148251"/>
              </a:xfrm>
              <a:prstGeom prst="rect">
                <a:avLst/>
              </a:prstGeom>
              <a:noFill/>
            </p:spPr>
            <p:txBody>
              <a:bodyPr wrap="square" rtlCol="0">
                <a:spAutoFit/>
              </a:bodyPr>
              <a:lstStyle/>
              <a:p>
                <a:r>
                  <a:rPr kumimoji="1" lang="ja-JP" altLang="en-US" sz="2400" dirty="0">
                    <a:latin typeface="Cambria Math" panose="02040503050406030204" pitchFamily="18" charset="0"/>
                  </a:rPr>
                  <a:t>行列の</a:t>
                </a:r>
                <a14:m>
                  <m:oMath xmlns:m="http://schemas.openxmlformats.org/officeDocument/2006/math">
                    <m:r>
                      <a:rPr lang="en-US" altLang="ja-JP" sz="2400" i="1">
                        <a:latin typeface="Cambria Math" panose="02040503050406030204" pitchFamily="18" charset="0"/>
                      </a:rPr>
                      <m:t>𝑝</m:t>
                    </m:r>
                  </m:oMath>
                </a14:m>
                <a:r>
                  <a:rPr lang="ja-JP" altLang="en-US" sz="2400" dirty="0"/>
                  <a:t>ノルムは「</a:t>
                </a:r>
                <a:r>
                  <a:rPr lang="ja-JP" altLang="en-US" sz="2400" b="1" dirty="0"/>
                  <a:t>変換前</a:t>
                </a:r>
                <a:r>
                  <a:rPr lang="ja-JP" altLang="en-US" sz="2400" dirty="0"/>
                  <a:t>のベクトル</a:t>
                </a:r>
                <a14:m>
                  <m:oMath xmlns:m="http://schemas.openxmlformats.org/officeDocument/2006/math">
                    <m:r>
                      <a:rPr kumimoji="1" lang="en-US" altLang="ja-JP" sz="2400" b="1" i="1">
                        <a:latin typeface="Cambria Math" panose="02040503050406030204" pitchFamily="18" charset="0"/>
                      </a:rPr>
                      <m:t>𝒙</m:t>
                    </m:r>
                  </m:oMath>
                </a14:m>
                <a:r>
                  <a:rPr kumimoji="1" lang="ja-JP" altLang="en-US" sz="2400" dirty="0">
                    <a:latin typeface="Cambria Math" panose="02040503050406030204" pitchFamily="18" charset="0"/>
                  </a:rPr>
                  <a:t>の長さ」と</a:t>
                </a:r>
                <a:r>
                  <a:rPr lang="ja-JP" altLang="en-US" sz="2400" dirty="0"/>
                  <a:t>「</a:t>
                </a:r>
                <a:r>
                  <a:rPr lang="ja-JP" altLang="en-US" sz="2400" b="1" dirty="0"/>
                  <a:t>変換後</a:t>
                </a:r>
                <a:r>
                  <a:rPr lang="ja-JP" altLang="en-US" sz="2400" dirty="0"/>
                  <a:t>のベクトル</a:t>
                </a:r>
                <a14:m>
                  <m:oMath xmlns:m="http://schemas.openxmlformats.org/officeDocument/2006/math">
                    <m:r>
                      <a:rPr kumimoji="1" lang="en-US" altLang="ja-JP" sz="2400" b="1" i="1">
                        <a:latin typeface="Cambria Math" panose="02040503050406030204" pitchFamily="18" charset="0"/>
                      </a:rPr>
                      <m:t>𝒙</m:t>
                    </m:r>
                  </m:oMath>
                </a14:m>
                <a:r>
                  <a:rPr kumimoji="1" lang="ja-JP" altLang="en-US" sz="2400" dirty="0">
                    <a:latin typeface="Cambria Math" panose="02040503050406030204" pitchFamily="18" charset="0"/>
                  </a:rPr>
                  <a:t>の長さ」の比の最大値を表す　</a:t>
                </a:r>
                <a:endParaRPr kumimoji="1" lang="en-US" altLang="ja-JP" sz="2400" dirty="0">
                  <a:latin typeface="Cambria Math" panose="02040503050406030204" pitchFamily="18" charset="0"/>
                </a:endParaRPr>
              </a:p>
              <a:p>
                <a:r>
                  <a:rPr kumimoji="1" lang="ja-JP" altLang="en-US" sz="2400" dirty="0">
                    <a:latin typeface="Cambria Math" panose="02040503050406030204" pitchFamily="18" charset="0"/>
                  </a:rPr>
                  <a:t>→　</a:t>
                </a:r>
                <a:r>
                  <a:rPr kumimoji="1" lang="ja-JP" altLang="en-US" sz="2400" b="1" dirty="0">
                    <a:latin typeface="Cambria Math" panose="02040503050406030204" pitchFamily="18" charset="0"/>
                  </a:rPr>
                  <a:t>拡大率の最大値</a:t>
                </a:r>
                <a:endParaRPr kumimoji="1" lang="en-US" altLang="ja-JP" sz="2400" b="1" dirty="0">
                  <a:latin typeface="Cambria Math" panose="02040503050406030204" pitchFamily="18" charset="0"/>
                </a:endParaRPr>
              </a:p>
              <a:p>
                <a:endParaRPr kumimoji="1" lang="en-US" altLang="ja-JP" sz="2400" dirty="0">
                  <a:latin typeface="Cambria Math" panose="02040503050406030204" pitchFamily="18" charset="0"/>
                </a:endParaRPr>
              </a:p>
              <a:p>
                <a:r>
                  <a:rPr kumimoji="1" lang="ja-JP" altLang="en-US" sz="2400" dirty="0">
                    <a:latin typeface="Cambria Math" panose="02040503050406030204" pitchFamily="18" charset="0"/>
                  </a:rPr>
                  <a:t>行列のノルムの計算方法には誘導ノルムがある</a:t>
                </a:r>
                <a:endParaRPr kumimoji="1" lang="en-US" altLang="ja-JP" sz="2400" dirty="0">
                  <a:latin typeface="Cambria Math" panose="02040503050406030204" pitchFamily="18" charset="0"/>
                </a:endParaRPr>
              </a:p>
              <a:p>
                <a:endParaRPr kumimoji="1" lang="en-US" altLang="ja-JP" sz="2400" dirty="0">
                  <a:latin typeface="Cambria Math" panose="02040503050406030204" pitchFamily="18" charset="0"/>
                </a:endParaRPr>
              </a:p>
              <a:p>
                <a14:m>
                  <m:oMath xmlns:m="http://schemas.openxmlformats.org/officeDocument/2006/math">
                    <m:r>
                      <a:rPr kumimoji="1" lang="en-US" altLang="ja-JP" sz="2400" i="1" smtClean="0">
                        <a:latin typeface="Cambria Math" panose="02040503050406030204" pitchFamily="18" charset="0"/>
                      </a:rPr>
                      <m:t>𝑚</m:t>
                    </m:r>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𝑛</m:t>
                    </m:r>
                  </m:oMath>
                </a14:m>
                <a:r>
                  <a:rPr kumimoji="1" lang="ja-JP" altLang="en-US" sz="2400" dirty="0"/>
                  <a:t>の行列</a:t>
                </a:r>
                <a14:m>
                  <m:oMath xmlns:m="http://schemas.openxmlformats.org/officeDocument/2006/math">
                    <m:r>
                      <a:rPr kumimoji="1" lang="en-US" altLang="ja-JP" sz="2400" i="1">
                        <a:latin typeface="Cambria Math" panose="02040503050406030204" pitchFamily="18" charset="0"/>
                      </a:rPr>
                      <m:t>𝐴</m:t>
                    </m:r>
                  </m:oMath>
                </a14:m>
                <a:r>
                  <a:rPr kumimoji="1" lang="ja-JP" altLang="en-US" sz="2400" dirty="0"/>
                  <a:t>の誘導</a:t>
                </a:r>
                <a14:m>
                  <m:oMath xmlns:m="http://schemas.openxmlformats.org/officeDocument/2006/math">
                    <m:r>
                      <a:rPr kumimoji="1" lang="en-US" altLang="ja-JP" sz="2400" b="0" i="1" smtClean="0">
                        <a:latin typeface="Cambria Math" panose="02040503050406030204" pitchFamily="18" charset="0"/>
                      </a:rPr>
                      <m:t>𝑝</m:t>
                    </m:r>
                  </m:oMath>
                </a14:m>
                <a:r>
                  <a:rPr kumimoji="1" lang="ja-JP" altLang="en-US" sz="2400" dirty="0"/>
                  <a:t>ノルム</a:t>
                </a:r>
                <a14:m>
                  <m:oMath xmlns:m="http://schemas.openxmlformats.org/officeDocument/2006/math">
                    <m:sSub>
                      <m:sSubPr>
                        <m:ctrlPr>
                          <a:rPr kumimoji="1" lang="en-US" altLang="ja-JP" sz="2400" i="1">
                            <a:latin typeface="Cambria Math" panose="02040503050406030204" pitchFamily="18" charset="0"/>
                          </a:rPr>
                        </m:ctrlPr>
                      </m:sSubPr>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𝐴</m:t>
                            </m:r>
                          </m:e>
                        </m:d>
                      </m:e>
                      <m:sub>
                        <m:r>
                          <a:rPr kumimoji="1" lang="en-US" altLang="ja-JP" sz="2400" b="0" i="1" smtClean="0">
                            <a:latin typeface="Cambria Math" panose="02040503050406030204" pitchFamily="18" charset="0"/>
                          </a:rPr>
                          <m:t>𝑝</m:t>
                        </m:r>
                      </m:sub>
                    </m:sSub>
                  </m:oMath>
                </a14:m>
                <a:r>
                  <a:rPr kumimoji="1" lang="ja-JP" altLang="en-US" sz="2400" b="0" dirty="0">
                    <a:latin typeface="Cambria Math" panose="02040503050406030204" pitchFamily="18" charset="0"/>
                  </a:rPr>
                  <a:t>の定義</a:t>
                </a:r>
                <a:endParaRPr kumimoji="1" lang="en-US" altLang="ja-JP"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𝐴</m:t>
                              </m:r>
                            </m:e>
                          </m:d>
                        </m:e>
                        <m:sub>
                          <m:r>
                            <a:rPr kumimoji="1" lang="en-US" altLang="ja-JP" sz="2400" b="0" i="1" smtClean="0">
                              <a:latin typeface="Cambria Math" panose="02040503050406030204" pitchFamily="18" charset="0"/>
                            </a:rPr>
                            <m:t>𝑝</m:t>
                          </m:r>
                        </m:sub>
                      </m:sSub>
                      <m:r>
                        <a:rPr kumimoji="1" lang="en-US" altLang="ja-JP" sz="2400" i="1">
                          <a:latin typeface="Cambria Math" panose="02040503050406030204" pitchFamily="18" charset="0"/>
                        </a:rPr>
                        <m:t>=</m:t>
                      </m:r>
                      <m:func>
                        <m:funcPr>
                          <m:ctrlPr>
                            <a:rPr kumimoji="1" lang="en-US" altLang="ja-JP" sz="2400" i="1">
                              <a:latin typeface="Cambria Math" panose="02040503050406030204" pitchFamily="18" charset="0"/>
                            </a:rPr>
                          </m:ctrlPr>
                        </m:funcPr>
                        <m:fName>
                          <m:limLow>
                            <m:limLowPr>
                              <m:ctrlPr>
                                <a:rPr kumimoji="1" lang="en-US" altLang="ja-JP" sz="2400" i="1">
                                  <a:latin typeface="Cambria Math" panose="02040503050406030204" pitchFamily="18" charset="0"/>
                                </a:rPr>
                              </m:ctrlPr>
                            </m:limLowPr>
                            <m:e>
                              <m:r>
                                <m:rPr>
                                  <m:sty m:val="p"/>
                                </m:rPr>
                                <a:rPr kumimoji="1" lang="en-US" altLang="ja-JP" sz="2400">
                                  <a:latin typeface="Cambria Math" panose="02040503050406030204" pitchFamily="18" charset="0"/>
                                </a:rPr>
                                <m:t>max</m:t>
                              </m:r>
                            </m:e>
                            <m:lim>
                              <m:r>
                                <a:rPr kumimoji="1" lang="en-US" altLang="ja-JP" sz="2400" b="1" i="1" smtClean="0">
                                  <a:latin typeface="Cambria Math" panose="02040503050406030204" pitchFamily="18" charset="0"/>
                                </a:rPr>
                                <m:t>𝒙</m:t>
                              </m:r>
                              <m:r>
                                <a:rPr kumimoji="1" lang="en-US" altLang="ja-JP" sz="2400"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𝟎</m:t>
                              </m:r>
                            </m:lim>
                          </m:limLow>
                        </m:fName>
                        <m:e>
                          <m:f>
                            <m:fPr>
                              <m:ctrlPr>
                                <a:rPr kumimoji="1" lang="en-US" altLang="ja-JP" sz="2400" i="1" smtClean="0">
                                  <a:latin typeface="Cambria Math" panose="02040503050406030204" pitchFamily="18" charset="0"/>
                                  <a:ea typeface="Cambria Math" panose="02040503050406030204" pitchFamily="18" charset="0"/>
                                </a:rPr>
                              </m:ctrlPr>
                            </m:fPr>
                            <m:num>
                              <m:sSub>
                                <m:sSubPr>
                                  <m:ctrlPr>
                                    <a:rPr kumimoji="1" lang="en-US" altLang="ja-JP" sz="2400" i="1">
                                      <a:latin typeface="Cambria Math" panose="02040503050406030204" pitchFamily="18" charset="0"/>
                                      <a:ea typeface="Cambria Math" panose="02040503050406030204" pitchFamily="18" charset="0"/>
                                    </a:rPr>
                                  </m:ctrlPr>
                                </m:sSubPr>
                                <m:e>
                                  <m:d>
                                    <m:dPr>
                                      <m:begChr m:val="‖"/>
                                      <m:endChr m:val="‖"/>
                                      <m:ctrlPr>
                                        <a:rPr kumimoji="1" lang="en-US" altLang="ja-JP" sz="2400" i="1">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𝐴</m:t>
                                      </m:r>
                                      <m:r>
                                        <a:rPr kumimoji="1" lang="en-US" altLang="ja-JP" sz="2400" b="1" i="1">
                                          <a:latin typeface="Cambria Math" panose="02040503050406030204" pitchFamily="18" charset="0"/>
                                          <a:ea typeface="Cambria Math" panose="02040503050406030204" pitchFamily="18" charset="0"/>
                                        </a:rPr>
                                        <m:t>𝒙</m:t>
                                      </m:r>
                                    </m:e>
                                  </m:d>
                                </m:e>
                                <m:sub>
                                  <m:r>
                                    <a:rPr kumimoji="1" lang="en-US" altLang="ja-JP" sz="2400" i="1">
                                      <a:latin typeface="Cambria Math" panose="02040503050406030204" pitchFamily="18" charset="0"/>
                                      <a:ea typeface="Cambria Math" panose="02040503050406030204" pitchFamily="18" charset="0"/>
                                    </a:rPr>
                                    <m:t>𝑝</m:t>
                                  </m:r>
                                </m:sub>
                              </m:sSub>
                            </m:num>
                            <m:den>
                              <m:sSub>
                                <m:sSubPr>
                                  <m:ctrlPr>
                                    <a:rPr kumimoji="1" lang="en-US" altLang="ja-JP" sz="2400" i="1" smtClean="0">
                                      <a:latin typeface="Cambria Math" panose="02040503050406030204" pitchFamily="18" charset="0"/>
                                      <a:ea typeface="Cambria Math" panose="02040503050406030204" pitchFamily="18" charset="0"/>
                                    </a:rPr>
                                  </m:ctrlPr>
                                </m:sSubPr>
                                <m:e>
                                  <m:d>
                                    <m:dPr>
                                      <m:begChr m:val="‖"/>
                                      <m:endChr m:val="‖"/>
                                      <m:ctrlPr>
                                        <a:rPr kumimoji="1" lang="en-US" altLang="ja-JP" sz="2400" i="1" smtClean="0">
                                          <a:latin typeface="Cambria Math" panose="02040503050406030204" pitchFamily="18" charset="0"/>
                                          <a:ea typeface="Cambria Math" panose="02040503050406030204" pitchFamily="18" charset="0"/>
                                        </a:rPr>
                                      </m:ctrlPr>
                                    </m:dPr>
                                    <m:e>
                                      <m:r>
                                        <a:rPr kumimoji="1" lang="en-US" altLang="ja-JP" sz="2400" b="1" i="1" smtClean="0">
                                          <a:latin typeface="Cambria Math" panose="02040503050406030204" pitchFamily="18" charset="0"/>
                                          <a:ea typeface="Cambria Math" panose="02040503050406030204" pitchFamily="18" charset="0"/>
                                        </a:rPr>
                                        <m:t>𝒙</m:t>
                                      </m:r>
                                    </m:e>
                                  </m:d>
                                </m:e>
                                <m:sub>
                                  <m:r>
                                    <a:rPr kumimoji="1" lang="en-US" altLang="ja-JP" sz="2400" b="0" i="1" smtClean="0">
                                      <a:latin typeface="Cambria Math" panose="02040503050406030204" pitchFamily="18" charset="0"/>
                                      <a:ea typeface="Cambria Math" panose="02040503050406030204" pitchFamily="18" charset="0"/>
                                    </a:rPr>
                                    <m:t>𝑝</m:t>
                                  </m:r>
                                </m:sub>
                              </m:sSub>
                            </m:den>
                          </m:f>
                        </m:e>
                      </m:func>
                      <m:r>
                        <a:rPr kumimoji="1" lang="en-US" altLang="ja-JP" sz="2400" b="0" i="1" smtClean="0">
                          <a:latin typeface="Cambria Math" panose="02040503050406030204" pitchFamily="18" charset="0"/>
                        </a:rPr>
                        <m:t>=</m:t>
                      </m:r>
                      <m:func>
                        <m:funcPr>
                          <m:ctrlPr>
                            <a:rPr kumimoji="1" lang="en-US" altLang="ja-JP" sz="2400" i="1">
                              <a:latin typeface="Cambria Math" panose="02040503050406030204" pitchFamily="18" charset="0"/>
                            </a:rPr>
                          </m:ctrlPr>
                        </m:funcPr>
                        <m:fName>
                          <m:limLow>
                            <m:limLowPr>
                              <m:ctrlPr>
                                <a:rPr kumimoji="1" lang="en-US" altLang="ja-JP" sz="2400" i="1">
                                  <a:latin typeface="Cambria Math" panose="02040503050406030204" pitchFamily="18" charset="0"/>
                                </a:rPr>
                              </m:ctrlPr>
                            </m:limLowPr>
                            <m:e>
                              <m:r>
                                <m:rPr>
                                  <m:sty m:val="p"/>
                                </m:rPr>
                                <a:rPr kumimoji="1" lang="en-US" altLang="ja-JP" sz="2400">
                                  <a:latin typeface="Cambria Math" panose="02040503050406030204" pitchFamily="18" charset="0"/>
                                </a:rPr>
                                <m:t>max</m:t>
                              </m:r>
                            </m:e>
                            <m:lim>
                              <m:sSub>
                                <m:sSubPr>
                                  <m:ctrlPr>
                                    <a:rPr kumimoji="1" lang="en-US" altLang="ja-JP" sz="2400" i="1">
                                      <a:latin typeface="Cambria Math" panose="02040503050406030204" pitchFamily="18" charset="0"/>
                                      <a:ea typeface="Cambria Math" panose="02040503050406030204" pitchFamily="18" charset="0"/>
                                    </a:rPr>
                                  </m:ctrlPr>
                                </m:sSubPr>
                                <m:e>
                                  <m:d>
                                    <m:dPr>
                                      <m:begChr m:val="‖"/>
                                      <m:endChr m:val="‖"/>
                                      <m:ctrlPr>
                                        <a:rPr kumimoji="1" lang="en-US" altLang="ja-JP" sz="2400" i="1">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Cambria Math" panose="02040503050406030204" pitchFamily="18" charset="0"/>
                                        </a:rPr>
                                        <m:t>𝒙</m:t>
                                      </m:r>
                                    </m:e>
                                  </m:d>
                                </m:e>
                                <m:sub>
                                  <m:r>
                                    <a:rPr kumimoji="1" lang="en-US" altLang="ja-JP" sz="2400" i="1">
                                      <a:latin typeface="Cambria Math" panose="02040503050406030204" pitchFamily="18" charset="0"/>
                                      <a:ea typeface="Cambria Math" panose="02040503050406030204" pitchFamily="18" charset="0"/>
                                    </a:rPr>
                                    <m:t>𝑝</m:t>
                                  </m:r>
                                </m:sub>
                              </m:sSub>
                            </m:lim>
                          </m:limLow>
                        </m:fName>
                        <m:e>
                          <m:sSub>
                            <m:sSubPr>
                              <m:ctrlPr>
                                <a:rPr kumimoji="1" lang="en-US" altLang="ja-JP" sz="2400" i="1">
                                  <a:latin typeface="Cambria Math" panose="02040503050406030204" pitchFamily="18" charset="0"/>
                                  <a:ea typeface="Cambria Math" panose="02040503050406030204" pitchFamily="18" charset="0"/>
                                </a:rPr>
                              </m:ctrlPr>
                            </m:sSubPr>
                            <m:e>
                              <m:d>
                                <m:dPr>
                                  <m:begChr m:val="‖"/>
                                  <m:endChr m:val="‖"/>
                                  <m:ctrlPr>
                                    <a:rPr kumimoji="1" lang="en-US" altLang="ja-JP" sz="2400" i="1">
                                      <a:latin typeface="Cambria Math" panose="02040503050406030204" pitchFamily="18" charset="0"/>
                                      <a:ea typeface="Cambria Math" panose="02040503050406030204" pitchFamily="18" charset="0"/>
                                    </a:rPr>
                                  </m:ctrlPr>
                                </m:dPr>
                                <m:e>
                                  <m:r>
                                    <a:rPr kumimoji="1" lang="en-US" altLang="ja-JP" sz="2400" i="1">
                                      <a:latin typeface="Cambria Math" panose="02040503050406030204" pitchFamily="18" charset="0"/>
                                      <a:ea typeface="Cambria Math" panose="02040503050406030204" pitchFamily="18" charset="0"/>
                                    </a:rPr>
                                    <m:t>𝐴</m:t>
                                  </m:r>
                                  <m:r>
                                    <a:rPr kumimoji="1" lang="en-US" altLang="ja-JP" sz="2400" b="1" i="1">
                                      <a:latin typeface="Cambria Math" panose="02040503050406030204" pitchFamily="18" charset="0"/>
                                      <a:ea typeface="Cambria Math" panose="02040503050406030204" pitchFamily="18" charset="0"/>
                                    </a:rPr>
                                    <m:t>𝒙</m:t>
                                  </m:r>
                                </m:e>
                              </m:d>
                            </m:e>
                            <m:sub>
                              <m:r>
                                <a:rPr kumimoji="1" lang="en-US" altLang="ja-JP" sz="2400" i="1">
                                  <a:latin typeface="Cambria Math" panose="02040503050406030204" pitchFamily="18" charset="0"/>
                                  <a:ea typeface="Cambria Math" panose="02040503050406030204" pitchFamily="18" charset="0"/>
                                </a:rPr>
                                <m:t>𝑝</m:t>
                              </m:r>
                            </m:sub>
                          </m:sSub>
                        </m:e>
                      </m:func>
                    </m:oMath>
                  </m:oMathPara>
                </a14:m>
                <a:endParaRPr kumimoji="1" lang="en-US" altLang="ja-JP" sz="2400" dirty="0">
                  <a:latin typeface="Cambria Math" panose="02040503050406030204" pitchFamily="18" charset="0"/>
                </a:endParaRPr>
              </a:p>
              <a:p>
                <a:endParaRPr kumimoji="1" lang="en-US" altLang="ja-JP" sz="2000" b="0" i="1" dirty="0">
                  <a:latin typeface="Cambria Math" panose="02040503050406030204" pitchFamily="18" charset="0"/>
                </a:endParaRPr>
              </a:p>
              <a:p>
                <a:endParaRPr kumimoji="1" lang="en-US" altLang="ja-JP" sz="2000" dirty="0"/>
              </a:p>
            </p:txBody>
          </p:sp>
        </mc:Choice>
        <mc:Fallback xmlns="">
          <p:sp>
            <p:nvSpPr>
              <p:cNvPr id="6" name="テキスト ボックス 5">
                <a:extLst>
                  <a:ext uri="{FF2B5EF4-FFF2-40B4-BE49-F238E27FC236}">
                    <a16:creationId xmlns:a16="http://schemas.microsoft.com/office/drawing/2014/main" id="{C0D9EC65-0071-426D-90F2-96CD7627ACE0}"/>
                  </a:ext>
                </a:extLst>
              </p:cNvPr>
              <p:cNvSpPr txBox="1">
                <a:spLocks noRot="1" noChangeAspect="1" noMove="1" noResize="1" noEditPoints="1" noAdjustHandles="1" noChangeArrowheads="1" noChangeShapeType="1" noTextEdit="1"/>
              </p:cNvSpPr>
              <p:nvPr/>
            </p:nvSpPr>
            <p:spPr>
              <a:xfrm>
                <a:off x="628650" y="1155700"/>
                <a:ext cx="7886700" cy="4148251"/>
              </a:xfrm>
              <a:prstGeom prst="rect">
                <a:avLst/>
              </a:prstGeom>
              <a:blipFill>
                <a:blip r:embed="rId4"/>
                <a:stretch>
                  <a:fillRect l="-1159" t="-1176"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403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D04ADEE-9B6C-4807-88B3-F0D4A56343A2}"/>
              </a:ext>
            </a:extLst>
          </p:cNvPr>
          <p:cNvSpPr>
            <a:spLocks noGrp="1"/>
          </p:cNvSpPr>
          <p:nvPr>
            <p:ph type="sldNum" sz="quarter" idx="12"/>
          </p:nvPr>
        </p:nvSpPr>
        <p:spPr/>
        <p:txBody>
          <a:bodyPr/>
          <a:lstStyle/>
          <a:p>
            <a:fld id="{0B5B76A0-1B1D-4A61-BD5D-5E9B52A81CEB}" type="slidenum">
              <a:rPr kumimoji="1" lang="ja-JP" altLang="en-US" smtClean="0"/>
              <a:t>11</a:t>
            </a:fld>
            <a:endParaRPr kumimoji="1" lang="ja-JP" altLang="en-US" dirty="0"/>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D6F162C0-D3FC-47D1-8BF0-6E7521BF3D5C}"/>
                  </a:ext>
                </a:extLst>
              </p:cNvPr>
              <p:cNvSpPr>
                <a:spLocks noGrp="1"/>
              </p:cNvSpPr>
              <p:nvPr>
                <p:ph type="title"/>
              </p:nvPr>
            </p:nvSpPr>
            <p:spPr>
              <a:xfrm>
                <a:off x="628650" y="495299"/>
                <a:ext cx="7886700" cy="457199"/>
              </a:xfrm>
            </p:spPr>
            <p:txBody>
              <a:bodyPr/>
              <a:lstStyle/>
              <a:p>
                <a:r>
                  <a:rPr lang="en-US" altLang="ja-JP" sz="2400" dirty="0"/>
                  <a:t>【</a:t>
                </a:r>
                <a:r>
                  <a:rPr lang="ja-JP" altLang="en-US" sz="2400" dirty="0"/>
                  <a:t>参考</a:t>
                </a:r>
                <a:r>
                  <a:rPr lang="en-US" altLang="ja-JP" sz="2400" dirty="0"/>
                  <a:t>】</a:t>
                </a:r>
                <a:r>
                  <a:rPr lang="ja-JP" altLang="en-US" sz="2400" dirty="0"/>
                  <a:t>行列のノルム（</a:t>
                </a:r>
                <a:r>
                  <a:rPr lang="en-US" altLang="ja-JP" sz="2400" dirty="0"/>
                  <a:t>2/3</a:t>
                </a:r>
                <a:r>
                  <a:rPr lang="ja-JP" altLang="en-US" sz="2400" dirty="0"/>
                  <a:t>）誘導</a:t>
                </a:r>
                <a:r>
                  <a:rPr lang="en-US" altLang="ja-JP" sz="2400" dirty="0"/>
                  <a:t>1</a:t>
                </a:r>
                <a:r>
                  <a:rPr lang="ja-JP" altLang="en-US" sz="2400" dirty="0"/>
                  <a:t>ノルム</a:t>
                </a:r>
                <a14:m>
                  <m:oMath xmlns:m="http://schemas.openxmlformats.org/officeDocument/2006/math">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𝐴</m:t>
                            </m:r>
                          </m:e>
                        </m:d>
                      </m:e>
                      <m:sub>
                        <m:r>
                          <a:rPr lang="en-US" altLang="ja-JP" sz="2400" i="1">
                            <a:latin typeface="Cambria Math" panose="02040503050406030204" pitchFamily="18" charset="0"/>
                          </a:rPr>
                          <m:t>1</m:t>
                        </m:r>
                      </m:sub>
                    </m:sSub>
                    <m:r>
                      <a:rPr lang="en-US" altLang="ja-JP" sz="2400" i="1">
                        <a:latin typeface="Cambria Math" panose="02040503050406030204" pitchFamily="18" charset="0"/>
                      </a:rPr>
                      <m:t> </m:t>
                    </m:r>
                  </m:oMath>
                </a14:m>
                <a:endParaRPr kumimoji="1" lang="ja-JP" altLang="en-US" sz="2400" dirty="0"/>
              </a:p>
            </p:txBody>
          </p:sp>
        </mc:Choice>
        <mc:Fallback xmlns="">
          <p:sp>
            <p:nvSpPr>
              <p:cNvPr id="4" name="タイトル 3">
                <a:extLst>
                  <a:ext uri="{FF2B5EF4-FFF2-40B4-BE49-F238E27FC236}">
                    <a16:creationId xmlns:a16="http://schemas.microsoft.com/office/drawing/2014/main" id="{D6F162C0-D3FC-47D1-8BF0-6E7521BF3D5C}"/>
                  </a:ext>
                </a:extLst>
              </p:cNvPr>
              <p:cNvSpPr>
                <a:spLocks noGrp="1" noRot="1" noChangeAspect="1" noMove="1" noResize="1" noEditPoints="1" noAdjustHandles="1" noChangeArrowheads="1" noChangeShapeType="1" noTextEdit="1"/>
              </p:cNvSpPr>
              <p:nvPr>
                <p:ph type="title"/>
              </p:nvPr>
            </p:nvSpPr>
            <p:spPr>
              <a:xfrm>
                <a:off x="628650" y="495299"/>
                <a:ext cx="7886700" cy="457199"/>
              </a:xfrm>
              <a:blipFill>
                <a:blip r:embed="rId3"/>
                <a:stretch>
                  <a:fillRect l="-1159" t="-18667"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941D9BB-571F-48E1-9D17-A514F61AE849}"/>
                  </a:ext>
                </a:extLst>
              </p:cNvPr>
              <p:cNvSpPr txBox="1"/>
              <p:nvPr/>
            </p:nvSpPr>
            <p:spPr>
              <a:xfrm>
                <a:off x="628650" y="1155700"/>
                <a:ext cx="7886700" cy="3554499"/>
              </a:xfrm>
              <a:prstGeom prst="rect">
                <a:avLst/>
              </a:prstGeom>
              <a:noFill/>
            </p:spPr>
            <p:txBody>
              <a:bodyPr wrap="square" rtlCol="0">
                <a:spAutoFit/>
              </a:bodyPr>
              <a:lstStyle/>
              <a:p>
                <a14:m>
                  <m:oMath xmlns:m="http://schemas.openxmlformats.org/officeDocument/2006/math">
                    <m:r>
                      <a:rPr kumimoji="1" lang="en-US" altLang="ja-JP" sz="2400" i="1">
                        <a:latin typeface="Cambria Math" panose="02040503050406030204" pitchFamily="18" charset="0"/>
                      </a:rPr>
                      <m:t>𝑚</m:t>
                    </m:r>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𝑛</m:t>
                    </m:r>
                  </m:oMath>
                </a14:m>
                <a:r>
                  <a:rPr kumimoji="1" lang="ja-JP" altLang="en-US" sz="2400" dirty="0"/>
                  <a:t>の行列</a:t>
                </a:r>
                <a14:m>
                  <m:oMath xmlns:m="http://schemas.openxmlformats.org/officeDocument/2006/math">
                    <m:r>
                      <a:rPr kumimoji="1" lang="en-US" altLang="ja-JP" sz="2400" i="1">
                        <a:latin typeface="Cambria Math" panose="02040503050406030204" pitchFamily="18" charset="0"/>
                      </a:rPr>
                      <m:t>𝐴</m:t>
                    </m:r>
                  </m:oMath>
                </a14:m>
                <a:r>
                  <a:rPr kumimoji="1" lang="ja-JP" altLang="en-US" sz="2400" dirty="0"/>
                  <a:t>の誘導</a:t>
                </a:r>
                <a:r>
                  <a:rPr kumimoji="1" lang="en-US" altLang="ja-JP" sz="2400" dirty="0"/>
                  <a:t>1</a:t>
                </a:r>
                <a:r>
                  <a:rPr kumimoji="1" lang="ja-JP" altLang="en-US" sz="2400" dirty="0"/>
                  <a:t>ノルム</a:t>
                </a:r>
                <a14:m>
                  <m:oMath xmlns:m="http://schemas.openxmlformats.org/officeDocument/2006/math">
                    <m:sSub>
                      <m:sSubPr>
                        <m:ctrlPr>
                          <a:rPr kumimoji="1" lang="en-US" altLang="ja-JP" sz="2400" i="1">
                            <a:latin typeface="Cambria Math" panose="02040503050406030204" pitchFamily="18" charset="0"/>
                          </a:rPr>
                        </m:ctrlPr>
                      </m:sSubPr>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𝐴</m:t>
                            </m:r>
                          </m:e>
                        </m:d>
                      </m:e>
                      <m:sub>
                        <m:r>
                          <a:rPr kumimoji="1" lang="en-US" altLang="ja-JP" sz="2400" b="0" i="1" smtClean="0">
                            <a:latin typeface="Cambria Math" panose="02040503050406030204" pitchFamily="18" charset="0"/>
                          </a:rPr>
                          <m:t>1</m:t>
                        </m:r>
                      </m:sub>
                    </m:sSub>
                  </m:oMath>
                </a14:m>
                <a:r>
                  <a:rPr kumimoji="1" lang="ja-JP" altLang="en-US" sz="2400" dirty="0"/>
                  <a:t>は、列に対する「成分の絶対値の和」が最も大きい列の値</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𝐴</m:t>
                              </m:r>
                            </m:e>
                          </m:d>
                        </m:e>
                        <m:sub>
                          <m:r>
                            <a:rPr kumimoji="1" lang="en-US" altLang="ja-JP" sz="2400" i="1">
                              <a:latin typeface="Cambria Math" panose="02040503050406030204" pitchFamily="18" charset="0"/>
                            </a:rPr>
                            <m:t>1</m:t>
                          </m:r>
                        </m:sub>
                      </m:sSub>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max</m:t>
                              </m:r>
                            </m:e>
                            <m:lim>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𝑛</m:t>
                              </m:r>
                            </m:lim>
                          </m:limLow>
                        </m:fName>
                        <m:e>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𝑚</m:t>
                              </m:r>
                            </m:sup>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𝑖𝑗</m:t>
                                      </m:r>
                                    </m:sub>
                                  </m:sSub>
                                </m:e>
                              </m:d>
                            </m:e>
                          </m:nary>
                        </m:e>
                      </m:func>
                    </m:oMath>
                  </m:oMathPara>
                </a14:m>
                <a:endParaRPr kumimoji="1" lang="en-US" altLang="ja-JP" sz="2400" dirty="0"/>
              </a:p>
              <a:p>
                <a:endParaRPr kumimoji="1" lang="en-US" altLang="ja-JP" sz="2400" dirty="0"/>
              </a:p>
              <a:p>
                <a:r>
                  <a:rPr kumimoji="1" lang="ja-JP" altLang="en-US" sz="2400" dirty="0"/>
                  <a:t>例題</a:t>
                </a:r>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solidFill>
                            <a:srgbClr val="454545"/>
                          </a:solidFill>
                          <a:latin typeface="Cambria Math" panose="02040503050406030204" pitchFamily="18" charset="0"/>
                        </a:rPr>
                        <m:t>𝐴</m:t>
                      </m:r>
                      <m:r>
                        <a:rPr lang="en-US" altLang="ja-JP" sz="2400" b="0" i="1" smtClean="0">
                          <a:solidFill>
                            <a:srgbClr val="454545"/>
                          </a:solidFill>
                          <a:latin typeface="Cambria Math" panose="02040503050406030204" pitchFamily="18" charset="0"/>
                        </a:rPr>
                        <m:t>=</m:t>
                      </m:r>
                      <m:d>
                        <m:dPr>
                          <m:begChr m:val="["/>
                          <m:endChr m:val="]"/>
                          <m:ctrlPr>
                            <a:rPr lang="en-US" altLang="ja-JP" sz="2400" i="1">
                              <a:solidFill>
                                <a:srgbClr val="454545"/>
                              </a:solidFill>
                              <a:latin typeface="Cambria Math" panose="02040503050406030204" pitchFamily="18" charset="0"/>
                            </a:rPr>
                          </m:ctrlPr>
                        </m:dPr>
                        <m:e>
                          <m:m>
                            <m:mPr>
                              <m:mcs>
                                <m:mc>
                                  <m:mcPr>
                                    <m:count m:val="3"/>
                                    <m:mcJc m:val="center"/>
                                  </m:mcPr>
                                </m:mc>
                              </m:mcs>
                              <m:ctrlPr>
                                <a:rPr lang="en-US" altLang="ja-JP" sz="2400" i="1">
                                  <a:solidFill>
                                    <a:srgbClr val="454545"/>
                                  </a:solidFill>
                                  <a:latin typeface="Cambria Math" panose="02040503050406030204" pitchFamily="18" charset="0"/>
                                </a:rPr>
                              </m:ctrlPr>
                            </m:mPr>
                            <m:mr>
                              <m:e>
                                <m:r>
                                  <m:rPr>
                                    <m:brk m:alnAt="7"/>
                                  </m:rPr>
                                  <a:rPr lang="en-US" altLang="ja-JP" sz="2400" b="0" i="1" smtClean="0">
                                    <a:solidFill>
                                      <a:srgbClr val="454545"/>
                                    </a:solidFill>
                                    <a:latin typeface="Cambria Math" panose="02040503050406030204" pitchFamily="18" charset="0"/>
                                  </a:rPr>
                                  <m:t>3</m:t>
                                </m:r>
                              </m:e>
                              <m:e>
                                <m:r>
                                  <a:rPr lang="en-US" altLang="ja-JP" sz="2400" b="0" i="1" smtClean="0">
                                    <a:solidFill>
                                      <a:srgbClr val="454545"/>
                                    </a:solidFill>
                                    <a:latin typeface="Cambria Math" panose="02040503050406030204" pitchFamily="18" charset="0"/>
                                  </a:rPr>
                                  <m:t>2</m:t>
                                </m:r>
                              </m:e>
                              <m:e>
                                <m:r>
                                  <a:rPr lang="en-US" altLang="ja-JP" sz="2400" b="0" i="1" smtClean="0">
                                    <a:latin typeface="Cambria Math" panose="02040503050406030204" pitchFamily="18" charset="0"/>
                                  </a:rPr>
                                  <m:t>1</m:t>
                                </m:r>
                              </m:e>
                            </m:mr>
                            <m:mr>
                              <m:e>
                                <m:r>
                                  <a:rPr lang="en-US" altLang="ja-JP" sz="2400" b="0" i="1" smtClean="0">
                                    <a:solidFill>
                                      <a:srgbClr val="454545"/>
                                    </a:solidFill>
                                    <a:latin typeface="Cambria Math" panose="02040503050406030204" pitchFamily="18" charset="0"/>
                                  </a:rPr>
                                  <m:t>−1</m:t>
                                </m:r>
                              </m:e>
                              <m:e>
                                <m:r>
                                  <a:rPr lang="en-US" altLang="ja-JP" sz="2400" b="0" i="1" smtClean="0">
                                    <a:solidFill>
                                      <a:srgbClr val="454545"/>
                                    </a:solidFill>
                                    <a:latin typeface="Cambria Math" panose="02040503050406030204" pitchFamily="18" charset="0"/>
                                  </a:rPr>
                                  <m:t>3</m:t>
                                </m:r>
                              </m:e>
                              <m:e>
                                <m:r>
                                  <a:rPr lang="en-US" altLang="ja-JP" sz="2400" b="0" i="1" smtClean="0">
                                    <a:solidFill>
                                      <a:srgbClr val="454545"/>
                                    </a:solidFill>
                                    <a:latin typeface="Cambria Math" panose="02040503050406030204" pitchFamily="18" charset="0"/>
                                  </a:rPr>
                                  <m:t>−4</m:t>
                                </m:r>
                              </m:e>
                            </m:mr>
                            <m:mr>
                              <m:e>
                                <m:r>
                                  <a:rPr lang="en-US" altLang="ja-JP" sz="2400" b="0" i="1" smtClean="0">
                                    <a:latin typeface="Cambria Math" panose="02040503050406030204" pitchFamily="18" charset="0"/>
                                  </a:rPr>
                                  <m:t>2</m:t>
                                </m:r>
                              </m:e>
                              <m:e>
                                <m:r>
                                  <a:rPr lang="en-US" altLang="ja-JP" sz="2400" b="0" i="1" smtClean="0">
                                    <a:solidFill>
                                      <a:srgbClr val="454545"/>
                                    </a:solidFill>
                                    <a:latin typeface="Cambria Math" panose="02040503050406030204" pitchFamily="18" charset="0"/>
                                  </a:rPr>
                                  <m:t>−5</m:t>
                                </m:r>
                              </m:e>
                              <m:e>
                                <m:r>
                                  <a:rPr lang="en-US" altLang="ja-JP" sz="2400" b="0" i="1" smtClean="0">
                                    <a:solidFill>
                                      <a:srgbClr val="454545"/>
                                    </a:solidFill>
                                    <a:latin typeface="Cambria Math" panose="02040503050406030204" pitchFamily="18" charset="0"/>
                                  </a:rPr>
                                  <m:t>3</m:t>
                                </m:r>
                              </m:e>
                            </m:mr>
                          </m:m>
                        </m:e>
                      </m:d>
                    </m:oMath>
                  </m:oMathPara>
                </a14:m>
                <a:endParaRPr kumimoji="1" lang="en-US" altLang="ja-JP" sz="2400" dirty="0"/>
              </a:p>
            </p:txBody>
          </p:sp>
        </mc:Choice>
        <mc:Fallback xmlns="">
          <p:sp>
            <p:nvSpPr>
              <p:cNvPr id="5" name="テキスト ボックス 4">
                <a:extLst>
                  <a:ext uri="{FF2B5EF4-FFF2-40B4-BE49-F238E27FC236}">
                    <a16:creationId xmlns:a16="http://schemas.microsoft.com/office/drawing/2014/main" id="{3941D9BB-571F-48E1-9D17-A514F61AE849}"/>
                  </a:ext>
                </a:extLst>
              </p:cNvPr>
              <p:cNvSpPr txBox="1">
                <a:spLocks noRot="1" noChangeAspect="1" noMove="1" noResize="1" noEditPoints="1" noAdjustHandles="1" noChangeArrowheads="1" noChangeShapeType="1" noTextEdit="1"/>
              </p:cNvSpPr>
              <p:nvPr/>
            </p:nvSpPr>
            <p:spPr>
              <a:xfrm>
                <a:off x="628650" y="1155700"/>
                <a:ext cx="7886700" cy="3554499"/>
              </a:xfrm>
              <a:prstGeom prst="rect">
                <a:avLst/>
              </a:prstGeom>
              <a:blipFill>
                <a:blip r:embed="rId4"/>
                <a:stretch>
                  <a:fillRect l="-1159" t="-15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E829141-D502-4A17-BAF0-AF389504C5F7}"/>
                  </a:ext>
                </a:extLst>
              </p:cNvPr>
              <p:cNvSpPr txBox="1"/>
              <p:nvPr/>
            </p:nvSpPr>
            <p:spPr>
              <a:xfrm>
                <a:off x="927100" y="4848400"/>
                <a:ext cx="5050652" cy="1200329"/>
              </a:xfrm>
              <a:prstGeom prst="rect">
                <a:avLst/>
              </a:prstGeom>
              <a:noFill/>
            </p:spPr>
            <p:txBody>
              <a:bodyPr wrap="square" rtlCol="0">
                <a:spAutoFit/>
              </a:bodyPr>
              <a:lstStyle/>
              <a:p>
                <a:r>
                  <a:rPr kumimoji="1" lang="ja-JP" altLang="en-US" sz="2400" b="1" dirty="0"/>
                  <a:t>列ごとの絶対値の和     </a:t>
                </a:r>
                <a:r>
                  <a:rPr kumimoji="1" lang="en-US" altLang="ja-JP" sz="2400" b="1" dirty="0"/>
                  <a:t>6</a:t>
                </a:r>
                <a:r>
                  <a:rPr kumimoji="1" lang="ja-JP" altLang="en-US" sz="2400" b="1" dirty="0"/>
                  <a:t>       </a:t>
                </a:r>
                <a:r>
                  <a:rPr kumimoji="1" lang="ja-JP" altLang="en-US" sz="2400" b="1" dirty="0">
                    <a:solidFill>
                      <a:srgbClr val="FF0000"/>
                    </a:solidFill>
                  </a:rPr>
                  <a:t> </a:t>
                </a:r>
                <a:r>
                  <a:rPr kumimoji="1" lang="en-US" altLang="ja-JP" sz="2400" b="1" dirty="0">
                    <a:solidFill>
                      <a:srgbClr val="FF0000"/>
                    </a:solidFill>
                  </a:rPr>
                  <a:t>10</a:t>
                </a:r>
                <a:r>
                  <a:rPr kumimoji="1" lang="ja-JP" altLang="en-US" sz="2400" b="1" dirty="0">
                    <a:solidFill>
                      <a:srgbClr val="FF0000"/>
                    </a:solidFill>
                  </a:rPr>
                  <a:t>      </a:t>
                </a:r>
                <a:r>
                  <a:rPr kumimoji="1" lang="en-US" altLang="ja-JP" sz="2400" b="1" dirty="0"/>
                  <a:t>8</a:t>
                </a:r>
              </a:p>
              <a:p>
                <a:r>
                  <a:rPr kumimoji="1" lang="en-US" altLang="ja-JP" sz="2400" b="1" dirty="0">
                    <a:solidFill>
                      <a:srgbClr val="FF0000"/>
                    </a:solidFill>
                  </a:rPr>
                  <a:t>                                                    (</a:t>
                </a:r>
                <a:r>
                  <a:rPr kumimoji="1" lang="ja-JP" altLang="en-US" sz="2400" b="1" dirty="0">
                    <a:solidFill>
                      <a:srgbClr val="FF0000"/>
                    </a:solidFill>
                  </a:rPr>
                  <a:t>最大</a:t>
                </a:r>
                <a:r>
                  <a:rPr kumimoji="1" lang="en-US" altLang="ja-JP" sz="2400" b="1" dirty="0">
                    <a:solidFill>
                      <a:srgbClr val="FF0000"/>
                    </a:solidFill>
                  </a:rPr>
                  <a:t>)</a:t>
                </a:r>
              </a:p>
              <a:p>
                <a:r>
                  <a:rPr kumimoji="1" lang="ja-JP" altLang="en-US" sz="2400" b="1" dirty="0"/>
                  <a:t>→　</a:t>
                </a:r>
                <a:r>
                  <a:rPr kumimoji="1" lang="en-US" altLang="ja-JP" sz="2400" b="1" dirty="0"/>
                  <a:t> </a:t>
                </a:r>
                <a14:m>
                  <m:oMath xmlns:m="http://schemas.openxmlformats.org/officeDocument/2006/math">
                    <m:sSub>
                      <m:sSubPr>
                        <m:ctrlPr>
                          <a:rPr kumimoji="1" lang="en-US" altLang="ja-JP" sz="2400" b="1" i="1" smtClean="0">
                            <a:solidFill>
                              <a:srgbClr val="FF0000"/>
                            </a:solidFill>
                            <a:latin typeface="Cambria Math" panose="02040503050406030204" pitchFamily="18" charset="0"/>
                          </a:rPr>
                        </m:ctrlPr>
                      </m:sSubPr>
                      <m:e>
                        <m:d>
                          <m:dPr>
                            <m:begChr m:val="‖"/>
                            <m:endChr m:val="‖"/>
                            <m:ctrlPr>
                              <a:rPr kumimoji="1" lang="en-US" altLang="ja-JP" sz="2400" b="1" i="1">
                                <a:solidFill>
                                  <a:srgbClr val="FF0000"/>
                                </a:solidFill>
                                <a:latin typeface="Cambria Math" panose="02040503050406030204" pitchFamily="18" charset="0"/>
                              </a:rPr>
                            </m:ctrlPr>
                          </m:dPr>
                          <m:e>
                            <m:r>
                              <a:rPr kumimoji="1" lang="en-US" altLang="ja-JP" sz="2400" b="1" i="1">
                                <a:solidFill>
                                  <a:srgbClr val="FF0000"/>
                                </a:solidFill>
                                <a:latin typeface="Cambria Math" panose="02040503050406030204" pitchFamily="18" charset="0"/>
                              </a:rPr>
                              <m:t>𝑨</m:t>
                            </m:r>
                          </m:e>
                        </m:d>
                      </m:e>
                      <m:sub>
                        <m:r>
                          <a:rPr kumimoji="1" lang="en-US" altLang="ja-JP" sz="2400" b="1" i="1">
                            <a:solidFill>
                              <a:srgbClr val="FF0000"/>
                            </a:solidFill>
                            <a:latin typeface="Cambria Math" panose="02040503050406030204" pitchFamily="18" charset="0"/>
                          </a:rPr>
                          <m:t>𝟏</m:t>
                        </m:r>
                      </m:sub>
                    </m:sSub>
                    <m:r>
                      <a:rPr kumimoji="1" lang="en-US" altLang="ja-JP" sz="2400" b="1" i="1" smtClean="0">
                        <a:solidFill>
                          <a:srgbClr val="FF0000"/>
                        </a:solidFill>
                        <a:latin typeface="Cambria Math" panose="02040503050406030204" pitchFamily="18" charset="0"/>
                      </a:rPr>
                      <m:t>=</m:t>
                    </m:r>
                    <m:r>
                      <a:rPr kumimoji="1" lang="en-US" altLang="ja-JP" sz="2400" b="1" i="1" smtClean="0">
                        <a:solidFill>
                          <a:srgbClr val="FF0000"/>
                        </a:solidFill>
                        <a:latin typeface="Cambria Math" panose="02040503050406030204" pitchFamily="18" charset="0"/>
                      </a:rPr>
                      <m:t>𝟏𝟎</m:t>
                    </m:r>
                  </m:oMath>
                </a14:m>
                <a:endParaRPr kumimoji="1" lang="ja-JP" altLang="en-US" sz="2400" b="1" dirty="0"/>
              </a:p>
            </p:txBody>
          </p:sp>
        </mc:Choice>
        <mc:Fallback xmlns="">
          <p:sp>
            <p:nvSpPr>
              <p:cNvPr id="6" name="テキスト ボックス 5">
                <a:extLst>
                  <a:ext uri="{FF2B5EF4-FFF2-40B4-BE49-F238E27FC236}">
                    <a16:creationId xmlns:a16="http://schemas.microsoft.com/office/drawing/2014/main" id="{FE829141-D502-4A17-BAF0-AF389504C5F7}"/>
                  </a:ext>
                </a:extLst>
              </p:cNvPr>
              <p:cNvSpPr txBox="1">
                <a:spLocks noRot="1" noChangeAspect="1" noMove="1" noResize="1" noEditPoints="1" noAdjustHandles="1" noChangeArrowheads="1" noChangeShapeType="1" noTextEdit="1"/>
              </p:cNvSpPr>
              <p:nvPr/>
            </p:nvSpPr>
            <p:spPr>
              <a:xfrm>
                <a:off x="927100" y="4848400"/>
                <a:ext cx="5050652" cy="1200329"/>
              </a:xfrm>
              <a:prstGeom prst="rect">
                <a:avLst/>
              </a:prstGeom>
              <a:blipFill>
                <a:blip r:embed="rId5"/>
                <a:stretch>
                  <a:fillRect l="-1809" t="-4569" b="-101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318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2D49AC7-5145-440F-B912-8DBBAE958C74}"/>
              </a:ext>
            </a:extLst>
          </p:cNvPr>
          <p:cNvSpPr>
            <a:spLocks noGrp="1"/>
          </p:cNvSpPr>
          <p:nvPr>
            <p:ph type="sldNum" sz="quarter" idx="12"/>
          </p:nvPr>
        </p:nvSpPr>
        <p:spPr/>
        <p:txBody>
          <a:bodyPr/>
          <a:lstStyle/>
          <a:p>
            <a:fld id="{0B5B76A0-1B1D-4A61-BD5D-5E9B52A81CEB}" type="slidenum">
              <a:rPr kumimoji="1" lang="ja-JP" altLang="en-US" smtClean="0"/>
              <a:t>12</a:t>
            </a:fld>
            <a:endParaRPr kumimoji="1" lang="ja-JP" altLang="en-US" dirty="0"/>
          </a:p>
        </p:txBody>
      </p:sp>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8BB03528-6A84-4C8D-B2D4-A8F256A14D2E}"/>
                  </a:ext>
                </a:extLst>
              </p:cNvPr>
              <p:cNvSpPr>
                <a:spLocks noGrp="1"/>
              </p:cNvSpPr>
              <p:nvPr>
                <p:ph type="title"/>
              </p:nvPr>
            </p:nvSpPr>
            <p:spPr>
              <a:xfrm>
                <a:off x="641350" y="431800"/>
                <a:ext cx="7861300" cy="508447"/>
              </a:xfrm>
            </p:spPr>
            <p:txBody>
              <a:bodyPr/>
              <a:lstStyle/>
              <a:p>
                <a:r>
                  <a:rPr lang="en-US" altLang="ja-JP" sz="2400" dirty="0"/>
                  <a:t>【</a:t>
                </a:r>
                <a:r>
                  <a:rPr lang="ja-JP" altLang="en-US" sz="2400" dirty="0"/>
                  <a:t>参考</a:t>
                </a:r>
                <a:r>
                  <a:rPr lang="en-US" altLang="ja-JP" sz="2400" dirty="0"/>
                  <a:t>】</a:t>
                </a:r>
                <a:r>
                  <a:rPr lang="ja-JP" altLang="en-US" sz="2400" dirty="0"/>
                  <a:t>行列のノルム（</a:t>
                </a:r>
                <a:r>
                  <a:rPr lang="en-US" altLang="ja-JP" sz="2400" dirty="0"/>
                  <a:t>3/3</a:t>
                </a:r>
                <a:r>
                  <a:rPr lang="ja-JP" altLang="en-US" sz="2400" dirty="0"/>
                  <a:t>）フロベニウスノルム</a:t>
                </a:r>
                <a14:m>
                  <m:oMath xmlns:m="http://schemas.openxmlformats.org/officeDocument/2006/math">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𝐴</m:t>
                            </m:r>
                          </m:e>
                        </m:d>
                      </m:e>
                      <m:sub>
                        <m:r>
                          <a:rPr lang="en-US" altLang="ja-JP" sz="2400" b="0" i="1" smtClean="0">
                            <a:latin typeface="Cambria Math" panose="02040503050406030204" pitchFamily="18" charset="0"/>
                          </a:rPr>
                          <m:t>𝐹</m:t>
                        </m:r>
                      </m:sub>
                    </m:sSub>
                    <m:r>
                      <a:rPr lang="en-US" altLang="ja-JP" sz="2400" i="1">
                        <a:latin typeface="Cambria Math" panose="02040503050406030204" pitchFamily="18" charset="0"/>
                      </a:rPr>
                      <m:t> </m:t>
                    </m:r>
                  </m:oMath>
                </a14:m>
                <a:endParaRPr kumimoji="1" lang="ja-JP" altLang="en-US" sz="2400" dirty="0"/>
              </a:p>
            </p:txBody>
          </p:sp>
        </mc:Choice>
        <mc:Fallback xmlns="">
          <p:sp>
            <p:nvSpPr>
              <p:cNvPr id="5" name="タイトル 4">
                <a:extLst>
                  <a:ext uri="{FF2B5EF4-FFF2-40B4-BE49-F238E27FC236}">
                    <a16:creationId xmlns:a16="http://schemas.microsoft.com/office/drawing/2014/main" id="{8BB03528-6A84-4C8D-B2D4-A8F256A14D2E}"/>
                  </a:ext>
                </a:extLst>
              </p:cNvPr>
              <p:cNvSpPr>
                <a:spLocks noGrp="1" noRot="1" noChangeAspect="1" noMove="1" noResize="1" noEditPoints="1" noAdjustHandles="1" noChangeArrowheads="1" noChangeShapeType="1" noTextEdit="1"/>
              </p:cNvSpPr>
              <p:nvPr>
                <p:ph type="title"/>
              </p:nvPr>
            </p:nvSpPr>
            <p:spPr>
              <a:xfrm>
                <a:off x="641350" y="431800"/>
                <a:ext cx="7861300" cy="508447"/>
              </a:xfrm>
              <a:blipFill>
                <a:blip r:embed="rId3"/>
                <a:stretch>
                  <a:fillRect l="-1163" t="-16867"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3BA11604-62DB-4A4E-AD64-D502A56B48EC}"/>
                  </a:ext>
                </a:extLst>
              </p:cNvPr>
              <p:cNvSpPr/>
              <p:nvPr/>
            </p:nvSpPr>
            <p:spPr>
              <a:xfrm>
                <a:off x="641350" y="1160887"/>
                <a:ext cx="7861300" cy="5448992"/>
              </a:xfrm>
              <a:prstGeom prst="rect">
                <a:avLst/>
              </a:prstGeom>
            </p:spPr>
            <p:txBody>
              <a:bodyPr wrap="square">
                <a:spAutoFit/>
              </a:bodyPr>
              <a:lstStyle/>
              <a:p>
                <a:r>
                  <a:rPr lang="ja-JP" altLang="en-US" dirty="0"/>
                  <a:t>誘導</a:t>
                </a:r>
                <a:r>
                  <a:rPr lang="en-US" altLang="ja-JP" dirty="0"/>
                  <a:t>2</a:t>
                </a:r>
                <a:r>
                  <a:rPr lang="ja-JP" altLang="en-US" dirty="0"/>
                  <a:t>ノルムは計算処理が複雑なため、簡易な</a:t>
                </a:r>
                <a:r>
                  <a:rPr lang="en-US" altLang="ja-JP" dirty="0"/>
                  <a:t>2</a:t>
                </a:r>
                <a:r>
                  <a:rPr lang="ja-JP" altLang="en-US" dirty="0"/>
                  <a:t>ノルムの計算方法としてフロベニウスノルム</a:t>
                </a:r>
                <a14:m>
                  <m:oMath xmlns:m="http://schemas.openxmlformats.org/officeDocument/2006/math">
                    <m:sSub>
                      <m:sSubPr>
                        <m:ctrlPr>
                          <a:rPr kumimoji="1" lang="en-US" altLang="ja-JP" i="1">
                            <a:latin typeface="Cambria Math" panose="02040503050406030204" pitchFamily="18" charset="0"/>
                          </a:rPr>
                        </m:ctrlPr>
                      </m:sSubPr>
                      <m:e>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𝐴</m:t>
                            </m:r>
                          </m:e>
                        </m:d>
                      </m:e>
                      <m:sub>
                        <m:r>
                          <a:rPr kumimoji="1" lang="en-US" altLang="ja-JP" b="0" i="1" smtClean="0">
                            <a:latin typeface="Cambria Math" panose="02040503050406030204" pitchFamily="18" charset="0"/>
                          </a:rPr>
                          <m:t>𝐹</m:t>
                        </m:r>
                      </m:sub>
                    </m:sSub>
                  </m:oMath>
                </a14:m>
                <a:r>
                  <a:rPr lang="ja-JP" altLang="en-US" dirty="0"/>
                  <a:t> がある</a:t>
                </a:r>
              </a:p>
              <a:p>
                <a:r>
                  <a:rPr lang="ja-JP" altLang="en-US" dirty="0"/>
                  <a:t> </a:t>
                </a:r>
              </a:p>
              <a:p>
                <a14:m>
                  <m:oMath xmlns:m="http://schemas.openxmlformats.org/officeDocument/2006/math">
                    <m:r>
                      <a:rPr kumimoji="1" lang="en-US" altLang="ja-JP" i="1">
                        <a:latin typeface="Cambria Math" panose="02040503050406030204" pitchFamily="18" charset="0"/>
                      </a:rPr>
                      <m:t>𝑚</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𝑛</m:t>
                    </m:r>
                  </m:oMath>
                </a14:m>
                <a:r>
                  <a:rPr kumimoji="1" lang="ja-JP" altLang="en-US" dirty="0"/>
                  <a:t>の行列</a:t>
                </a:r>
                <a14:m>
                  <m:oMath xmlns:m="http://schemas.openxmlformats.org/officeDocument/2006/math">
                    <m:r>
                      <a:rPr kumimoji="1" lang="en-US" altLang="ja-JP" i="1">
                        <a:latin typeface="Cambria Math" panose="02040503050406030204" pitchFamily="18" charset="0"/>
                      </a:rPr>
                      <m:t>𝐴</m:t>
                    </m:r>
                  </m:oMath>
                </a14:m>
                <a:r>
                  <a:rPr kumimoji="1" lang="ja-JP" altLang="en-US" dirty="0"/>
                  <a:t>のフロベニウスノルム</a:t>
                </a:r>
                <a14:m>
                  <m:oMath xmlns:m="http://schemas.openxmlformats.org/officeDocument/2006/math">
                    <m:sSub>
                      <m:sSubPr>
                        <m:ctrlPr>
                          <a:rPr kumimoji="1" lang="en-US" altLang="ja-JP" i="1">
                            <a:latin typeface="Cambria Math" panose="02040503050406030204" pitchFamily="18" charset="0"/>
                          </a:rPr>
                        </m:ctrlPr>
                      </m:sSubPr>
                      <m:e>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𝐴</m:t>
                            </m:r>
                          </m:e>
                        </m:d>
                      </m:e>
                      <m:sub>
                        <m:r>
                          <a:rPr kumimoji="1" lang="en-US" altLang="ja-JP" b="0" i="1" smtClean="0">
                            <a:latin typeface="Cambria Math" panose="02040503050406030204" pitchFamily="18" charset="0"/>
                          </a:rPr>
                          <m:t>𝐹</m:t>
                        </m:r>
                      </m:sub>
                    </m:sSub>
                  </m:oMath>
                </a14:m>
                <a:r>
                  <a:rPr kumimoji="1" lang="ja-JP" altLang="en-US" dirty="0"/>
                  <a:t>は、行列の各成分を</a:t>
                </a:r>
                <a:r>
                  <a:rPr kumimoji="1" lang="en-US" altLang="ja-JP" dirty="0"/>
                  <a:t>2</a:t>
                </a:r>
                <a:r>
                  <a:rPr kumimoji="1" lang="ja-JP" altLang="en-US" dirty="0"/>
                  <a:t>乗した値の和の平方根</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rPr>
                          </m:ctrlPr>
                        </m:sSubPr>
                        <m:e>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𝐴</m:t>
                              </m:r>
                            </m:e>
                          </m:d>
                        </m:e>
                        <m:sub>
                          <m:r>
                            <a:rPr kumimoji="1" lang="en-US" altLang="ja-JP" b="0" i="1" smtClean="0">
                              <a:latin typeface="Cambria Math" panose="02040503050406030204" pitchFamily="18" charset="0"/>
                            </a:rPr>
                            <m:t>𝐹</m:t>
                          </m:r>
                        </m:sub>
                      </m:sSub>
                      <m:r>
                        <a:rPr kumimoji="1" lang="en-US" altLang="ja-JP" i="1">
                          <a:latin typeface="Cambria Math" panose="02040503050406030204" pitchFamily="18" charset="0"/>
                        </a:rPr>
                        <m:t>=</m:t>
                      </m:r>
                      <m:rad>
                        <m:radPr>
                          <m:degHide m:val="on"/>
                          <m:ctrlPr>
                            <a:rPr kumimoji="1" lang="en-US" altLang="ja-JP" i="1" smtClean="0">
                              <a:latin typeface="Cambria Math" panose="02040503050406030204" pitchFamily="18" charset="0"/>
                            </a:rPr>
                          </m:ctrlPr>
                        </m:radPr>
                        <m:deg/>
                        <m:e>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𝑖𝑗</m:t>
                                      </m:r>
                                    </m:sub>
                                    <m:sup>
                                      <m:r>
                                        <a:rPr kumimoji="1" lang="en-US" altLang="ja-JP" b="0" i="1" smtClean="0">
                                          <a:latin typeface="Cambria Math" panose="02040503050406030204" pitchFamily="18" charset="0"/>
                                        </a:rPr>
                                        <m:t>2</m:t>
                                      </m:r>
                                    </m:sup>
                                  </m:sSubSup>
                                </m:e>
                              </m:nary>
                            </m:e>
                          </m:nary>
                        </m:e>
                      </m:rad>
                    </m:oMath>
                  </m:oMathPara>
                </a14:m>
                <a:endParaRPr kumimoji="1" lang="en-US" altLang="ja-JP" dirty="0"/>
              </a:p>
              <a:p>
                <a:r>
                  <a:rPr kumimoji="1" lang="ja-JP" altLang="en-US" dirty="0"/>
                  <a:t>例題</a:t>
                </a:r>
                <a:endParaRPr kumimoji="1" lang="en-US" altLang="ja-JP" dirty="0"/>
              </a:p>
              <a:p>
                <a14:m>
                  <m:oMath xmlns:m="http://schemas.openxmlformats.org/officeDocument/2006/math">
                    <m:r>
                      <a:rPr lang="en-US" altLang="ja-JP" i="1">
                        <a:solidFill>
                          <a:srgbClr val="454545"/>
                        </a:solidFill>
                        <a:latin typeface="Cambria Math" panose="02040503050406030204" pitchFamily="18" charset="0"/>
                      </a:rPr>
                      <m:t>𝐴</m:t>
                    </m:r>
                    <m:r>
                      <a:rPr lang="en-US" altLang="ja-JP" i="1">
                        <a:solidFill>
                          <a:srgbClr val="454545"/>
                        </a:solidFill>
                        <a:latin typeface="Cambria Math" panose="02040503050406030204" pitchFamily="18" charset="0"/>
                      </a:rPr>
                      <m:t>=</m:t>
                    </m:r>
                    <m:d>
                      <m:dPr>
                        <m:begChr m:val="["/>
                        <m:endChr m:val="]"/>
                        <m:ctrlPr>
                          <a:rPr lang="en-US" altLang="ja-JP" i="1" smtClean="0">
                            <a:solidFill>
                              <a:srgbClr val="454545"/>
                            </a:solidFill>
                            <a:latin typeface="Cambria Math" panose="02040503050406030204" pitchFamily="18" charset="0"/>
                          </a:rPr>
                        </m:ctrlPr>
                      </m:dPr>
                      <m:e>
                        <m:m>
                          <m:mPr>
                            <m:mcs>
                              <m:mc>
                                <m:mcPr>
                                  <m:count m:val="3"/>
                                  <m:mcJc m:val="center"/>
                                </m:mcPr>
                              </m:mc>
                            </m:mcs>
                            <m:ctrlPr>
                              <a:rPr lang="en-US" altLang="ja-JP" i="1" smtClean="0">
                                <a:solidFill>
                                  <a:srgbClr val="454545"/>
                                </a:solidFill>
                                <a:latin typeface="Cambria Math" panose="02040503050406030204" pitchFamily="18" charset="0"/>
                              </a:rPr>
                            </m:ctrlPr>
                          </m:mPr>
                          <m:mr>
                            <m:e>
                              <m:r>
                                <m:rPr>
                                  <m:brk m:alnAt="7"/>
                                </m:rPr>
                                <a:rPr lang="en-US" altLang="ja-JP" b="0" i="1" smtClean="0">
                                  <a:solidFill>
                                    <a:srgbClr val="454545"/>
                                  </a:solidFill>
                                  <a:latin typeface="Cambria Math" panose="02040503050406030204" pitchFamily="18" charset="0"/>
                                </a:rPr>
                                <m:t>2</m:t>
                              </m:r>
                            </m:e>
                            <m:e>
                              <m:r>
                                <a:rPr lang="en-US" altLang="ja-JP" b="0" i="1" smtClean="0">
                                  <a:solidFill>
                                    <a:srgbClr val="FF0000"/>
                                  </a:solidFill>
                                  <a:latin typeface="Cambria Math" panose="02040503050406030204" pitchFamily="18" charset="0"/>
                                </a:rPr>
                                <m:t>1</m:t>
                              </m:r>
                            </m:e>
                            <m:e>
                              <m:r>
                                <a:rPr lang="en-US" altLang="ja-JP" b="0" i="1" smtClean="0">
                                  <a:solidFill>
                                    <a:srgbClr val="0000FF"/>
                                  </a:solidFill>
                                  <a:latin typeface="Cambria Math" panose="02040503050406030204" pitchFamily="18" charset="0"/>
                                </a:rPr>
                                <m:t>−3</m:t>
                              </m:r>
                            </m:e>
                          </m:mr>
                          <m:mr>
                            <m:e>
                              <m:r>
                                <a:rPr lang="en-US" altLang="ja-JP" b="0" i="1" smtClean="0">
                                  <a:solidFill>
                                    <a:srgbClr val="454545"/>
                                  </a:solidFill>
                                  <a:latin typeface="Cambria Math" panose="02040503050406030204" pitchFamily="18" charset="0"/>
                                </a:rPr>
                                <m:t>3</m:t>
                              </m:r>
                            </m:e>
                            <m:e>
                              <m:r>
                                <a:rPr lang="en-US" altLang="ja-JP" b="0" i="1" smtClean="0">
                                  <a:solidFill>
                                    <a:srgbClr val="FF0000"/>
                                  </a:solidFill>
                                  <a:latin typeface="Cambria Math" panose="02040503050406030204" pitchFamily="18" charset="0"/>
                                </a:rPr>
                                <m:t>0</m:t>
                              </m:r>
                            </m:e>
                            <m:e>
                              <m:r>
                                <a:rPr lang="en-US" altLang="ja-JP" b="0" i="1" smtClean="0">
                                  <a:solidFill>
                                    <a:srgbClr val="0000FF"/>
                                  </a:solidFill>
                                  <a:latin typeface="Cambria Math" panose="02040503050406030204" pitchFamily="18" charset="0"/>
                                </a:rPr>
                                <m:t>1</m:t>
                              </m:r>
                            </m:e>
                          </m:mr>
                        </m:m>
                      </m:e>
                    </m:d>
                  </m:oMath>
                </a14:m>
                <a:r>
                  <a:rPr kumimoji="1" lang="ja-JP" altLang="en-US" dirty="0"/>
                  <a:t>の場合、</a:t>
                </a:r>
                <a:r>
                  <a:rPr kumimoji="1" lang="en-US" altLang="ja-JP" dirty="0"/>
                  <a:t>1</a:t>
                </a:r>
                <a:r>
                  <a:rPr kumimoji="1" lang="ja-JP" altLang="en-US" dirty="0"/>
                  <a:t>行に並べたベクトル</a:t>
                </a:r>
                <a14:m>
                  <m:oMath xmlns:m="http://schemas.openxmlformats.org/officeDocument/2006/math">
                    <m:r>
                      <a:rPr kumimoji="1" lang="en-US" altLang="ja-JP" b="1" i="1" smtClean="0">
                        <a:latin typeface="Cambria Math" panose="02040503050406030204" pitchFamily="18" charset="0"/>
                      </a:rPr>
                      <m:t>𝒂</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vec</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oMath>
                </a14:m>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1" i="1">
                          <a:latin typeface="Cambria Math" panose="02040503050406030204" pitchFamily="18" charset="0"/>
                        </a:rPr>
                        <m:t>𝒂</m:t>
                      </m:r>
                      <m:r>
                        <a:rPr kumimoji="1" lang="en-US" altLang="ja-JP" i="1">
                          <a:latin typeface="Cambria Math" panose="02040503050406030204" pitchFamily="18" charset="0"/>
                        </a:rPr>
                        <m:t>=</m:t>
                      </m:r>
                      <m:r>
                        <m:rPr>
                          <m:sty m:val="p"/>
                        </m:rPr>
                        <a:rPr kumimoji="1" lang="en-US" altLang="ja-JP">
                          <a:latin typeface="Cambria Math" panose="02040503050406030204" pitchFamily="18" charset="0"/>
                        </a:rPr>
                        <m:t>vec</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𝐴</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e>
                              <m:r>
                                <a:rPr kumimoji="1" lang="en-US" altLang="ja-JP" b="0" i="1" smtClean="0">
                                  <a:solidFill>
                                    <a:srgbClr val="FF0000"/>
                                  </a:solidFill>
                                  <a:latin typeface="Cambria Math" panose="02040503050406030204" pitchFamily="18" charset="0"/>
                                </a:rPr>
                                <m:t>1</m:t>
                              </m:r>
                            </m:e>
                            <m:e>
                              <m:r>
                                <a:rPr kumimoji="1" lang="en-US" altLang="ja-JP" b="0" i="1" smtClean="0">
                                  <a:solidFill>
                                    <a:srgbClr val="FF0000"/>
                                  </a:solidFill>
                                  <a:latin typeface="Cambria Math" panose="02040503050406030204" pitchFamily="18" charset="0"/>
                                </a:rPr>
                                <m:t>0</m:t>
                              </m:r>
                            </m:e>
                            <m:e>
                              <m:r>
                                <a:rPr kumimoji="1" lang="en-US" altLang="ja-JP" b="0" i="1" smtClean="0">
                                  <a:solidFill>
                                    <a:srgbClr val="0000FF"/>
                                  </a:solidFill>
                                  <a:latin typeface="Cambria Math" panose="02040503050406030204" pitchFamily="18" charset="0"/>
                                </a:rPr>
                                <m:t>−3</m:t>
                              </m:r>
                            </m:e>
                            <m:e>
                              <m:r>
                                <a:rPr kumimoji="1" lang="en-US" altLang="ja-JP" b="0" i="1" smtClean="0">
                                  <a:solidFill>
                                    <a:srgbClr val="0000FF"/>
                                  </a:solidFill>
                                  <a:latin typeface="Cambria Math" panose="02040503050406030204" pitchFamily="18" charset="0"/>
                                </a:rPr>
                                <m:t>1</m:t>
                              </m:r>
                            </m:e>
                          </m:eqArr>
                        </m:e>
                      </m:d>
                    </m:oMath>
                  </m:oMathPara>
                </a14:m>
                <a:endParaRPr kumimoji="1" lang="en-US" altLang="ja-JP" dirty="0"/>
              </a:p>
              <a:p>
                <a:endParaRPr kumimoji="1"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FF0000"/>
                              </a:solidFill>
                              <a:latin typeface="Cambria Math" panose="02040503050406030204" pitchFamily="18" charset="0"/>
                            </a:rPr>
                          </m:ctrlPr>
                        </m:sSubPr>
                        <m:e>
                          <m:d>
                            <m:dPr>
                              <m:begChr m:val="‖"/>
                              <m:endChr m:val="‖"/>
                              <m:ctrlPr>
                                <a:rPr kumimoji="1" lang="en-US" altLang="ja-JP" i="1">
                                  <a:solidFill>
                                    <a:srgbClr val="FF0000"/>
                                  </a:solidFill>
                                  <a:latin typeface="Cambria Math" panose="02040503050406030204" pitchFamily="18" charset="0"/>
                                </a:rPr>
                              </m:ctrlPr>
                            </m:dPr>
                            <m:e>
                              <m:r>
                                <a:rPr kumimoji="1" lang="en-US" altLang="ja-JP" i="1">
                                  <a:solidFill>
                                    <a:srgbClr val="FF0000"/>
                                  </a:solidFill>
                                  <a:latin typeface="Cambria Math" panose="02040503050406030204" pitchFamily="18" charset="0"/>
                                </a:rPr>
                                <m:t>𝐴</m:t>
                              </m:r>
                            </m:e>
                          </m:d>
                        </m:e>
                        <m:sub>
                          <m:r>
                            <a:rPr kumimoji="1" lang="en-US" altLang="ja-JP" i="1">
                              <a:solidFill>
                                <a:srgbClr val="FF0000"/>
                              </a:solidFill>
                              <a:latin typeface="Cambria Math" panose="02040503050406030204" pitchFamily="18" charset="0"/>
                            </a:rPr>
                            <m:t>𝐹</m:t>
                          </m:r>
                        </m:sub>
                      </m:sSub>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sSup>
                            <m:sSupPr>
                              <m:ctrlPr>
                                <a:rPr kumimoji="1" lang="en-US" altLang="ja-JP" i="1">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0" i="1" smtClean="0">
                                  <a:latin typeface="Cambria Math" panose="02040503050406030204" pitchFamily="18" charset="0"/>
                                </a:rPr>
                                <m:t>3</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0" i="1" smtClean="0">
                                  <a:latin typeface="Cambria Math" panose="02040503050406030204" pitchFamily="18" charset="0"/>
                                </a:rPr>
                                <m:t>1</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0" i="1" smtClean="0">
                                  <a:latin typeface="Cambria Math" panose="02040503050406030204" pitchFamily="18" charset="0"/>
                                </a:rPr>
                                <m:t>0</m:t>
                              </m:r>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m:t>
                                  </m:r>
                                  <m:r>
                                    <a:rPr kumimoji="1" lang="en-US" altLang="ja-JP" b="0" i="1" smtClean="0">
                                      <a:latin typeface="Cambria Math" panose="02040503050406030204" pitchFamily="18" charset="0"/>
                                    </a:rPr>
                                    <m:t>3</m:t>
                                  </m:r>
                                </m:e>
                              </m:d>
                            </m:e>
                            <m:sup>
                              <m:r>
                                <a:rPr kumimoji="1" lang="en-US" altLang="ja-JP" i="1">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1</m:t>
                              </m:r>
                            </m:e>
                            <m:sup>
                              <m:r>
                                <a:rPr kumimoji="1" lang="en-US" altLang="ja-JP" i="1">
                                  <a:latin typeface="Cambria Math" panose="02040503050406030204" pitchFamily="18" charset="0"/>
                                </a:rPr>
                                <m:t>2</m:t>
                              </m:r>
                            </m:sup>
                          </m:sSup>
                        </m:e>
                      </m:rad>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2</m:t>
                      </m:r>
                      <m:rad>
                        <m:radPr>
                          <m:degHide m:val="on"/>
                          <m:ctrlPr>
                            <a:rPr kumimoji="1" lang="en-US" altLang="ja-JP" b="0" i="1" smtClean="0">
                              <a:solidFill>
                                <a:srgbClr val="FF0000"/>
                              </a:solidFill>
                              <a:latin typeface="Cambria Math" panose="02040503050406030204" pitchFamily="18" charset="0"/>
                            </a:rPr>
                          </m:ctrlPr>
                        </m:radPr>
                        <m:deg/>
                        <m:e>
                          <m:r>
                            <a:rPr kumimoji="1" lang="en-US" altLang="ja-JP" b="0" i="1" smtClean="0">
                              <a:solidFill>
                                <a:srgbClr val="FF0000"/>
                              </a:solidFill>
                              <a:latin typeface="Cambria Math" panose="02040503050406030204" pitchFamily="18" charset="0"/>
                            </a:rPr>
                            <m:t>6</m:t>
                          </m:r>
                        </m:e>
                      </m:rad>
                    </m:oMath>
                  </m:oMathPara>
                </a14:m>
                <a:endParaRPr kumimoji="1" lang="en-US" altLang="ja-JP" dirty="0"/>
              </a:p>
            </p:txBody>
          </p:sp>
        </mc:Choice>
        <mc:Fallback xmlns="">
          <p:sp>
            <p:nvSpPr>
              <p:cNvPr id="7" name="正方形/長方形 6">
                <a:extLst>
                  <a:ext uri="{FF2B5EF4-FFF2-40B4-BE49-F238E27FC236}">
                    <a16:creationId xmlns:a16="http://schemas.microsoft.com/office/drawing/2014/main" id="{3BA11604-62DB-4A4E-AD64-D502A56B48EC}"/>
                  </a:ext>
                </a:extLst>
              </p:cNvPr>
              <p:cNvSpPr>
                <a:spLocks noRot="1" noChangeAspect="1" noMove="1" noResize="1" noEditPoints="1" noAdjustHandles="1" noChangeArrowheads="1" noChangeShapeType="1" noTextEdit="1"/>
              </p:cNvSpPr>
              <p:nvPr/>
            </p:nvSpPr>
            <p:spPr>
              <a:xfrm>
                <a:off x="641350" y="1160887"/>
                <a:ext cx="7861300" cy="5448992"/>
              </a:xfrm>
              <a:prstGeom prst="rect">
                <a:avLst/>
              </a:prstGeom>
              <a:blipFill>
                <a:blip r:embed="rId4"/>
                <a:stretch>
                  <a:fillRect l="-620" t="-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AF27D3C-004B-490D-BAE5-0A7DD62488F6}"/>
                  </a:ext>
                </a:extLst>
              </p:cNvPr>
              <p:cNvSpPr txBox="1"/>
              <p:nvPr/>
            </p:nvSpPr>
            <p:spPr>
              <a:xfrm>
                <a:off x="5867400" y="4787900"/>
                <a:ext cx="2432050" cy="646331"/>
              </a:xfrm>
              <a:prstGeom prst="rect">
                <a:avLst/>
              </a:prstGeom>
              <a:noFill/>
            </p:spPr>
            <p:txBody>
              <a:bodyPr wrap="square" rtlCol="0">
                <a:spAutoFit/>
              </a:bodyPr>
              <a:lstStyle/>
              <a:p>
                <a:r>
                  <a:rPr kumimoji="1" lang="ja-JP" altLang="en-US" dirty="0"/>
                  <a:t>行列</a:t>
                </a:r>
                <a14:m>
                  <m:oMath xmlns:m="http://schemas.openxmlformats.org/officeDocument/2006/math">
                    <m:r>
                      <a:rPr kumimoji="1" lang="en-US" altLang="ja-JP" i="1">
                        <a:latin typeface="Cambria Math" panose="02040503050406030204" pitchFamily="18" charset="0"/>
                      </a:rPr>
                      <m:t>𝐴</m:t>
                    </m:r>
                  </m:oMath>
                </a14:m>
                <a:r>
                  <a:rPr kumimoji="1" lang="ja-JP" altLang="en-US" dirty="0"/>
                  <a:t>を</a:t>
                </a:r>
                <a:r>
                  <a:rPr kumimoji="1" lang="en-US" altLang="ja-JP" dirty="0"/>
                  <a:t>1</a:t>
                </a:r>
                <a:r>
                  <a:rPr kumimoji="1" lang="ja-JP" altLang="en-US" dirty="0"/>
                  <a:t>行に並べる処理を</a:t>
                </a:r>
                <a14:m>
                  <m:oMath xmlns:m="http://schemas.openxmlformats.org/officeDocument/2006/math">
                    <m:r>
                      <m:rPr>
                        <m:sty m:val="p"/>
                      </m:rPr>
                      <a:rPr kumimoji="1" lang="en-US" altLang="ja-JP">
                        <a:latin typeface="Cambria Math" panose="02040503050406030204" pitchFamily="18" charset="0"/>
                      </a:rPr>
                      <m:t>vec</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𝐴</m:t>
                        </m:r>
                      </m:e>
                    </m:d>
                  </m:oMath>
                </a14:m>
                <a:r>
                  <a:rPr kumimoji="1" lang="ja-JP" altLang="en-US" dirty="0"/>
                  <a:t>と書く</a:t>
                </a:r>
              </a:p>
            </p:txBody>
          </p:sp>
        </mc:Choice>
        <mc:Fallback xmlns="">
          <p:sp>
            <p:nvSpPr>
              <p:cNvPr id="9" name="テキスト ボックス 8">
                <a:extLst>
                  <a:ext uri="{FF2B5EF4-FFF2-40B4-BE49-F238E27FC236}">
                    <a16:creationId xmlns:a16="http://schemas.microsoft.com/office/drawing/2014/main" id="{0AF27D3C-004B-490D-BAE5-0A7DD62488F6}"/>
                  </a:ext>
                </a:extLst>
              </p:cNvPr>
              <p:cNvSpPr txBox="1">
                <a:spLocks noRot="1" noChangeAspect="1" noMove="1" noResize="1" noEditPoints="1" noAdjustHandles="1" noChangeArrowheads="1" noChangeShapeType="1" noTextEdit="1"/>
              </p:cNvSpPr>
              <p:nvPr/>
            </p:nvSpPr>
            <p:spPr>
              <a:xfrm>
                <a:off x="5867400" y="4787900"/>
                <a:ext cx="2432050" cy="646331"/>
              </a:xfrm>
              <a:prstGeom prst="rect">
                <a:avLst/>
              </a:prstGeom>
              <a:blipFill>
                <a:blip r:embed="rId5"/>
                <a:stretch>
                  <a:fillRect l="-2261"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553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18E1248-5BF0-4E06-814C-39EF61C95C0F}"/>
              </a:ext>
            </a:extLst>
          </p:cNvPr>
          <p:cNvSpPr>
            <a:spLocks noGrp="1"/>
          </p:cNvSpPr>
          <p:nvPr>
            <p:ph type="sldNum" sz="quarter" idx="12"/>
          </p:nvPr>
        </p:nvSpPr>
        <p:spPr/>
        <p:txBody>
          <a:bodyPr/>
          <a:lstStyle/>
          <a:p>
            <a:fld id="{0B5B76A0-1B1D-4A61-BD5D-5E9B52A81CEB}" type="slidenum">
              <a:rPr kumimoji="1" lang="ja-JP" altLang="en-US" smtClean="0"/>
              <a:t>2</a:t>
            </a:fld>
            <a:endParaRPr kumimoji="1" lang="ja-JP" altLang="en-US" dirty="0"/>
          </a:p>
        </p:txBody>
      </p:sp>
      <p:sp>
        <p:nvSpPr>
          <p:cNvPr id="4" name="タイトル 3">
            <a:extLst>
              <a:ext uri="{FF2B5EF4-FFF2-40B4-BE49-F238E27FC236}">
                <a16:creationId xmlns:a16="http://schemas.microsoft.com/office/drawing/2014/main" id="{36E77FC5-5D29-46CC-ACB3-7EA064776153}"/>
              </a:ext>
            </a:extLst>
          </p:cNvPr>
          <p:cNvSpPr>
            <a:spLocks noGrp="1"/>
          </p:cNvSpPr>
          <p:nvPr>
            <p:ph type="title"/>
          </p:nvPr>
        </p:nvSpPr>
        <p:spPr/>
        <p:txBody>
          <a:bodyPr/>
          <a:lstStyle/>
          <a:p>
            <a:r>
              <a:rPr lang="ja-JP" altLang="en-US" dirty="0"/>
              <a:t>因果探索とは</a:t>
            </a:r>
            <a:endParaRPr kumimoji="1" lang="ja-JP" altLang="en-US" dirty="0"/>
          </a:p>
        </p:txBody>
      </p:sp>
      <p:sp>
        <p:nvSpPr>
          <p:cNvPr id="5" name="正方形/長方形 4">
            <a:extLst>
              <a:ext uri="{FF2B5EF4-FFF2-40B4-BE49-F238E27FC236}">
                <a16:creationId xmlns:a16="http://schemas.microsoft.com/office/drawing/2014/main" id="{7C1DB2A2-482A-4206-BA16-D1BDF06306F0}"/>
              </a:ext>
            </a:extLst>
          </p:cNvPr>
          <p:cNvSpPr/>
          <p:nvPr/>
        </p:nvSpPr>
        <p:spPr>
          <a:xfrm>
            <a:off x="628650" y="1277035"/>
            <a:ext cx="7886700" cy="830997"/>
          </a:xfrm>
          <a:prstGeom prst="rect">
            <a:avLst/>
          </a:prstGeom>
        </p:spPr>
        <p:txBody>
          <a:bodyPr wrap="square">
            <a:spAutoFit/>
          </a:bodyPr>
          <a:lstStyle/>
          <a:p>
            <a:r>
              <a:rPr lang="ja-JP" altLang="en-US" sz="2400" dirty="0"/>
              <a:t>データを与えることで、そのデータの変数間に潜む因果構造を推定しようという手法</a:t>
            </a:r>
          </a:p>
        </p:txBody>
      </p:sp>
    </p:spTree>
    <p:extLst>
      <p:ext uri="{BB962C8B-B14F-4D97-AF65-F5344CB8AC3E}">
        <p14:creationId xmlns:p14="http://schemas.microsoft.com/office/powerpoint/2010/main" val="1625323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D5E2EDB-B7AB-47DA-B220-8997736F8BCA}"/>
              </a:ext>
            </a:extLst>
          </p:cNvPr>
          <p:cNvSpPr>
            <a:spLocks noGrp="1"/>
          </p:cNvSpPr>
          <p:nvPr>
            <p:ph type="sldNum" sz="quarter" idx="12"/>
          </p:nvPr>
        </p:nvSpPr>
        <p:spPr/>
        <p:txBody>
          <a:bodyPr/>
          <a:lstStyle/>
          <a:p>
            <a:fld id="{0B5B76A0-1B1D-4A61-BD5D-5E9B52A81CEB}" type="slidenum">
              <a:rPr kumimoji="1" lang="ja-JP" altLang="en-US" smtClean="0"/>
              <a:t>3</a:t>
            </a:fld>
            <a:endParaRPr kumimoji="1" lang="ja-JP" altLang="en-US" dirty="0"/>
          </a:p>
        </p:txBody>
      </p:sp>
      <p:sp>
        <p:nvSpPr>
          <p:cNvPr id="4" name="タイトル 3">
            <a:extLst>
              <a:ext uri="{FF2B5EF4-FFF2-40B4-BE49-F238E27FC236}">
                <a16:creationId xmlns:a16="http://schemas.microsoft.com/office/drawing/2014/main" id="{0BF48A09-7CEA-4806-869E-61BE4DD1E3A5}"/>
              </a:ext>
            </a:extLst>
          </p:cNvPr>
          <p:cNvSpPr>
            <a:spLocks noGrp="1"/>
          </p:cNvSpPr>
          <p:nvPr>
            <p:ph type="title"/>
          </p:nvPr>
        </p:nvSpPr>
        <p:spPr/>
        <p:txBody>
          <a:bodyPr/>
          <a:lstStyle/>
          <a:p>
            <a:r>
              <a:rPr lang="ja-JP" altLang="en-US" dirty="0"/>
              <a:t> 因果グラフと</a:t>
            </a:r>
            <a:r>
              <a:rPr lang="en-US" altLang="ja-JP" dirty="0"/>
              <a:t>DAG</a:t>
            </a:r>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3914F5B-0373-4922-BD1E-F78BBF892CFF}"/>
                  </a:ext>
                </a:extLst>
              </p:cNvPr>
              <p:cNvSpPr/>
              <p:nvPr/>
            </p:nvSpPr>
            <p:spPr>
              <a:xfrm>
                <a:off x="628650" y="1120056"/>
                <a:ext cx="7886700" cy="3183500"/>
              </a:xfrm>
              <a:prstGeom prst="rect">
                <a:avLst/>
              </a:prstGeom>
            </p:spPr>
            <p:txBody>
              <a:bodyPr wrap="square">
                <a:spAutoFit/>
              </a:bodyPr>
              <a:lstStyle/>
              <a:p>
                <a:pPr marL="285750" indent="-285750">
                  <a:buFont typeface="Arial" panose="020B0604020202020204" pitchFamily="34" charset="0"/>
                  <a:buChar char="•"/>
                </a:pPr>
                <a:r>
                  <a:rPr lang="ja-JP" altLang="en-US" sz="2000" dirty="0"/>
                  <a:t>因果探索手法では通常因果グラフに</a:t>
                </a:r>
                <a:r>
                  <a:rPr lang="en-US" altLang="ja-JP" sz="2000" dirty="0"/>
                  <a:t>DAG</a:t>
                </a:r>
                <a:r>
                  <a:rPr lang="ja-JP" altLang="en-US" sz="2000" dirty="0"/>
                  <a:t>構造（</a:t>
                </a:r>
                <a:r>
                  <a:rPr lang="en-US" altLang="ja-JP" sz="2000" dirty="0"/>
                  <a:t>Direct Acyclic Graph</a:t>
                </a:r>
                <a:r>
                  <a:rPr lang="ja-JP" altLang="en-US" sz="2000" dirty="0"/>
                  <a:t>：有向非巡回グラフ）を仮定</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DAG</a:t>
                </a:r>
                <a:r>
                  <a:rPr lang="ja-JP" altLang="en-US" sz="2000" dirty="0"/>
                  <a:t>とは矢印が巡回しないグラフ構造を指す（丸で囲んだ部分をノード、矢印をエッジと呼ぶ）</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因果グラフはデータ生成過程とみなす。左の因果グラフにおいて</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1</m:t>
                        </m:r>
                      </m:sub>
                    </m:sSub>
                    <m:r>
                      <a:rPr lang="ja-JP" altLang="en-US" sz="2000" i="1">
                        <a:latin typeface="Cambria Math" panose="02040503050406030204" pitchFamily="18" charset="0"/>
                      </a:rPr>
                      <m:t>は</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31</m:t>
                        </m:r>
                      </m:sub>
                    </m:sSub>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3</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𝑒</m:t>
                        </m:r>
                      </m:e>
                      <m:sub>
                        <m:r>
                          <a:rPr lang="en-US" altLang="ja-JP" sz="2000" b="0" i="1" smtClean="0">
                            <a:latin typeface="Cambria Math" panose="02040503050406030204" pitchFamily="18" charset="0"/>
                          </a:rPr>
                          <m:t>1</m:t>
                        </m:r>
                      </m:sub>
                    </m:sSub>
                  </m:oMath>
                </a14:m>
                <a:r>
                  <a:rPr lang="ja-JP" altLang="en-US" sz="200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ja-JP" altLang="en-US" sz="2000" dirty="0"/>
                  <a:t>は</a:t>
                </a:r>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𝑓</m:t>
                        </m:r>
                      </m:e>
                      <m:sub>
                        <m:r>
                          <a:rPr lang="en-US" altLang="ja-JP" sz="2000" b="0" i="1" smtClean="0">
                            <a:latin typeface="Cambria Math" panose="02040503050406030204" pitchFamily="18" charset="0"/>
                          </a:rPr>
                          <m:t>12</m:t>
                        </m:r>
                      </m:sub>
                    </m:sSub>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1</m:t>
                            </m:r>
                          </m:sub>
                        </m:sSub>
                      </m:e>
                    </m:d>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𝑓</m:t>
                        </m:r>
                      </m:e>
                      <m:sub>
                        <m:r>
                          <a:rPr lang="en-US" altLang="ja-JP" sz="2000" b="0" i="1" smtClean="0">
                            <a:latin typeface="Cambria Math" panose="02040503050406030204" pitchFamily="18" charset="0"/>
                          </a:rPr>
                          <m:t>32</m:t>
                        </m:r>
                      </m:sub>
                    </m:sSub>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3</m:t>
                            </m:r>
                          </m:sub>
                        </m:sSub>
                      </m:e>
                    </m:d>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𝑒</m:t>
                        </m:r>
                      </m:e>
                      <m:sub>
                        <m:r>
                          <a:rPr lang="en-US" altLang="ja-JP" sz="2000" b="0" i="1" smtClean="0">
                            <a:latin typeface="Cambria Math" panose="02040503050406030204" pitchFamily="18" charset="0"/>
                          </a:rPr>
                          <m:t>2</m:t>
                        </m:r>
                      </m:sub>
                    </m:sSub>
                  </m:oMath>
                </a14:m>
                <a:r>
                  <a:rPr lang="ja-JP" altLang="en-US" sz="2000" dirty="0" err="1"/>
                  <a:t>のように</a:t>
                </a:r>
                <a:r>
                  <a:rPr lang="ja-JP" altLang="en-US" sz="2000" dirty="0"/>
                  <a:t>データが生成されるとみなす。</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i="1">
                            <a:latin typeface="Cambria Math" panose="02040503050406030204" pitchFamily="18" charset="0"/>
                          </a:rPr>
                          <m:t>𝑖</m:t>
                        </m:r>
                        <m:r>
                          <a:rPr lang="en-US" altLang="ja-JP" sz="2000" i="1">
                            <a:latin typeface="Cambria Math" panose="02040503050406030204" pitchFamily="18" charset="0"/>
                          </a:rPr>
                          <m:t>=1,2,⋯</m:t>
                        </m:r>
                      </m:sub>
                    </m:sSub>
                  </m:oMath>
                </a14:m>
                <a:r>
                  <a:rPr lang="ja-JP" altLang="en-US" sz="2000" dirty="0"/>
                  <a:t>は観測変数、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𝑒</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=1,2,⋯</m:t>
                        </m:r>
                      </m:sub>
                    </m:sSub>
                  </m:oMath>
                </a14:m>
                <a:r>
                  <a:rPr lang="ja-JP" altLang="en-US" sz="2000" dirty="0"/>
                  <a:t>は観測変数以外の効果を表す。</a:t>
                </a:r>
              </a:p>
            </p:txBody>
          </p:sp>
        </mc:Choice>
        <mc:Fallback xmlns="">
          <p:sp>
            <p:nvSpPr>
              <p:cNvPr id="5" name="正方形/長方形 4">
                <a:extLst>
                  <a:ext uri="{FF2B5EF4-FFF2-40B4-BE49-F238E27FC236}">
                    <a16:creationId xmlns:a16="http://schemas.microsoft.com/office/drawing/2014/main" id="{93914F5B-0373-4922-BD1E-F78BBF892CFF}"/>
                  </a:ext>
                </a:extLst>
              </p:cNvPr>
              <p:cNvSpPr>
                <a:spLocks noRot="1" noChangeAspect="1" noMove="1" noResize="1" noEditPoints="1" noAdjustHandles="1" noChangeArrowheads="1" noChangeShapeType="1" noTextEdit="1"/>
              </p:cNvSpPr>
              <p:nvPr/>
            </p:nvSpPr>
            <p:spPr>
              <a:xfrm>
                <a:off x="628650" y="1120056"/>
                <a:ext cx="7886700" cy="3183500"/>
              </a:xfrm>
              <a:prstGeom prst="rect">
                <a:avLst/>
              </a:prstGeom>
              <a:blipFill>
                <a:blip r:embed="rId3"/>
                <a:stretch>
                  <a:fillRect l="-696" t="-1341" r="-386" b="-2682"/>
                </a:stretch>
              </a:blipFill>
            </p:spPr>
            <p:txBody>
              <a:bodyPr/>
              <a:lstStyle/>
              <a:p>
                <a:r>
                  <a:rPr lang="ja-JP" altLang="en-US">
                    <a:noFill/>
                  </a:rPr>
                  <a:t> </a:t>
                </a:r>
              </a:p>
            </p:txBody>
          </p:sp>
        </mc:Fallback>
      </mc:AlternateContent>
      <p:sp>
        <p:nvSpPr>
          <p:cNvPr id="7" name="楕円 6">
            <a:extLst>
              <a:ext uri="{FF2B5EF4-FFF2-40B4-BE49-F238E27FC236}">
                <a16:creationId xmlns:a16="http://schemas.microsoft.com/office/drawing/2014/main" id="{3AEC3DEC-F3FC-4923-8667-FFCAA69FE470}"/>
              </a:ext>
            </a:extLst>
          </p:cNvPr>
          <p:cNvSpPr/>
          <p:nvPr/>
        </p:nvSpPr>
        <p:spPr>
          <a:xfrm>
            <a:off x="5076229" y="4652634"/>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BAC25D1-E35E-4F15-90CA-09506797946B}"/>
                  </a:ext>
                </a:extLst>
              </p:cNvPr>
              <p:cNvSpPr/>
              <p:nvPr/>
            </p:nvSpPr>
            <p:spPr>
              <a:xfrm>
                <a:off x="5042695" y="4652634"/>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1</m:t>
                          </m:r>
                        </m:sub>
                      </m:sSub>
                    </m:oMath>
                  </m:oMathPara>
                </a14:m>
                <a:endParaRPr lang="ja-JP" altLang="en-US" sz="2000" dirty="0"/>
              </a:p>
            </p:txBody>
          </p:sp>
        </mc:Choice>
        <mc:Fallback xmlns="">
          <p:sp>
            <p:nvSpPr>
              <p:cNvPr id="9" name="正方形/長方形 8">
                <a:extLst>
                  <a:ext uri="{FF2B5EF4-FFF2-40B4-BE49-F238E27FC236}">
                    <a16:creationId xmlns:a16="http://schemas.microsoft.com/office/drawing/2014/main" id="{EBAC25D1-E35E-4F15-90CA-09506797946B}"/>
                  </a:ext>
                </a:extLst>
              </p:cNvPr>
              <p:cNvSpPr>
                <a:spLocks noRot="1" noChangeAspect="1" noMove="1" noResize="1" noEditPoints="1" noAdjustHandles="1" noChangeArrowheads="1" noChangeShapeType="1" noTextEdit="1"/>
              </p:cNvSpPr>
              <p:nvPr/>
            </p:nvSpPr>
            <p:spPr>
              <a:xfrm>
                <a:off x="5042695" y="4652634"/>
                <a:ext cx="460767" cy="400110"/>
              </a:xfrm>
              <a:prstGeom prst="rect">
                <a:avLst/>
              </a:prstGeom>
              <a:blipFill>
                <a:blip r:embed="rId4"/>
                <a:stretch>
                  <a:fillRect/>
                </a:stretch>
              </a:blipFill>
            </p:spPr>
            <p:txBody>
              <a:bodyPr/>
              <a:lstStyle/>
              <a:p>
                <a:r>
                  <a:rPr lang="ja-JP" altLang="en-US">
                    <a:noFill/>
                  </a:rPr>
                  <a:t> </a:t>
                </a:r>
              </a:p>
            </p:txBody>
          </p:sp>
        </mc:Fallback>
      </mc:AlternateContent>
      <p:sp>
        <p:nvSpPr>
          <p:cNvPr id="11" name="楕円 10">
            <a:extLst>
              <a:ext uri="{FF2B5EF4-FFF2-40B4-BE49-F238E27FC236}">
                <a16:creationId xmlns:a16="http://schemas.microsoft.com/office/drawing/2014/main" id="{73B89E08-110C-47A6-B5A9-4E309D446FD7}"/>
              </a:ext>
            </a:extLst>
          </p:cNvPr>
          <p:cNvSpPr/>
          <p:nvPr/>
        </p:nvSpPr>
        <p:spPr>
          <a:xfrm>
            <a:off x="4437662" y="5566711"/>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0434045E-3FFC-4EEB-950B-853E8AA1EDA1}"/>
                  </a:ext>
                </a:extLst>
              </p:cNvPr>
              <p:cNvSpPr/>
              <p:nvPr/>
            </p:nvSpPr>
            <p:spPr>
              <a:xfrm>
                <a:off x="4404128" y="5566711"/>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12" name="正方形/長方形 11">
                <a:extLst>
                  <a:ext uri="{FF2B5EF4-FFF2-40B4-BE49-F238E27FC236}">
                    <a16:creationId xmlns:a16="http://schemas.microsoft.com/office/drawing/2014/main" id="{0434045E-3FFC-4EEB-950B-853E8AA1EDA1}"/>
                  </a:ext>
                </a:extLst>
              </p:cNvPr>
              <p:cNvSpPr>
                <a:spLocks noRot="1" noChangeAspect="1" noMove="1" noResize="1" noEditPoints="1" noAdjustHandles="1" noChangeArrowheads="1" noChangeShapeType="1" noTextEdit="1"/>
              </p:cNvSpPr>
              <p:nvPr/>
            </p:nvSpPr>
            <p:spPr>
              <a:xfrm>
                <a:off x="4404128" y="5566711"/>
                <a:ext cx="460767" cy="400110"/>
              </a:xfrm>
              <a:prstGeom prst="rect">
                <a:avLst/>
              </a:prstGeom>
              <a:blipFill>
                <a:blip r:embed="rId5"/>
                <a:stretch>
                  <a:fillRect/>
                </a:stretch>
              </a:blipFill>
            </p:spPr>
            <p:txBody>
              <a:bodyPr/>
              <a:lstStyle/>
              <a:p>
                <a:r>
                  <a:rPr lang="ja-JP" altLang="en-US">
                    <a:noFill/>
                  </a:rPr>
                  <a:t> </a:t>
                </a:r>
              </a:p>
            </p:txBody>
          </p:sp>
        </mc:Fallback>
      </mc:AlternateContent>
      <p:sp>
        <p:nvSpPr>
          <p:cNvPr id="13" name="楕円 12">
            <a:extLst>
              <a:ext uri="{FF2B5EF4-FFF2-40B4-BE49-F238E27FC236}">
                <a16:creationId xmlns:a16="http://schemas.microsoft.com/office/drawing/2014/main" id="{F55AD7A5-8ECC-4B9A-A334-D1781CA259C4}"/>
              </a:ext>
            </a:extLst>
          </p:cNvPr>
          <p:cNvSpPr/>
          <p:nvPr/>
        </p:nvSpPr>
        <p:spPr>
          <a:xfrm>
            <a:off x="5812829" y="5566711"/>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9BCFC538-85DC-4C45-BF90-7DE83A344E4D}"/>
                  </a:ext>
                </a:extLst>
              </p:cNvPr>
              <p:cNvSpPr/>
              <p:nvPr/>
            </p:nvSpPr>
            <p:spPr>
              <a:xfrm>
                <a:off x="5779295" y="5566711"/>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3</m:t>
                          </m:r>
                        </m:sub>
                      </m:sSub>
                    </m:oMath>
                  </m:oMathPara>
                </a14:m>
                <a:endParaRPr lang="ja-JP" altLang="en-US" sz="2000" dirty="0"/>
              </a:p>
            </p:txBody>
          </p:sp>
        </mc:Choice>
        <mc:Fallback xmlns="">
          <p:sp>
            <p:nvSpPr>
              <p:cNvPr id="14" name="正方形/長方形 13">
                <a:extLst>
                  <a:ext uri="{FF2B5EF4-FFF2-40B4-BE49-F238E27FC236}">
                    <a16:creationId xmlns:a16="http://schemas.microsoft.com/office/drawing/2014/main" id="{9BCFC538-85DC-4C45-BF90-7DE83A344E4D}"/>
                  </a:ext>
                </a:extLst>
              </p:cNvPr>
              <p:cNvSpPr>
                <a:spLocks noRot="1" noChangeAspect="1" noMove="1" noResize="1" noEditPoints="1" noAdjustHandles="1" noChangeArrowheads="1" noChangeShapeType="1" noTextEdit="1"/>
              </p:cNvSpPr>
              <p:nvPr/>
            </p:nvSpPr>
            <p:spPr>
              <a:xfrm>
                <a:off x="5779295" y="5566711"/>
                <a:ext cx="460767" cy="400110"/>
              </a:xfrm>
              <a:prstGeom prst="rect">
                <a:avLst/>
              </a:prstGeom>
              <a:blipFill>
                <a:blip r:embed="rId6"/>
                <a:stretch>
                  <a:fillRect/>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9A16B04A-3364-4CC2-830E-F011901BB385}"/>
              </a:ext>
            </a:extLst>
          </p:cNvPr>
          <p:cNvCxnSpPr>
            <a:cxnSpLocks/>
            <a:stCxn id="7" idx="3"/>
            <a:endCxn id="11" idx="7"/>
          </p:cNvCxnSpPr>
          <p:nvPr/>
        </p:nvCxnSpPr>
        <p:spPr>
          <a:xfrm flipH="1">
            <a:off x="4773706" y="5014009"/>
            <a:ext cx="360179" cy="614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049734A-5BBC-4917-8678-968A528C83BC}"/>
              </a:ext>
            </a:extLst>
          </p:cNvPr>
          <p:cNvCxnSpPr>
            <a:cxnSpLocks/>
            <a:stCxn id="7" idx="5"/>
            <a:endCxn id="13" idx="1"/>
          </p:cNvCxnSpPr>
          <p:nvPr/>
        </p:nvCxnSpPr>
        <p:spPr>
          <a:xfrm>
            <a:off x="5412273" y="5014009"/>
            <a:ext cx="458212" cy="61470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2B7249B-9D23-468D-822E-8ED6E659E7E8}"/>
              </a:ext>
            </a:extLst>
          </p:cNvPr>
          <p:cNvCxnSpPr>
            <a:stCxn id="12" idx="3"/>
            <a:endCxn id="13" idx="2"/>
          </p:cNvCxnSpPr>
          <p:nvPr/>
        </p:nvCxnSpPr>
        <p:spPr>
          <a:xfrm>
            <a:off x="4864895" y="5766766"/>
            <a:ext cx="947934" cy="11634"/>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DE099AB-FFDD-448E-9255-D6BE0374E3C6}"/>
              </a:ext>
            </a:extLst>
          </p:cNvPr>
          <p:cNvSpPr txBox="1"/>
          <p:nvPr/>
        </p:nvSpPr>
        <p:spPr>
          <a:xfrm>
            <a:off x="2361783" y="4372488"/>
            <a:ext cx="1041400" cy="307777"/>
          </a:xfrm>
          <a:prstGeom prst="rect">
            <a:avLst/>
          </a:prstGeom>
          <a:noFill/>
        </p:spPr>
        <p:txBody>
          <a:bodyPr wrap="square" rtlCol="0">
            <a:spAutoFit/>
          </a:bodyPr>
          <a:lstStyle/>
          <a:p>
            <a:r>
              <a:rPr kumimoji="1" lang="ja-JP" altLang="en-US" sz="1400" b="1" dirty="0"/>
              <a:t>ノード</a:t>
            </a:r>
          </a:p>
        </p:txBody>
      </p:sp>
      <p:sp>
        <p:nvSpPr>
          <p:cNvPr id="27" name="テキスト ボックス 26">
            <a:extLst>
              <a:ext uri="{FF2B5EF4-FFF2-40B4-BE49-F238E27FC236}">
                <a16:creationId xmlns:a16="http://schemas.microsoft.com/office/drawing/2014/main" id="{0E30CFF3-BA6C-4FD7-92D1-7E16C21E5122}"/>
              </a:ext>
            </a:extLst>
          </p:cNvPr>
          <p:cNvSpPr txBox="1"/>
          <p:nvPr/>
        </p:nvSpPr>
        <p:spPr>
          <a:xfrm>
            <a:off x="1681515" y="5178681"/>
            <a:ext cx="1041400" cy="307777"/>
          </a:xfrm>
          <a:prstGeom prst="rect">
            <a:avLst/>
          </a:prstGeom>
          <a:noFill/>
        </p:spPr>
        <p:txBody>
          <a:bodyPr wrap="square" rtlCol="0">
            <a:spAutoFit/>
          </a:bodyPr>
          <a:lstStyle/>
          <a:p>
            <a:r>
              <a:rPr kumimoji="1" lang="ja-JP" altLang="en-US" sz="1400" b="1" dirty="0"/>
              <a:t>エッジ</a:t>
            </a:r>
          </a:p>
        </p:txBody>
      </p:sp>
      <p:sp>
        <p:nvSpPr>
          <p:cNvPr id="25" name="テキスト ボックス 24">
            <a:extLst>
              <a:ext uri="{FF2B5EF4-FFF2-40B4-BE49-F238E27FC236}">
                <a16:creationId xmlns:a16="http://schemas.microsoft.com/office/drawing/2014/main" id="{A6BA198E-6596-42C8-8066-4A49999CA800}"/>
              </a:ext>
            </a:extLst>
          </p:cNvPr>
          <p:cNvSpPr txBox="1"/>
          <p:nvPr/>
        </p:nvSpPr>
        <p:spPr>
          <a:xfrm>
            <a:off x="4949229" y="6088635"/>
            <a:ext cx="863600" cy="461665"/>
          </a:xfrm>
          <a:prstGeom prst="rect">
            <a:avLst/>
          </a:prstGeom>
          <a:noFill/>
        </p:spPr>
        <p:txBody>
          <a:bodyPr wrap="square" rtlCol="0">
            <a:spAutoFit/>
          </a:bodyPr>
          <a:lstStyle/>
          <a:p>
            <a:r>
              <a:rPr kumimoji="1" lang="en-US" altLang="ja-JP" sz="2400" dirty="0"/>
              <a:t>DAG</a:t>
            </a:r>
            <a:endParaRPr kumimoji="1" lang="ja-JP" altLang="en-US" sz="2400" dirty="0"/>
          </a:p>
        </p:txBody>
      </p:sp>
      <p:sp>
        <p:nvSpPr>
          <p:cNvPr id="29" name="楕円 28">
            <a:extLst>
              <a:ext uri="{FF2B5EF4-FFF2-40B4-BE49-F238E27FC236}">
                <a16:creationId xmlns:a16="http://schemas.microsoft.com/office/drawing/2014/main" id="{4278727F-2BBF-4B5B-A69F-EFF596137C76}"/>
              </a:ext>
            </a:extLst>
          </p:cNvPr>
          <p:cNvSpPr/>
          <p:nvPr/>
        </p:nvSpPr>
        <p:spPr>
          <a:xfrm>
            <a:off x="2567907" y="4652634"/>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E4E50807-EB61-4F2F-B1F4-97F425ADA5D0}"/>
                  </a:ext>
                </a:extLst>
              </p:cNvPr>
              <p:cNvSpPr/>
              <p:nvPr/>
            </p:nvSpPr>
            <p:spPr>
              <a:xfrm>
                <a:off x="2534373" y="4652634"/>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E4E50807-EB61-4F2F-B1F4-97F425ADA5D0}"/>
                  </a:ext>
                </a:extLst>
              </p:cNvPr>
              <p:cNvSpPr>
                <a:spLocks noRot="1" noChangeAspect="1" noMove="1" noResize="1" noEditPoints="1" noAdjustHandles="1" noChangeArrowheads="1" noChangeShapeType="1" noTextEdit="1"/>
              </p:cNvSpPr>
              <p:nvPr/>
            </p:nvSpPr>
            <p:spPr>
              <a:xfrm>
                <a:off x="2534373" y="4652634"/>
                <a:ext cx="460767" cy="400110"/>
              </a:xfrm>
              <a:prstGeom prst="rect">
                <a:avLst/>
              </a:prstGeom>
              <a:blipFill>
                <a:blip r:embed="rId7"/>
                <a:stretch>
                  <a:fillRect/>
                </a:stretch>
              </a:blipFill>
            </p:spPr>
            <p:txBody>
              <a:bodyPr/>
              <a:lstStyle/>
              <a:p>
                <a:r>
                  <a:rPr lang="ja-JP" altLang="en-US">
                    <a:noFill/>
                  </a:rPr>
                  <a:t> </a:t>
                </a:r>
              </a:p>
            </p:txBody>
          </p:sp>
        </mc:Fallback>
      </mc:AlternateContent>
      <p:sp>
        <p:nvSpPr>
          <p:cNvPr id="31" name="楕円 30">
            <a:extLst>
              <a:ext uri="{FF2B5EF4-FFF2-40B4-BE49-F238E27FC236}">
                <a16:creationId xmlns:a16="http://schemas.microsoft.com/office/drawing/2014/main" id="{9787587F-DCCA-4D03-BF44-C84876811ADD}"/>
              </a:ext>
            </a:extLst>
          </p:cNvPr>
          <p:cNvSpPr/>
          <p:nvPr/>
        </p:nvSpPr>
        <p:spPr>
          <a:xfrm>
            <a:off x="1929340" y="5566711"/>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123C8789-2EE0-4937-8FAF-BC0BDFCFAC60}"/>
                  </a:ext>
                </a:extLst>
              </p:cNvPr>
              <p:cNvSpPr/>
              <p:nvPr/>
            </p:nvSpPr>
            <p:spPr>
              <a:xfrm>
                <a:off x="1895806" y="5566711"/>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2" name="正方形/長方形 31">
                <a:extLst>
                  <a:ext uri="{FF2B5EF4-FFF2-40B4-BE49-F238E27FC236}">
                    <a16:creationId xmlns:a16="http://schemas.microsoft.com/office/drawing/2014/main" id="{123C8789-2EE0-4937-8FAF-BC0BDFCFAC60}"/>
                  </a:ext>
                </a:extLst>
              </p:cNvPr>
              <p:cNvSpPr>
                <a:spLocks noRot="1" noChangeAspect="1" noMove="1" noResize="1" noEditPoints="1" noAdjustHandles="1" noChangeArrowheads="1" noChangeShapeType="1" noTextEdit="1"/>
              </p:cNvSpPr>
              <p:nvPr/>
            </p:nvSpPr>
            <p:spPr>
              <a:xfrm>
                <a:off x="1895806" y="5566711"/>
                <a:ext cx="460767" cy="400110"/>
              </a:xfrm>
              <a:prstGeom prst="rect">
                <a:avLst/>
              </a:prstGeom>
              <a:blipFill>
                <a:blip r:embed="rId8"/>
                <a:stretch>
                  <a:fillRect/>
                </a:stretch>
              </a:blipFill>
            </p:spPr>
            <p:txBody>
              <a:bodyPr/>
              <a:lstStyle/>
              <a:p>
                <a:r>
                  <a:rPr lang="ja-JP" altLang="en-US">
                    <a:noFill/>
                  </a:rPr>
                  <a:t> </a:t>
                </a:r>
              </a:p>
            </p:txBody>
          </p:sp>
        </mc:Fallback>
      </mc:AlternateContent>
      <p:sp>
        <p:nvSpPr>
          <p:cNvPr id="33" name="楕円 32">
            <a:extLst>
              <a:ext uri="{FF2B5EF4-FFF2-40B4-BE49-F238E27FC236}">
                <a16:creationId xmlns:a16="http://schemas.microsoft.com/office/drawing/2014/main" id="{203490C1-DCDD-4384-A702-21AC2704E5B8}"/>
              </a:ext>
            </a:extLst>
          </p:cNvPr>
          <p:cNvSpPr/>
          <p:nvPr/>
        </p:nvSpPr>
        <p:spPr>
          <a:xfrm>
            <a:off x="3304507" y="5566711"/>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2A27936-5517-42C0-B7F5-F20B69E42414}"/>
                  </a:ext>
                </a:extLst>
              </p:cNvPr>
              <p:cNvSpPr/>
              <p:nvPr/>
            </p:nvSpPr>
            <p:spPr>
              <a:xfrm>
                <a:off x="3270973" y="5566711"/>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3</m:t>
                          </m:r>
                        </m:sub>
                      </m:sSub>
                    </m:oMath>
                  </m:oMathPara>
                </a14:m>
                <a:endParaRPr lang="ja-JP" altLang="en-US" sz="2000" dirty="0"/>
              </a:p>
            </p:txBody>
          </p:sp>
        </mc:Choice>
        <mc:Fallback xmlns="">
          <p:sp>
            <p:nvSpPr>
              <p:cNvPr id="34" name="正方形/長方形 33">
                <a:extLst>
                  <a:ext uri="{FF2B5EF4-FFF2-40B4-BE49-F238E27FC236}">
                    <a16:creationId xmlns:a16="http://schemas.microsoft.com/office/drawing/2014/main" id="{52A27936-5517-42C0-B7F5-F20B69E42414}"/>
                  </a:ext>
                </a:extLst>
              </p:cNvPr>
              <p:cNvSpPr>
                <a:spLocks noRot="1" noChangeAspect="1" noMove="1" noResize="1" noEditPoints="1" noAdjustHandles="1" noChangeArrowheads="1" noChangeShapeType="1" noTextEdit="1"/>
              </p:cNvSpPr>
              <p:nvPr/>
            </p:nvSpPr>
            <p:spPr>
              <a:xfrm>
                <a:off x="3270973" y="5566711"/>
                <a:ext cx="460767" cy="400110"/>
              </a:xfrm>
              <a:prstGeom prst="rect">
                <a:avLst/>
              </a:prstGeom>
              <a:blipFill>
                <a:blip r:embed="rId9"/>
                <a:stretch>
                  <a:fillRect/>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559FE2CF-ABE6-4C70-97DB-0C27FEAE443B}"/>
              </a:ext>
            </a:extLst>
          </p:cNvPr>
          <p:cNvCxnSpPr>
            <a:cxnSpLocks/>
            <a:stCxn id="29" idx="3"/>
            <a:endCxn id="31" idx="7"/>
          </p:cNvCxnSpPr>
          <p:nvPr/>
        </p:nvCxnSpPr>
        <p:spPr>
          <a:xfrm flipH="1">
            <a:off x="2265384" y="5014009"/>
            <a:ext cx="360179" cy="614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0514116C-D154-4B31-A9B0-EE47253D6D4F}"/>
              </a:ext>
            </a:extLst>
          </p:cNvPr>
          <p:cNvCxnSpPr>
            <a:cxnSpLocks/>
            <a:stCxn id="29" idx="5"/>
            <a:endCxn id="33" idx="1"/>
          </p:cNvCxnSpPr>
          <p:nvPr/>
        </p:nvCxnSpPr>
        <p:spPr>
          <a:xfrm>
            <a:off x="2903951" y="5014009"/>
            <a:ext cx="458212" cy="61470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F291BFB-E68F-4338-BA9F-845C7D00D5D4}"/>
              </a:ext>
            </a:extLst>
          </p:cNvPr>
          <p:cNvCxnSpPr>
            <a:cxnSpLocks/>
            <a:stCxn id="32" idx="3"/>
            <a:endCxn id="33" idx="2"/>
          </p:cNvCxnSpPr>
          <p:nvPr/>
        </p:nvCxnSpPr>
        <p:spPr>
          <a:xfrm>
            <a:off x="2356573" y="5766766"/>
            <a:ext cx="947934" cy="1163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C10EEF4-3911-4223-A991-E2C225B8B0A3}"/>
              </a:ext>
            </a:extLst>
          </p:cNvPr>
          <p:cNvSpPr txBox="1"/>
          <p:nvPr/>
        </p:nvSpPr>
        <p:spPr>
          <a:xfrm>
            <a:off x="1895806" y="6088635"/>
            <a:ext cx="2362350" cy="461665"/>
          </a:xfrm>
          <a:prstGeom prst="rect">
            <a:avLst/>
          </a:prstGeom>
          <a:noFill/>
        </p:spPr>
        <p:txBody>
          <a:bodyPr wrap="square" rtlCol="0">
            <a:spAutoFit/>
          </a:bodyPr>
          <a:lstStyle/>
          <a:p>
            <a:r>
              <a:rPr kumimoji="1" lang="en-US" altLang="ja-JP" sz="2400" dirty="0"/>
              <a:t>Cyclic</a:t>
            </a:r>
            <a:r>
              <a:rPr kumimoji="1" lang="ja-JP" altLang="en-US" sz="2400" dirty="0"/>
              <a:t> </a:t>
            </a:r>
            <a:r>
              <a:rPr kumimoji="1" lang="en-US" altLang="ja-JP" sz="2400" dirty="0"/>
              <a:t>(Not DAG)</a:t>
            </a:r>
            <a:endParaRPr kumimoji="1" lang="ja-JP" altLang="en-US" sz="2400" dirty="0"/>
          </a:p>
        </p:txBody>
      </p:sp>
      <mc:AlternateContent xmlns:mc="http://schemas.openxmlformats.org/markup-compatibility/2006" xmlns:a14="http://schemas.microsoft.com/office/drawing/2010/main">
        <mc:Choice Requires="a14">
          <p:sp>
            <p:nvSpPr>
              <p:cNvPr id="41" name="正方形/長方形 40">
                <a:extLst>
                  <a:ext uri="{FF2B5EF4-FFF2-40B4-BE49-F238E27FC236}">
                    <a16:creationId xmlns:a16="http://schemas.microsoft.com/office/drawing/2014/main" id="{0C76C395-F3DB-4703-B733-ECCB639F4678}"/>
                  </a:ext>
                </a:extLst>
              </p:cNvPr>
              <p:cNvSpPr/>
              <p:nvPr/>
            </p:nvSpPr>
            <p:spPr>
              <a:xfrm>
                <a:off x="4452178" y="5026819"/>
                <a:ext cx="5279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12</m:t>
                          </m:r>
                        </m:sub>
                      </m:sSub>
                    </m:oMath>
                  </m:oMathPara>
                </a14:m>
                <a:endParaRPr lang="ja-JP" altLang="en-US" dirty="0"/>
              </a:p>
            </p:txBody>
          </p:sp>
        </mc:Choice>
        <mc:Fallback xmlns="">
          <p:sp>
            <p:nvSpPr>
              <p:cNvPr id="41" name="正方形/長方形 40">
                <a:extLst>
                  <a:ext uri="{FF2B5EF4-FFF2-40B4-BE49-F238E27FC236}">
                    <a16:creationId xmlns:a16="http://schemas.microsoft.com/office/drawing/2014/main" id="{0C76C395-F3DB-4703-B733-ECCB639F4678}"/>
                  </a:ext>
                </a:extLst>
              </p:cNvPr>
              <p:cNvSpPr>
                <a:spLocks noRot="1" noChangeAspect="1" noMove="1" noResize="1" noEditPoints="1" noAdjustHandles="1" noChangeArrowheads="1" noChangeShapeType="1" noTextEdit="1"/>
              </p:cNvSpPr>
              <p:nvPr/>
            </p:nvSpPr>
            <p:spPr>
              <a:xfrm>
                <a:off x="4452178" y="5026819"/>
                <a:ext cx="527965" cy="369332"/>
              </a:xfrm>
              <a:prstGeom prst="rect">
                <a:avLst/>
              </a:prstGeom>
              <a:blipFill>
                <a:blip r:embed="rId10"/>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a:extLst>
                  <a:ext uri="{FF2B5EF4-FFF2-40B4-BE49-F238E27FC236}">
                    <a16:creationId xmlns:a16="http://schemas.microsoft.com/office/drawing/2014/main" id="{827A43F5-B0FE-4E88-9954-BCCFF6C114FA}"/>
                  </a:ext>
                </a:extLst>
              </p:cNvPr>
              <p:cNvSpPr/>
              <p:nvPr/>
            </p:nvSpPr>
            <p:spPr>
              <a:xfrm>
                <a:off x="5106162" y="5748852"/>
                <a:ext cx="5332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32</m:t>
                          </m:r>
                        </m:sub>
                      </m:sSub>
                    </m:oMath>
                  </m:oMathPara>
                </a14:m>
                <a:endParaRPr lang="ja-JP" altLang="en-US" dirty="0"/>
              </a:p>
            </p:txBody>
          </p:sp>
        </mc:Choice>
        <mc:Fallback xmlns="">
          <p:sp>
            <p:nvSpPr>
              <p:cNvPr id="43" name="正方形/長方形 42">
                <a:extLst>
                  <a:ext uri="{FF2B5EF4-FFF2-40B4-BE49-F238E27FC236}">
                    <a16:creationId xmlns:a16="http://schemas.microsoft.com/office/drawing/2014/main" id="{827A43F5-B0FE-4E88-9954-BCCFF6C114FA}"/>
                  </a:ext>
                </a:extLst>
              </p:cNvPr>
              <p:cNvSpPr>
                <a:spLocks noRot="1" noChangeAspect="1" noMove="1" noResize="1" noEditPoints="1" noAdjustHandles="1" noChangeArrowheads="1" noChangeShapeType="1" noTextEdit="1"/>
              </p:cNvSpPr>
              <p:nvPr/>
            </p:nvSpPr>
            <p:spPr>
              <a:xfrm>
                <a:off x="5106162" y="5748852"/>
                <a:ext cx="533288" cy="369332"/>
              </a:xfrm>
              <a:prstGeom prst="rect">
                <a:avLst/>
              </a:prstGeom>
              <a:blipFill>
                <a:blip r:embed="rId11"/>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a:extLst>
                  <a:ext uri="{FF2B5EF4-FFF2-40B4-BE49-F238E27FC236}">
                    <a16:creationId xmlns:a16="http://schemas.microsoft.com/office/drawing/2014/main" id="{42F8ED93-9020-4E7B-9DD5-7A85E21B2490}"/>
                  </a:ext>
                </a:extLst>
              </p:cNvPr>
              <p:cNvSpPr/>
              <p:nvPr/>
            </p:nvSpPr>
            <p:spPr>
              <a:xfrm>
                <a:off x="5615585" y="5039737"/>
                <a:ext cx="5332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31</m:t>
                          </m:r>
                        </m:sub>
                      </m:sSub>
                    </m:oMath>
                  </m:oMathPara>
                </a14:m>
                <a:endParaRPr lang="ja-JP" altLang="en-US" dirty="0"/>
              </a:p>
            </p:txBody>
          </p:sp>
        </mc:Choice>
        <mc:Fallback xmlns="">
          <p:sp>
            <p:nvSpPr>
              <p:cNvPr id="44" name="正方形/長方形 43">
                <a:extLst>
                  <a:ext uri="{FF2B5EF4-FFF2-40B4-BE49-F238E27FC236}">
                    <a16:creationId xmlns:a16="http://schemas.microsoft.com/office/drawing/2014/main" id="{42F8ED93-9020-4E7B-9DD5-7A85E21B2490}"/>
                  </a:ext>
                </a:extLst>
              </p:cNvPr>
              <p:cNvSpPr>
                <a:spLocks noRot="1" noChangeAspect="1" noMove="1" noResize="1" noEditPoints="1" noAdjustHandles="1" noChangeArrowheads="1" noChangeShapeType="1" noTextEdit="1"/>
              </p:cNvSpPr>
              <p:nvPr/>
            </p:nvSpPr>
            <p:spPr>
              <a:xfrm>
                <a:off x="5615585" y="5039737"/>
                <a:ext cx="533288" cy="369332"/>
              </a:xfrm>
              <a:prstGeom prst="rect">
                <a:avLst/>
              </a:prstGeom>
              <a:blipFill>
                <a:blip r:embed="rId12"/>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201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997A1FA-FC1A-4F54-90A1-F6A3A26D6DB4}"/>
              </a:ext>
            </a:extLst>
          </p:cNvPr>
          <p:cNvSpPr>
            <a:spLocks noGrp="1"/>
          </p:cNvSpPr>
          <p:nvPr>
            <p:ph type="sldNum" sz="quarter" idx="12"/>
          </p:nvPr>
        </p:nvSpPr>
        <p:spPr/>
        <p:txBody>
          <a:bodyPr/>
          <a:lstStyle/>
          <a:p>
            <a:fld id="{0B5B76A0-1B1D-4A61-BD5D-5E9B52A81CEB}" type="slidenum">
              <a:rPr kumimoji="1" lang="ja-JP" altLang="en-US" smtClean="0"/>
              <a:t>4</a:t>
            </a:fld>
            <a:endParaRPr kumimoji="1" lang="ja-JP" altLang="en-US" dirty="0"/>
          </a:p>
        </p:txBody>
      </p:sp>
      <p:sp>
        <p:nvSpPr>
          <p:cNvPr id="4" name="タイトル 3">
            <a:extLst>
              <a:ext uri="{FF2B5EF4-FFF2-40B4-BE49-F238E27FC236}">
                <a16:creationId xmlns:a16="http://schemas.microsoft.com/office/drawing/2014/main" id="{CEA13CF5-2B58-40A6-93E2-655CB71633A7}"/>
              </a:ext>
            </a:extLst>
          </p:cNvPr>
          <p:cNvSpPr>
            <a:spLocks noGrp="1"/>
          </p:cNvSpPr>
          <p:nvPr>
            <p:ph type="title"/>
          </p:nvPr>
        </p:nvSpPr>
        <p:spPr/>
        <p:txBody>
          <a:bodyPr/>
          <a:lstStyle/>
          <a:p>
            <a:r>
              <a:rPr lang="en-US" altLang="ja-JP" dirty="0"/>
              <a:t>NOTEARS</a:t>
            </a:r>
            <a:r>
              <a:rPr lang="ja-JP" altLang="en-US" dirty="0"/>
              <a:t>とは</a:t>
            </a:r>
            <a:endParaRPr kumimoji="1" lang="ja-JP" altLang="en-US" dirty="0"/>
          </a:p>
        </p:txBody>
      </p:sp>
      <p:sp>
        <p:nvSpPr>
          <p:cNvPr id="5" name="正方形/長方形 4">
            <a:extLst>
              <a:ext uri="{FF2B5EF4-FFF2-40B4-BE49-F238E27FC236}">
                <a16:creationId xmlns:a16="http://schemas.microsoft.com/office/drawing/2014/main" id="{0C90773F-8AD7-40CF-825D-4250E39D0A9C}"/>
              </a:ext>
            </a:extLst>
          </p:cNvPr>
          <p:cNvSpPr/>
          <p:nvPr/>
        </p:nvSpPr>
        <p:spPr>
          <a:xfrm>
            <a:off x="628650" y="1160840"/>
            <a:ext cx="8020050" cy="4708981"/>
          </a:xfrm>
          <a:prstGeom prst="rect">
            <a:avLst/>
          </a:prstGeom>
        </p:spPr>
        <p:txBody>
          <a:bodyPr wrap="square">
            <a:spAutoFit/>
          </a:bodyPr>
          <a:lstStyle/>
          <a:p>
            <a:pPr marL="285750" indent="-285750">
              <a:buFont typeface="Arial" panose="020B0604020202020204" pitchFamily="34" charset="0"/>
              <a:buChar char="•"/>
            </a:pPr>
            <a:r>
              <a:rPr lang="ja-JP" altLang="en-US" sz="2000" dirty="0"/>
              <a:t>機械学習のトップカンファレンス</a:t>
            </a:r>
            <a:r>
              <a:rPr lang="en-US" altLang="ja-JP" sz="2000" dirty="0" err="1"/>
              <a:t>NeurIPS</a:t>
            </a:r>
            <a:r>
              <a:rPr lang="ja-JP" altLang="en-US" sz="2000" dirty="0"/>
              <a:t>（</a:t>
            </a:r>
            <a:r>
              <a:rPr lang="en-US" altLang="ja-JP" sz="2000" dirty="0"/>
              <a:t>2018</a:t>
            </a:r>
            <a:r>
              <a:rPr lang="ja-JP" altLang="en-US" sz="2000" dirty="0"/>
              <a:t>年</a:t>
            </a:r>
            <a:r>
              <a:rPr lang="en-US" altLang="ja-JP" sz="2000" dirty="0"/>
              <a:t>)</a:t>
            </a:r>
            <a:r>
              <a:rPr lang="ja-JP" altLang="en-US" sz="2000" dirty="0"/>
              <a:t>で</a:t>
            </a:r>
            <a:r>
              <a:rPr lang="en-US" altLang="ja-JP" sz="2000" dirty="0" err="1"/>
              <a:t>Xun</a:t>
            </a:r>
            <a:r>
              <a:rPr lang="en-US" altLang="ja-JP" sz="2000" dirty="0"/>
              <a:t> Zheng</a:t>
            </a:r>
            <a:r>
              <a:rPr lang="ja-JP" altLang="en-US" sz="2000" dirty="0" err="1"/>
              <a:t>らに</a:t>
            </a:r>
            <a:r>
              <a:rPr lang="ja-JP" altLang="en-US" sz="2000" dirty="0"/>
              <a:t>よって提案された因果探索の手法</a:t>
            </a:r>
            <a:br>
              <a:rPr lang="en-US" altLang="ja-JP" sz="2000" dirty="0"/>
            </a:br>
            <a:r>
              <a:rPr lang="en-US" altLang="ja-JP" sz="2000" dirty="0"/>
              <a:t>[DAGs with NO TEARS: Continuous Optimization from Structure Learning]</a:t>
            </a:r>
            <a:r>
              <a:rPr lang="ja-JP" altLang="en-US" sz="2000" dirty="0"/>
              <a:t>　</a:t>
            </a:r>
            <a:r>
              <a:rPr lang="en-US" altLang="ja-JP" sz="2000" dirty="0"/>
              <a:t>(</a:t>
            </a:r>
            <a:r>
              <a:rPr lang="en-US" altLang="ja-JP" sz="2000" dirty="0">
                <a:hlinkClick r:id="rId3"/>
              </a:rPr>
              <a:t>https://papers.nips.cc/paper/2018/file/e347c51419ffb23ca3fd5050202f9c3d-Paper.pdf</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Non-combinatorial Optimization via Trace Exponential and Augmented </a:t>
            </a:r>
            <a:r>
              <a:rPr lang="en-US" altLang="ja-JP" sz="2000" dirty="0" err="1"/>
              <a:t>lagRangian</a:t>
            </a:r>
            <a:r>
              <a:rPr lang="en-US" altLang="ja-JP" sz="2000" dirty="0"/>
              <a:t> for Structure learning</a:t>
            </a:r>
            <a:r>
              <a:rPr lang="ja-JP" altLang="en-US" sz="2000" dirty="0"/>
              <a:t>の略</a:t>
            </a:r>
            <a:endParaRPr lang="en-US" altLang="ja-JP" sz="2000" dirty="0"/>
          </a:p>
          <a:p>
            <a:endParaRPr lang="en-US" altLang="ja-JP" sz="2000" dirty="0"/>
          </a:p>
          <a:p>
            <a:pPr marL="285750" indent="-285750">
              <a:buFont typeface="Arial" panose="020B0604020202020204" pitchFamily="34" charset="0"/>
              <a:buChar char="•"/>
            </a:pPr>
            <a:r>
              <a:rPr lang="en-US" altLang="ja-JP" sz="2000" dirty="0"/>
              <a:t>DAG</a:t>
            </a:r>
            <a:r>
              <a:rPr lang="ja-JP" altLang="en-US" sz="2000" dirty="0"/>
              <a:t>構造の条件を定量化し、これを最適化問題の制約とすることで、組み合わせ爆発を避けて因果グラフを探索する方法</a:t>
            </a:r>
            <a:br>
              <a:rPr lang="en-US" altLang="ja-JP" sz="2000" dirty="0"/>
            </a:br>
            <a:r>
              <a:rPr lang="ja-JP" altLang="en-US" sz="2000" dirty="0"/>
              <a:t>→　損失関数を加えるのみで、</a:t>
            </a:r>
            <a:r>
              <a:rPr lang="en-US" altLang="ja-JP" sz="2000" dirty="0"/>
              <a:t>DAG</a:t>
            </a:r>
            <a:r>
              <a:rPr lang="ja-JP" altLang="en-US" sz="2000" dirty="0"/>
              <a:t>構造を持つ因果グラフを推定できる</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Python</a:t>
            </a:r>
            <a:r>
              <a:rPr lang="ja-JP" altLang="en-US" sz="2000" dirty="0"/>
              <a:t>ライブラリ</a:t>
            </a:r>
            <a:r>
              <a:rPr lang="en-US" altLang="ja-JP" sz="2000" dirty="0" err="1"/>
              <a:t>causalnex</a:t>
            </a:r>
            <a:r>
              <a:rPr lang="ja-JP" altLang="en-US" sz="2000" dirty="0"/>
              <a:t>で利用可能</a:t>
            </a:r>
          </a:p>
        </p:txBody>
      </p:sp>
    </p:spTree>
    <p:extLst>
      <p:ext uri="{BB962C8B-B14F-4D97-AF65-F5344CB8AC3E}">
        <p14:creationId xmlns:p14="http://schemas.microsoft.com/office/powerpoint/2010/main" val="16544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9841904-61DF-4766-BB5C-8AD227F2D4C3}"/>
              </a:ext>
            </a:extLst>
          </p:cNvPr>
          <p:cNvSpPr>
            <a:spLocks noGrp="1"/>
          </p:cNvSpPr>
          <p:nvPr>
            <p:ph type="sldNum" sz="quarter" idx="12"/>
          </p:nvPr>
        </p:nvSpPr>
        <p:spPr/>
        <p:txBody>
          <a:bodyPr/>
          <a:lstStyle/>
          <a:p>
            <a:fld id="{0B5B76A0-1B1D-4A61-BD5D-5E9B52A81CEB}" type="slidenum">
              <a:rPr kumimoji="1" lang="ja-JP" altLang="en-US" smtClean="0"/>
              <a:t>5</a:t>
            </a:fld>
            <a:endParaRPr kumimoji="1" lang="ja-JP" altLang="en-US" dirty="0"/>
          </a:p>
        </p:txBody>
      </p:sp>
      <p:sp>
        <p:nvSpPr>
          <p:cNvPr id="4" name="タイトル 3">
            <a:extLst>
              <a:ext uri="{FF2B5EF4-FFF2-40B4-BE49-F238E27FC236}">
                <a16:creationId xmlns:a16="http://schemas.microsoft.com/office/drawing/2014/main" id="{A8D47062-7139-4596-8AED-8F240DD3CB02}"/>
              </a:ext>
            </a:extLst>
          </p:cNvPr>
          <p:cNvSpPr>
            <a:spLocks noGrp="1"/>
          </p:cNvSpPr>
          <p:nvPr>
            <p:ph type="title"/>
          </p:nvPr>
        </p:nvSpPr>
        <p:spPr/>
        <p:txBody>
          <a:bodyPr/>
          <a:lstStyle/>
          <a:p>
            <a:r>
              <a:rPr lang="en-US" altLang="ja-JP" dirty="0"/>
              <a:t>NOTEARS</a:t>
            </a:r>
            <a:r>
              <a:rPr lang="ja-JP" altLang="en-US" dirty="0"/>
              <a:t>の原理（１）概要</a:t>
            </a:r>
            <a:endParaRPr kumimoji="1" lang="ja-JP" altLang="en-US" dirty="0"/>
          </a:p>
        </p:txBody>
      </p:sp>
      <p:sp>
        <p:nvSpPr>
          <p:cNvPr id="7" name="楕円 6">
            <a:extLst>
              <a:ext uri="{FF2B5EF4-FFF2-40B4-BE49-F238E27FC236}">
                <a16:creationId xmlns:a16="http://schemas.microsoft.com/office/drawing/2014/main" id="{BD55E21F-667D-46C8-B454-5D4DB9C25E38}"/>
              </a:ext>
            </a:extLst>
          </p:cNvPr>
          <p:cNvSpPr/>
          <p:nvPr/>
        </p:nvSpPr>
        <p:spPr>
          <a:xfrm>
            <a:off x="1262796" y="1372307"/>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D0735C8D-9ACF-45D3-B64A-2BC93DD3448F}"/>
                  </a:ext>
                </a:extLst>
              </p:cNvPr>
              <p:cNvSpPr/>
              <p:nvPr/>
            </p:nvSpPr>
            <p:spPr>
              <a:xfrm>
                <a:off x="1229262" y="1372307"/>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1</m:t>
                          </m:r>
                        </m:sub>
                      </m:sSub>
                    </m:oMath>
                  </m:oMathPara>
                </a14:m>
                <a:endParaRPr lang="ja-JP" altLang="en-US" sz="2000" dirty="0"/>
              </a:p>
            </p:txBody>
          </p:sp>
        </mc:Choice>
        <mc:Fallback xmlns="">
          <p:sp>
            <p:nvSpPr>
              <p:cNvPr id="8" name="正方形/長方形 7">
                <a:extLst>
                  <a:ext uri="{FF2B5EF4-FFF2-40B4-BE49-F238E27FC236}">
                    <a16:creationId xmlns:a16="http://schemas.microsoft.com/office/drawing/2014/main" id="{D0735C8D-9ACF-45D3-B64A-2BC93DD3448F}"/>
                  </a:ext>
                </a:extLst>
              </p:cNvPr>
              <p:cNvSpPr>
                <a:spLocks noRot="1" noChangeAspect="1" noMove="1" noResize="1" noEditPoints="1" noAdjustHandles="1" noChangeArrowheads="1" noChangeShapeType="1" noTextEdit="1"/>
              </p:cNvSpPr>
              <p:nvPr/>
            </p:nvSpPr>
            <p:spPr>
              <a:xfrm>
                <a:off x="1229262" y="1372307"/>
                <a:ext cx="460767" cy="400110"/>
              </a:xfrm>
              <a:prstGeom prst="rect">
                <a:avLst/>
              </a:prstGeom>
              <a:blipFill>
                <a:blip r:embed="rId3"/>
                <a:stretch>
                  <a:fillRect/>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928CF158-AE73-49FF-B07F-16E65DC08069}"/>
              </a:ext>
            </a:extLst>
          </p:cNvPr>
          <p:cNvSpPr/>
          <p:nvPr/>
        </p:nvSpPr>
        <p:spPr>
          <a:xfrm>
            <a:off x="624229" y="2286384"/>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9F3B1F1-3951-45B0-BBCA-9CEA77FB4064}"/>
                  </a:ext>
                </a:extLst>
              </p:cNvPr>
              <p:cNvSpPr/>
              <p:nvPr/>
            </p:nvSpPr>
            <p:spPr>
              <a:xfrm>
                <a:off x="590695" y="2286384"/>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10" name="正方形/長方形 9">
                <a:extLst>
                  <a:ext uri="{FF2B5EF4-FFF2-40B4-BE49-F238E27FC236}">
                    <a16:creationId xmlns:a16="http://schemas.microsoft.com/office/drawing/2014/main" id="{69F3B1F1-3951-45B0-BBCA-9CEA77FB4064}"/>
                  </a:ext>
                </a:extLst>
              </p:cNvPr>
              <p:cNvSpPr>
                <a:spLocks noRot="1" noChangeAspect="1" noMove="1" noResize="1" noEditPoints="1" noAdjustHandles="1" noChangeArrowheads="1" noChangeShapeType="1" noTextEdit="1"/>
              </p:cNvSpPr>
              <p:nvPr/>
            </p:nvSpPr>
            <p:spPr>
              <a:xfrm>
                <a:off x="590695" y="2286384"/>
                <a:ext cx="460767" cy="400110"/>
              </a:xfrm>
              <a:prstGeom prst="rect">
                <a:avLst/>
              </a:prstGeom>
              <a:blipFill>
                <a:blip r:embed="rId4"/>
                <a:stretch>
                  <a:fillRect/>
                </a:stretch>
              </a:blipFill>
            </p:spPr>
            <p:txBody>
              <a:bodyPr/>
              <a:lstStyle/>
              <a:p>
                <a:r>
                  <a:rPr lang="ja-JP" altLang="en-US">
                    <a:noFill/>
                  </a:rPr>
                  <a:t> </a:t>
                </a:r>
              </a:p>
            </p:txBody>
          </p:sp>
        </mc:Fallback>
      </mc:AlternateContent>
      <p:sp>
        <p:nvSpPr>
          <p:cNvPr id="11" name="楕円 10">
            <a:extLst>
              <a:ext uri="{FF2B5EF4-FFF2-40B4-BE49-F238E27FC236}">
                <a16:creationId xmlns:a16="http://schemas.microsoft.com/office/drawing/2014/main" id="{77DA5E44-F93D-4BEB-AA31-0C6F7FA9D8BC}"/>
              </a:ext>
            </a:extLst>
          </p:cNvPr>
          <p:cNvSpPr/>
          <p:nvPr/>
        </p:nvSpPr>
        <p:spPr>
          <a:xfrm>
            <a:off x="1999396" y="2286384"/>
            <a:ext cx="393700" cy="42337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3D07754D-CBFD-4AA4-8DAC-3318593E5ADE}"/>
                  </a:ext>
                </a:extLst>
              </p:cNvPr>
              <p:cNvSpPr/>
              <p:nvPr/>
            </p:nvSpPr>
            <p:spPr>
              <a:xfrm>
                <a:off x="1965862" y="2286384"/>
                <a:ext cx="46076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3</m:t>
                          </m:r>
                        </m:sub>
                      </m:sSub>
                    </m:oMath>
                  </m:oMathPara>
                </a14:m>
                <a:endParaRPr lang="ja-JP" altLang="en-US" sz="2000" dirty="0"/>
              </a:p>
            </p:txBody>
          </p:sp>
        </mc:Choice>
        <mc:Fallback xmlns="">
          <p:sp>
            <p:nvSpPr>
              <p:cNvPr id="12" name="正方形/長方形 11">
                <a:extLst>
                  <a:ext uri="{FF2B5EF4-FFF2-40B4-BE49-F238E27FC236}">
                    <a16:creationId xmlns:a16="http://schemas.microsoft.com/office/drawing/2014/main" id="{3D07754D-CBFD-4AA4-8DAC-3318593E5ADE}"/>
                  </a:ext>
                </a:extLst>
              </p:cNvPr>
              <p:cNvSpPr>
                <a:spLocks noRot="1" noChangeAspect="1" noMove="1" noResize="1" noEditPoints="1" noAdjustHandles="1" noChangeArrowheads="1" noChangeShapeType="1" noTextEdit="1"/>
              </p:cNvSpPr>
              <p:nvPr/>
            </p:nvSpPr>
            <p:spPr>
              <a:xfrm>
                <a:off x="1965862" y="2286384"/>
                <a:ext cx="460767" cy="400110"/>
              </a:xfrm>
              <a:prstGeom prst="rect">
                <a:avLst/>
              </a:prstGeom>
              <a:blipFill>
                <a:blip r:embed="rId5"/>
                <a:stretch>
                  <a:fillRect/>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0D97BB85-07B8-440E-8834-5E5B71560527}"/>
              </a:ext>
            </a:extLst>
          </p:cNvPr>
          <p:cNvCxnSpPr>
            <a:cxnSpLocks/>
            <a:stCxn id="7" idx="3"/>
            <a:endCxn id="9" idx="7"/>
          </p:cNvCxnSpPr>
          <p:nvPr/>
        </p:nvCxnSpPr>
        <p:spPr>
          <a:xfrm flipH="1">
            <a:off x="960273" y="1733682"/>
            <a:ext cx="360179" cy="614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8466880-B8AD-40B1-A091-51BC16DF27C6}"/>
              </a:ext>
            </a:extLst>
          </p:cNvPr>
          <p:cNvCxnSpPr>
            <a:cxnSpLocks/>
            <a:stCxn id="7" idx="5"/>
            <a:endCxn id="11" idx="1"/>
          </p:cNvCxnSpPr>
          <p:nvPr/>
        </p:nvCxnSpPr>
        <p:spPr>
          <a:xfrm>
            <a:off x="1598840" y="1733682"/>
            <a:ext cx="458212" cy="61470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386450F-C097-4DC3-92D8-13C67D76BCE6}"/>
              </a:ext>
            </a:extLst>
          </p:cNvPr>
          <p:cNvCxnSpPr>
            <a:stCxn id="10" idx="3"/>
            <a:endCxn id="11" idx="2"/>
          </p:cNvCxnSpPr>
          <p:nvPr/>
        </p:nvCxnSpPr>
        <p:spPr>
          <a:xfrm>
            <a:off x="1051462" y="2486439"/>
            <a:ext cx="947934" cy="11634"/>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D4B8CD0-8E71-4EA3-9C40-01F07D828560}"/>
              </a:ext>
            </a:extLst>
          </p:cNvPr>
          <p:cNvSpPr txBox="1"/>
          <p:nvPr/>
        </p:nvSpPr>
        <p:spPr>
          <a:xfrm>
            <a:off x="1135796" y="2808308"/>
            <a:ext cx="863600" cy="461665"/>
          </a:xfrm>
          <a:prstGeom prst="rect">
            <a:avLst/>
          </a:prstGeom>
          <a:noFill/>
        </p:spPr>
        <p:txBody>
          <a:bodyPr wrap="square" rtlCol="0">
            <a:spAutoFit/>
          </a:bodyPr>
          <a:lstStyle/>
          <a:p>
            <a:r>
              <a:rPr kumimoji="1" lang="en-US" altLang="ja-JP" sz="2400" dirty="0"/>
              <a:t>DAG</a:t>
            </a:r>
            <a:endParaRPr kumimoji="1" lang="ja-JP" altLang="en-US" sz="2400"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61BC9108-CF64-4201-8A79-AABD3AFCEC20}"/>
                  </a:ext>
                </a:extLst>
              </p:cNvPr>
              <p:cNvSpPr/>
              <p:nvPr/>
            </p:nvSpPr>
            <p:spPr>
              <a:xfrm>
                <a:off x="638745" y="1746492"/>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i="1">
                              <a:latin typeface="Cambria Math" panose="02040503050406030204" pitchFamily="18" charset="0"/>
                            </a:rPr>
                            <m:t>12</m:t>
                          </m:r>
                        </m:sub>
                      </m:sSub>
                    </m:oMath>
                  </m:oMathPara>
                </a14:m>
                <a:endParaRPr lang="ja-JP" altLang="en-US" dirty="0"/>
              </a:p>
            </p:txBody>
          </p:sp>
        </mc:Choice>
        <mc:Fallback xmlns="">
          <p:sp>
            <p:nvSpPr>
              <p:cNvPr id="17" name="正方形/長方形 16">
                <a:extLst>
                  <a:ext uri="{FF2B5EF4-FFF2-40B4-BE49-F238E27FC236}">
                    <a16:creationId xmlns:a16="http://schemas.microsoft.com/office/drawing/2014/main" id="{61BC9108-CF64-4201-8A79-AABD3AFCEC20}"/>
                  </a:ext>
                </a:extLst>
              </p:cNvPr>
              <p:cNvSpPr>
                <a:spLocks noRot="1" noChangeAspect="1" noMove="1" noResize="1" noEditPoints="1" noAdjustHandles="1" noChangeArrowheads="1" noChangeShapeType="1" noTextEdit="1"/>
              </p:cNvSpPr>
              <p:nvPr/>
            </p:nvSpPr>
            <p:spPr>
              <a:xfrm>
                <a:off x="638745" y="1746492"/>
                <a:ext cx="599588"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47A56BD8-944C-4570-8395-17A3F824D4EA}"/>
                  </a:ext>
                </a:extLst>
              </p:cNvPr>
              <p:cNvSpPr/>
              <p:nvPr/>
            </p:nvSpPr>
            <p:spPr>
              <a:xfrm>
                <a:off x="1292729" y="2468525"/>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i="1">
                              <a:latin typeface="Cambria Math" panose="02040503050406030204" pitchFamily="18" charset="0"/>
                            </a:rPr>
                            <m:t>32</m:t>
                          </m:r>
                        </m:sub>
                      </m:sSub>
                    </m:oMath>
                  </m:oMathPara>
                </a14:m>
                <a:endParaRPr lang="ja-JP" altLang="en-US" dirty="0"/>
              </a:p>
            </p:txBody>
          </p:sp>
        </mc:Choice>
        <mc:Fallback xmlns="">
          <p:sp>
            <p:nvSpPr>
              <p:cNvPr id="18" name="正方形/長方形 17">
                <a:extLst>
                  <a:ext uri="{FF2B5EF4-FFF2-40B4-BE49-F238E27FC236}">
                    <a16:creationId xmlns:a16="http://schemas.microsoft.com/office/drawing/2014/main" id="{47A56BD8-944C-4570-8395-17A3F824D4EA}"/>
                  </a:ext>
                </a:extLst>
              </p:cNvPr>
              <p:cNvSpPr>
                <a:spLocks noRot="1" noChangeAspect="1" noMove="1" noResize="1" noEditPoints="1" noAdjustHandles="1" noChangeArrowheads="1" noChangeShapeType="1" noTextEdit="1"/>
              </p:cNvSpPr>
              <p:nvPr/>
            </p:nvSpPr>
            <p:spPr>
              <a:xfrm>
                <a:off x="1292729" y="2468525"/>
                <a:ext cx="60490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6B48290-089E-4268-9DAF-24E84587893C}"/>
                  </a:ext>
                </a:extLst>
              </p:cNvPr>
              <p:cNvSpPr/>
              <p:nvPr/>
            </p:nvSpPr>
            <p:spPr>
              <a:xfrm>
                <a:off x="1802152" y="1759410"/>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i="1">
                              <a:latin typeface="Cambria Math" panose="02040503050406030204" pitchFamily="18" charset="0"/>
                            </a:rPr>
                            <m:t>31</m:t>
                          </m:r>
                        </m:sub>
                      </m:sSub>
                    </m:oMath>
                  </m:oMathPara>
                </a14:m>
                <a:endParaRPr lang="ja-JP" altLang="en-US" dirty="0"/>
              </a:p>
            </p:txBody>
          </p:sp>
        </mc:Choice>
        <mc:Fallback xmlns="">
          <p:sp>
            <p:nvSpPr>
              <p:cNvPr id="19" name="正方形/長方形 18">
                <a:extLst>
                  <a:ext uri="{FF2B5EF4-FFF2-40B4-BE49-F238E27FC236}">
                    <a16:creationId xmlns:a16="http://schemas.microsoft.com/office/drawing/2014/main" id="{F6B48290-089E-4268-9DAF-24E84587893C}"/>
                  </a:ext>
                </a:extLst>
              </p:cNvPr>
              <p:cNvSpPr>
                <a:spLocks noRot="1" noChangeAspect="1" noMove="1" noResize="1" noEditPoints="1" noAdjustHandles="1" noChangeArrowheads="1" noChangeShapeType="1" noTextEdit="1"/>
              </p:cNvSpPr>
              <p:nvPr/>
            </p:nvSpPr>
            <p:spPr>
              <a:xfrm>
                <a:off x="1802152" y="1759410"/>
                <a:ext cx="60490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7F452271-674A-456D-A6A7-DDDC849441EE}"/>
                  </a:ext>
                </a:extLst>
              </p:cNvPr>
              <p:cNvSpPr/>
              <p:nvPr/>
            </p:nvSpPr>
            <p:spPr>
              <a:xfrm>
                <a:off x="3163175" y="1169315"/>
                <a:ext cx="5722877" cy="3898440"/>
              </a:xfrm>
              <a:prstGeom prst="rect">
                <a:avLst/>
              </a:prstGeom>
            </p:spPr>
            <p:txBody>
              <a:bodyPr wrap="square">
                <a:spAutoFit/>
              </a:bodyPr>
              <a:lstStyle/>
              <a:p>
                <a:r>
                  <a:rPr lang="ja-JP" altLang="en-US" dirty="0">
                    <a:solidFill>
                      <a:srgbClr val="454545"/>
                    </a:solidFill>
                    <a:latin typeface="Poppins"/>
                  </a:rPr>
                  <a:t>右図において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=1,2,3</m:t>
                        </m:r>
                      </m:sub>
                    </m:sSub>
                  </m:oMath>
                </a14:m>
                <a:r>
                  <a:rPr lang="ja-JP" altLang="en-US" dirty="0">
                    <a:solidFill>
                      <a:srgbClr val="454545"/>
                    </a:solidFill>
                    <a:latin typeface="Poppins"/>
                  </a:rPr>
                  <a:t>のデータ生成過程を線形を仮定して表現すると、</a:t>
                </a:r>
                <a:br>
                  <a:rPr lang="en-US" altLang="ja-JP" dirty="0">
                    <a:solidFill>
                      <a:srgbClr val="454545"/>
                    </a:solidFill>
                    <a:latin typeface="Poppins"/>
                  </a:rPr>
                </a:br>
                <a:r>
                  <a:rPr lang="en-US" altLang="ja-JP" dirty="0">
                    <a:solidFill>
                      <a:srgbClr val="454545"/>
                    </a:solidFill>
                    <a:latin typeface="Poppins"/>
                  </a:rPr>
                  <a:t>(1) </a:t>
                </a:r>
                <a14:m>
                  <m:oMath xmlns:m="http://schemas.openxmlformats.org/officeDocument/2006/math">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1</m:t>
                        </m:r>
                      </m:sub>
                    </m:sSub>
                    <m:r>
                      <a:rPr lang="en-US" altLang="ja-JP" b="0" i="1" smtClean="0">
                        <a:solidFill>
                          <a:srgbClr val="454545"/>
                        </a:solidFill>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31</m:t>
                        </m:r>
                      </m:sub>
                    </m:sSub>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3</m:t>
                        </m:r>
                      </m:sub>
                    </m:sSub>
                  </m:oMath>
                </a14:m>
                <a:r>
                  <a:rPr lang="ja-JP" altLang="en-US" dirty="0">
                    <a:solidFill>
                      <a:srgbClr val="454545"/>
                    </a:solidFill>
                    <a:latin typeface="Poppins"/>
                  </a:rPr>
                  <a:t>　</a:t>
                </a:r>
                <a:r>
                  <a:rPr lang="en-US" altLang="ja-JP" dirty="0">
                    <a:solidFill>
                      <a:srgbClr val="454545"/>
                    </a:solidFill>
                    <a:latin typeface="Poppins"/>
                  </a:rPr>
                  <a:t>(2) </a:t>
                </a:r>
                <a14:m>
                  <m:oMath xmlns:m="http://schemas.openxmlformats.org/officeDocument/2006/math">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2</m:t>
                        </m:r>
                      </m:sub>
                    </m:sSub>
                    <m:r>
                      <a:rPr lang="en-US" altLang="ja-JP" i="1">
                        <a:solidFill>
                          <a:srgbClr val="454545"/>
                        </a:solidFill>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12</m:t>
                        </m:r>
                      </m:sub>
                    </m:sSub>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2</m:t>
                        </m:r>
                      </m:sub>
                    </m:sSub>
                    <m:r>
                      <a:rPr lang="en-US" altLang="ja-JP" b="0" i="1" smtClean="0">
                        <a:solidFill>
                          <a:srgbClr val="454545"/>
                        </a:solidFill>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32</m:t>
                        </m:r>
                      </m:sub>
                    </m:sSub>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3</m:t>
                        </m:r>
                      </m:sub>
                    </m:sSub>
                  </m:oMath>
                </a14:m>
                <a:endParaRPr lang="en-US" altLang="ja-JP" dirty="0">
                  <a:solidFill>
                    <a:srgbClr val="454545"/>
                  </a:solidFill>
                  <a:latin typeface="Poppins"/>
                </a:endParaRPr>
              </a:p>
              <a:p>
                <a:endParaRPr lang="en-US" altLang="ja-JP" dirty="0">
                  <a:solidFill>
                    <a:srgbClr val="454545"/>
                  </a:solidFill>
                  <a:latin typeface="Poppins"/>
                </a:endParaRPr>
              </a:p>
              <a:p>
                <a:r>
                  <a:rPr lang="ja-JP" altLang="en-US" dirty="0">
                    <a:solidFill>
                      <a:srgbClr val="454545"/>
                    </a:solidFill>
                    <a:latin typeface="Poppins"/>
                  </a:rPr>
                  <a:t>行列で表現すると、</a:t>
                </a:r>
                <a:endParaRPr lang="en-US" altLang="ja-JP" dirty="0">
                  <a:solidFill>
                    <a:srgbClr val="454545"/>
                  </a:solidFill>
                  <a:latin typeface="Poppins"/>
                </a:endParaRPr>
              </a:p>
              <a:p>
                <a:pPr/>
                <a14:m>
                  <m:oMathPara xmlns:m="http://schemas.openxmlformats.org/officeDocument/2006/math">
                    <m:oMathParaPr>
                      <m:jc m:val="centerGroup"/>
                    </m:oMathParaPr>
                    <m:oMath xmlns:m="http://schemas.openxmlformats.org/officeDocument/2006/math">
                      <m:d>
                        <m:dPr>
                          <m:begChr m:val="["/>
                          <m:endChr m:val="]"/>
                          <m:ctrlPr>
                            <a:rPr lang="en-US" altLang="ja-JP" i="1" smtClean="0">
                              <a:solidFill>
                                <a:srgbClr val="454545"/>
                              </a:solidFill>
                              <a:latin typeface="Cambria Math" panose="02040503050406030204" pitchFamily="18" charset="0"/>
                            </a:rPr>
                          </m:ctrlPr>
                        </m:dPr>
                        <m:e>
                          <m:eqArr>
                            <m:eqArrPr>
                              <m:ctrlPr>
                                <a:rPr lang="en-US" altLang="ja-JP" i="1" smtClean="0">
                                  <a:solidFill>
                                    <a:srgbClr val="454545"/>
                                  </a:solidFill>
                                  <a:latin typeface="Cambria Math" panose="02040503050406030204" pitchFamily="18" charset="0"/>
                                </a:rPr>
                              </m:ctrlPr>
                            </m:eqArrPr>
                            <m:e>
                              <m:sSub>
                                <m:sSubPr>
                                  <m:ctrlPr>
                                    <a:rPr lang="en-US" altLang="ja-JP" i="1" smtClean="0">
                                      <a:solidFill>
                                        <a:srgbClr val="454545"/>
                                      </a:solidFill>
                                      <a:latin typeface="Cambria Math" panose="02040503050406030204" pitchFamily="18" charset="0"/>
                                    </a:rPr>
                                  </m:ctrlPr>
                                </m:sSubPr>
                                <m:e>
                                  <m:r>
                                    <a:rPr lang="en-US" altLang="ja-JP" b="0" i="1" smtClean="0">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1</m:t>
                                  </m:r>
                                </m:sub>
                              </m:sSub>
                            </m:e>
                            <m:e>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2</m:t>
                                  </m:r>
                                </m:sub>
                              </m:sSub>
                            </m:e>
                            <m:e>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3</m:t>
                                  </m:r>
                                </m:sub>
                              </m:sSub>
                            </m:e>
                          </m:eqArr>
                        </m:e>
                      </m:d>
                      <m:r>
                        <a:rPr lang="en-US" altLang="ja-JP" b="0" i="1" smtClean="0">
                          <a:solidFill>
                            <a:srgbClr val="454545"/>
                          </a:solidFill>
                          <a:latin typeface="Cambria Math" panose="02040503050406030204" pitchFamily="18" charset="0"/>
                        </a:rPr>
                        <m:t>=</m:t>
                      </m:r>
                      <m:d>
                        <m:dPr>
                          <m:begChr m:val="["/>
                          <m:endChr m:val="]"/>
                          <m:ctrlPr>
                            <a:rPr lang="en-US" altLang="ja-JP" b="0" i="1" smtClean="0">
                              <a:solidFill>
                                <a:srgbClr val="454545"/>
                              </a:solidFill>
                              <a:latin typeface="Cambria Math" panose="02040503050406030204" pitchFamily="18" charset="0"/>
                            </a:rPr>
                          </m:ctrlPr>
                        </m:dPr>
                        <m:e>
                          <m:m>
                            <m:mPr>
                              <m:mcs>
                                <m:mc>
                                  <m:mcPr>
                                    <m:count m:val="3"/>
                                    <m:mcJc m:val="center"/>
                                  </m:mcPr>
                                </m:mc>
                              </m:mcs>
                              <m:ctrlPr>
                                <a:rPr lang="en-US" altLang="ja-JP" b="0" i="1" smtClean="0">
                                  <a:solidFill>
                                    <a:srgbClr val="454545"/>
                                  </a:solidFill>
                                  <a:latin typeface="Cambria Math" panose="02040503050406030204" pitchFamily="18" charset="0"/>
                                </a:rPr>
                              </m:ctrlPr>
                            </m:mPr>
                            <m:mr>
                              <m:e>
                                <m:r>
                                  <m:rPr>
                                    <m:brk m:alnAt="7"/>
                                  </m:rPr>
                                  <a:rPr lang="en-US" altLang="ja-JP" b="0" i="1" smtClean="0">
                                    <a:solidFill>
                                      <a:srgbClr val="FF0000"/>
                                    </a:solidFill>
                                    <a:latin typeface="Cambria Math" panose="02040503050406030204" pitchFamily="18" charset="0"/>
                                  </a:rPr>
                                  <m:t>0</m:t>
                                </m:r>
                              </m:e>
                              <m:e>
                                <m:r>
                                  <a:rPr lang="en-US" altLang="ja-JP" b="0" i="1" smtClean="0">
                                    <a:solidFill>
                                      <a:srgbClr val="454545"/>
                                    </a:solidFill>
                                    <a:latin typeface="Cambria Math" panose="02040503050406030204" pitchFamily="18" charset="0"/>
                                  </a:rPr>
                                  <m:t>0</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31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12</m:t>
                                    </m:r>
                                  </m:sub>
                                </m:sSub>
                              </m:e>
                              <m:e>
                                <m:r>
                                  <a:rPr lang="en-US" altLang="ja-JP" b="0" i="1" smtClean="0">
                                    <a:solidFill>
                                      <a:srgbClr val="FF0000"/>
                                    </a:solidFill>
                                    <a:latin typeface="Cambria Math" panose="02040503050406030204" pitchFamily="18" charset="0"/>
                                  </a:rPr>
                                  <m:t>0</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32</m:t>
                                    </m:r>
                                  </m:sub>
                                </m:sSub>
                              </m:e>
                            </m:mr>
                            <m:mr>
                              <m:e>
                                <m:r>
                                  <a:rPr lang="en-US" altLang="ja-JP" b="0" i="1" smtClean="0">
                                    <a:solidFill>
                                      <a:srgbClr val="454545"/>
                                    </a:solidFill>
                                    <a:latin typeface="Cambria Math" panose="02040503050406030204" pitchFamily="18" charset="0"/>
                                  </a:rPr>
                                  <m:t>0</m:t>
                                </m:r>
                              </m:e>
                              <m:e>
                                <m:r>
                                  <a:rPr lang="en-US" altLang="ja-JP" b="0" i="1" smtClean="0">
                                    <a:solidFill>
                                      <a:srgbClr val="454545"/>
                                    </a:solidFill>
                                    <a:latin typeface="Cambria Math" panose="02040503050406030204" pitchFamily="18" charset="0"/>
                                  </a:rPr>
                                  <m:t>0</m:t>
                                </m:r>
                              </m:e>
                              <m:e>
                                <m:r>
                                  <a:rPr lang="en-US" altLang="ja-JP" b="0" i="1" smtClean="0">
                                    <a:solidFill>
                                      <a:srgbClr val="FF0000"/>
                                    </a:solidFill>
                                    <a:latin typeface="Cambria Math" panose="02040503050406030204" pitchFamily="18" charset="0"/>
                                  </a:rPr>
                                  <m:t>0</m:t>
                                </m:r>
                              </m:e>
                            </m:mr>
                          </m:m>
                        </m:e>
                      </m:d>
                      <m:d>
                        <m:dPr>
                          <m:begChr m:val="["/>
                          <m:endChr m:val="]"/>
                          <m:ctrlPr>
                            <a:rPr lang="en-US" altLang="ja-JP" i="1">
                              <a:solidFill>
                                <a:srgbClr val="454545"/>
                              </a:solidFill>
                              <a:latin typeface="Cambria Math" panose="02040503050406030204" pitchFamily="18" charset="0"/>
                            </a:rPr>
                          </m:ctrlPr>
                        </m:dPr>
                        <m:e>
                          <m:eqArr>
                            <m:eqArrPr>
                              <m:ctrlPr>
                                <a:rPr lang="en-US" altLang="ja-JP" i="1">
                                  <a:solidFill>
                                    <a:srgbClr val="454545"/>
                                  </a:solidFill>
                                  <a:latin typeface="Cambria Math" panose="02040503050406030204" pitchFamily="18" charset="0"/>
                                </a:rPr>
                              </m:ctrlPr>
                            </m:eqArrPr>
                            <m:e>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1</m:t>
                                  </m:r>
                                </m:sub>
                              </m:sSub>
                            </m:e>
                            <m:e>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2</m:t>
                                  </m:r>
                                </m:sub>
                              </m:sSub>
                            </m:e>
                            <m:e>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3</m:t>
                                  </m:r>
                                </m:sub>
                              </m:sSub>
                            </m:e>
                          </m:eqArr>
                        </m:e>
                      </m:d>
                    </m:oMath>
                  </m:oMathPara>
                </a14:m>
                <a:endParaRPr lang="en-US" altLang="ja-JP" dirty="0">
                  <a:solidFill>
                    <a:srgbClr val="454545"/>
                  </a:solidFill>
                  <a:latin typeface="Poppins"/>
                </a:endParaRPr>
              </a:p>
              <a:p>
                <a:endParaRPr lang="en-US" altLang="ja-JP" dirty="0">
                  <a:solidFill>
                    <a:srgbClr val="454545"/>
                  </a:solidFill>
                  <a:latin typeface="Poppins"/>
                </a:endParaRPr>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𝑊𝑋</m:t>
                      </m:r>
                    </m:oMath>
                  </m:oMathPara>
                </a14:m>
                <a:endParaRPr lang="en-US" altLang="ja-JP" dirty="0"/>
              </a:p>
              <a:p>
                <a:endParaRPr lang="en-US" altLang="ja-JP" dirty="0"/>
              </a:p>
              <a:p>
                <a14:m>
                  <m:oMath xmlns:m="http://schemas.openxmlformats.org/officeDocument/2006/math">
                    <m:r>
                      <a:rPr lang="en-US" altLang="ja-JP" i="1">
                        <a:latin typeface="Cambria Math" panose="02040503050406030204" pitchFamily="18" charset="0"/>
                      </a:rPr>
                      <m:t>𝑊</m:t>
                    </m:r>
                  </m:oMath>
                </a14:m>
                <a:r>
                  <a:rPr lang="ja-JP" altLang="en-US" dirty="0"/>
                  <a:t>（重み行列）の対角成分は</a:t>
                </a:r>
                <a:r>
                  <a:rPr lang="en-US" altLang="ja-JP" dirty="0"/>
                  <a:t>DAG</a:t>
                </a:r>
                <a:r>
                  <a:rPr lang="ja-JP" altLang="en-US" dirty="0"/>
                  <a:t>制約（巡回なし）のため</a:t>
                </a:r>
                <a:r>
                  <a:rPr lang="en-US" altLang="ja-JP" dirty="0">
                    <a:solidFill>
                      <a:srgbClr val="FF0000"/>
                    </a:solidFill>
                  </a:rPr>
                  <a:t>0</a:t>
                </a:r>
                <a:r>
                  <a:rPr lang="ja-JP" altLang="en-US" dirty="0"/>
                  <a:t>（</a:t>
                </a:r>
                <a:r>
                  <a:rPr lang="en-US" altLang="ja-JP" dirty="0"/>
                  <a:t>NOTEARS</a:t>
                </a:r>
                <a:r>
                  <a:rPr lang="ja-JP" altLang="en-US" dirty="0"/>
                  <a:t>では</a:t>
                </a:r>
                <a14:m>
                  <m:oMath xmlns:m="http://schemas.openxmlformats.org/officeDocument/2006/math">
                    <m:r>
                      <a:rPr lang="en-US" altLang="ja-JP" i="1">
                        <a:latin typeface="Cambria Math" panose="02040503050406030204" pitchFamily="18" charset="0"/>
                      </a:rPr>
                      <m:t>𝑊</m:t>
                    </m:r>
                  </m:oMath>
                </a14:m>
                <a:r>
                  <a:rPr lang="ja-JP" altLang="en-US" dirty="0"/>
                  <a:t>を用いて因果モデルが</a:t>
                </a:r>
                <a:r>
                  <a:rPr lang="en-US" altLang="ja-JP" dirty="0"/>
                  <a:t>DAG</a:t>
                </a:r>
                <a:r>
                  <a:rPr lang="ja-JP" altLang="en-US" dirty="0"/>
                  <a:t>であることを定量的に表す）</a:t>
                </a:r>
              </a:p>
            </p:txBody>
          </p:sp>
        </mc:Choice>
        <mc:Fallback xmlns="">
          <p:sp>
            <p:nvSpPr>
              <p:cNvPr id="20" name="正方形/長方形 19">
                <a:extLst>
                  <a:ext uri="{FF2B5EF4-FFF2-40B4-BE49-F238E27FC236}">
                    <a16:creationId xmlns:a16="http://schemas.microsoft.com/office/drawing/2014/main" id="{7F452271-674A-456D-A6A7-DDDC849441EE}"/>
                  </a:ext>
                </a:extLst>
              </p:cNvPr>
              <p:cNvSpPr>
                <a:spLocks noRot="1" noChangeAspect="1" noMove="1" noResize="1" noEditPoints="1" noAdjustHandles="1" noChangeArrowheads="1" noChangeShapeType="1" noTextEdit="1"/>
              </p:cNvSpPr>
              <p:nvPr/>
            </p:nvSpPr>
            <p:spPr>
              <a:xfrm>
                <a:off x="3163175" y="1169315"/>
                <a:ext cx="5722877" cy="3898440"/>
              </a:xfrm>
              <a:prstGeom prst="rect">
                <a:avLst/>
              </a:prstGeom>
              <a:blipFill>
                <a:blip r:embed="rId9"/>
                <a:stretch>
                  <a:fillRect l="-958" t="-626" r="-639" b="-1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6CD5E4AE-6945-43B4-A470-B6FE9E30C6C2}"/>
                  </a:ext>
                </a:extLst>
              </p:cNvPr>
              <p:cNvSpPr/>
              <p:nvPr/>
            </p:nvSpPr>
            <p:spPr>
              <a:xfrm>
                <a:off x="231271" y="3312606"/>
                <a:ext cx="2728592" cy="2585323"/>
              </a:xfrm>
              <a:prstGeom prst="rect">
                <a:avLst/>
              </a:prstGeom>
            </p:spPr>
            <p:txBody>
              <a:bodyPr wrap="square">
                <a:spAutoFit/>
              </a:bodyPr>
              <a:lstStyle/>
              <a:p>
                <a:r>
                  <a:rPr lang="ja-JP" altLang="en-US" dirty="0">
                    <a:solidFill>
                      <a:srgbClr val="333333"/>
                    </a:solidFill>
                    <a:latin typeface="Noto Sans Japanese"/>
                  </a:rPr>
                  <a:t>因果モデルにおいて、</a:t>
                </a:r>
                <a:endParaRPr lang="en-US" altLang="ja-JP" dirty="0">
                  <a:solidFill>
                    <a:srgbClr val="333333"/>
                  </a:solidFill>
                  <a:latin typeface="Noto Sans Japanese"/>
                </a:endParaRPr>
              </a:p>
              <a:p>
                <a:endParaRPr lang="en-US" altLang="ja-JP" dirty="0">
                  <a:solidFill>
                    <a:srgbClr val="333333"/>
                  </a:solidFill>
                  <a:latin typeface="Noto Sans Japanese"/>
                </a:endParaRPr>
              </a:p>
              <a:p>
                <a:r>
                  <a:rPr lang="ja-JP" altLang="en-US" dirty="0">
                    <a:solidFill>
                      <a:srgbClr val="333333"/>
                    </a:solidFill>
                    <a:latin typeface="Noto Sans Japanese"/>
                  </a:rPr>
                  <a:t>外から値が与えられる変数を「</a:t>
                </a:r>
                <a:r>
                  <a:rPr lang="ja-JP" altLang="en-US" b="1" dirty="0">
                    <a:solidFill>
                      <a:srgbClr val="333333"/>
                    </a:solidFill>
                    <a:latin typeface="Noto Sans Japanese"/>
                  </a:rPr>
                  <a:t>外生変数</a:t>
                </a:r>
                <a:r>
                  <a:rPr lang="ja-JP" altLang="en-US" dirty="0">
                    <a:solidFill>
                      <a:srgbClr val="333333"/>
                    </a:solidFill>
                    <a:latin typeface="Noto Sans Japanese"/>
                  </a:rPr>
                  <a:t>」と呼ぶ→</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3</m:t>
                        </m:r>
                      </m:sub>
                    </m:sSub>
                  </m:oMath>
                </a14:m>
                <a:endParaRPr lang="en-US" altLang="ja-JP" dirty="0">
                  <a:solidFill>
                    <a:srgbClr val="333333"/>
                  </a:solidFill>
                  <a:latin typeface="Noto Sans Japanese"/>
                </a:endParaRPr>
              </a:p>
              <a:p>
                <a:endParaRPr lang="en-US" altLang="ja-JP" dirty="0">
                  <a:solidFill>
                    <a:srgbClr val="333333"/>
                  </a:solidFill>
                  <a:latin typeface="Noto Sans Japanese"/>
                </a:endParaRPr>
              </a:p>
              <a:p>
                <a:r>
                  <a:rPr lang="ja-JP" altLang="en-US" dirty="0">
                    <a:solidFill>
                      <a:srgbClr val="333333"/>
                    </a:solidFill>
                    <a:latin typeface="Noto Sans Japanese"/>
                  </a:rPr>
                  <a:t>式を解いて値が求まる変数を「</a:t>
                </a:r>
                <a:r>
                  <a:rPr lang="ja-JP" altLang="en-US" b="1" dirty="0">
                    <a:solidFill>
                      <a:srgbClr val="333333"/>
                    </a:solidFill>
                    <a:latin typeface="Noto Sans Japanese"/>
                  </a:rPr>
                  <a:t>内生変数</a:t>
                </a:r>
                <a:r>
                  <a:rPr lang="ja-JP" altLang="en-US" dirty="0">
                    <a:solidFill>
                      <a:srgbClr val="333333"/>
                    </a:solidFill>
                    <a:latin typeface="Noto Sans Japanese"/>
                  </a:rPr>
                  <a:t>」と呼ぶ→</a:t>
                </a:r>
                <a:r>
                  <a:rPr lang="en-US" altLang="ja-JP" dirty="0">
                    <a:solidFill>
                      <a:srgbClr val="454545"/>
                    </a:solidFill>
                  </a:rPr>
                  <a:t> </a:t>
                </a:r>
                <a14:m>
                  <m:oMath xmlns:m="http://schemas.openxmlformats.org/officeDocument/2006/math">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1</m:t>
                        </m:r>
                      </m:sub>
                    </m:sSub>
                  </m:oMath>
                </a14:m>
                <a:r>
                  <a:rPr lang="ja-JP" altLang="en-US" dirty="0"/>
                  <a:t>と</a:t>
                </a:r>
                <a14:m>
                  <m:oMath xmlns:m="http://schemas.openxmlformats.org/officeDocument/2006/math">
                    <m:sSub>
                      <m:sSubPr>
                        <m:ctrlPr>
                          <a:rPr lang="en-US" altLang="ja-JP" i="1">
                            <a:solidFill>
                              <a:srgbClr val="454545"/>
                            </a:solidFill>
                            <a:latin typeface="Cambria Math" panose="02040503050406030204" pitchFamily="18" charset="0"/>
                          </a:rPr>
                        </m:ctrlPr>
                      </m:sSub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2</m:t>
                        </m:r>
                      </m:sub>
                    </m:sSub>
                  </m:oMath>
                </a14:m>
                <a:endParaRPr lang="ja-JP" altLang="en-US" dirty="0"/>
              </a:p>
            </p:txBody>
          </p:sp>
        </mc:Choice>
        <mc:Fallback xmlns="">
          <p:sp>
            <p:nvSpPr>
              <p:cNvPr id="22" name="正方形/長方形 21">
                <a:extLst>
                  <a:ext uri="{FF2B5EF4-FFF2-40B4-BE49-F238E27FC236}">
                    <a16:creationId xmlns:a16="http://schemas.microsoft.com/office/drawing/2014/main" id="{6CD5E4AE-6945-43B4-A470-B6FE9E30C6C2}"/>
                  </a:ext>
                </a:extLst>
              </p:cNvPr>
              <p:cNvSpPr>
                <a:spLocks noRot="1" noChangeAspect="1" noMove="1" noResize="1" noEditPoints="1" noAdjustHandles="1" noChangeArrowheads="1" noChangeShapeType="1" noTextEdit="1"/>
              </p:cNvSpPr>
              <p:nvPr/>
            </p:nvSpPr>
            <p:spPr>
              <a:xfrm>
                <a:off x="231271" y="3312606"/>
                <a:ext cx="2728592" cy="2585323"/>
              </a:xfrm>
              <a:prstGeom prst="rect">
                <a:avLst/>
              </a:prstGeom>
              <a:blipFill>
                <a:blip r:embed="rId10"/>
                <a:stretch>
                  <a:fillRect l="-2009" t="-941" r="-1116" b="-2824"/>
                </a:stretch>
              </a:blipFill>
            </p:spPr>
            <p:txBody>
              <a:bodyPr/>
              <a:lstStyle/>
              <a:p>
                <a:r>
                  <a:rPr lang="ja-JP" altLang="en-US">
                    <a:noFill/>
                  </a:rPr>
                  <a:t> </a:t>
                </a:r>
              </a:p>
            </p:txBody>
          </p:sp>
        </mc:Fallback>
      </mc:AlternateContent>
      <p:sp>
        <p:nvSpPr>
          <p:cNvPr id="23" name="正方形/長方形 22">
            <a:extLst>
              <a:ext uri="{FF2B5EF4-FFF2-40B4-BE49-F238E27FC236}">
                <a16:creationId xmlns:a16="http://schemas.microsoft.com/office/drawing/2014/main" id="{DB31E856-8AEB-4D6E-9B58-F0C47B6F954D}"/>
              </a:ext>
            </a:extLst>
          </p:cNvPr>
          <p:cNvSpPr/>
          <p:nvPr/>
        </p:nvSpPr>
        <p:spPr>
          <a:xfrm>
            <a:off x="2057052" y="2694594"/>
            <a:ext cx="902811" cy="307777"/>
          </a:xfrm>
          <a:prstGeom prst="rect">
            <a:avLst/>
          </a:prstGeom>
        </p:spPr>
        <p:txBody>
          <a:bodyPr wrap="none">
            <a:spAutoFit/>
          </a:bodyPr>
          <a:lstStyle/>
          <a:p>
            <a:r>
              <a:rPr lang="ja-JP" altLang="en-US" sz="1400" b="1" dirty="0">
                <a:solidFill>
                  <a:srgbClr val="333333"/>
                </a:solidFill>
                <a:latin typeface="Noto Sans Japanese"/>
              </a:rPr>
              <a:t>外生変数</a:t>
            </a:r>
            <a:endParaRPr lang="ja-JP" altLang="en-US" sz="1400" dirty="0"/>
          </a:p>
        </p:txBody>
      </p:sp>
      <p:sp>
        <p:nvSpPr>
          <p:cNvPr id="24" name="正方形/長方形 23">
            <a:extLst>
              <a:ext uri="{FF2B5EF4-FFF2-40B4-BE49-F238E27FC236}">
                <a16:creationId xmlns:a16="http://schemas.microsoft.com/office/drawing/2014/main" id="{EB7781C7-1D7E-45B5-BA4B-AD0F595B17E2}"/>
              </a:ext>
            </a:extLst>
          </p:cNvPr>
          <p:cNvSpPr/>
          <p:nvPr/>
        </p:nvSpPr>
        <p:spPr>
          <a:xfrm>
            <a:off x="1653200" y="1298114"/>
            <a:ext cx="902811" cy="307777"/>
          </a:xfrm>
          <a:prstGeom prst="rect">
            <a:avLst/>
          </a:prstGeom>
        </p:spPr>
        <p:txBody>
          <a:bodyPr wrap="none">
            <a:spAutoFit/>
          </a:bodyPr>
          <a:lstStyle/>
          <a:p>
            <a:r>
              <a:rPr lang="ja-JP" altLang="en-US" sz="1400" b="1" dirty="0">
                <a:solidFill>
                  <a:srgbClr val="333333"/>
                </a:solidFill>
                <a:latin typeface="Noto Sans Japanese"/>
              </a:rPr>
              <a:t>内生変数</a:t>
            </a:r>
            <a:endParaRPr lang="ja-JP" altLang="en-US" sz="1400" dirty="0"/>
          </a:p>
        </p:txBody>
      </p:sp>
      <p:sp>
        <p:nvSpPr>
          <p:cNvPr id="25" name="正方形/長方形 24">
            <a:extLst>
              <a:ext uri="{FF2B5EF4-FFF2-40B4-BE49-F238E27FC236}">
                <a16:creationId xmlns:a16="http://schemas.microsoft.com/office/drawing/2014/main" id="{34EEFB05-D1F3-437B-A176-A3C830792C63}"/>
              </a:ext>
            </a:extLst>
          </p:cNvPr>
          <p:cNvSpPr/>
          <p:nvPr/>
        </p:nvSpPr>
        <p:spPr>
          <a:xfrm>
            <a:off x="130636" y="2694595"/>
            <a:ext cx="902811" cy="307777"/>
          </a:xfrm>
          <a:prstGeom prst="rect">
            <a:avLst/>
          </a:prstGeom>
        </p:spPr>
        <p:txBody>
          <a:bodyPr wrap="none">
            <a:spAutoFit/>
          </a:bodyPr>
          <a:lstStyle/>
          <a:p>
            <a:r>
              <a:rPr lang="ja-JP" altLang="en-US" sz="1400" b="1" dirty="0">
                <a:solidFill>
                  <a:srgbClr val="333333"/>
                </a:solidFill>
                <a:latin typeface="Noto Sans Japanese"/>
              </a:rPr>
              <a:t>内生変数</a:t>
            </a:r>
            <a:endParaRPr lang="ja-JP" altLang="en-US" sz="1400" dirty="0"/>
          </a:p>
        </p:txBody>
      </p:sp>
      <p:cxnSp>
        <p:nvCxnSpPr>
          <p:cNvPr id="27" name="直線コネクタ 26">
            <a:extLst>
              <a:ext uri="{FF2B5EF4-FFF2-40B4-BE49-F238E27FC236}">
                <a16:creationId xmlns:a16="http://schemas.microsoft.com/office/drawing/2014/main" id="{E27D77DC-C789-4AFE-A0BB-AFF32F660E82}"/>
              </a:ext>
            </a:extLst>
          </p:cNvPr>
          <p:cNvCxnSpPr>
            <a:cxnSpLocks/>
          </p:cNvCxnSpPr>
          <p:nvPr/>
        </p:nvCxnSpPr>
        <p:spPr>
          <a:xfrm>
            <a:off x="3087701" y="1205122"/>
            <a:ext cx="13313" cy="5301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C3AF9FA-2602-45B1-AD32-9FA6F682B950}"/>
              </a:ext>
            </a:extLst>
          </p:cNvPr>
          <p:cNvCxnSpPr/>
          <p:nvPr/>
        </p:nvCxnSpPr>
        <p:spPr>
          <a:xfrm>
            <a:off x="3101014" y="5169355"/>
            <a:ext cx="56619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38CF703D-E9B7-4313-9EC5-A45790478BD7}"/>
                  </a:ext>
                </a:extLst>
              </p:cNvPr>
              <p:cNvSpPr/>
              <p:nvPr/>
            </p:nvSpPr>
            <p:spPr>
              <a:xfrm>
                <a:off x="3163175" y="5373133"/>
                <a:ext cx="5599825" cy="1169872"/>
              </a:xfrm>
              <a:prstGeom prst="rect">
                <a:avLst/>
              </a:prstGeom>
            </p:spPr>
            <p:txBody>
              <a:bodyPr wrap="square">
                <a:spAutoFit/>
              </a:bodyPr>
              <a:lstStyle/>
              <a:p>
                <a:r>
                  <a:rPr lang="ja-JP" altLang="en-US" sz="1400" dirty="0">
                    <a:solidFill>
                      <a:srgbClr val="454545"/>
                    </a:solidFill>
                    <a:latin typeface="Cambria Math" panose="02040503050406030204" pitchFamily="18" charset="0"/>
                  </a:rPr>
                  <a:t>サンプルが</a:t>
                </a:r>
                <a14:m>
                  <m:oMath xmlns:m="http://schemas.openxmlformats.org/officeDocument/2006/math">
                    <m:r>
                      <a:rPr lang="en-US" altLang="ja-JP" sz="1400" b="0" i="1" smtClean="0">
                        <a:solidFill>
                          <a:srgbClr val="454545"/>
                        </a:solidFill>
                        <a:latin typeface="Cambria Math" panose="02040503050406030204" pitchFamily="18" charset="0"/>
                      </a:rPr>
                      <m:t>𝑛</m:t>
                    </m:r>
                  </m:oMath>
                </a14:m>
                <a:r>
                  <a:rPr lang="ja-JP" altLang="en-US" sz="1400" dirty="0">
                    <a:solidFill>
                      <a:srgbClr val="454545"/>
                    </a:solidFill>
                    <a:latin typeface="Cambria Math" panose="02040503050406030204" pitchFamily="18" charset="0"/>
                  </a:rPr>
                  <a:t>ある場合の</a:t>
                </a:r>
                <a14:m>
                  <m:oMath xmlns:m="http://schemas.openxmlformats.org/officeDocument/2006/math">
                    <m:r>
                      <a:rPr lang="en-US" altLang="ja-JP" sz="1400" i="1">
                        <a:latin typeface="Cambria Math" panose="02040503050406030204" pitchFamily="18" charset="0"/>
                      </a:rPr>
                      <m:t>𝑋</m:t>
                    </m:r>
                    <m:r>
                      <a:rPr lang="en-US" altLang="ja-JP" sz="1400" i="1">
                        <a:latin typeface="Cambria Math" panose="02040503050406030204" pitchFamily="18" charset="0"/>
                      </a:rPr>
                      <m:t>=</m:t>
                    </m:r>
                    <m:r>
                      <a:rPr lang="en-US" altLang="ja-JP" sz="1400" i="1">
                        <a:latin typeface="Cambria Math" panose="02040503050406030204" pitchFamily="18" charset="0"/>
                      </a:rPr>
                      <m:t>𝑊𝑋</m:t>
                    </m:r>
                  </m:oMath>
                </a14:m>
                <a:r>
                  <a:rPr lang="ja-JP" altLang="en-US" sz="1400" dirty="0">
                    <a:solidFill>
                      <a:srgbClr val="454545"/>
                    </a:solidFill>
                    <a:latin typeface="Cambria Math" panose="02040503050406030204" pitchFamily="18" charset="0"/>
                  </a:rPr>
                  <a:t>は</a:t>
                </a:r>
                <a:endParaRPr lang="en-US" altLang="ja-JP" sz="1400" dirty="0">
                  <a:solidFill>
                    <a:srgbClr val="454545"/>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altLang="ja-JP" sz="1400" i="1" smtClean="0">
                              <a:solidFill>
                                <a:srgbClr val="454545"/>
                              </a:solidFill>
                              <a:latin typeface="Cambria Math" panose="02040503050406030204" pitchFamily="18" charset="0"/>
                            </a:rPr>
                          </m:ctrlPr>
                        </m:dPr>
                        <m:e>
                          <m:m>
                            <m:mPr>
                              <m:mcs>
                                <m:mc>
                                  <m:mcPr>
                                    <m:count m:val="3"/>
                                    <m:mcJc m:val="center"/>
                                  </m:mcPr>
                                </m:mc>
                              </m:mcs>
                              <m:ctrlPr>
                                <a:rPr lang="en-US" altLang="ja-JP" sz="1400" i="1">
                                  <a:solidFill>
                                    <a:srgbClr val="454545"/>
                                  </a:solidFill>
                                  <a:latin typeface="Cambria Math" panose="02040503050406030204" pitchFamily="18" charset="0"/>
                                </a:rPr>
                              </m:ctrlPr>
                            </m:mPr>
                            <m:mr>
                              <m:e>
                                <m:sSubSup>
                                  <m:sSubSupPr>
                                    <m:ctrlPr>
                                      <a:rPr lang="en-US" altLang="ja-JP" sz="1400" i="1" smtClean="0">
                                        <a:solidFill>
                                          <a:srgbClr val="454545"/>
                                        </a:solidFill>
                                        <a:latin typeface="Cambria Math" panose="02040503050406030204" pitchFamily="18" charset="0"/>
                                      </a:rPr>
                                    </m:ctrlPr>
                                  </m:sSubSupPr>
                                  <m:e>
                                    <m:r>
                                      <a:rPr lang="en-US" altLang="ja-JP" sz="1400" b="0" i="1" smtClean="0">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1</m:t>
                                    </m:r>
                                  </m:sub>
                                  <m:sup>
                                    <m:d>
                                      <m:dPr>
                                        <m:ctrlPr>
                                          <a:rPr lang="en-US" altLang="ja-JP" sz="1400" i="1" smtClean="0">
                                            <a:solidFill>
                                              <a:srgbClr val="454545"/>
                                            </a:solidFill>
                                            <a:latin typeface="Cambria Math" panose="02040503050406030204" pitchFamily="18" charset="0"/>
                                          </a:rPr>
                                        </m:ctrlPr>
                                      </m:dPr>
                                      <m:e>
                                        <m:r>
                                          <a:rPr lang="en-US" altLang="ja-JP" sz="1400" b="0" i="1" smtClean="0">
                                            <a:solidFill>
                                              <a:srgbClr val="454545"/>
                                            </a:solidFill>
                                            <a:latin typeface="Cambria Math" panose="02040503050406030204" pitchFamily="18" charset="0"/>
                                          </a:rPr>
                                          <m:t>1</m:t>
                                        </m:r>
                                      </m:e>
                                    </m:d>
                                  </m:sup>
                                </m:sSubSup>
                              </m:e>
                              <m:e>
                                <m:r>
                                  <a:rPr lang="en-US" altLang="ja-JP" sz="1400" i="1" smtClean="0">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1</m:t>
                                    </m:r>
                                  </m:sub>
                                  <m:sup>
                                    <m:d>
                                      <m:dPr>
                                        <m:ctrlPr>
                                          <a:rPr lang="en-US" altLang="ja-JP" sz="1400" i="1">
                                            <a:solidFill>
                                              <a:schemeClr val="tx1"/>
                                            </a:solidFill>
                                            <a:latin typeface="Cambria Math" panose="02040503050406030204" pitchFamily="18" charset="0"/>
                                          </a:rPr>
                                        </m:ctrlPr>
                                      </m:dPr>
                                      <m:e>
                                        <m:r>
                                          <a:rPr lang="en-US" altLang="ja-JP" sz="1400" b="0" i="1" smtClean="0">
                                            <a:solidFill>
                                              <a:schemeClr val="tx1"/>
                                            </a:solidFill>
                                            <a:latin typeface="Cambria Math" panose="02040503050406030204" pitchFamily="18" charset="0"/>
                                          </a:rPr>
                                          <m:t>𝑖</m:t>
                                        </m:r>
                                      </m:e>
                                    </m:d>
                                  </m:sup>
                                </m:sSubSup>
                              </m:e>
                              <m:e>
                                <m:r>
                                  <a:rPr lang="en-US" altLang="ja-JP" sz="1400" i="1" smtClean="0">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1</m:t>
                                    </m:r>
                                  </m:sub>
                                  <m:sup>
                                    <m:d>
                                      <m:dPr>
                                        <m:ctrlPr>
                                          <a:rPr lang="en-US" altLang="ja-JP" sz="1400" i="1">
                                            <a:solidFill>
                                              <a:srgbClr val="454545"/>
                                            </a:solidFill>
                                            <a:latin typeface="Cambria Math" panose="02040503050406030204" pitchFamily="18" charset="0"/>
                                          </a:rPr>
                                        </m:ctrlPr>
                                      </m:dPr>
                                      <m:e>
                                        <m:r>
                                          <a:rPr lang="en-US" altLang="ja-JP" sz="1400" b="0" i="1" smtClean="0">
                                            <a:solidFill>
                                              <a:srgbClr val="454545"/>
                                            </a:solidFill>
                                            <a:latin typeface="Cambria Math" panose="02040503050406030204" pitchFamily="18" charset="0"/>
                                          </a:rPr>
                                          <m:t>𝑛</m:t>
                                        </m:r>
                                      </m:e>
                                    </m:d>
                                  </m:sup>
                                </m:sSubSup>
                              </m:e>
                            </m:mr>
                            <m:mr>
                              <m:e>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2</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1</m:t>
                                        </m:r>
                                      </m:e>
                                    </m:d>
                                  </m:sup>
                                </m:sSubSup>
                              </m:e>
                              <m:e>
                                <m:r>
                                  <a:rPr lang="en-US" altLang="ja-JP" sz="1400" i="1" smtClean="0">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2</m:t>
                                    </m:r>
                                  </m:sub>
                                  <m:sup>
                                    <m:d>
                                      <m:dPr>
                                        <m:ctrlPr>
                                          <a:rPr lang="en-US" altLang="ja-JP" sz="1400" i="1">
                                            <a:solidFill>
                                              <a:srgbClr val="454545"/>
                                            </a:solidFill>
                                            <a:latin typeface="Cambria Math" panose="02040503050406030204" pitchFamily="18" charset="0"/>
                                          </a:rPr>
                                        </m:ctrlPr>
                                      </m:dPr>
                                      <m:e>
                                        <m:r>
                                          <a:rPr lang="en-US" altLang="ja-JP" sz="1400" b="0" i="1" smtClean="0">
                                            <a:solidFill>
                                              <a:srgbClr val="454545"/>
                                            </a:solidFill>
                                            <a:latin typeface="Cambria Math" panose="02040503050406030204" pitchFamily="18" charset="0"/>
                                          </a:rPr>
                                          <m:t>𝑖</m:t>
                                        </m:r>
                                      </m:e>
                                    </m:d>
                                  </m:sup>
                                </m:sSubSup>
                              </m:e>
                              <m:e>
                                <m:r>
                                  <a:rPr lang="en-US" altLang="ja-JP" sz="1400" i="1" smtClean="0">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𝑥</m:t>
                                    </m:r>
                                  </m:e>
                                  <m:sub>
                                    <m:r>
                                      <a:rPr lang="en-US" altLang="ja-JP" sz="1400" b="0" i="1" smtClean="0">
                                        <a:solidFill>
                                          <a:schemeClr val="tx1"/>
                                        </a:solidFill>
                                        <a:latin typeface="Cambria Math" panose="02040503050406030204" pitchFamily="18" charset="0"/>
                                      </a:rPr>
                                      <m:t>2</m:t>
                                    </m:r>
                                  </m:sub>
                                  <m:sup>
                                    <m:d>
                                      <m:dPr>
                                        <m:ctrlPr>
                                          <a:rPr lang="en-US" altLang="ja-JP" sz="1400" i="1">
                                            <a:solidFill>
                                              <a:schemeClr val="tx1"/>
                                            </a:solidFill>
                                            <a:latin typeface="Cambria Math" panose="02040503050406030204" pitchFamily="18" charset="0"/>
                                          </a:rPr>
                                        </m:ctrlPr>
                                      </m:dPr>
                                      <m:e>
                                        <m:r>
                                          <a:rPr lang="en-US" altLang="ja-JP" sz="1400" b="0" i="1" smtClean="0">
                                            <a:solidFill>
                                              <a:schemeClr val="tx1"/>
                                            </a:solidFill>
                                            <a:latin typeface="Cambria Math" panose="02040503050406030204" pitchFamily="18" charset="0"/>
                                          </a:rPr>
                                          <m:t>𝑛</m:t>
                                        </m:r>
                                      </m:e>
                                    </m:d>
                                  </m:sup>
                                </m:sSubSup>
                              </m:e>
                            </m:mr>
                            <m:mr>
                              <m:e>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1</m:t>
                                        </m:r>
                                      </m:e>
                                    </m:d>
                                  </m:sup>
                                </m:sSubSup>
                              </m:e>
                              <m:e>
                                <m:r>
                                  <a:rPr lang="en-US" altLang="ja-JP" sz="1400" i="1" smtClean="0">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b="0" i="1" smtClean="0">
                                            <a:solidFill>
                                              <a:srgbClr val="454545"/>
                                            </a:solidFill>
                                            <a:latin typeface="Cambria Math" panose="02040503050406030204" pitchFamily="18" charset="0"/>
                                          </a:rPr>
                                          <m:t>𝑖</m:t>
                                        </m:r>
                                      </m:e>
                                    </m:d>
                                  </m:sup>
                                </m:sSubSup>
                              </m:e>
                              <m:e>
                                <m:r>
                                  <a:rPr lang="en-US" altLang="ja-JP" sz="1400" i="1" smtClean="0">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b="0" i="1" smtClean="0">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b="0" i="1" smtClean="0">
                                            <a:solidFill>
                                              <a:srgbClr val="454545"/>
                                            </a:solidFill>
                                            <a:latin typeface="Cambria Math" panose="02040503050406030204" pitchFamily="18" charset="0"/>
                                          </a:rPr>
                                          <m:t>𝑛</m:t>
                                        </m:r>
                                      </m:e>
                                    </m:d>
                                  </m:sup>
                                </m:sSubSup>
                              </m:e>
                            </m:mr>
                          </m:m>
                        </m:e>
                      </m:d>
                      <m:r>
                        <a:rPr lang="en-US" altLang="ja-JP" sz="1400" i="1">
                          <a:solidFill>
                            <a:srgbClr val="454545"/>
                          </a:solidFill>
                          <a:latin typeface="Cambria Math" panose="02040503050406030204" pitchFamily="18" charset="0"/>
                        </a:rPr>
                        <m:t>=</m:t>
                      </m:r>
                      <m:d>
                        <m:dPr>
                          <m:begChr m:val="["/>
                          <m:endChr m:val="]"/>
                          <m:ctrlPr>
                            <a:rPr lang="en-US" altLang="ja-JP" sz="1400" i="1">
                              <a:solidFill>
                                <a:srgbClr val="454545"/>
                              </a:solidFill>
                              <a:latin typeface="Cambria Math" panose="02040503050406030204" pitchFamily="18" charset="0"/>
                            </a:rPr>
                          </m:ctrlPr>
                        </m:dPr>
                        <m:e>
                          <m:m>
                            <m:mPr>
                              <m:mcs>
                                <m:mc>
                                  <m:mcPr>
                                    <m:count m:val="3"/>
                                    <m:mcJc m:val="center"/>
                                  </m:mcPr>
                                </m:mc>
                              </m:mcs>
                              <m:ctrlPr>
                                <a:rPr lang="en-US" altLang="ja-JP" sz="1400" i="1">
                                  <a:solidFill>
                                    <a:srgbClr val="454545"/>
                                  </a:solidFill>
                                  <a:latin typeface="Cambria Math" panose="02040503050406030204" pitchFamily="18" charset="0"/>
                                </a:rPr>
                              </m:ctrlPr>
                            </m:mPr>
                            <m:mr>
                              <m:e>
                                <m:r>
                                  <m:rPr>
                                    <m:brk m:alnAt="7"/>
                                  </m:rPr>
                                  <a:rPr lang="en-US" altLang="ja-JP" sz="1400" i="1">
                                    <a:solidFill>
                                      <a:srgbClr val="FF0000"/>
                                    </a:solidFill>
                                    <a:latin typeface="Cambria Math" panose="02040503050406030204" pitchFamily="18" charset="0"/>
                                  </a:rPr>
                                  <m:t>0</m:t>
                                </m:r>
                              </m:e>
                              <m:e>
                                <m:r>
                                  <a:rPr lang="en-US" altLang="ja-JP" sz="1400" i="1">
                                    <a:solidFill>
                                      <a:srgbClr val="454545"/>
                                    </a:solidFill>
                                    <a:latin typeface="Cambria Math" panose="02040503050406030204" pitchFamily="18" charset="0"/>
                                  </a:rPr>
                                  <m:t>0</m:t>
                                </m:r>
                              </m:e>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31</m:t>
                                    </m:r>
                                  </m:sub>
                                </m:sSub>
                              </m:e>
                            </m:mr>
                            <m:m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12</m:t>
                                    </m:r>
                                  </m:sub>
                                </m:sSub>
                              </m:e>
                              <m:e>
                                <m:r>
                                  <a:rPr lang="en-US" altLang="ja-JP" sz="1400" i="1">
                                    <a:solidFill>
                                      <a:srgbClr val="FF0000"/>
                                    </a:solidFill>
                                    <a:latin typeface="Cambria Math" panose="02040503050406030204" pitchFamily="18" charset="0"/>
                                  </a:rPr>
                                  <m:t>0</m:t>
                                </m:r>
                              </m:e>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32</m:t>
                                    </m:r>
                                  </m:sub>
                                </m:sSub>
                              </m:e>
                            </m:mr>
                            <m:mr>
                              <m:e>
                                <m:r>
                                  <a:rPr lang="en-US" altLang="ja-JP" sz="1400" i="1">
                                    <a:solidFill>
                                      <a:srgbClr val="454545"/>
                                    </a:solidFill>
                                    <a:latin typeface="Cambria Math" panose="02040503050406030204" pitchFamily="18" charset="0"/>
                                  </a:rPr>
                                  <m:t>0</m:t>
                                </m:r>
                              </m:e>
                              <m:e>
                                <m:r>
                                  <a:rPr lang="en-US" altLang="ja-JP" sz="1400" i="1">
                                    <a:solidFill>
                                      <a:srgbClr val="454545"/>
                                    </a:solidFill>
                                    <a:latin typeface="Cambria Math" panose="02040503050406030204" pitchFamily="18" charset="0"/>
                                  </a:rPr>
                                  <m:t>0</m:t>
                                </m:r>
                              </m:e>
                              <m:e>
                                <m:r>
                                  <a:rPr lang="en-US" altLang="ja-JP" sz="1400" i="1">
                                    <a:solidFill>
                                      <a:srgbClr val="FF0000"/>
                                    </a:solidFill>
                                    <a:latin typeface="Cambria Math" panose="02040503050406030204" pitchFamily="18" charset="0"/>
                                  </a:rPr>
                                  <m:t>0</m:t>
                                </m:r>
                              </m:e>
                            </m:mr>
                          </m:m>
                        </m:e>
                      </m:d>
                      <m:d>
                        <m:dPr>
                          <m:begChr m:val="["/>
                          <m:endChr m:val="]"/>
                          <m:ctrlPr>
                            <a:rPr lang="en-US" altLang="ja-JP" sz="1400" i="1">
                              <a:solidFill>
                                <a:srgbClr val="454545"/>
                              </a:solidFill>
                              <a:latin typeface="Cambria Math" panose="02040503050406030204" pitchFamily="18" charset="0"/>
                            </a:rPr>
                          </m:ctrlPr>
                        </m:dPr>
                        <m:e>
                          <m:m>
                            <m:mPr>
                              <m:mcs>
                                <m:mc>
                                  <m:mcPr>
                                    <m:count m:val="3"/>
                                    <m:mcJc m:val="center"/>
                                  </m:mcPr>
                                </m:mc>
                              </m:mcs>
                              <m:ctrlPr>
                                <a:rPr lang="en-US" altLang="ja-JP" sz="1400" i="1">
                                  <a:solidFill>
                                    <a:srgbClr val="454545"/>
                                  </a:solidFill>
                                  <a:latin typeface="Cambria Math" panose="02040503050406030204" pitchFamily="18" charset="0"/>
                                </a:rPr>
                              </m:ctrlPr>
                            </m:mPr>
                            <m:mr>
                              <m:e>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1</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1</m:t>
                                        </m:r>
                                      </m:e>
                                    </m:d>
                                  </m:sup>
                                </m:sSubSup>
                              </m:e>
                              <m:e>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𝑥</m:t>
                                    </m:r>
                                  </m:e>
                                  <m:sub>
                                    <m:r>
                                      <a:rPr lang="en-US" altLang="ja-JP" sz="1400" i="1">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e>
                                <m:r>
                                  <a:rPr lang="en-US" altLang="ja-JP" sz="1400" i="1">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1</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𝑛</m:t>
                                        </m:r>
                                      </m:e>
                                    </m:d>
                                  </m:sup>
                                </m:sSubSup>
                              </m:e>
                            </m:mr>
                            <m:mr>
                              <m:e>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2</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1</m:t>
                                        </m:r>
                                      </m:e>
                                    </m:d>
                                  </m:sup>
                                </m:sSubSup>
                              </m:e>
                              <m:e>
                                <m:r>
                                  <a:rPr lang="en-US" altLang="ja-JP" sz="1400" i="1">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2</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𝑖</m:t>
                                        </m:r>
                                      </m:e>
                                    </m:d>
                                  </m:sup>
                                </m:sSubSup>
                              </m:e>
                              <m:e>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𝑥</m:t>
                                    </m:r>
                                  </m:e>
                                  <m:sub>
                                    <m:r>
                                      <a:rPr lang="en-US" altLang="ja-JP" sz="1400" i="1">
                                        <a:latin typeface="Cambria Math" panose="02040503050406030204" pitchFamily="18" charset="0"/>
                                      </a:rPr>
                                      <m:t>2</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𝑛</m:t>
                                        </m:r>
                                      </m:e>
                                    </m:d>
                                  </m:sup>
                                </m:sSubSup>
                              </m:e>
                            </m:mr>
                            <m:mr>
                              <m:e>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1</m:t>
                                        </m:r>
                                      </m:e>
                                    </m:d>
                                  </m:sup>
                                </m:sSubSup>
                              </m:e>
                              <m:e>
                                <m:r>
                                  <a:rPr lang="en-US" altLang="ja-JP" sz="1400" i="1">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𝑖</m:t>
                                        </m:r>
                                      </m:e>
                                    </m:d>
                                  </m:sup>
                                </m:sSubSup>
                              </m:e>
                              <m:e>
                                <m:r>
                                  <a:rPr lang="en-US" altLang="ja-JP" sz="1400" i="1">
                                    <a:solidFill>
                                      <a:srgbClr val="454545"/>
                                    </a:solidFill>
                                    <a:latin typeface="Cambria Math" panose="02040503050406030204" pitchFamily="18" charset="0"/>
                                  </a:rPr>
                                  <m:t>⋯</m:t>
                                </m:r>
                                <m:sSubSup>
                                  <m:sSubSupPr>
                                    <m:ctrlPr>
                                      <a:rPr lang="en-US" altLang="ja-JP" sz="1400" i="1">
                                        <a:solidFill>
                                          <a:srgbClr val="454545"/>
                                        </a:solidFill>
                                        <a:latin typeface="Cambria Math" panose="02040503050406030204" pitchFamily="18" charset="0"/>
                                      </a:rPr>
                                    </m:ctrlPr>
                                  </m:sSubSupPr>
                                  <m:e>
                                    <m:r>
                                      <a:rPr lang="en-US" altLang="ja-JP" sz="1400" i="1">
                                        <a:solidFill>
                                          <a:srgbClr val="454545"/>
                                        </a:solidFill>
                                        <a:latin typeface="Cambria Math" panose="02040503050406030204" pitchFamily="18" charset="0"/>
                                      </a:rPr>
                                      <m:t>𝑥</m:t>
                                    </m:r>
                                  </m:e>
                                  <m:sub>
                                    <m:r>
                                      <a:rPr lang="en-US" altLang="ja-JP" sz="1400" i="1">
                                        <a:solidFill>
                                          <a:srgbClr val="454545"/>
                                        </a:solidFill>
                                        <a:latin typeface="Cambria Math" panose="02040503050406030204" pitchFamily="18" charset="0"/>
                                      </a:rPr>
                                      <m:t>3</m:t>
                                    </m:r>
                                  </m:sub>
                                  <m:sup>
                                    <m:d>
                                      <m:dPr>
                                        <m:ctrlPr>
                                          <a:rPr lang="en-US" altLang="ja-JP" sz="1400" i="1">
                                            <a:solidFill>
                                              <a:srgbClr val="454545"/>
                                            </a:solidFill>
                                            <a:latin typeface="Cambria Math" panose="02040503050406030204" pitchFamily="18" charset="0"/>
                                          </a:rPr>
                                        </m:ctrlPr>
                                      </m:dPr>
                                      <m:e>
                                        <m:r>
                                          <a:rPr lang="en-US" altLang="ja-JP" sz="1400" i="1">
                                            <a:solidFill>
                                              <a:srgbClr val="454545"/>
                                            </a:solidFill>
                                            <a:latin typeface="Cambria Math" panose="02040503050406030204" pitchFamily="18" charset="0"/>
                                          </a:rPr>
                                          <m:t>𝑛</m:t>
                                        </m:r>
                                      </m:e>
                                    </m:d>
                                  </m:sup>
                                </m:sSubSup>
                              </m:e>
                            </m:mr>
                          </m:m>
                        </m:e>
                      </m:d>
                    </m:oMath>
                  </m:oMathPara>
                </a14:m>
                <a:endParaRPr lang="en-US" altLang="ja-JP" sz="1400" dirty="0">
                  <a:solidFill>
                    <a:srgbClr val="454545"/>
                  </a:solidFill>
                  <a:latin typeface="Poppins"/>
                </a:endParaRPr>
              </a:p>
            </p:txBody>
          </p:sp>
        </mc:Choice>
        <mc:Fallback xmlns="">
          <p:sp>
            <p:nvSpPr>
              <p:cNvPr id="31" name="正方形/長方形 30">
                <a:extLst>
                  <a:ext uri="{FF2B5EF4-FFF2-40B4-BE49-F238E27FC236}">
                    <a16:creationId xmlns:a16="http://schemas.microsoft.com/office/drawing/2014/main" id="{38CF703D-E9B7-4313-9EC5-A45790478BD7}"/>
                  </a:ext>
                </a:extLst>
              </p:cNvPr>
              <p:cNvSpPr>
                <a:spLocks noRot="1" noChangeAspect="1" noMove="1" noResize="1" noEditPoints="1" noAdjustHandles="1" noChangeArrowheads="1" noChangeShapeType="1" noTextEdit="1"/>
              </p:cNvSpPr>
              <p:nvPr/>
            </p:nvSpPr>
            <p:spPr>
              <a:xfrm>
                <a:off x="3163175" y="5373133"/>
                <a:ext cx="5599825" cy="1169872"/>
              </a:xfrm>
              <a:prstGeom prst="rect">
                <a:avLst/>
              </a:prstGeom>
              <a:blipFill>
                <a:blip r:embed="rId11"/>
                <a:stretch>
                  <a:fillRect l="-326" t="-5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15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A0B27F7B-475E-4D1C-9045-8AC2C94286E5}"/>
              </a:ext>
            </a:extLst>
          </p:cNvPr>
          <p:cNvSpPr>
            <a:spLocks noGrp="1"/>
          </p:cNvSpPr>
          <p:nvPr>
            <p:ph type="sldNum" sz="quarter" idx="12"/>
          </p:nvPr>
        </p:nvSpPr>
        <p:spPr/>
        <p:txBody>
          <a:bodyPr/>
          <a:lstStyle/>
          <a:p>
            <a:fld id="{0B5B76A0-1B1D-4A61-BD5D-5E9B52A81CEB}" type="slidenum">
              <a:rPr kumimoji="1" lang="ja-JP" altLang="en-US" smtClean="0"/>
              <a:t>6</a:t>
            </a:fld>
            <a:endParaRPr kumimoji="1" lang="ja-JP" altLang="en-US" dirty="0"/>
          </a:p>
        </p:txBody>
      </p:sp>
      <p:sp>
        <p:nvSpPr>
          <p:cNvPr id="4" name="タイトル 3">
            <a:extLst>
              <a:ext uri="{FF2B5EF4-FFF2-40B4-BE49-F238E27FC236}">
                <a16:creationId xmlns:a16="http://schemas.microsoft.com/office/drawing/2014/main" id="{B12E439E-DDEA-48D5-958A-56E6AF2E9093}"/>
              </a:ext>
            </a:extLst>
          </p:cNvPr>
          <p:cNvSpPr>
            <a:spLocks noGrp="1"/>
          </p:cNvSpPr>
          <p:nvPr>
            <p:ph type="title"/>
          </p:nvPr>
        </p:nvSpPr>
        <p:spPr/>
        <p:txBody>
          <a:bodyPr/>
          <a:lstStyle/>
          <a:p>
            <a:r>
              <a:rPr lang="en-US" altLang="ja-JP" dirty="0"/>
              <a:t>NOTEARS</a:t>
            </a:r>
            <a:r>
              <a:rPr lang="ja-JP" altLang="en-US" dirty="0"/>
              <a:t>の原理（２）</a:t>
            </a:r>
            <a:r>
              <a:rPr lang="en-US" altLang="ja-JP" dirty="0"/>
              <a:t>DAG</a:t>
            </a:r>
            <a:r>
              <a:rPr lang="ja-JP" altLang="en-US" dirty="0"/>
              <a:t>度合いの指標</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C7BA246-CB17-4D50-B07B-6F7C0A38BCB0}"/>
                  </a:ext>
                </a:extLst>
              </p:cNvPr>
              <p:cNvSpPr txBox="1"/>
              <p:nvPr/>
            </p:nvSpPr>
            <p:spPr>
              <a:xfrm>
                <a:off x="368300" y="1299967"/>
                <a:ext cx="5105400" cy="5056384"/>
              </a:xfrm>
              <a:prstGeom prst="rect">
                <a:avLst/>
              </a:prstGeom>
              <a:noFill/>
            </p:spPr>
            <p:txBody>
              <a:bodyPr wrap="square" rtlCol="0">
                <a:spAutoFit/>
              </a:bodyPr>
              <a:lstStyle/>
              <a:p>
                <a:r>
                  <a:rPr lang="en-US" altLang="ja-JP" sz="2000" dirty="0">
                    <a:solidFill>
                      <a:srgbClr val="454545"/>
                    </a:solidFill>
                    <a:latin typeface="Poppins"/>
                  </a:rPr>
                  <a:t>DAG</a:t>
                </a:r>
                <a:r>
                  <a:rPr lang="ja-JP" altLang="en-US" sz="2000" dirty="0">
                    <a:solidFill>
                      <a:srgbClr val="454545"/>
                    </a:solidFill>
                    <a:latin typeface="Poppins"/>
                  </a:rPr>
                  <a:t>の度合い（</a:t>
                </a:r>
                <a:r>
                  <a:rPr lang="en-US" altLang="ja-JP" sz="2000" dirty="0">
                    <a:solidFill>
                      <a:srgbClr val="454545"/>
                    </a:solidFill>
                    <a:latin typeface="Poppins"/>
                  </a:rPr>
                  <a:t>DAG-ness</a:t>
                </a:r>
                <a:r>
                  <a:rPr lang="ja-JP" altLang="en-US" sz="2000" dirty="0">
                    <a:solidFill>
                      <a:srgbClr val="454545"/>
                    </a:solidFill>
                    <a:latin typeface="Poppins"/>
                  </a:rPr>
                  <a:t>）は以下のように表す</a:t>
                </a:r>
                <a:endParaRPr kumimoji="1" lang="en-US" altLang="ja-JP"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h</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𝑊</m:t>
                          </m:r>
                        </m:e>
                      </m:d>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tr</m:t>
                      </m:r>
                      <m:d>
                        <m:dPr>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𝑊</m:t>
                              </m:r>
                            </m:sup>
                          </m:sSup>
                        </m:e>
                      </m:d>
                    </m:oMath>
                  </m:oMathPara>
                </a14:m>
                <a:endParaRPr kumimoji="1" lang="en-US" altLang="ja-JP" sz="2000" dirty="0"/>
              </a:p>
              <a:p>
                <a:endParaRPr kumimoji="1" lang="en-US" altLang="ja-JP" sz="2000" dirty="0"/>
              </a:p>
              <a:p>
                <a14:m>
                  <m:oMath xmlns:m="http://schemas.openxmlformats.org/officeDocument/2006/math">
                    <m:r>
                      <a:rPr kumimoji="1" lang="en-US" altLang="ja-JP" sz="2000" i="1" smtClean="0">
                        <a:latin typeface="Cambria Math" panose="02040503050406030204" pitchFamily="18" charset="0"/>
                      </a:rPr>
                      <m:t>h</m:t>
                    </m:r>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𝑊</m:t>
                        </m:r>
                      </m:e>
                    </m:d>
                    <m:r>
                      <a:rPr kumimoji="1" lang="en-US" altLang="ja-JP" sz="2000" i="1">
                        <a:latin typeface="Cambria Math" panose="02040503050406030204" pitchFamily="18" charset="0"/>
                      </a:rPr>
                      <m:t>=</m:t>
                    </m:r>
                    <m:r>
                      <m:rPr>
                        <m:sty m:val="p"/>
                      </m:rPr>
                      <a:rPr kumimoji="1" lang="en-US" altLang="ja-JP" sz="2000">
                        <a:latin typeface="Cambria Math" panose="02040503050406030204" pitchFamily="18" charset="0"/>
                      </a:rPr>
                      <m:t>tr</m:t>
                    </m:r>
                    <m:d>
                      <m:dPr>
                        <m:ctrlPr>
                          <a:rPr kumimoji="1" lang="en-US" altLang="ja-JP" sz="2000" i="1">
                            <a:latin typeface="Cambria Math" panose="02040503050406030204" pitchFamily="18" charset="0"/>
                          </a:rPr>
                        </m:ctrlPr>
                      </m:dPr>
                      <m:e>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𝑊</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𝑊</m:t>
                            </m:r>
                          </m:sup>
                        </m:s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0</m:t>
                    </m:r>
                  </m:oMath>
                </a14:m>
                <a:r>
                  <a:rPr lang="ja-JP" altLang="en-US" sz="2000" dirty="0">
                    <a:latin typeface="Cambria Math" panose="02040503050406030204" pitchFamily="18" charset="0"/>
                  </a:rPr>
                  <a:t>の場合に</a:t>
                </a:r>
                <a:r>
                  <a:rPr lang="en-US" altLang="ja-JP" sz="2000" dirty="0">
                    <a:latin typeface="Cambria Math" panose="02040503050406030204" pitchFamily="18" charset="0"/>
                  </a:rPr>
                  <a:t>DAG</a:t>
                </a:r>
                <a:r>
                  <a:rPr lang="ja-JP" altLang="en-US" sz="2000" dirty="0">
                    <a:latin typeface="Cambria Math" panose="02040503050406030204" pitchFamily="18" charset="0"/>
                  </a:rPr>
                  <a:t>となるため、</a:t>
                </a:r>
                <a:r>
                  <a:rPr kumimoji="1" lang="en-US" altLang="ja-JP" sz="2000" dirty="0"/>
                  <a:t> </a:t>
                </a:r>
                <a14:m>
                  <m:oMath xmlns:m="http://schemas.openxmlformats.org/officeDocument/2006/math">
                    <m:r>
                      <a:rPr kumimoji="1" lang="en-US" altLang="ja-JP" sz="2000" i="1">
                        <a:latin typeface="Cambria Math" panose="02040503050406030204" pitchFamily="18" charset="0"/>
                      </a:rPr>
                      <m:t>h</m:t>
                    </m:r>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𝑊</m:t>
                        </m:r>
                      </m:e>
                    </m:d>
                    <m:r>
                      <a:rPr kumimoji="1" lang="en-US" altLang="ja-JP" sz="2000" i="1">
                        <a:latin typeface="Cambria Math" panose="02040503050406030204" pitchFamily="18" charset="0"/>
                      </a:rPr>
                      <m:t>=0</m:t>
                    </m:r>
                  </m:oMath>
                </a14:m>
                <a:r>
                  <a:rPr lang="ja-JP" altLang="en-US" sz="2000" dirty="0">
                    <a:latin typeface="Cambria Math" panose="02040503050406030204" pitchFamily="18" charset="0"/>
                  </a:rPr>
                  <a:t>になるような</a:t>
                </a:r>
                <a14:m>
                  <m:oMath xmlns:m="http://schemas.openxmlformats.org/officeDocument/2006/math">
                    <m:r>
                      <a:rPr lang="en-US" altLang="ja-JP" sz="2000" i="1">
                        <a:latin typeface="Cambria Math" panose="02040503050406030204" pitchFamily="18" charset="0"/>
                      </a:rPr>
                      <m:t>𝑊</m:t>
                    </m:r>
                  </m:oMath>
                </a14:m>
                <a:r>
                  <a:rPr lang="ja-JP" altLang="en-US" sz="2000" dirty="0"/>
                  <a:t>（重み行列）を推定できればよい</a:t>
                </a:r>
                <a:endParaRPr lang="en-US" altLang="ja-JP" sz="2000" dirty="0">
                  <a:latin typeface="Cambria Math" panose="02040503050406030204" pitchFamily="18" charset="0"/>
                </a:endParaRPr>
              </a:p>
              <a:p>
                <a:endParaRPr lang="en-US" altLang="ja-JP" sz="2000" i="1" dirty="0">
                  <a:latin typeface="Cambria Math" panose="02040503050406030204" pitchFamily="18" charset="0"/>
                </a:endParaRPr>
              </a:p>
              <a:p>
                <a:r>
                  <a:rPr lang="ja-JP" altLang="en-US" sz="2000" dirty="0"/>
                  <a:t>ただし、観測変数の数を</a:t>
                </a:r>
                <a14:m>
                  <m:oMath xmlns:m="http://schemas.openxmlformats.org/officeDocument/2006/math">
                    <m:r>
                      <a:rPr lang="en-US" altLang="ja-JP" sz="2000" b="0" i="1" smtClean="0">
                        <a:latin typeface="Cambria Math" panose="02040503050406030204" pitchFamily="18" charset="0"/>
                      </a:rPr>
                      <m:t>𝑑</m:t>
                    </m:r>
                  </m:oMath>
                </a14:m>
                <a:r>
                  <a:rPr lang="ja-JP" altLang="en-US" sz="2000" dirty="0"/>
                  <a:t>とするとき、</a:t>
                </a:r>
                <a14:m>
                  <m:oMath xmlns:m="http://schemas.openxmlformats.org/officeDocument/2006/math">
                    <m:r>
                      <a:rPr lang="en-US" altLang="ja-JP" sz="2000" i="1" smtClean="0">
                        <a:latin typeface="Cambria Math" panose="02040503050406030204" pitchFamily="18" charset="0"/>
                      </a:rPr>
                      <m:t>𝑊</m:t>
                    </m:r>
                  </m:oMath>
                </a14:m>
                <a:r>
                  <a:rPr lang="ja-JP" altLang="en-US" sz="2000" dirty="0"/>
                  <a:t>（重み行列）は</a:t>
                </a:r>
                <a14:m>
                  <m:oMath xmlns:m="http://schemas.openxmlformats.org/officeDocument/2006/math">
                    <m:r>
                      <a:rPr lang="en-US" altLang="ja-JP" sz="2000" i="1">
                        <a:latin typeface="Cambria Math" panose="02040503050406030204" pitchFamily="18" charset="0"/>
                      </a:rPr>
                      <m:t>𝑑</m:t>
                    </m:r>
                    <m:r>
                      <a:rPr lang="en-US" altLang="ja-JP" sz="2000" i="1" smtClean="0">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oMath>
                </a14:m>
                <a:r>
                  <a:rPr kumimoji="1" lang="ja-JP" altLang="en-US" sz="2000" dirty="0"/>
                  <a:t>の行列となる。</a:t>
                </a:r>
                <a:endParaRPr kumimoji="1" lang="en-US" altLang="ja-JP" sz="2000" dirty="0"/>
              </a:p>
              <a:p>
                <a:endParaRPr kumimoji="1" lang="en-US" altLang="ja-JP" sz="2000" dirty="0"/>
              </a:p>
              <a:p>
                <a14:m>
                  <m:oMath xmlns:m="http://schemas.openxmlformats.org/officeDocument/2006/math">
                    <m:r>
                      <a:rPr kumimoji="1" lang="en-US" altLang="ja-JP" sz="2000" i="1">
                        <a:latin typeface="Cambria Math" panose="02040503050406030204" pitchFamily="18" charset="0"/>
                      </a:rPr>
                      <m:t>𝑊</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rPr>
                      <m:t>𝑊</m:t>
                    </m:r>
                  </m:oMath>
                </a14:m>
                <a:r>
                  <a:rPr kumimoji="1" lang="ja-JP" altLang="en-US" sz="2000" dirty="0"/>
                  <a:t>はアダマール積（同じサイズの行列に対して成分ごとに積を取ることによって定まる行列の積）を表す</a:t>
                </a:r>
                <a:endParaRPr kumimoji="1" lang="en-US" altLang="ja-JP" sz="2000" dirty="0"/>
              </a:p>
              <a:p>
                <a:endParaRPr kumimoji="1" lang="en-US" altLang="ja-JP" sz="2000" dirty="0"/>
              </a:p>
              <a:p>
                <a14:m>
                  <m:oMath xmlns:m="http://schemas.openxmlformats.org/officeDocument/2006/math">
                    <m:r>
                      <m:rPr>
                        <m:sty m:val="p"/>
                      </m:rPr>
                      <a:rPr kumimoji="1" lang="en-US" altLang="ja-JP" sz="2000" b="0" i="0" smtClean="0">
                        <a:latin typeface="Cambria Math" panose="02040503050406030204" pitchFamily="18" charset="0"/>
                      </a:rPr>
                      <m:t>t</m:t>
                    </m:r>
                    <m:r>
                      <m:rPr>
                        <m:sty m:val="p"/>
                      </m:rPr>
                      <a:rPr kumimoji="1" lang="en-US" altLang="ja-JP" sz="2000">
                        <a:latin typeface="Cambria Math" panose="02040503050406030204" pitchFamily="18" charset="0"/>
                      </a:rPr>
                      <m:t>r</m:t>
                    </m:r>
                  </m:oMath>
                </a14:m>
                <a:r>
                  <a:rPr kumimoji="1" lang="ja-JP" altLang="en-US" sz="2000" dirty="0"/>
                  <a:t>は行列のトレース（</a:t>
                </a:r>
                <a:r>
                  <a:rPr lang="ja-JP" altLang="en-US" dirty="0"/>
                  <a:t>対角成分の和</a:t>
                </a:r>
                <a:r>
                  <a:rPr kumimoji="1" lang="ja-JP" altLang="en-US" sz="2000" dirty="0"/>
                  <a:t>）を表す</a:t>
                </a:r>
                <a:endParaRPr kumimoji="1" lang="en-US" altLang="ja-JP" sz="2000" dirty="0"/>
              </a:p>
            </p:txBody>
          </p:sp>
        </mc:Choice>
        <mc:Fallback xmlns="">
          <p:sp>
            <p:nvSpPr>
              <p:cNvPr id="5" name="テキスト ボックス 4">
                <a:extLst>
                  <a:ext uri="{FF2B5EF4-FFF2-40B4-BE49-F238E27FC236}">
                    <a16:creationId xmlns:a16="http://schemas.microsoft.com/office/drawing/2014/main" id="{7C7BA246-CB17-4D50-B07B-6F7C0A38BCB0}"/>
                  </a:ext>
                </a:extLst>
              </p:cNvPr>
              <p:cNvSpPr txBox="1">
                <a:spLocks noRot="1" noChangeAspect="1" noMove="1" noResize="1" noEditPoints="1" noAdjustHandles="1" noChangeArrowheads="1" noChangeShapeType="1" noTextEdit="1"/>
              </p:cNvSpPr>
              <p:nvPr/>
            </p:nvSpPr>
            <p:spPr>
              <a:xfrm>
                <a:off x="368300" y="1299967"/>
                <a:ext cx="5105400" cy="5056384"/>
              </a:xfrm>
              <a:prstGeom prst="rect">
                <a:avLst/>
              </a:prstGeom>
              <a:blipFill>
                <a:blip r:embed="rId3"/>
                <a:stretch>
                  <a:fillRect l="-1193" t="-723" r="-1193" b="-1928"/>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E8FE3526-4DE3-4FB6-B3E3-AB0248FC192D}"/>
              </a:ext>
            </a:extLst>
          </p:cNvPr>
          <p:cNvCxnSpPr>
            <a:cxnSpLocks/>
          </p:cNvCxnSpPr>
          <p:nvPr/>
        </p:nvCxnSpPr>
        <p:spPr>
          <a:xfrm>
            <a:off x="5676900" y="1130300"/>
            <a:ext cx="0" cy="5499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D73305C8-33A6-425D-9FA8-F59F022BF38F}"/>
                  </a:ext>
                </a:extLst>
              </p:cNvPr>
              <p:cNvSpPr/>
              <p:nvPr/>
            </p:nvSpPr>
            <p:spPr>
              <a:xfrm>
                <a:off x="5755670" y="1299967"/>
                <a:ext cx="3020030" cy="4136710"/>
              </a:xfrm>
              <a:prstGeom prst="rect">
                <a:avLst/>
              </a:prstGeom>
            </p:spPr>
            <p:txBody>
              <a:bodyPr wrap="square">
                <a:spAutoFit/>
              </a:bodyPr>
              <a:lstStyle/>
              <a:p>
                <a:r>
                  <a:rPr kumimoji="1" lang="ja-JP" altLang="en-US" u="sng" dirty="0"/>
                  <a:t>アダマール積</a:t>
                </a:r>
                <a:endParaRPr kumimoji="1" lang="en-US" altLang="ja-JP" u="sng"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i="1">
                              <a:latin typeface="Cambria Math" panose="02040503050406030204" pitchFamily="18" charset="0"/>
                            </a:rPr>
                          </m:ctrlPr>
                        </m:dPr>
                        <m:e>
                          <m:m>
                            <m:mPr>
                              <m:mcs>
                                <m:mc>
                                  <m:mcPr>
                                    <m:count m:val="2"/>
                                    <m:mcJc m:val="center"/>
                                  </m:mcPr>
                                </m:mc>
                              </m:mcs>
                              <m:ctrlPr>
                                <a:rPr kumimoji="1" lang="en-US" altLang="ja-JP" i="1">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12</m:t>
                                    </m:r>
                                  </m:sub>
                                </m:sSub>
                              </m:e>
                            </m:m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21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22</m:t>
                                    </m:r>
                                  </m:sub>
                                </m:sSub>
                              </m:e>
                            </m:mr>
                          </m:m>
                        </m:e>
                      </m:d>
                      <m:r>
                        <a:rPr kumimoji="1" lang="en-US" altLang="ja-JP" i="1">
                          <a:latin typeface="Cambria Math" panose="02040503050406030204" pitchFamily="18" charset="0"/>
                          <a:ea typeface="Cambria Math" panose="02040503050406030204" pitchFamily="18" charset="0"/>
                        </a:rPr>
                        <m:t>°</m:t>
                      </m:r>
                      <m:d>
                        <m:dPr>
                          <m:begChr m:val="["/>
                          <m:endChr m:val="]"/>
                          <m:ctrlPr>
                            <a:rPr kumimoji="1" lang="en-US" altLang="ja-JP" i="1">
                              <a:latin typeface="Cambria Math" panose="02040503050406030204" pitchFamily="18" charset="0"/>
                            </a:rPr>
                          </m:ctrlPr>
                        </m:dPr>
                        <m:e>
                          <m:m>
                            <m:mPr>
                              <m:mcs>
                                <m:mc>
                                  <m:mcPr>
                                    <m:count m:val="2"/>
                                    <m:mcJc m:val="center"/>
                                  </m:mcPr>
                                </m:mc>
                              </m:mcs>
                              <m:ctrlPr>
                                <a:rPr kumimoji="1" lang="en-US" altLang="ja-JP" i="1">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11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12</m:t>
                                    </m:r>
                                  </m:sub>
                                </m:sSub>
                              </m:e>
                            </m:m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21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22</m:t>
                                    </m:r>
                                  </m:sub>
                                </m:sSub>
                              </m:e>
                            </m:mr>
                          </m:m>
                        </m:e>
                      </m:d>
                      <m:r>
                        <a:rPr kumimoji="1" lang="en-US" altLang="ja-JP" i="1">
                          <a:latin typeface="Cambria Math" panose="02040503050406030204" pitchFamily="18" charset="0"/>
                        </a:rPr>
                        <m:t>=</m:t>
                      </m:r>
                      <m:d>
                        <m:dPr>
                          <m:begChr m:val="["/>
                          <m:endChr m:val="]"/>
                          <m:ctrlPr>
                            <a:rPr kumimoji="1" lang="en-US" altLang="ja-JP" i="1">
                              <a:latin typeface="Cambria Math" panose="02040503050406030204" pitchFamily="18" charset="0"/>
                            </a:rPr>
                          </m:ctrlPr>
                        </m:dPr>
                        <m:e>
                          <m:m>
                            <m:mPr>
                              <m:mcs>
                                <m:mc>
                                  <m:mcPr>
                                    <m:count m:val="2"/>
                                    <m:mcJc m:val="center"/>
                                  </m:mcPr>
                                </m:mc>
                              </m:mcs>
                              <m:ctrlPr>
                                <a:rPr kumimoji="1" lang="en-US" altLang="ja-JP" i="1">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11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12</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12</m:t>
                                    </m:r>
                                  </m:sub>
                                </m:sSub>
                              </m:e>
                            </m:m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21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21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22</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𝑏</m:t>
                                    </m:r>
                                  </m:e>
                                  <m:sub>
                                    <m:r>
                                      <a:rPr kumimoji="1" lang="en-US" altLang="ja-JP" i="1">
                                        <a:latin typeface="Cambria Math" panose="02040503050406030204" pitchFamily="18" charset="0"/>
                                      </a:rPr>
                                      <m:t>22</m:t>
                                    </m:r>
                                  </m:sub>
                                </m:sSub>
                              </m:e>
                            </m:mr>
                          </m:m>
                        </m:e>
                      </m:d>
                    </m:oMath>
                  </m:oMathPara>
                </a14:m>
                <a:endParaRPr lang="en-US" altLang="ja-JP" dirty="0"/>
              </a:p>
              <a:p>
                <a:endParaRPr lang="en-US" altLang="ja-JP" dirty="0"/>
              </a:p>
              <a:p>
                <a:endParaRPr lang="en-US" altLang="ja-JP" dirty="0"/>
              </a:p>
              <a:p>
                <a:r>
                  <a:rPr lang="ja-JP" altLang="en-US" u="sng" dirty="0"/>
                  <a:t>トレース</a:t>
                </a:r>
                <a:endParaRPr lang="en-US" altLang="ja-JP" u="sng" dirty="0"/>
              </a:p>
              <a:p>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𝑖𝑗</m:t>
                            </m:r>
                          </m:sub>
                        </m:sSub>
                      </m:e>
                    </m:d>
                  </m:oMath>
                </a14:m>
                <a:r>
                  <a:rPr lang="ja-JP" altLang="en-US" dirty="0"/>
                  <a:t>を</a:t>
                </a:r>
                <a14:m>
                  <m:oMath xmlns:m="http://schemas.openxmlformats.org/officeDocument/2006/math">
                    <m:r>
                      <a:rPr lang="en-US" altLang="ja-JP" b="0" i="1" dirty="0" smtClean="0">
                        <a:latin typeface="Cambria Math" panose="02040503050406030204" pitchFamily="18" charset="0"/>
                      </a:rPr>
                      <m:t>𝑛</m:t>
                    </m:r>
                  </m:oMath>
                </a14:m>
                <a:r>
                  <a:rPr lang="ja-JP" altLang="en-US" dirty="0"/>
                  <a:t>次の正方行列とするとき、対角成分の和</a:t>
                </a:r>
                <a14:m>
                  <m:oMath xmlns:m="http://schemas.openxmlformats.org/officeDocument/2006/math">
                    <m:r>
                      <m:rPr>
                        <m:sty m:val="p"/>
                      </m:rPr>
                      <a:rPr kumimoji="1" lang="en-US" altLang="ja-JP">
                        <a:latin typeface="Cambria Math" panose="02040503050406030204" pitchFamily="18" charset="0"/>
                      </a:rPr>
                      <m:t>tr</m:t>
                    </m:r>
                    <m:r>
                      <a:rPr kumimoji="1" lang="en-US" altLang="ja-JP" b="0" i="0" smtClean="0">
                        <a:latin typeface="Cambria Math" panose="02040503050406030204" pitchFamily="18" charset="0"/>
                      </a:rPr>
                      <m:t> </m:t>
                    </m:r>
                    <m:r>
                      <m:rPr>
                        <m:sty m:val="p"/>
                      </m:rPr>
                      <a:rPr kumimoji="1" lang="en-US" altLang="ja-JP" i="1" smtClean="0">
                        <a:latin typeface="Cambria Math" panose="02040503050406030204" pitchFamily="18" charset="0"/>
                      </a:rPr>
                      <m:t>A</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𝑘𝑘</m:t>
                            </m:r>
                          </m:sub>
                        </m:sSub>
                      </m:e>
                    </m:nary>
                  </m:oMath>
                </a14:m>
                <a:endParaRPr kumimoji="1" lang="en-US" altLang="ja-JP" b="0" dirty="0"/>
              </a:p>
              <a:p>
                <a:r>
                  <a:rPr lang="ja-JP" altLang="en-US" dirty="0"/>
                  <a:t>をトレースという</a:t>
                </a:r>
                <a:endParaRPr lang="en-US" altLang="ja-JP" dirty="0"/>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m:t>
                    </m:r>
                    <m:d>
                      <m:dPr>
                        <m:begChr m:val="["/>
                        <m:endChr m:val="]"/>
                        <m:ctrlPr>
                          <a:rPr kumimoji="1" lang="en-US" altLang="ja-JP" i="1">
                            <a:latin typeface="Cambria Math" panose="02040503050406030204" pitchFamily="18" charset="0"/>
                          </a:rPr>
                        </m:ctrlPr>
                      </m:dPr>
                      <m:e>
                        <m:m>
                          <m:mPr>
                            <m:mcs>
                              <m:mc>
                                <m:mcPr>
                                  <m:count m:val="2"/>
                                  <m:mcJc m:val="center"/>
                                </m:mcPr>
                              </m:mc>
                            </m:mcs>
                            <m:ctrlPr>
                              <a:rPr kumimoji="1" lang="en-US" altLang="ja-JP" i="1">
                                <a:latin typeface="Cambria Math" panose="02040503050406030204" pitchFamily="18" charset="0"/>
                              </a:rPr>
                            </m:ctrlPr>
                          </m:mPr>
                          <m:mr>
                            <m:e>
                              <m:sSub>
                                <m:sSubPr>
                                  <m:ctrlPr>
                                    <a:rPr kumimoji="1" lang="en-US" altLang="ja-JP" i="1" smtClean="0">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rPr>
                                    <m:t>𝑎</m:t>
                                  </m:r>
                                </m:e>
                                <m:sub>
                                  <m:r>
                                    <a:rPr kumimoji="1" lang="en-US" altLang="ja-JP" i="1">
                                      <a:solidFill>
                                        <a:srgbClr val="FF0000"/>
                                      </a:solidFill>
                                      <a:latin typeface="Cambria Math" panose="02040503050406030204" pitchFamily="18" charset="0"/>
                                    </a:rPr>
                                    <m:t>11</m:t>
                                  </m:r>
                                </m:sub>
                              </m:sSub>
                            </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12</m:t>
                                  </m:r>
                                </m:sub>
                              </m:sSub>
                            </m:e>
                          </m:m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21</m:t>
                                  </m:r>
                                </m:sub>
                              </m:sSub>
                            </m:e>
                            <m:e>
                              <m:sSub>
                                <m:sSubPr>
                                  <m:ctrlPr>
                                    <a:rPr kumimoji="1" lang="en-US" altLang="ja-JP" i="1" smtClean="0">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rPr>
                                    <m:t>𝑎</m:t>
                                  </m:r>
                                </m:e>
                                <m:sub>
                                  <m:r>
                                    <a:rPr kumimoji="1" lang="en-US" altLang="ja-JP" i="1">
                                      <a:solidFill>
                                        <a:srgbClr val="FF0000"/>
                                      </a:solidFill>
                                      <a:latin typeface="Cambria Math" panose="02040503050406030204" pitchFamily="18" charset="0"/>
                                    </a:rPr>
                                    <m:t>22</m:t>
                                  </m:r>
                                </m:sub>
                              </m:sSub>
                            </m:e>
                          </m:mr>
                        </m:m>
                      </m:e>
                    </m:d>
                  </m:oMath>
                </a14:m>
                <a:r>
                  <a:rPr lang="ja-JP" altLang="en-US" dirty="0"/>
                  <a:t>のとき、</a:t>
                </a:r>
                <a:endParaRPr lang="en-US" altLang="ja-JP" dirty="0"/>
              </a:p>
              <a:p>
                <a14:m>
                  <m:oMath xmlns:m="http://schemas.openxmlformats.org/officeDocument/2006/math">
                    <m:r>
                      <m:rPr>
                        <m:sty m:val="p"/>
                      </m:rPr>
                      <a:rPr kumimoji="1" lang="en-US" altLang="ja-JP">
                        <a:latin typeface="Cambria Math" panose="02040503050406030204" pitchFamily="18" charset="0"/>
                      </a:rPr>
                      <m:t>tr</m:t>
                    </m:r>
                    <m:r>
                      <a:rPr kumimoji="1" lang="en-US" altLang="ja-JP">
                        <a:latin typeface="Cambria Math" panose="02040503050406030204" pitchFamily="18" charset="0"/>
                      </a:rPr>
                      <m:t> </m:t>
                    </m:r>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i="1">
                            <a:latin typeface="Cambria Math" panose="02040503050406030204" pitchFamily="18" charset="0"/>
                          </a:rPr>
                          <m:t>11</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b="0" i="1" smtClean="0">
                            <a:latin typeface="Cambria Math" panose="02040503050406030204" pitchFamily="18" charset="0"/>
                          </a:rPr>
                          <m:t>22</m:t>
                        </m:r>
                      </m:sub>
                    </m:sSub>
                  </m:oMath>
                </a14:m>
                <a:r>
                  <a:rPr lang="en-US" altLang="ja-JP" dirty="0"/>
                  <a:t> </a:t>
                </a:r>
              </a:p>
            </p:txBody>
          </p:sp>
        </mc:Choice>
        <mc:Fallback xmlns="">
          <p:sp>
            <p:nvSpPr>
              <p:cNvPr id="10" name="正方形/長方形 9">
                <a:extLst>
                  <a:ext uri="{FF2B5EF4-FFF2-40B4-BE49-F238E27FC236}">
                    <a16:creationId xmlns:a16="http://schemas.microsoft.com/office/drawing/2014/main" id="{D73305C8-33A6-425D-9FA8-F59F022BF38F}"/>
                  </a:ext>
                </a:extLst>
              </p:cNvPr>
              <p:cNvSpPr>
                <a:spLocks noRot="1" noChangeAspect="1" noMove="1" noResize="1" noEditPoints="1" noAdjustHandles="1" noChangeArrowheads="1" noChangeShapeType="1" noTextEdit="1"/>
              </p:cNvSpPr>
              <p:nvPr/>
            </p:nvSpPr>
            <p:spPr>
              <a:xfrm>
                <a:off x="5755670" y="1299967"/>
                <a:ext cx="3020030" cy="4136710"/>
              </a:xfrm>
              <a:prstGeom prst="rect">
                <a:avLst/>
              </a:prstGeom>
              <a:blipFill>
                <a:blip r:embed="rId4"/>
                <a:stretch>
                  <a:fillRect l="-1613" t="-5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17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87C5326-D65A-47E6-9071-4D0D01B68222}"/>
              </a:ext>
            </a:extLst>
          </p:cNvPr>
          <p:cNvSpPr>
            <a:spLocks noGrp="1"/>
          </p:cNvSpPr>
          <p:nvPr>
            <p:ph type="sldNum" sz="quarter" idx="12"/>
          </p:nvPr>
        </p:nvSpPr>
        <p:spPr/>
        <p:txBody>
          <a:bodyPr/>
          <a:lstStyle/>
          <a:p>
            <a:fld id="{0B5B76A0-1B1D-4A61-BD5D-5E9B52A81CEB}" type="slidenum">
              <a:rPr kumimoji="1" lang="ja-JP" altLang="en-US" smtClean="0"/>
              <a:t>7</a:t>
            </a:fld>
            <a:endParaRPr kumimoji="1" lang="ja-JP" altLang="en-US" dirty="0"/>
          </a:p>
        </p:txBody>
      </p:sp>
      <p:sp>
        <p:nvSpPr>
          <p:cNvPr id="4" name="タイトル 3">
            <a:extLst>
              <a:ext uri="{FF2B5EF4-FFF2-40B4-BE49-F238E27FC236}">
                <a16:creationId xmlns:a16="http://schemas.microsoft.com/office/drawing/2014/main" id="{1AC6B513-C25F-4018-A39B-E587BBFCCB6C}"/>
              </a:ext>
            </a:extLst>
          </p:cNvPr>
          <p:cNvSpPr>
            <a:spLocks noGrp="1"/>
          </p:cNvSpPr>
          <p:nvPr>
            <p:ph type="title"/>
          </p:nvPr>
        </p:nvSpPr>
        <p:spPr/>
        <p:txBody>
          <a:bodyPr/>
          <a:lstStyle/>
          <a:p>
            <a:r>
              <a:rPr lang="en-US" altLang="ja-JP" dirty="0"/>
              <a:t>【</a:t>
            </a:r>
            <a:r>
              <a:rPr lang="ja-JP" altLang="en-US" dirty="0"/>
              <a:t>参考</a:t>
            </a:r>
            <a:r>
              <a:rPr lang="en-US" altLang="ja-JP" dirty="0"/>
              <a:t>】</a:t>
            </a:r>
            <a:r>
              <a:rPr lang="ja-JP" altLang="en-US" dirty="0"/>
              <a:t>行列の指数関数（</a:t>
            </a:r>
            <a:r>
              <a:rPr lang="en-US" altLang="ja-JP" dirty="0"/>
              <a:t>1/2</a:t>
            </a:r>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BA80269-8ABA-476C-94FE-E89291FAEE72}"/>
                  </a:ext>
                </a:extLst>
              </p:cNvPr>
              <p:cNvSpPr txBox="1"/>
              <p:nvPr/>
            </p:nvSpPr>
            <p:spPr>
              <a:xfrm>
                <a:off x="628650" y="1219200"/>
                <a:ext cx="7886700" cy="4653838"/>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次正方行列</a:t>
                </a:r>
                <a14:m>
                  <m:oMath xmlns:m="http://schemas.openxmlformats.org/officeDocument/2006/math">
                    <m:r>
                      <a:rPr kumimoji="1" lang="en-US" altLang="ja-JP" sz="2000" b="0" i="1" smtClean="0">
                        <a:latin typeface="Cambria Math" panose="02040503050406030204" pitchFamily="18" charset="0"/>
                      </a:rPr>
                      <m:t>𝐴</m:t>
                    </m:r>
                  </m:oMath>
                </a14:m>
                <a:r>
                  <a:rPr kumimoji="1" lang="ja-JP" altLang="en-US" sz="2000" dirty="0"/>
                  <a:t>に対して</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𝐴</m:t>
                        </m:r>
                      </m:sup>
                    </m:sSup>
                  </m:oMath>
                </a14:m>
                <a:r>
                  <a:rPr kumimoji="1" lang="ja-JP" altLang="en-US" sz="2000" dirty="0"/>
                  <a:t>は次式で定義される</a:t>
                </a:r>
                <a:endParaRPr kumimoji="1" lang="en-US" altLang="ja-JP" sz="2000" dirty="0"/>
              </a:p>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r>
                        <a:rPr kumimoji="1" lang="en-US" altLang="ja-JP" sz="2000" b="0" i="1" smtClean="0">
                          <a:latin typeface="Cambria Math" panose="02040503050406030204" pitchFamily="18" charset="0"/>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=0</m:t>
                          </m:r>
                        </m:sub>
                        <m:sup>
                          <m:r>
                            <a:rPr kumimoji="1" lang="en-US" altLang="ja-JP" sz="2000" b="0" i="1" smtClean="0">
                              <a:latin typeface="Cambria Math" panose="02040503050406030204" pitchFamily="18" charset="0"/>
                              <a:ea typeface="Cambria Math" panose="02040503050406030204" pitchFamily="18" charset="0"/>
                            </a:rPr>
                            <m:t>∞</m:t>
                          </m:r>
                        </m:sup>
                        <m:e>
                          <m:f>
                            <m:fPr>
                              <m:ctrlPr>
                                <a:rPr kumimoji="1" lang="en-US" altLang="ja-JP" sz="2000" b="0" i="1" smtClean="0">
                                  <a:latin typeface="Cambria Math" panose="02040503050406030204" pitchFamily="18" charset="0"/>
                                </a:rPr>
                              </m:ctrlPr>
                            </m:fPr>
                            <m:num>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𝑘</m:t>
                                  </m:r>
                                </m:sup>
                              </m:sSup>
                            </m:num>
                            <m:den>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den>
                          </m:f>
                          <m:r>
                            <a:rPr kumimoji="1" lang="en-US" altLang="ja-JP" sz="2000" b="0" i="1" smtClean="0">
                              <a:latin typeface="Cambria Math" panose="02040503050406030204" pitchFamily="18" charset="0"/>
                            </a:rPr>
                            <m:t>=</m:t>
                          </m:r>
                        </m:e>
                      </m:nary>
                      <m:r>
                        <a:rPr kumimoji="1" lang="en-US" altLang="ja-JP" sz="2000" b="0" i="1" smtClean="0">
                          <a:latin typeface="Cambria Math" panose="02040503050406030204" pitchFamily="18" charset="0"/>
                        </a:rPr>
                        <m:t>𝐼</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2!</m:t>
                          </m:r>
                        </m:den>
                      </m:f>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b="0" i="1" smtClean="0">
                              <a:latin typeface="Cambria Math" panose="02040503050406030204" pitchFamily="18" charset="0"/>
                            </a:rPr>
                            <m:t>3</m:t>
                          </m:r>
                          <m:r>
                            <a:rPr kumimoji="1" lang="en-US" altLang="ja-JP" sz="2000" i="1">
                              <a:latin typeface="Cambria Math" panose="02040503050406030204" pitchFamily="18" charset="0"/>
                            </a:rPr>
                            <m:t>!</m:t>
                          </m:r>
                        </m:den>
                      </m:f>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𝐴</m:t>
                          </m:r>
                        </m:e>
                        <m:sup>
                          <m:r>
                            <a:rPr kumimoji="1" lang="en-US" altLang="ja-JP" sz="2000" b="0" i="1" smtClean="0">
                              <a:latin typeface="Cambria Math" panose="02040503050406030204" pitchFamily="18" charset="0"/>
                            </a:rPr>
                            <m:t>3</m:t>
                          </m:r>
                        </m:sup>
                      </m:sSup>
                      <m:r>
                        <a:rPr kumimoji="1" lang="en-US" altLang="ja-JP" sz="2000" b="0" i="1" smtClean="0">
                          <a:latin typeface="Cambria Math" panose="02040503050406030204" pitchFamily="18" charset="0"/>
                        </a:rPr>
                        <m:t>+⋯</m:t>
                      </m:r>
                    </m:oMath>
                  </m:oMathPara>
                </a14:m>
                <a:endParaRPr kumimoji="1" lang="en-US" altLang="ja-JP" sz="2000" dirty="0"/>
              </a:p>
              <a:p>
                <a:endParaRPr kumimoji="1" lang="en-US" altLang="ja-JP" sz="2000" dirty="0"/>
              </a:p>
              <a:p>
                <a:r>
                  <a:rPr kumimoji="1" lang="ja-JP" altLang="en-US" sz="2000" dirty="0"/>
                  <a:t>行列</a:t>
                </a:r>
                <a14:m>
                  <m:oMath xmlns:m="http://schemas.openxmlformats.org/officeDocument/2006/math">
                    <m:r>
                      <a:rPr kumimoji="1" lang="en-US" altLang="ja-JP" sz="2000" i="1">
                        <a:latin typeface="Cambria Math" panose="02040503050406030204" pitchFamily="18" charset="0"/>
                      </a:rPr>
                      <m:t>𝐴</m:t>
                    </m:r>
                  </m:oMath>
                </a14:m>
                <a:r>
                  <a:rPr kumimoji="1" lang="ja-JP" altLang="en-US" sz="2000" dirty="0"/>
                  <a:t>が対角行列（</a:t>
                </a:r>
                <a:r>
                  <a:rPr lang="ja-JP" altLang="en-US" sz="2000" dirty="0"/>
                  <a:t>対角成分以外が</a:t>
                </a:r>
                <a:r>
                  <a:rPr lang="en-US" altLang="ja-JP" sz="2000" dirty="0"/>
                  <a:t>0</a:t>
                </a:r>
                <a:r>
                  <a:rPr lang="ja-JP" altLang="en-US" sz="2000" dirty="0"/>
                  <a:t>であるような行列</a:t>
                </a:r>
                <a:r>
                  <a:rPr kumimoji="1" lang="ja-JP" altLang="en-US" sz="2000" dirty="0"/>
                  <a:t>）の場合、</a:t>
                </a:r>
                <a14:m>
                  <m:oMath xmlns:m="http://schemas.openxmlformats.org/officeDocument/2006/math">
                    <m:r>
                      <a:rPr kumimoji="1" lang="en-US" altLang="ja-JP" sz="2000" i="1">
                        <a:latin typeface="Cambria Math" panose="02040503050406030204" pitchFamily="18" charset="0"/>
                      </a:rPr>
                      <m:t>𝐴</m:t>
                    </m:r>
                    <m:r>
                      <a:rPr kumimoji="1" lang="en-US" altLang="ja-JP" sz="2000" i="1">
                        <a:latin typeface="Cambria Math" panose="02040503050406030204" pitchFamily="18" charset="0"/>
                      </a:rPr>
                      <m:t>=</m:t>
                    </m:r>
                    <m:d>
                      <m:dPr>
                        <m:begChr m:val="["/>
                        <m:endChr m:val="]"/>
                        <m:ctrlPr>
                          <a:rPr kumimoji="1" lang="en-US" altLang="ja-JP" sz="2000" i="1">
                            <a:latin typeface="Cambria Math" panose="02040503050406030204" pitchFamily="18" charset="0"/>
                          </a:rPr>
                        </m:ctrlPr>
                      </m:dPr>
                      <m:e>
                        <m:m>
                          <m:mPr>
                            <m:mcs>
                              <m:mc>
                                <m:mcPr>
                                  <m:count m:val="2"/>
                                  <m:mcJc m:val="center"/>
                                </m:mcPr>
                              </m:mc>
                            </m:mcs>
                            <m:ctrlPr>
                              <a:rPr kumimoji="1" lang="en-US" altLang="ja-JP" sz="2000" i="1">
                                <a:latin typeface="Cambria Math" panose="02040503050406030204" pitchFamily="18" charset="0"/>
                              </a:rPr>
                            </m:ctrlPr>
                          </m:mPr>
                          <m:mr>
                            <m:e>
                              <m:r>
                                <m:rPr>
                                  <m:brk m:alnAt="7"/>
                                </m:rPr>
                                <a:rPr kumimoji="1" lang="en-US" altLang="ja-JP" sz="2000" i="1">
                                  <a:latin typeface="Cambria Math" panose="02040503050406030204" pitchFamily="18" charset="0"/>
                                </a:rPr>
                                <m:t>𝑎</m:t>
                              </m:r>
                            </m:e>
                            <m:e>
                              <m:r>
                                <a:rPr kumimoji="1" lang="en-US" altLang="ja-JP" sz="2000" i="1">
                                  <a:latin typeface="Cambria Math" panose="02040503050406030204" pitchFamily="18" charset="0"/>
                                </a:rPr>
                                <m:t>0</m:t>
                              </m:r>
                            </m:e>
                          </m:mr>
                          <m:mr>
                            <m:e>
                              <m:r>
                                <a:rPr kumimoji="1" lang="en-US" altLang="ja-JP" sz="2000" i="1">
                                  <a:latin typeface="Cambria Math" panose="02040503050406030204" pitchFamily="18" charset="0"/>
                                </a:rPr>
                                <m:t>0</m:t>
                              </m:r>
                            </m:e>
                            <m:e>
                              <m:r>
                                <a:rPr kumimoji="1" lang="en-US" altLang="ja-JP" sz="2000" i="1">
                                  <a:latin typeface="Cambria Math" panose="02040503050406030204" pitchFamily="18" charset="0"/>
                                </a:rPr>
                                <m:t>𝑏</m:t>
                              </m:r>
                            </m:e>
                          </m:mr>
                        </m:m>
                      </m:e>
                    </m:d>
                  </m:oMath>
                </a14:m>
                <a:r>
                  <a:rPr kumimoji="1" lang="ja-JP" altLang="en-US" sz="2000" dirty="0">
                    <a:latin typeface="Cambria Math" panose="02040503050406030204" pitchFamily="18" charset="0"/>
                  </a:rPr>
                  <a:t>に対して以下となる</a:t>
                </a:r>
                <a:endParaRPr kumimoji="1" lang="en-US" altLang="ja-JP"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r>
                        <a:rPr kumimoji="1" lang="en-US" altLang="ja-JP" sz="2000" b="0" i="1" smtClean="0">
                          <a:latin typeface="Cambria Math" panose="02040503050406030204" pitchFamily="18" charset="0"/>
                        </a:rPr>
                        <m:t>=</m:t>
                      </m:r>
                      <m:d>
                        <m:dPr>
                          <m:begChr m:val="["/>
                          <m:endChr m:val="]"/>
                          <m:ctrlPr>
                            <a:rPr kumimoji="1" lang="en-US" altLang="ja-JP" sz="2000" i="1">
                              <a:latin typeface="Cambria Math" panose="02040503050406030204" pitchFamily="18" charset="0"/>
                            </a:rPr>
                          </m:ctrlPr>
                        </m:dPr>
                        <m:e>
                          <m:m>
                            <m:mPr>
                              <m:mcs>
                                <m:mc>
                                  <m:mcPr>
                                    <m:count m:val="2"/>
                                    <m:mcJc m:val="center"/>
                                  </m:mcPr>
                                </m:mc>
                              </m:mcs>
                              <m:ctrlPr>
                                <a:rPr kumimoji="1" lang="en-US" altLang="ja-JP" sz="2000" i="1">
                                  <a:latin typeface="Cambria Math" panose="02040503050406030204" pitchFamily="18" charset="0"/>
                                </a:rPr>
                              </m:ctrlPr>
                            </m:mPr>
                            <m:mr>
                              <m:e>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𝑎</m:t>
                                    </m:r>
                                  </m:sup>
                                </m:sSup>
                              </m:e>
                              <m:e>
                                <m:r>
                                  <a:rPr kumimoji="1" lang="en-US" altLang="ja-JP" sz="2000" i="1">
                                    <a:latin typeface="Cambria Math" panose="02040503050406030204" pitchFamily="18" charset="0"/>
                                  </a:rPr>
                                  <m:t>0</m:t>
                                </m:r>
                              </m:e>
                            </m:mr>
                            <m:mr>
                              <m:e>
                                <m:r>
                                  <a:rPr kumimoji="1" lang="en-US" altLang="ja-JP" sz="2000" i="1">
                                    <a:latin typeface="Cambria Math" panose="02040503050406030204" pitchFamily="18" charset="0"/>
                                  </a:rPr>
                                  <m:t>0</m:t>
                                </m:r>
                              </m:e>
                              <m:e>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𝑏</m:t>
                                    </m:r>
                                  </m:sup>
                                </m:sSup>
                              </m:e>
                            </m:mr>
                          </m:m>
                        </m:e>
                      </m:d>
                    </m:oMath>
                  </m:oMathPara>
                </a14:m>
                <a:endParaRPr kumimoji="1" lang="en-US" altLang="ja-JP" sz="2000" dirty="0"/>
              </a:p>
              <a:p>
                <a:endParaRPr kumimoji="1" lang="en-US" altLang="ja-JP" sz="2000" dirty="0"/>
              </a:p>
              <a:p>
                <a:r>
                  <a:rPr kumimoji="1" lang="ja-JP" altLang="en-US" sz="2000" dirty="0"/>
                  <a:t>対角行列でない行列</a:t>
                </a:r>
                <a14:m>
                  <m:oMath xmlns:m="http://schemas.openxmlformats.org/officeDocument/2006/math">
                    <m:r>
                      <a:rPr kumimoji="1" lang="en-US" altLang="ja-JP" sz="2000" i="1">
                        <a:latin typeface="Cambria Math" panose="02040503050406030204" pitchFamily="18" charset="0"/>
                      </a:rPr>
                      <m:t>𝐴</m:t>
                    </m:r>
                    <m:r>
                      <a:rPr kumimoji="1" lang="ja-JP" altLang="en-US" sz="2000" i="1">
                        <a:latin typeface="Cambria Math" panose="02040503050406030204" pitchFamily="18" charset="0"/>
                      </a:rPr>
                      <m:t>に</m:t>
                    </m:r>
                  </m:oMath>
                </a14:m>
                <a:r>
                  <a:rPr kumimoji="1" lang="ja-JP" altLang="en-US" sz="2000" dirty="0"/>
                  <a:t>対しても</a:t>
                </a:r>
                <a14:m>
                  <m:oMath xmlns:m="http://schemas.openxmlformats.org/officeDocument/2006/math">
                    <m:r>
                      <a:rPr kumimoji="1" lang="en-US" altLang="ja-JP" sz="2000" i="1">
                        <a:latin typeface="Cambria Math" panose="02040503050406030204" pitchFamily="18" charset="0"/>
                      </a:rPr>
                      <m:t>𝐴</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𝑃𝐵</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𝑃</m:t>
                        </m:r>
                      </m:e>
                      <m:sup>
                        <m:r>
                          <a:rPr kumimoji="1" lang="en-US" altLang="ja-JP" sz="2000" b="0" i="1" smtClean="0">
                            <a:latin typeface="Cambria Math" panose="02040503050406030204" pitchFamily="18" charset="0"/>
                          </a:rPr>
                          <m:t>−1</m:t>
                        </m:r>
                      </m:sup>
                    </m:sSup>
                  </m:oMath>
                </a14:m>
                <a:r>
                  <a:rPr kumimoji="1" lang="ja-JP" altLang="en-US" sz="2000" dirty="0"/>
                  <a:t>と対角化できれば、相似変換に関する性質より</a:t>
                </a:r>
                <a:r>
                  <a:rPr kumimoji="1" lang="en-US" altLang="ja-JP" sz="2000" dirty="0"/>
                  <a:t> </a:t>
                </a:r>
                <a14:m>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r>
                      <a:rPr kumimoji="1" lang="en-US" altLang="ja-JP" sz="2000" b="0" i="1" smtClean="0">
                        <a:latin typeface="Cambria Math" panose="02040503050406030204" pitchFamily="18" charset="0"/>
                      </a:rPr>
                      <m:t>=</m:t>
                    </m:r>
                    <m:r>
                      <a:rPr kumimoji="1" lang="en-US" altLang="ja-JP" sz="2000" i="1">
                        <a:latin typeface="Cambria Math" panose="02040503050406030204" pitchFamily="18" charset="0"/>
                      </a:rPr>
                      <m:t>𝑃</m:t>
                    </m:r>
                    <m:sSup>
                      <m:sSupPr>
                        <m:ctrlPr>
                          <a:rPr kumimoji="1" lang="en-US" altLang="ja-JP" sz="2000" i="1">
                            <a:latin typeface="Cambria Math" panose="02040503050406030204" pitchFamily="18" charset="0"/>
                          </a:rPr>
                        </m:ctrlPr>
                      </m:sSupPr>
                      <m:e>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𝐵</m:t>
                            </m:r>
                          </m:sup>
                        </m:sSup>
                        <m:r>
                          <a:rPr kumimoji="1" lang="en-US" altLang="ja-JP" sz="2000" i="1">
                            <a:latin typeface="Cambria Math" panose="02040503050406030204" pitchFamily="18" charset="0"/>
                          </a:rPr>
                          <m:t>𝑃</m:t>
                        </m:r>
                      </m:e>
                      <m:sup>
                        <m:r>
                          <a:rPr kumimoji="1" lang="en-US" altLang="ja-JP" sz="2000" i="1">
                            <a:latin typeface="Cambria Math" panose="02040503050406030204" pitchFamily="18" charset="0"/>
                          </a:rPr>
                          <m:t>−1</m:t>
                        </m:r>
                      </m:sup>
                    </m:sSup>
                  </m:oMath>
                </a14:m>
                <a:r>
                  <a:rPr kumimoji="1" lang="ja-JP" altLang="en-US" sz="2000" dirty="0"/>
                  <a:t>を用いて</a:t>
                </a:r>
                <a14:m>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oMath>
                </a14:m>
                <a:r>
                  <a:rPr kumimoji="1" lang="ja-JP" altLang="en-US" sz="2000" dirty="0"/>
                  <a:t>が計算できる</a:t>
                </a:r>
                <a:endParaRPr kumimoji="1" lang="en-US" altLang="ja-JP" sz="2000" dirty="0"/>
              </a:p>
              <a:p>
                <a:endParaRPr kumimoji="1" lang="en-US" altLang="ja-JP" dirty="0"/>
              </a:p>
              <a:p>
                <a:endParaRPr kumimoji="1" lang="en-US" altLang="ja-JP" dirty="0"/>
              </a:p>
              <a:p>
                <a:endParaRPr kumimoji="1" lang="en-US" altLang="ja-JP" dirty="0"/>
              </a:p>
            </p:txBody>
          </p:sp>
        </mc:Choice>
        <mc:Fallback xmlns="">
          <p:sp>
            <p:nvSpPr>
              <p:cNvPr id="5" name="テキスト ボックス 4">
                <a:extLst>
                  <a:ext uri="{FF2B5EF4-FFF2-40B4-BE49-F238E27FC236}">
                    <a16:creationId xmlns:a16="http://schemas.microsoft.com/office/drawing/2014/main" id="{1BA80269-8ABA-476C-94FE-E89291FAEE72}"/>
                  </a:ext>
                </a:extLst>
              </p:cNvPr>
              <p:cNvSpPr txBox="1">
                <a:spLocks noRot="1" noChangeAspect="1" noMove="1" noResize="1" noEditPoints="1" noAdjustHandles="1" noChangeArrowheads="1" noChangeShapeType="1" noTextEdit="1"/>
              </p:cNvSpPr>
              <p:nvPr/>
            </p:nvSpPr>
            <p:spPr>
              <a:xfrm>
                <a:off x="628650" y="1219200"/>
                <a:ext cx="7886700" cy="4653838"/>
              </a:xfrm>
              <a:prstGeom prst="rect">
                <a:avLst/>
              </a:prstGeom>
              <a:blipFill>
                <a:blip r:embed="rId3"/>
                <a:stretch>
                  <a:fillRect l="-773" t="-5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87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56894C3-F978-45D2-A2E0-48AC72B12EE0}"/>
              </a:ext>
            </a:extLst>
          </p:cNvPr>
          <p:cNvSpPr>
            <a:spLocks noGrp="1"/>
          </p:cNvSpPr>
          <p:nvPr>
            <p:ph type="sldNum" sz="quarter" idx="12"/>
          </p:nvPr>
        </p:nvSpPr>
        <p:spPr/>
        <p:txBody>
          <a:bodyPr/>
          <a:lstStyle/>
          <a:p>
            <a:fld id="{0B5B76A0-1B1D-4A61-BD5D-5E9B52A81CEB}" type="slidenum">
              <a:rPr kumimoji="1" lang="ja-JP" altLang="en-US" smtClean="0"/>
              <a:t>8</a:t>
            </a:fld>
            <a:endParaRPr kumimoji="1" lang="ja-JP" altLang="en-US" dirty="0"/>
          </a:p>
        </p:txBody>
      </p:sp>
      <p:sp>
        <p:nvSpPr>
          <p:cNvPr id="4" name="タイトル 3">
            <a:extLst>
              <a:ext uri="{FF2B5EF4-FFF2-40B4-BE49-F238E27FC236}">
                <a16:creationId xmlns:a16="http://schemas.microsoft.com/office/drawing/2014/main" id="{933C70E0-34C1-4A37-875A-9F0E63C62430}"/>
              </a:ext>
            </a:extLst>
          </p:cNvPr>
          <p:cNvSpPr>
            <a:spLocks noGrp="1"/>
          </p:cNvSpPr>
          <p:nvPr>
            <p:ph type="title"/>
          </p:nvPr>
        </p:nvSpPr>
        <p:spPr/>
        <p:txBody>
          <a:bodyPr/>
          <a:lstStyle/>
          <a:p>
            <a:r>
              <a:rPr lang="en-US" altLang="ja-JP" dirty="0"/>
              <a:t>【</a:t>
            </a:r>
            <a:r>
              <a:rPr lang="ja-JP" altLang="en-US" dirty="0"/>
              <a:t>参考</a:t>
            </a:r>
            <a:r>
              <a:rPr lang="en-US" altLang="ja-JP" dirty="0"/>
              <a:t>】</a:t>
            </a:r>
            <a:r>
              <a:rPr lang="ja-JP" altLang="en-US" dirty="0"/>
              <a:t>行列の指数関数（</a:t>
            </a:r>
            <a:r>
              <a:rPr lang="en-US" altLang="ja-JP" dirty="0"/>
              <a:t>2/2</a:t>
            </a:r>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9A45986-BDB7-4EC2-BB0C-31DEDE9A1377}"/>
                  </a:ext>
                </a:extLst>
              </p:cNvPr>
              <p:cNvSpPr/>
              <p:nvPr/>
            </p:nvSpPr>
            <p:spPr>
              <a:xfrm>
                <a:off x="628650" y="1133471"/>
                <a:ext cx="7886700" cy="5019644"/>
              </a:xfrm>
              <a:prstGeom prst="rect">
                <a:avLst/>
              </a:prstGeom>
            </p:spPr>
            <p:txBody>
              <a:bodyPr wrap="square">
                <a:spAutoFit/>
              </a:bodyPr>
              <a:lstStyle/>
              <a:p>
                <a:r>
                  <a:rPr kumimoji="1" lang="ja-JP" altLang="en-US" sz="2000" dirty="0"/>
                  <a:t>例えば、</a:t>
                </a:r>
                <a:r>
                  <a:rPr kumimoji="1" lang="en-US" altLang="ja-JP" sz="2000" dirty="0"/>
                  <a:t> </a:t>
                </a:r>
                <a14:m>
                  <m:oMath xmlns:m="http://schemas.openxmlformats.org/officeDocument/2006/math">
                    <m:r>
                      <a:rPr kumimoji="1" lang="en-US" altLang="ja-JP" sz="2000" i="1">
                        <a:latin typeface="Cambria Math" panose="02040503050406030204" pitchFamily="18" charset="0"/>
                      </a:rPr>
                      <m:t>𝐴</m:t>
                    </m:r>
                    <m:r>
                      <a:rPr kumimoji="1" lang="en-US" altLang="ja-JP" sz="2000" i="1">
                        <a:latin typeface="Cambria Math" panose="02040503050406030204" pitchFamily="18" charset="0"/>
                      </a:rPr>
                      <m:t>=</m:t>
                    </m:r>
                    <m:d>
                      <m:dPr>
                        <m:begChr m:val="["/>
                        <m:endChr m:val="]"/>
                        <m:ctrlPr>
                          <a:rPr kumimoji="1" lang="en-US" altLang="ja-JP" sz="2000" i="1">
                            <a:latin typeface="Cambria Math" panose="02040503050406030204" pitchFamily="18" charset="0"/>
                          </a:rPr>
                        </m:ctrlPr>
                      </m:dPr>
                      <m:e>
                        <m:m>
                          <m:mPr>
                            <m:mcs>
                              <m:mc>
                                <m:mcPr>
                                  <m:count m:val="2"/>
                                  <m:mcJc m:val="center"/>
                                </m:mcPr>
                              </m:mc>
                            </m:mcs>
                            <m:ctrlPr>
                              <a:rPr kumimoji="1" lang="en-US" altLang="ja-JP" sz="2000" i="1">
                                <a:latin typeface="Cambria Math" panose="02040503050406030204" pitchFamily="18" charset="0"/>
                              </a:rPr>
                            </m:ctrlPr>
                          </m:mPr>
                          <m:mr>
                            <m:e>
                              <m:r>
                                <m:rPr>
                                  <m:brk m:alnAt="7"/>
                                </m:rPr>
                                <a:rPr kumimoji="1" lang="en-US" altLang="ja-JP" sz="2000" i="1">
                                  <a:latin typeface="Cambria Math" panose="02040503050406030204" pitchFamily="18" charset="0"/>
                                </a:rPr>
                                <m:t>2</m:t>
                              </m:r>
                            </m:e>
                            <m:e>
                              <m:r>
                                <a:rPr kumimoji="1" lang="en-US" altLang="ja-JP" sz="2000" i="1">
                                  <a:latin typeface="Cambria Math" panose="02040503050406030204" pitchFamily="18" charset="0"/>
                                </a:rPr>
                                <m:t>3</m:t>
                              </m:r>
                            </m:e>
                          </m:mr>
                          <m:mr>
                            <m:e>
                              <m:r>
                                <a:rPr kumimoji="1" lang="en-US" altLang="ja-JP" sz="2000" i="1">
                                  <a:latin typeface="Cambria Math" panose="02040503050406030204" pitchFamily="18" charset="0"/>
                                </a:rPr>
                                <m:t>1</m:t>
                              </m:r>
                            </m:e>
                            <m:e>
                              <m:r>
                                <a:rPr kumimoji="1" lang="en-US" altLang="ja-JP" sz="2000" i="1">
                                  <a:latin typeface="Cambria Math" panose="02040503050406030204" pitchFamily="18" charset="0"/>
                                </a:rPr>
                                <m:t>4</m:t>
                              </m:r>
                            </m:e>
                          </m:mr>
                        </m:m>
                      </m:e>
                    </m:d>
                  </m:oMath>
                </a14:m>
                <a:r>
                  <a:rPr kumimoji="1" lang="ja-JP" altLang="en-US" sz="2000" dirty="0"/>
                  <a:t>に対して、</a:t>
                </a:r>
                <a:r>
                  <a:rPr kumimoji="1" lang="en-US" altLang="ja-JP" sz="2000" dirty="0"/>
                  <a:t> </a:t>
                </a:r>
                <a14:m>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oMath>
                </a14:m>
                <a:r>
                  <a:rPr kumimoji="1" lang="ja-JP" altLang="en-US" sz="2000" dirty="0"/>
                  <a:t>を計算する場合</a:t>
                </a:r>
                <a:endParaRPr kumimoji="1" lang="en-US" altLang="ja-JP" sz="2000" dirty="0"/>
              </a:p>
              <a:p>
                <a:endParaRPr kumimoji="1" lang="en-US" altLang="ja-JP" sz="2000" dirty="0"/>
              </a:p>
              <a:p>
                <a:r>
                  <a:rPr kumimoji="1" lang="ja-JP" altLang="en-US" sz="2000" dirty="0"/>
                  <a:t>固有値・固有ベクトルを求めて対角化</a:t>
                </a:r>
                <a:endParaRPr kumimoji="1" lang="en-US" altLang="ja-JP" sz="2000" dirty="0"/>
              </a:p>
              <a:p>
                <a:r>
                  <a:rPr kumimoji="1" lang="ja-JP" altLang="en-US" sz="2000" dirty="0"/>
                  <a:t>固有方程式</a:t>
                </a:r>
                <a14:m>
                  <m:oMath xmlns:m="http://schemas.openxmlformats.org/officeDocument/2006/math">
                    <m:sSup>
                      <m:sSupPr>
                        <m:ctrlPr>
                          <a:rPr kumimoji="1" lang="en-US" altLang="ja-JP" sz="2000" i="1" smtClean="0">
                            <a:latin typeface="Cambria Math" panose="02040503050406030204" pitchFamily="18" charset="0"/>
                          </a:rPr>
                        </m:ctrlPr>
                      </m:sSupPr>
                      <m:e>
                        <m:r>
                          <a:rPr kumimoji="1" lang="ja-JP" altLang="en-US" sz="2000" i="1" smtClean="0">
                            <a:latin typeface="Cambria Math" panose="02040503050406030204" pitchFamily="18" charset="0"/>
                          </a:rPr>
                          <m:t>𝜆</m:t>
                        </m:r>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−6</m:t>
                    </m:r>
                    <m:r>
                      <a:rPr kumimoji="1" lang="ja-JP" altLang="en-US" sz="2000" b="0" i="1" smtClean="0">
                        <a:latin typeface="Cambria Math" panose="02040503050406030204" pitchFamily="18" charset="0"/>
                      </a:rPr>
                      <m:t>𝜆</m:t>
                    </m:r>
                    <m:r>
                      <a:rPr kumimoji="1" lang="en-US" altLang="ja-JP" sz="2000" b="0" i="1" smtClean="0">
                        <a:latin typeface="Cambria Math" panose="02040503050406030204" pitchFamily="18" charset="0"/>
                      </a:rPr>
                      <m:t>+5=0</m:t>
                    </m:r>
                  </m:oMath>
                </a14:m>
                <a:r>
                  <a:rPr kumimoji="1" lang="ja-JP" altLang="en-US" sz="2000" dirty="0"/>
                  <a:t>　→　</a:t>
                </a:r>
                <a14:m>
                  <m:oMath xmlns:m="http://schemas.openxmlformats.org/officeDocument/2006/math">
                    <m:r>
                      <a:rPr kumimoji="1" lang="ja-JP" altLang="en-US" sz="2000" i="1">
                        <a:latin typeface="Cambria Math" panose="02040503050406030204" pitchFamily="18" charset="0"/>
                      </a:rPr>
                      <m:t>𝜆</m:t>
                    </m:r>
                    <m:r>
                      <a:rPr kumimoji="1" lang="en-US" altLang="ja-JP" sz="2000" b="0" i="1" smtClean="0">
                        <a:latin typeface="Cambria Math" panose="02040503050406030204" pitchFamily="18" charset="0"/>
                      </a:rPr>
                      <m:t>=1, 5</m:t>
                    </m:r>
                  </m:oMath>
                </a14:m>
                <a:endParaRPr kumimoji="1" lang="en-US" altLang="ja-JP" sz="2000" dirty="0"/>
              </a:p>
              <a:p>
                <a:endParaRPr kumimoji="1" lang="en-US" altLang="ja-JP" sz="2000" dirty="0"/>
              </a:p>
              <a:p>
                <a:r>
                  <a:rPr kumimoji="1" lang="ja-JP" altLang="en-US" sz="2000" dirty="0"/>
                  <a:t>各固有ベクトルを並べると</a:t>
                </a:r>
                <a14:m>
                  <m:oMath xmlns:m="http://schemas.openxmlformats.org/officeDocument/2006/math">
                    <m:r>
                      <a:rPr kumimoji="1" lang="en-US" altLang="ja-JP" sz="2000" b="0" i="1" dirty="0" smtClean="0">
                        <a:latin typeface="Cambria Math" panose="02040503050406030204" pitchFamily="18" charset="0"/>
                      </a:rPr>
                      <m:t>𝑃</m:t>
                    </m:r>
                    <m:r>
                      <a:rPr kumimoji="1" lang="en-US" altLang="ja-JP" sz="2000" i="1" dirty="0">
                        <a:latin typeface="Cambria Math" panose="02040503050406030204" pitchFamily="18" charset="0"/>
                      </a:rPr>
                      <m:t>=</m:t>
                    </m:r>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b="0" i="1" dirty="0" smtClean="0">
                                  <a:latin typeface="Cambria Math" panose="02040503050406030204" pitchFamily="18" charset="0"/>
                                </a:rPr>
                                <m:t>3</m:t>
                              </m:r>
                            </m:e>
                            <m:e>
                              <m:r>
                                <a:rPr kumimoji="1" lang="en-US" altLang="ja-JP" sz="2000" b="0" i="1" dirty="0" smtClean="0">
                                  <a:latin typeface="Cambria Math" panose="02040503050406030204" pitchFamily="18" charset="0"/>
                                </a:rPr>
                                <m:t>1</m:t>
                              </m:r>
                            </m:e>
                          </m:mr>
                          <m:mr>
                            <m:e>
                              <m:r>
                                <a:rPr kumimoji="1" lang="en-US" altLang="ja-JP" sz="2000" b="0" i="1" dirty="0" smtClean="0">
                                  <a:latin typeface="Cambria Math" panose="02040503050406030204" pitchFamily="18" charset="0"/>
                                </a:rPr>
                                <m:t>−1</m:t>
                              </m:r>
                            </m:e>
                            <m:e>
                              <m:r>
                                <a:rPr kumimoji="1" lang="en-US" altLang="ja-JP" sz="2000" b="0" i="1" dirty="0" smtClean="0">
                                  <a:latin typeface="Cambria Math" panose="02040503050406030204" pitchFamily="18" charset="0"/>
                                </a:rPr>
                                <m:t>1</m:t>
                              </m:r>
                            </m:e>
                          </m:mr>
                        </m:m>
                      </m:e>
                    </m:d>
                  </m:oMath>
                </a14:m>
                <a:r>
                  <a:rPr kumimoji="1" lang="ja-JP" altLang="en-US" sz="2000" dirty="0"/>
                  <a:t>、</a:t>
                </a:r>
                <a14:m>
                  <m:oMath xmlns:m="http://schemas.openxmlformats.org/officeDocument/2006/math">
                    <m:sSup>
                      <m:sSupPr>
                        <m:ctrlPr>
                          <a:rPr kumimoji="1" lang="en-US" altLang="ja-JP" sz="2000" i="1" dirty="0" smtClean="0">
                            <a:latin typeface="Cambria Math" panose="02040503050406030204" pitchFamily="18" charset="0"/>
                          </a:rPr>
                        </m:ctrlPr>
                      </m:sSupPr>
                      <m:e>
                        <m:r>
                          <a:rPr kumimoji="1" lang="en-US" altLang="ja-JP" sz="2000" b="0" i="1" dirty="0" smtClean="0">
                            <a:latin typeface="Cambria Math" panose="02040503050406030204" pitchFamily="18" charset="0"/>
                          </a:rPr>
                          <m:t>𝑃</m:t>
                        </m:r>
                      </m:e>
                      <m:sup>
                        <m:r>
                          <a:rPr kumimoji="1" lang="en-US" altLang="ja-JP" sz="2000" b="0" i="1" dirty="0" smtClean="0">
                            <a:latin typeface="Cambria Math" panose="02040503050406030204" pitchFamily="18" charset="0"/>
                          </a:rPr>
                          <m:t>−1</m:t>
                        </m:r>
                      </m:sup>
                    </m:sSup>
                    <m:r>
                      <a:rPr kumimoji="1" lang="en-US" altLang="ja-JP" sz="2000" b="0" i="1" dirty="0"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i="1">
                            <a:latin typeface="Cambria Math" panose="02040503050406030204" pitchFamily="18" charset="0"/>
                          </a:rPr>
                          <m:t>4</m:t>
                        </m:r>
                      </m:den>
                    </m:f>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i="1" dirty="0">
                                  <a:latin typeface="Cambria Math" panose="02040503050406030204" pitchFamily="18" charset="0"/>
                                </a:rPr>
                                <m:t>1</m:t>
                              </m:r>
                            </m:e>
                            <m:e>
                              <m:r>
                                <a:rPr kumimoji="1" lang="en-US" altLang="ja-JP" sz="2000" i="1" dirty="0">
                                  <a:latin typeface="Cambria Math" panose="02040503050406030204" pitchFamily="18" charset="0"/>
                                </a:rPr>
                                <m:t>−1</m:t>
                              </m:r>
                            </m:e>
                          </m:mr>
                          <m:mr>
                            <m:e>
                              <m:r>
                                <a:rPr kumimoji="1" lang="en-US" altLang="ja-JP" sz="2000" i="1" dirty="0">
                                  <a:latin typeface="Cambria Math" panose="02040503050406030204" pitchFamily="18" charset="0"/>
                                </a:rPr>
                                <m:t>1</m:t>
                              </m:r>
                            </m:e>
                            <m:e>
                              <m:r>
                                <a:rPr kumimoji="1" lang="en-US" altLang="ja-JP" sz="2000" i="1" dirty="0">
                                  <a:latin typeface="Cambria Math" panose="02040503050406030204" pitchFamily="18" charset="0"/>
                                </a:rPr>
                                <m:t>3</m:t>
                              </m:r>
                            </m:e>
                          </m:mr>
                        </m:m>
                      </m:e>
                    </m:d>
                  </m:oMath>
                </a14:m>
                <a:r>
                  <a:rPr kumimoji="1" lang="ja-JP" altLang="en-US" sz="2000" dirty="0"/>
                  <a:t>より、以下のように対角化できる</a:t>
                </a:r>
                <a:endParaRPr kumimoji="1" lang="en-US" altLang="ja-JP" sz="2000" dirty="0"/>
              </a:p>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dirty="0">
                              <a:latin typeface="Cambria Math" panose="02040503050406030204" pitchFamily="18" charset="0"/>
                            </a:rPr>
                            <m:t>𝐵</m:t>
                          </m:r>
                          <m:r>
                            <a:rPr kumimoji="1" lang="en-US" altLang="ja-JP" sz="2000" i="1" dirty="0">
                              <a:latin typeface="Cambria Math" panose="02040503050406030204" pitchFamily="18" charset="0"/>
                            </a:rPr>
                            <m:t>=</m:t>
                          </m:r>
                          <m:r>
                            <a:rPr kumimoji="1" lang="en-US" altLang="ja-JP" sz="2000" i="1">
                              <a:latin typeface="Cambria Math" panose="02040503050406030204" pitchFamily="18" charset="0"/>
                            </a:rPr>
                            <m:t>𝑃</m:t>
                          </m:r>
                        </m:e>
                        <m:sup>
                          <m:r>
                            <a:rPr kumimoji="1" lang="en-US" altLang="ja-JP" sz="2000" i="1">
                              <a:latin typeface="Cambria Math" panose="02040503050406030204" pitchFamily="18" charset="0"/>
                            </a:rPr>
                            <m:t>−1</m:t>
                          </m:r>
                        </m:sup>
                      </m:sSup>
                      <m:r>
                        <a:rPr kumimoji="1" lang="en-US" altLang="ja-JP" sz="2000" b="0" i="1" smtClean="0">
                          <a:latin typeface="Cambria Math" panose="02040503050406030204" pitchFamily="18" charset="0"/>
                        </a:rPr>
                        <m:t>𝐴</m:t>
                      </m:r>
                      <m:r>
                        <a:rPr kumimoji="1" lang="en-US" altLang="ja-JP" sz="2000" i="1">
                          <a:latin typeface="Cambria Math" panose="02040503050406030204" pitchFamily="18" charset="0"/>
                        </a:rPr>
                        <m:t>𝑃</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i="1">
                              <a:latin typeface="Cambria Math" panose="02040503050406030204" pitchFamily="18" charset="0"/>
                            </a:rPr>
                            <m:t>4</m:t>
                          </m:r>
                        </m:den>
                      </m:f>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b="0" i="1" dirty="0" smtClean="0">
                                    <a:latin typeface="Cambria Math" panose="02040503050406030204" pitchFamily="18" charset="0"/>
                                  </a:rPr>
                                  <m:t>1</m:t>
                                </m:r>
                              </m:e>
                              <m:e>
                                <m:r>
                                  <a:rPr kumimoji="1" lang="en-US" altLang="ja-JP" sz="2000" b="0" i="1" dirty="0" smtClean="0">
                                    <a:latin typeface="Cambria Math" panose="02040503050406030204" pitchFamily="18" charset="0"/>
                                  </a:rPr>
                                  <m:t>−1</m:t>
                                </m:r>
                              </m:e>
                            </m:mr>
                            <m:mr>
                              <m:e>
                                <m:r>
                                  <a:rPr kumimoji="1" lang="en-US" altLang="ja-JP" sz="2000" i="1" dirty="0">
                                    <a:latin typeface="Cambria Math" panose="02040503050406030204" pitchFamily="18" charset="0"/>
                                  </a:rPr>
                                  <m:t>1</m:t>
                                </m:r>
                              </m:e>
                              <m:e>
                                <m:r>
                                  <a:rPr kumimoji="1" lang="en-US" altLang="ja-JP" sz="2000" b="0" i="1" dirty="0" smtClean="0">
                                    <a:latin typeface="Cambria Math" panose="02040503050406030204" pitchFamily="18" charset="0"/>
                                  </a:rPr>
                                  <m:t>3</m:t>
                                </m:r>
                              </m:e>
                            </m:mr>
                          </m:m>
                        </m:e>
                      </m:d>
                      <m:d>
                        <m:dPr>
                          <m:begChr m:val="["/>
                          <m:endChr m:val="]"/>
                          <m:ctrlPr>
                            <a:rPr kumimoji="1" lang="en-US" altLang="ja-JP" sz="2000" i="1">
                              <a:latin typeface="Cambria Math" panose="02040503050406030204" pitchFamily="18" charset="0"/>
                            </a:rPr>
                          </m:ctrlPr>
                        </m:dPr>
                        <m:e>
                          <m:m>
                            <m:mPr>
                              <m:mcs>
                                <m:mc>
                                  <m:mcPr>
                                    <m:count m:val="2"/>
                                    <m:mcJc m:val="center"/>
                                  </m:mcPr>
                                </m:mc>
                              </m:mcs>
                              <m:ctrlPr>
                                <a:rPr kumimoji="1" lang="en-US" altLang="ja-JP" sz="2000" i="1">
                                  <a:latin typeface="Cambria Math" panose="02040503050406030204" pitchFamily="18" charset="0"/>
                                </a:rPr>
                              </m:ctrlPr>
                            </m:mPr>
                            <m:mr>
                              <m:e>
                                <m:r>
                                  <m:rPr>
                                    <m:brk m:alnAt="7"/>
                                  </m:rPr>
                                  <a:rPr kumimoji="1" lang="en-US" altLang="ja-JP" sz="2000" i="1">
                                    <a:latin typeface="Cambria Math" panose="02040503050406030204" pitchFamily="18" charset="0"/>
                                  </a:rPr>
                                  <m:t>2</m:t>
                                </m:r>
                              </m:e>
                              <m:e>
                                <m:r>
                                  <a:rPr kumimoji="1" lang="en-US" altLang="ja-JP" sz="2000" i="1">
                                    <a:latin typeface="Cambria Math" panose="02040503050406030204" pitchFamily="18" charset="0"/>
                                  </a:rPr>
                                  <m:t>3</m:t>
                                </m:r>
                              </m:e>
                            </m:mr>
                            <m:mr>
                              <m:e>
                                <m:r>
                                  <a:rPr kumimoji="1" lang="en-US" altLang="ja-JP" sz="2000" i="1">
                                    <a:latin typeface="Cambria Math" panose="02040503050406030204" pitchFamily="18" charset="0"/>
                                  </a:rPr>
                                  <m:t>1</m:t>
                                </m:r>
                              </m:e>
                              <m:e>
                                <m:r>
                                  <a:rPr kumimoji="1" lang="en-US" altLang="ja-JP" sz="2000" i="1">
                                    <a:latin typeface="Cambria Math" panose="02040503050406030204" pitchFamily="18" charset="0"/>
                                  </a:rPr>
                                  <m:t>4</m:t>
                                </m:r>
                              </m:e>
                            </m:mr>
                          </m:m>
                        </m:e>
                      </m:d>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i="1" dirty="0">
                                    <a:latin typeface="Cambria Math" panose="02040503050406030204" pitchFamily="18" charset="0"/>
                                  </a:rPr>
                                  <m:t>3</m:t>
                                </m:r>
                              </m:e>
                              <m:e>
                                <m:r>
                                  <a:rPr kumimoji="1" lang="en-US" altLang="ja-JP" sz="2000" i="1" dirty="0">
                                    <a:latin typeface="Cambria Math" panose="02040503050406030204" pitchFamily="18" charset="0"/>
                                  </a:rPr>
                                  <m:t>1</m:t>
                                </m:r>
                              </m:e>
                            </m:mr>
                            <m:mr>
                              <m:e>
                                <m:r>
                                  <a:rPr kumimoji="1" lang="en-US" altLang="ja-JP" sz="2000" i="1" dirty="0">
                                    <a:latin typeface="Cambria Math" panose="02040503050406030204" pitchFamily="18" charset="0"/>
                                  </a:rPr>
                                  <m:t>−1</m:t>
                                </m:r>
                              </m:e>
                              <m:e>
                                <m:r>
                                  <a:rPr kumimoji="1" lang="en-US" altLang="ja-JP" sz="2000" i="1" dirty="0">
                                    <a:latin typeface="Cambria Math" panose="02040503050406030204" pitchFamily="18" charset="0"/>
                                  </a:rPr>
                                  <m:t>1</m:t>
                                </m:r>
                              </m:e>
                            </m:mr>
                          </m:m>
                        </m:e>
                      </m:d>
                      <m:r>
                        <a:rPr kumimoji="1" lang="en-US" altLang="ja-JP" sz="2000" b="0" i="1" dirty="0" smtClean="0">
                          <a:latin typeface="Cambria Math" panose="02040503050406030204" pitchFamily="18" charset="0"/>
                        </a:rPr>
                        <m:t>=</m:t>
                      </m:r>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i="1" dirty="0">
                                    <a:latin typeface="Cambria Math" panose="02040503050406030204" pitchFamily="18" charset="0"/>
                                  </a:rPr>
                                  <m:t>1</m:t>
                                </m:r>
                              </m:e>
                              <m:e>
                                <m:r>
                                  <a:rPr kumimoji="1" lang="en-US" altLang="ja-JP" sz="2000" i="1" dirty="0">
                                    <a:latin typeface="Cambria Math" panose="02040503050406030204" pitchFamily="18" charset="0"/>
                                  </a:rPr>
                                  <m:t>0</m:t>
                                </m:r>
                              </m:e>
                            </m:mr>
                            <m:mr>
                              <m:e>
                                <m:r>
                                  <a:rPr kumimoji="1" lang="en-US" altLang="ja-JP" sz="2000" i="1" dirty="0">
                                    <a:latin typeface="Cambria Math" panose="02040503050406030204" pitchFamily="18" charset="0"/>
                                  </a:rPr>
                                  <m:t>0</m:t>
                                </m:r>
                              </m:e>
                              <m:e>
                                <m:r>
                                  <a:rPr kumimoji="1" lang="en-US" altLang="ja-JP" sz="2000" i="1" dirty="0">
                                    <a:latin typeface="Cambria Math" panose="02040503050406030204" pitchFamily="18" charset="0"/>
                                  </a:rPr>
                                  <m:t>5</m:t>
                                </m:r>
                              </m:e>
                            </m:mr>
                          </m:m>
                        </m:e>
                      </m:d>
                    </m:oMath>
                  </m:oMathPara>
                </a14:m>
                <a:endParaRPr kumimoji="1" lang="en-US" altLang="ja-JP" sz="2000" dirty="0"/>
              </a:p>
              <a:p>
                <a:endParaRPr kumimoji="1" lang="en-US" altLang="ja-JP" sz="2000" dirty="0"/>
              </a:p>
              <a:p>
                <a:r>
                  <a:rPr kumimoji="1" lang="ja-JP" altLang="en-US" sz="2000" dirty="0"/>
                  <a:t>従って、相似変換に関する性質より</a:t>
                </a:r>
                <a:endParaRPr kumimoji="1" lang="en-US" altLang="ja-JP"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𝐴</m:t>
                          </m:r>
                        </m:sup>
                      </m:sSup>
                      <m:r>
                        <a:rPr kumimoji="1" lang="en-US" altLang="ja-JP" sz="2000" i="1">
                          <a:latin typeface="Cambria Math" panose="02040503050406030204" pitchFamily="18" charset="0"/>
                        </a:rPr>
                        <m:t>=</m:t>
                      </m:r>
                      <m:r>
                        <a:rPr kumimoji="1" lang="en-US" altLang="ja-JP" sz="2000" i="1">
                          <a:latin typeface="Cambria Math" panose="02040503050406030204" pitchFamily="18" charset="0"/>
                        </a:rPr>
                        <m:t>𝑃</m:t>
                      </m:r>
                      <m:sSup>
                        <m:sSupPr>
                          <m:ctrlPr>
                            <a:rPr kumimoji="1" lang="en-US" altLang="ja-JP" sz="2000" i="1">
                              <a:latin typeface="Cambria Math" panose="02040503050406030204" pitchFamily="18" charset="0"/>
                            </a:rPr>
                          </m:ctrlPr>
                        </m:sSupPr>
                        <m:e>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𝐵</m:t>
                              </m:r>
                            </m:sup>
                          </m:sSup>
                          <m:r>
                            <a:rPr kumimoji="1" lang="en-US" altLang="ja-JP" sz="2000" i="1">
                              <a:latin typeface="Cambria Math" panose="02040503050406030204" pitchFamily="18" charset="0"/>
                            </a:rPr>
                            <m:t>𝑃</m:t>
                          </m:r>
                        </m:e>
                        <m:sup>
                          <m:r>
                            <a:rPr kumimoji="1" lang="en-US" altLang="ja-JP" sz="2000" i="1">
                              <a:latin typeface="Cambria Math" panose="02040503050406030204" pitchFamily="18" charset="0"/>
                            </a:rPr>
                            <m:t>−1</m:t>
                          </m:r>
                        </m:sup>
                      </m:sSup>
                      <m:r>
                        <a:rPr kumimoji="1" lang="en-US" altLang="ja-JP" sz="2000" b="0" i="1" smtClean="0">
                          <a:latin typeface="Cambria Math" panose="02040503050406030204" pitchFamily="18" charset="0"/>
                        </a:rPr>
                        <m:t>=</m:t>
                      </m:r>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i="1" dirty="0">
                                    <a:latin typeface="Cambria Math" panose="02040503050406030204" pitchFamily="18" charset="0"/>
                                  </a:rPr>
                                  <m:t>3</m:t>
                                </m:r>
                              </m:e>
                              <m:e>
                                <m:r>
                                  <a:rPr kumimoji="1" lang="en-US" altLang="ja-JP" sz="2000" i="1" dirty="0">
                                    <a:latin typeface="Cambria Math" panose="02040503050406030204" pitchFamily="18" charset="0"/>
                                  </a:rPr>
                                  <m:t>1</m:t>
                                </m:r>
                              </m:e>
                            </m:mr>
                            <m:mr>
                              <m:e>
                                <m:r>
                                  <a:rPr kumimoji="1" lang="en-US" altLang="ja-JP" sz="2000" i="1" dirty="0">
                                    <a:latin typeface="Cambria Math" panose="02040503050406030204" pitchFamily="18" charset="0"/>
                                  </a:rPr>
                                  <m:t>−1</m:t>
                                </m:r>
                              </m:e>
                              <m:e>
                                <m:r>
                                  <a:rPr kumimoji="1" lang="en-US" altLang="ja-JP" sz="2000" i="1" dirty="0">
                                    <a:latin typeface="Cambria Math" panose="02040503050406030204" pitchFamily="18" charset="0"/>
                                  </a:rPr>
                                  <m:t>1</m:t>
                                </m:r>
                              </m:e>
                            </m:mr>
                          </m:m>
                        </m:e>
                      </m:d>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i="1" dirty="0">
                                    <a:latin typeface="Cambria Math" panose="02040503050406030204" pitchFamily="18" charset="0"/>
                                  </a:rPr>
                                  <m:t>𝑒</m:t>
                                </m:r>
                              </m:e>
                              <m:e>
                                <m:r>
                                  <a:rPr kumimoji="1" lang="en-US" altLang="ja-JP" sz="2000" i="1" dirty="0">
                                    <a:latin typeface="Cambria Math" panose="02040503050406030204" pitchFamily="18" charset="0"/>
                                  </a:rPr>
                                  <m:t>0</m:t>
                                </m:r>
                              </m:e>
                            </m:mr>
                            <m:mr>
                              <m:e>
                                <m:r>
                                  <a:rPr kumimoji="1" lang="en-US" altLang="ja-JP" sz="2000" i="1" dirty="0">
                                    <a:latin typeface="Cambria Math" panose="02040503050406030204" pitchFamily="18" charset="0"/>
                                  </a:rPr>
                                  <m:t>0</m:t>
                                </m:r>
                              </m:e>
                              <m:e>
                                <m:sSup>
                                  <m:sSupPr>
                                    <m:ctrlPr>
                                      <a:rPr kumimoji="1" lang="en-US" altLang="ja-JP" sz="2000" i="1" dirty="0">
                                        <a:latin typeface="Cambria Math" panose="02040503050406030204" pitchFamily="18" charset="0"/>
                                      </a:rPr>
                                    </m:ctrlPr>
                                  </m:sSupPr>
                                  <m:e>
                                    <m:r>
                                      <a:rPr kumimoji="1" lang="en-US" altLang="ja-JP" sz="2000" i="1" dirty="0">
                                        <a:latin typeface="Cambria Math" panose="02040503050406030204" pitchFamily="18" charset="0"/>
                                      </a:rPr>
                                      <m:t>𝑒</m:t>
                                    </m:r>
                                  </m:e>
                                  <m:sup>
                                    <m:r>
                                      <a:rPr kumimoji="1" lang="en-US" altLang="ja-JP" sz="2000" i="1" dirty="0">
                                        <a:latin typeface="Cambria Math" panose="02040503050406030204" pitchFamily="18" charset="0"/>
                                      </a:rPr>
                                      <m:t>5</m:t>
                                    </m:r>
                                  </m:sup>
                                </m:sSup>
                              </m:e>
                            </m:mr>
                          </m:m>
                        </m:e>
                      </m:d>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i="1">
                              <a:latin typeface="Cambria Math" panose="02040503050406030204" pitchFamily="18" charset="0"/>
                            </a:rPr>
                            <m:t>4</m:t>
                          </m:r>
                        </m:den>
                      </m:f>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b="0" i="1" dirty="0" smtClean="0">
                                    <a:latin typeface="Cambria Math" panose="02040503050406030204" pitchFamily="18" charset="0"/>
                                  </a:rPr>
                                  <m:t>1</m:t>
                                </m:r>
                              </m:e>
                              <m:e>
                                <m:r>
                                  <a:rPr kumimoji="1" lang="en-US" altLang="ja-JP" sz="2000" b="0" i="1" dirty="0" smtClean="0">
                                    <a:latin typeface="Cambria Math" panose="02040503050406030204" pitchFamily="18" charset="0"/>
                                  </a:rPr>
                                  <m:t>−</m:t>
                                </m:r>
                                <m:r>
                                  <a:rPr kumimoji="1" lang="en-US" altLang="ja-JP" sz="2000" i="1" dirty="0">
                                    <a:latin typeface="Cambria Math" panose="02040503050406030204" pitchFamily="18" charset="0"/>
                                  </a:rPr>
                                  <m:t>1</m:t>
                                </m:r>
                              </m:e>
                            </m:mr>
                            <m:mr>
                              <m:e>
                                <m:r>
                                  <a:rPr kumimoji="1" lang="en-US" altLang="ja-JP" sz="2000" i="1" dirty="0">
                                    <a:latin typeface="Cambria Math" panose="02040503050406030204" pitchFamily="18" charset="0"/>
                                  </a:rPr>
                                  <m:t>1</m:t>
                                </m:r>
                              </m:e>
                              <m:e>
                                <m:r>
                                  <a:rPr kumimoji="1" lang="en-US" altLang="ja-JP" sz="2000" b="0" i="1" dirty="0" smtClean="0">
                                    <a:latin typeface="Cambria Math" panose="02040503050406030204" pitchFamily="18" charset="0"/>
                                  </a:rPr>
                                  <m:t>3</m:t>
                                </m:r>
                              </m:e>
                            </m:mr>
                          </m:m>
                        </m:e>
                      </m:d>
                    </m:oMath>
                  </m:oMathPara>
                </a14:m>
                <a:endParaRPr kumimoji="1" lang="en-US" altLang="ja-JP"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000" b="0" i="1" dirty="0"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i="1">
                              <a:latin typeface="Cambria Math" panose="02040503050406030204" pitchFamily="18" charset="0"/>
                            </a:rPr>
                            <m:t>4</m:t>
                          </m:r>
                        </m:den>
                      </m:f>
                      <m:d>
                        <m:dPr>
                          <m:begChr m:val="["/>
                          <m:endChr m:val="]"/>
                          <m:ctrlPr>
                            <a:rPr kumimoji="1" lang="en-US" altLang="ja-JP" sz="2000" i="1" dirty="0">
                              <a:latin typeface="Cambria Math" panose="02040503050406030204" pitchFamily="18" charset="0"/>
                            </a:rPr>
                          </m:ctrlPr>
                        </m:dPr>
                        <m:e>
                          <m:m>
                            <m:mPr>
                              <m:mcs>
                                <m:mc>
                                  <m:mcPr>
                                    <m:count m:val="2"/>
                                    <m:mcJc m:val="center"/>
                                  </m:mcPr>
                                </m:mc>
                              </m:mcs>
                              <m:ctrlPr>
                                <a:rPr kumimoji="1" lang="en-US" altLang="ja-JP" sz="2000" i="1" dirty="0">
                                  <a:latin typeface="Cambria Math" panose="02040503050406030204" pitchFamily="18" charset="0"/>
                                </a:rPr>
                              </m:ctrlPr>
                            </m:mPr>
                            <m:mr>
                              <m:e>
                                <m:r>
                                  <m:rPr>
                                    <m:brk m:alnAt="7"/>
                                  </m:rPr>
                                  <a:rPr kumimoji="1" lang="en-US" altLang="ja-JP" sz="2000" b="0" i="1" dirty="0" smtClean="0">
                                    <a:latin typeface="Cambria Math" panose="02040503050406030204" pitchFamily="18" charset="0"/>
                                  </a:rPr>
                                  <m:t>3</m:t>
                                </m:r>
                                <m:r>
                                  <a:rPr kumimoji="1" lang="en-US" altLang="ja-JP" sz="2000" i="1" dirty="0">
                                    <a:latin typeface="Cambria Math" panose="02040503050406030204" pitchFamily="18" charset="0"/>
                                  </a:rPr>
                                  <m:t>𝑒</m:t>
                                </m:r>
                                <m:r>
                                  <a:rPr kumimoji="1" lang="en-US" altLang="ja-JP" sz="2000" b="0" i="1" dirty="0" smtClean="0">
                                    <a:latin typeface="Cambria Math" panose="02040503050406030204" pitchFamily="18" charset="0"/>
                                  </a:rPr>
                                  <m:t>+</m:t>
                                </m:r>
                                <m:sSup>
                                  <m:sSupPr>
                                    <m:ctrlPr>
                                      <a:rPr kumimoji="1" lang="en-US" altLang="ja-JP" sz="2000" i="1" dirty="0">
                                        <a:latin typeface="Cambria Math" panose="02040503050406030204" pitchFamily="18" charset="0"/>
                                      </a:rPr>
                                    </m:ctrlPr>
                                  </m:sSupPr>
                                  <m:e>
                                    <m:r>
                                      <a:rPr kumimoji="1" lang="en-US" altLang="ja-JP" sz="2000" i="1" dirty="0">
                                        <a:latin typeface="Cambria Math" panose="02040503050406030204" pitchFamily="18" charset="0"/>
                                      </a:rPr>
                                      <m:t>𝑒</m:t>
                                    </m:r>
                                  </m:e>
                                  <m:sup>
                                    <m:r>
                                      <a:rPr kumimoji="1" lang="en-US" altLang="ja-JP" sz="2000" i="1" dirty="0">
                                        <a:latin typeface="Cambria Math" panose="02040503050406030204" pitchFamily="18" charset="0"/>
                                      </a:rPr>
                                      <m:t>5</m:t>
                                    </m:r>
                                  </m:sup>
                                </m:sSup>
                              </m:e>
                              <m:e>
                                <m:r>
                                  <a:rPr kumimoji="1" lang="en-US" altLang="ja-JP" sz="2000" b="0" i="1" dirty="0" smtClean="0">
                                    <a:latin typeface="Cambria Math" panose="02040503050406030204" pitchFamily="18" charset="0"/>
                                  </a:rPr>
                                  <m:t>−</m:t>
                                </m:r>
                                <m:r>
                                  <m:rPr>
                                    <m:brk m:alnAt="7"/>
                                  </m:rPr>
                                  <a:rPr kumimoji="1" lang="en-US" altLang="ja-JP" sz="2000" i="1" dirty="0">
                                    <a:latin typeface="Cambria Math" panose="02040503050406030204" pitchFamily="18" charset="0"/>
                                  </a:rPr>
                                  <m:t>3</m:t>
                                </m:r>
                                <m:r>
                                  <a:rPr kumimoji="1" lang="en-US" altLang="ja-JP" sz="2000" i="1" dirty="0">
                                    <a:latin typeface="Cambria Math" panose="02040503050406030204" pitchFamily="18" charset="0"/>
                                  </a:rPr>
                                  <m:t>𝑒</m:t>
                                </m:r>
                                <m:r>
                                  <a:rPr kumimoji="1" lang="en-US" altLang="ja-JP" sz="2000" i="1" dirty="0">
                                    <a:latin typeface="Cambria Math" panose="02040503050406030204" pitchFamily="18" charset="0"/>
                                  </a:rPr>
                                  <m:t>+</m:t>
                                </m:r>
                                <m:sSup>
                                  <m:sSupPr>
                                    <m:ctrlPr>
                                      <a:rPr kumimoji="1" lang="en-US" altLang="ja-JP" sz="2000" i="1" dirty="0">
                                        <a:latin typeface="Cambria Math" panose="02040503050406030204" pitchFamily="18" charset="0"/>
                                      </a:rPr>
                                    </m:ctrlPr>
                                  </m:sSupPr>
                                  <m:e>
                                    <m:r>
                                      <a:rPr kumimoji="1" lang="en-US" altLang="ja-JP" sz="2000" b="0" i="1" dirty="0" smtClean="0">
                                        <a:latin typeface="Cambria Math" panose="02040503050406030204" pitchFamily="18" charset="0"/>
                                      </a:rPr>
                                      <m:t>3</m:t>
                                    </m:r>
                                    <m:r>
                                      <a:rPr kumimoji="1" lang="en-US" altLang="ja-JP" sz="2000" i="1" dirty="0">
                                        <a:latin typeface="Cambria Math" panose="02040503050406030204" pitchFamily="18" charset="0"/>
                                      </a:rPr>
                                      <m:t>𝑒</m:t>
                                    </m:r>
                                  </m:e>
                                  <m:sup>
                                    <m:r>
                                      <a:rPr kumimoji="1" lang="en-US" altLang="ja-JP" sz="2000" i="1" dirty="0">
                                        <a:latin typeface="Cambria Math" panose="02040503050406030204" pitchFamily="18" charset="0"/>
                                      </a:rPr>
                                      <m:t>5</m:t>
                                    </m:r>
                                  </m:sup>
                                </m:sSup>
                              </m:e>
                            </m:mr>
                            <m:mr>
                              <m:e>
                                <m:r>
                                  <a:rPr kumimoji="1" lang="en-US" altLang="ja-JP" sz="2000" i="1" dirty="0">
                                    <a:latin typeface="Cambria Math" panose="02040503050406030204" pitchFamily="18" charset="0"/>
                                  </a:rPr>
                                  <m:t>−</m:t>
                                </m:r>
                                <m:r>
                                  <a:rPr kumimoji="1" lang="en-US" altLang="ja-JP" sz="2000" b="0" i="1" dirty="0" smtClean="0">
                                    <a:latin typeface="Cambria Math" panose="02040503050406030204" pitchFamily="18" charset="0"/>
                                  </a:rPr>
                                  <m:t>𝑒</m:t>
                                </m:r>
                                <m:r>
                                  <a:rPr kumimoji="1" lang="en-US" altLang="ja-JP" sz="2000" b="0" i="1" dirty="0" smtClean="0">
                                    <a:latin typeface="Cambria Math" panose="02040503050406030204" pitchFamily="18" charset="0"/>
                                  </a:rPr>
                                  <m:t>+</m:t>
                                </m:r>
                                <m:sSup>
                                  <m:sSupPr>
                                    <m:ctrlPr>
                                      <a:rPr kumimoji="1" lang="en-US" altLang="ja-JP" sz="2000" i="1" dirty="0">
                                        <a:latin typeface="Cambria Math" panose="02040503050406030204" pitchFamily="18" charset="0"/>
                                      </a:rPr>
                                    </m:ctrlPr>
                                  </m:sSupPr>
                                  <m:e>
                                    <m:r>
                                      <a:rPr kumimoji="1" lang="en-US" altLang="ja-JP" sz="2000" i="1" dirty="0">
                                        <a:latin typeface="Cambria Math" panose="02040503050406030204" pitchFamily="18" charset="0"/>
                                      </a:rPr>
                                      <m:t>𝑒</m:t>
                                    </m:r>
                                  </m:e>
                                  <m:sup>
                                    <m:r>
                                      <a:rPr kumimoji="1" lang="en-US" altLang="ja-JP" sz="2000" i="1" dirty="0">
                                        <a:latin typeface="Cambria Math" panose="02040503050406030204" pitchFamily="18" charset="0"/>
                                      </a:rPr>
                                      <m:t>5</m:t>
                                    </m:r>
                                  </m:sup>
                                </m:sSup>
                              </m:e>
                              <m:e>
                                <m:r>
                                  <a:rPr kumimoji="1" lang="en-US" altLang="ja-JP" sz="2000" i="1" dirty="0">
                                    <a:latin typeface="Cambria Math" panose="02040503050406030204" pitchFamily="18" charset="0"/>
                                  </a:rPr>
                                  <m:t>−</m:t>
                                </m:r>
                                <m:r>
                                  <a:rPr kumimoji="1" lang="en-US" altLang="ja-JP" sz="2000" i="1" dirty="0">
                                    <a:latin typeface="Cambria Math" panose="02040503050406030204" pitchFamily="18" charset="0"/>
                                  </a:rPr>
                                  <m:t>𝑒</m:t>
                                </m:r>
                                <m:r>
                                  <a:rPr kumimoji="1" lang="en-US" altLang="ja-JP" sz="2000" i="1" dirty="0">
                                    <a:latin typeface="Cambria Math" panose="02040503050406030204" pitchFamily="18" charset="0"/>
                                  </a:rPr>
                                  <m:t>+</m:t>
                                </m:r>
                                <m:sSup>
                                  <m:sSupPr>
                                    <m:ctrlPr>
                                      <a:rPr kumimoji="1" lang="en-US" altLang="ja-JP" sz="2000" i="1" dirty="0">
                                        <a:latin typeface="Cambria Math" panose="02040503050406030204" pitchFamily="18" charset="0"/>
                                      </a:rPr>
                                    </m:ctrlPr>
                                  </m:sSupPr>
                                  <m:e>
                                    <m:r>
                                      <a:rPr kumimoji="1" lang="en-US" altLang="ja-JP" sz="2000" b="0" i="1" dirty="0" smtClean="0">
                                        <a:latin typeface="Cambria Math" panose="02040503050406030204" pitchFamily="18" charset="0"/>
                                      </a:rPr>
                                      <m:t>3</m:t>
                                    </m:r>
                                    <m:r>
                                      <a:rPr kumimoji="1" lang="en-US" altLang="ja-JP" sz="2000" i="1" dirty="0">
                                        <a:latin typeface="Cambria Math" panose="02040503050406030204" pitchFamily="18" charset="0"/>
                                      </a:rPr>
                                      <m:t>𝑒</m:t>
                                    </m:r>
                                  </m:e>
                                  <m:sup>
                                    <m:r>
                                      <a:rPr kumimoji="1" lang="en-US" altLang="ja-JP" sz="2000" i="1" dirty="0">
                                        <a:latin typeface="Cambria Math" panose="02040503050406030204" pitchFamily="18" charset="0"/>
                                      </a:rPr>
                                      <m:t>5</m:t>
                                    </m:r>
                                  </m:sup>
                                </m:sSup>
                              </m:e>
                            </m:mr>
                          </m:m>
                        </m:e>
                      </m:d>
                    </m:oMath>
                  </m:oMathPara>
                </a14:m>
                <a:endParaRPr kumimoji="1" lang="en-US" altLang="ja-JP" dirty="0"/>
              </a:p>
            </p:txBody>
          </p:sp>
        </mc:Choice>
        <mc:Fallback xmlns="">
          <p:sp>
            <p:nvSpPr>
              <p:cNvPr id="5" name="正方形/長方形 4">
                <a:extLst>
                  <a:ext uri="{FF2B5EF4-FFF2-40B4-BE49-F238E27FC236}">
                    <a16:creationId xmlns:a16="http://schemas.microsoft.com/office/drawing/2014/main" id="{A9A45986-BDB7-4EC2-BB0C-31DEDE9A1377}"/>
                  </a:ext>
                </a:extLst>
              </p:cNvPr>
              <p:cNvSpPr>
                <a:spLocks noRot="1" noChangeAspect="1" noMove="1" noResize="1" noEditPoints="1" noAdjustHandles="1" noChangeArrowheads="1" noChangeShapeType="1" noTextEdit="1"/>
              </p:cNvSpPr>
              <p:nvPr/>
            </p:nvSpPr>
            <p:spPr>
              <a:xfrm>
                <a:off x="628650" y="1133471"/>
                <a:ext cx="7886700" cy="5019644"/>
              </a:xfrm>
              <a:prstGeom prst="rect">
                <a:avLst/>
              </a:prstGeom>
              <a:blipFill>
                <a:blip r:embed="rId3"/>
                <a:stretch>
                  <a:fillRect l="-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661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ACBD4CA1-19B5-4D0C-91E6-25CCC7682F1F}"/>
              </a:ext>
            </a:extLst>
          </p:cNvPr>
          <p:cNvSpPr>
            <a:spLocks noGrp="1"/>
          </p:cNvSpPr>
          <p:nvPr>
            <p:ph type="sldNum" sz="quarter" idx="12"/>
          </p:nvPr>
        </p:nvSpPr>
        <p:spPr/>
        <p:txBody>
          <a:bodyPr/>
          <a:lstStyle/>
          <a:p>
            <a:fld id="{0B5B76A0-1B1D-4A61-BD5D-5E9B52A81CEB}" type="slidenum">
              <a:rPr kumimoji="1" lang="ja-JP" altLang="en-US" smtClean="0"/>
              <a:t>9</a:t>
            </a:fld>
            <a:endParaRPr kumimoji="1" lang="ja-JP" altLang="en-US" dirty="0"/>
          </a:p>
        </p:txBody>
      </p:sp>
      <p:sp>
        <p:nvSpPr>
          <p:cNvPr id="4" name="タイトル 3">
            <a:extLst>
              <a:ext uri="{FF2B5EF4-FFF2-40B4-BE49-F238E27FC236}">
                <a16:creationId xmlns:a16="http://schemas.microsoft.com/office/drawing/2014/main" id="{ADDB1741-3564-42CC-9AE2-1504216C0F53}"/>
              </a:ext>
            </a:extLst>
          </p:cNvPr>
          <p:cNvSpPr>
            <a:spLocks noGrp="1"/>
          </p:cNvSpPr>
          <p:nvPr>
            <p:ph type="title"/>
          </p:nvPr>
        </p:nvSpPr>
        <p:spPr/>
        <p:txBody>
          <a:bodyPr/>
          <a:lstStyle/>
          <a:p>
            <a:r>
              <a:rPr lang="en-US" altLang="ja-JP" dirty="0"/>
              <a:t>NOTEARS</a:t>
            </a:r>
            <a:r>
              <a:rPr lang="ja-JP" altLang="en-US" dirty="0"/>
              <a:t>の原理（３）最適化問題</a:t>
            </a:r>
            <a:endParaRPr kumimoji="1" lang="ja-JP" altLang="en-US" dirty="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A79F4C63-9B9C-4487-A089-AD9546D149C9}"/>
                  </a:ext>
                </a:extLst>
              </p:cNvPr>
              <p:cNvSpPr/>
              <p:nvPr/>
            </p:nvSpPr>
            <p:spPr>
              <a:xfrm>
                <a:off x="628650" y="1140491"/>
                <a:ext cx="7886700" cy="13907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kumimoji="1" lang="en-US" altLang="ja-JP" sz="2000" i="1" smtClean="0">
                              <a:latin typeface="Cambria Math" panose="02040503050406030204" pitchFamily="18" charset="0"/>
                            </a:rPr>
                          </m:ctrlPr>
                        </m:funcPr>
                        <m:fName>
                          <m:limLow>
                            <m:limLowPr>
                              <m:ctrlPr>
                                <a:rPr kumimoji="1" lang="en-US" altLang="ja-JP" sz="2000" i="1">
                                  <a:latin typeface="Cambria Math" panose="02040503050406030204" pitchFamily="18" charset="0"/>
                                </a:rPr>
                              </m:ctrlPr>
                            </m:limLowPr>
                            <m:e>
                              <m:r>
                                <m:rPr>
                                  <m:sty m:val="p"/>
                                </m:rPr>
                                <a:rPr kumimoji="1" lang="en-US" altLang="ja-JP" sz="2000">
                                  <a:latin typeface="Cambria Math" panose="02040503050406030204" pitchFamily="18" charset="0"/>
                                </a:rPr>
                                <m:t>arg</m:t>
                              </m:r>
                              <m:r>
                                <a:rPr kumimoji="1" lang="en-US" altLang="ja-JP" sz="2000">
                                  <a:latin typeface="Cambria Math" panose="02040503050406030204" pitchFamily="18" charset="0"/>
                                </a:rPr>
                                <m:t> </m:t>
                              </m:r>
                              <m:r>
                                <m:rPr>
                                  <m:sty m:val="p"/>
                                </m:rPr>
                                <a:rPr kumimoji="1" lang="en-US" altLang="ja-JP" sz="2000">
                                  <a:latin typeface="Cambria Math" panose="02040503050406030204" pitchFamily="18" charset="0"/>
                                </a:rPr>
                                <m:t>min</m:t>
                              </m:r>
                            </m:e>
                            <m:lim>
                              <m:r>
                                <a:rPr kumimoji="1" lang="en-US" altLang="ja-JP" sz="2000" i="1">
                                  <a:latin typeface="Cambria Math" panose="02040503050406030204" pitchFamily="18" charset="0"/>
                                </a:rPr>
                                <m:t>𝑊</m:t>
                              </m:r>
                              <m:r>
                                <a:rPr kumimoji="1" lang="en-US" altLang="ja-JP" sz="2000" i="1">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Cambria Math" panose="02040503050406030204" pitchFamily="18" charset="0"/>
                                    </a:rPr>
                                  </m:ctrlPr>
                                </m:sSupPr>
                                <m:e>
                                  <m:r>
                                    <m:rPr>
                                      <m:sty m:val="p"/>
                                    </m:rPr>
                                    <a:rPr kumimoji="1" lang="en-US" altLang="ja-JP" sz="2000">
                                      <a:latin typeface="Cambria Math" panose="02040503050406030204" pitchFamily="18" charset="0"/>
                                      <a:ea typeface="Cambria Math" panose="02040503050406030204" pitchFamily="18" charset="0"/>
                                    </a:rPr>
                                    <m:t>R</m:t>
                                  </m:r>
                                </m:e>
                                <m:sup>
                                  <m:r>
                                    <a:rPr kumimoji="1" lang="en-US" altLang="ja-JP" sz="2000" i="1">
                                      <a:latin typeface="Cambria Math" panose="02040503050406030204" pitchFamily="18" charset="0"/>
                                      <a:ea typeface="Cambria Math" panose="02040503050406030204" pitchFamily="18" charset="0"/>
                                    </a:rPr>
                                    <m:t>𝑑</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𝑑</m:t>
                                  </m:r>
                                </m:sup>
                              </m:sSup>
                              <m:r>
                                <a:rPr kumimoji="1" lang="en-US" altLang="ja-JP" sz="2000" i="1">
                                  <a:latin typeface="Cambria Math" panose="02040503050406030204" pitchFamily="18" charset="0"/>
                                </a:rPr>
                                <m:t> </m:t>
                              </m:r>
                            </m:lim>
                          </m:limLow>
                        </m:fName>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𝑛</m:t>
                              </m:r>
                            </m:den>
                          </m:f>
                          <m:sSubSup>
                            <m:sSubSupPr>
                              <m:ctrlPr>
                                <a:rPr kumimoji="1" lang="en-US" altLang="ja-JP" sz="2000" i="1">
                                  <a:latin typeface="Cambria Math" panose="02040503050406030204" pitchFamily="18" charset="0"/>
                                </a:rPr>
                              </m:ctrlPr>
                            </m:sSubSupPr>
                            <m:e>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𝑋</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𝑊𝑋</m:t>
                                  </m:r>
                                </m:e>
                              </m:d>
                            </m:e>
                            <m:sub>
                              <m:r>
                                <a:rPr kumimoji="1" lang="en-US" altLang="ja-JP" sz="2000" i="1">
                                  <a:latin typeface="Cambria Math" panose="02040503050406030204" pitchFamily="18" charset="0"/>
                                </a:rPr>
                                <m:t>𝐹</m:t>
                              </m:r>
                            </m:sub>
                            <m:sup>
                              <m:r>
                                <a:rPr kumimoji="1" lang="en-US" altLang="ja-JP" sz="2000" i="1">
                                  <a:latin typeface="Cambria Math" panose="02040503050406030204" pitchFamily="18" charset="0"/>
                                </a:rPr>
                                <m:t>2</m:t>
                              </m:r>
                            </m:sup>
                          </m:sSubSup>
                        </m:e>
                      </m:func>
                      <m:r>
                        <a:rPr kumimoji="1" lang="en-US" altLang="ja-JP" sz="2000" i="1">
                          <a:latin typeface="Cambria Math" panose="02040503050406030204" pitchFamily="18" charset="0"/>
                        </a:rPr>
                        <m:t>+</m:t>
                      </m:r>
                      <m:r>
                        <a:rPr kumimoji="1" lang="ja-JP" altLang="en-US" sz="2000" i="1">
                          <a:latin typeface="Cambria Math" panose="02040503050406030204" pitchFamily="18" charset="0"/>
                        </a:rPr>
                        <m:t>𝜆</m:t>
                      </m:r>
                      <m:sSub>
                        <m:sSubPr>
                          <m:ctrlPr>
                            <a:rPr kumimoji="1" lang="en-US" altLang="ja-JP" sz="2000" i="1">
                              <a:latin typeface="Cambria Math" panose="02040503050406030204" pitchFamily="18" charset="0"/>
                            </a:rPr>
                          </m:ctrlPr>
                        </m:sSubPr>
                        <m:e>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𝑊</m:t>
                              </m:r>
                            </m:e>
                          </m:d>
                        </m:e>
                        <m:sub>
                          <m:r>
                            <a:rPr kumimoji="1" lang="en-US" altLang="ja-JP" sz="2000" i="1">
                              <a:latin typeface="Cambria Math" panose="02040503050406030204" pitchFamily="18" charset="0"/>
                            </a:rPr>
                            <m:t>1</m:t>
                          </m:r>
                        </m:sub>
                      </m:sSub>
                    </m:oMath>
                  </m:oMathPara>
                </a14:m>
                <a:endParaRPr kumimoji="1" lang="en-US" altLang="ja-JP" sz="2000" dirty="0"/>
              </a:p>
              <a:p>
                <a:pPr algn="ctr"/>
                <a:endParaRPr kumimoji="1" lang="en-US" altLang="ja-JP" sz="2000" dirty="0"/>
              </a:p>
              <a:p>
                <a:pPr algn="ctr"/>
                <a:r>
                  <a:rPr kumimoji="1" lang="en-US" altLang="ja-JP" sz="2000" dirty="0"/>
                  <a:t>DAG</a:t>
                </a:r>
                <a:r>
                  <a:rPr kumimoji="1" lang="ja-JP" altLang="en-US" sz="2000" dirty="0"/>
                  <a:t>の制約条件 </a:t>
                </a:r>
                <a14:m>
                  <m:oMath xmlns:m="http://schemas.openxmlformats.org/officeDocument/2006/math">
                    <m:r>
                      <m:rPr>
                        <m:sty m:val="p"/>
                      </m:rPr>
                      <a:rPr kumimoji="1" lang="en-US" altLang="ja-JP" sz="2000">
                        <a:latin typeface="Cambria Math" panose="02040503050406030204" pitchFamily="18" charset="0"/>
                      </a:rPr>
                      <m:t>tr</m:t>
                    </m:r>
                    <m:d>
                      <m:dPr>
                        <m:ctrlPr>
                          <a:rPr kumimoji="1" lang="en-US" altLang="ja-JP" sz="2000" i="1">
                            <a:latin typeface="Cambria Math" panose="02040503050406030204" pitchFamily="18" charset="0"/>
                          </a:rPr>
                        </m:ctrlPr>
                      </m:dPr>
                      <m:e>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𝑊</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𝑊</m:t>
                            </m:r>
                          </m:sup>
                        </m:s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𝑑</m:t>
                    </m:r>
                    <m:r>
                      <a:rPr kumimoji="1" lang="en-US" altLang="ja-JP" sz="2000" b="0" i="1" smtClean="0">
                        <a:latin typeface="Cambria Math" panose="02040503050406030204" pitchFamily="18" charset="0"/>
                        <a:ea typeface="Cambria Math" panose="02040503050406030204" pitchFamily="18" charset="0"/>
                      </a:rPr>
                      <m:t>=0</m:t>
                    </m:r>
                  </m:oMath>
                </a14:m>
                <a:r>
                  <a:rPr kumimoji="1" lang="ja-JP" altLang="en-US" sz="2000" dirty="0"/>
                  <a:t>　</a:t>
                </a:r>
                <a:endParaRPr lang="ja-JP" altLang="en-US" sz="2000" dirty="0"/>
              </a:p>
            </p:txBody>
          </p:sp>
        </mc:Choice>
        <mc:Fallback xmlns="">
          <p:sp>
            <p:nvSpPr>
              <p:cNvPr id="6" name="正方形/長方形 5">
                <a:extLst>
                  <a:ext uri="{FF2B5EF4-FFF2-40B4-BE49-F238E27FC236}">
                    <a16:creationId xmlns:a16="http://schemas.microsoft.com/office/drawing/2014/main" id="{A79F4C63-9B9C-4487-A089-AD9546D149C9}"/>
                  </a:ext>
                </a:extLst>
              </p:cNvPr>
              <p:cNvSpPr>
                <a:spLocks noRot="1" noChangeAspect="1" noMove="1" noResize="1" noEditPoints="1" noAdjustHandles="1" noChangeArrowheads="1" noChangeShapeType="1" noTextEdit="1"/>
              </p:cNvSpPr>
              <p:nvPr/>
            </p:nvSpPr>
            <p:spPr>
              <a:xfrm>
                <a:off x="628650" y="1140491"/>
                <a:ext cx="7886700" cy="13907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E814B0F-5B6D-43D3-B705-74275F35B75C}"/>
                  </a:ext>
                </a:extLst>
              </p:cNvPr>
              <p:cNvSpPr txBox="1"/>
              <p:nvPr/>
            </p:nvSpPr>
            <p:spPr>
              <a:xfrm>
                <a:off x="628650" y="2952241"/>
                <a:ext cx="7886700" cy="2983124"/>
              </a:xfrm>
              <a:prstGeom prst="rect">
                <a:avLst/>
              </a:prstGeom>
              <a:noFill/>
            </p:spPr>
            <p:txBody>
              <a:bodyPr wrap="square" rtlCol="0">
                <a:spAutoFit/>
              </a:bodyPr>
              <a:lstStyle/>
              <a:p>
                <a:r>
                  <a:rPr kumimoji="1" lang="ja-JP" altLang="en-US" dirty="0"/>
                  <a:t>観測値</a:t>
                </a:r>
                <a14:m>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d>
                      <m:dPr>
                        <m:begChr m:val="["/>
                        <m:endChr m:val="]"/>
                        <m:ctrlPr>
                          <a:rPr lang="en-US" altLang="ja-JP" i="1">
                            <a:solidFill>
                              <a:srgbClr val="454545"/>
                            </a:solidFill>
                            <a:latin typeface="Cambria Math" panose="02040503050406030204" pitchFamily="18" charset="0"/>
                          </a:rPr>
                        </m:ctrlPr>
                      </m:dPr>
                      <m:e>
                        <m:m>
                          <m:mPr>
                            <m:mcs>
                              <m:mc>
                                <m:mcPr>
                                  <m:count m:val="3"/>
                                  <m:mcJc m:val="center"/>
                                </m:mcPr>
                              </m:mc>
                            </m:mcs>
                            <m:ctrlPr>
                              <a:rPr lang="en-US" altLang="ja-JP" i="1">
                                <a:solidFill>
                                  <a:srgbClr val="454545"/>
                                </a:solidFill>
                                <a:latin typeface="Cambria Math" panose="02040503050406030204" pitchFamily="18" charset="0"/>
                              </a:rPr>
                            </m:ctrlPr>
                          </m:mPr>
                          <m:mr>
                            <m:e>
                              <m:sSubSup>
                                <m:sSubSupPr>
                                  <m:ctrlPr>
                                    <a:rPr lang="en-US" altLang="ja-JP" i="1">
                                      <a:solidFill>
                                        <a:srgbClr val="454545"/>
                                      </a:solidFill>
                                      <a:latin typeface="Cambria Math" panose="02040503050406030204" pitchFamily="18" charset="0"/>
                                    </a:rPr>
                                  </m:ctrlPr>
                                </m:sSubSup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1</m:t>
                                  </m:r>
                                </m:sub>
                                <m:sup>
                                  <m:d>
                                    <m:dPr>
                                      <m:ctrlPr>
                                        <a:rPr lang="en-US" altLang="ja-JP" i="1">
                                          <a:solidFill>
                                            <a:srgbClr val="454545"/>
                                          </a:solidFill>
                                          <a:latin typeface="Cambria Math" panose="02040503050406030204" pitchFamily="18" charset="0"/>
                                        </a:rPr>
                                      </m:ctrlPr>
                                    </m:dPr>
                                    <m:e>
                                      <m:r>
                                        <a:rPr lang="en-US" altLang="ja-JP" i="1">
                                          <a:solidFill>
                                            <a:srgbClr val="454545"/>
                                          </a:solidFill>
                                          <a:latin typeface="Cambria Math" panose="02040503050406030204" pitchFamily="18" charset="0"/>
                                        </a:rPr>
                                        <m:t>1</m:t>
                                      </m:r>
                                    </m:e>
                                  </m:d>
                                </m:sup>
                              </m:sSubSup>
                            </m:e>
                            <m:e>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e>
                            <m:e>
                              <m:r>
                                <a:rPr lang="en-US" altLang="ja-JP" i="1">
                                  <a:solidFill>
                                    <a:srgbClr val="454545"/>
                                  </a:solidFill>
                                  <a:latin typeface="Cambria Math" panose="02040503050406030204" pitchFamily="18" charset="0"/>
                                </a:rPr>
                                <m:t>⋯</m:t>
                              </m:r>
                              <m:sSubSup>
                                <m:sSubSupPr>
                                  <m:ctrlPr>
                                    <a:rPr lang="en-US" altLang="ja-JP" i="1">
                                      <a:solidFill>
                                        <a:srgbClr val="454545"/>
                                      </a:solidFill>
                                      <a:latin typeface="Cambria Math" panose="02040503050406030204" pitchFamily="18" charset="0"/>
                                    </a:rPr>
                                  </m:ctrlPr>
                                </m:sSubSupPr>
                                <m:e>
                                  <m:r>
                                    <a:rPr lang="en-US" altLang="ja-JP" i="1">
                                      <a:solidFill>
                                        <a:srgbClr val="454545"/>
                                      </a:solidFill>
                                      <a:latin typeface="Cambria Math" panose="02040503050406030204" pitchFamily="18" charset="0"/>
                                    </a:rPr>
                                    <m:t>𝑥</m:t>
                                  </m:r>
                                </m:e>
                                <m:sub>
                                  <m:r>
                                    <a:rPr lang="en-US" altLang="ja-JP" i="1">
                                      <a:solidFill>
                                        <a:srgbClr val="454545"/>
                                      </a:solidFill>
                                      <a:latin typeface="Cambria Math" panose="02040503050406030204" pitchFamily="18" charset="0"/>
                                    </a:rPr>
                                    <m:t>1</m:t>
                                  </m:r>
                                </m:sub>
                                <m:sup>
                                  <m:d>
                                    <m:dPr>
                                      <m:ctrlPr>
                                        <a:rPr lang="en-US" altLang="ja-JP" i="1">
                                          <a:solidFill>
                                            <a:srgbClr val="454545"/>
                                          </a:solidFill>
                                          <a:latin typeface="Cambria Math" panose="02040503050406030204" pitchFamily="18" charset="0"/>
                                        </a:rPr>
                                      </m:ctrlPr>
                                    </m:dPr>
                                    <m:e>
                                      <m:r>
                                        <a:rPr lang="en-US" altLang="ja-JP" i="1">
                                          <a:solidFill>
                                            <a:srgbClr val="454545"/>
                                          </a:solidFill>
                                          <a:latin typeface="Cambria Math" panose="02040503050406030204" pitchFamily="18" charset="0"/>
                                        </a:rPr>
                                        <m:t>𝑛</m:t>
                                      </m:r>
                                    </m:e>
                                  </m:d>
                                </m:sup>
                              </m:sSubSup>
                            </m:e>
                          </m:mr>
                          <m:mr>
                            <m:e>
                              <m:r>
                                <a:rPr lang="en-US" altLang="ja-JP" i="1" smtClean="0">
                                  <a:solidFill>
                                    <a:srgbClr val="454545"/>
                                  </a:solidFill>
                                  <a:latin typeface="Cambria Math" panose="02040503050406030204" pitchFamily="18" charset="0"/>
                                </a:rPr>
                                <m:t>⋮</m:t>
                              </m:r>
                            </m:e>
                            <m:e>
                              <m:r>
                                <a:rPr lang="en-US" altLang="ja-JP" i="1" smtClean="0">
                                  <a:solidFill>
                                    <a:srgbClr val="454545"/>
                                  </a:solidFill>
                                  <a:latin typeface="Cambria Math" panose="02040503050406030204" pitchFamily="18" charset="0"/>
                                </a:rPr>
                                <m:t>⋮</m:t>
                              </m:r>
                            </m:e>
                            <m:e>
                              <m:r>
                                <a:rPr lang="en-US" altLang="ja-JP" i="1" smtClean="0">
                                  <a:solidFill>
                                    <a:srgbClr val="454545"/>
                                  </a:solidFill>
                                  <a:latin typeface="Cambria Math" panose="02040503050406030204" pitchFamily="18" charset="0"/>
                                </a:rPr>
                                <m:t>⋮</m:t>
                              </m:r>
                            </m:e>
                          </m:mr>
                          <m:mr>
                            <m:e>
                              <m:sSubSup>
                                <m:sSubSupPr>
                                  <m:ctrlPr>
                                    <a:rPr lang="en-US" altLang="ja-JP" i="1">
                                      <a:solidFill>
                                        <a:srgbClr val="454545"/>
                                      </a:solidFill>
                                      <a:latin typeface="Cambria Math" panose="02040503050406030204" pitchFamily="18" charset="0"/>
                                    </a:rPr>
                                  </m:ctrlPr>
                                </m:sSubSup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𝑑</m:t>
                                  </m:r>
                                </m:sub>
                                <m:sup>
                                  <m:d>
                                    <m:dPr>
                                      <m:ctrlPr>
                                        <a:rPr lang="en-US" altLang="ja-JP" i="1">
                                          <a:solidFill>
                                            <a:srgbClr val="454545"/>
                                          </a:solidFill>
                                          <a:latin typeface="Cambria Math" panose="02040503050406030204" pitchFamily="18" charset="0"/>
                                        </a:rPr>
                                      </m:ctrlPr>
                                    </m:dPr>
                                    <m:e>
                                      <m:r>
                                        <a:rPr lang="en-US" altLang="ja-JP" i="1">
                                          <a:solidFill>
                                            <a:srgbClr val="454545"/>
                                          </a:solidFill>
                                          <a:latin typeface="Cambria Math" panose="02040503050406030204" pitchFamily="18" charset="0"/>
                                        </a:rPr>
                                        <m:t>1</m:t>
                                      </m:r>
                                    </m:e>
                                  </m:d>
                                </m:sup>
                              </m:sSubSup>
                            </m:e>
                            <m:e>
                              <m:r>
                                <a:rPr lang="en-US" altLang="ja-JP" i="1">
                                  <a:solidFill>
                                    <a:srgbClr val="454545"/>
                                  </a:solidFill>
                                  <a:latin typeface="Cambria Math" panose="02040503050406030204" pitchFamily="18" charset="0"/>
                                </a:rPr>
                                <m:t>⋯</m:t>
                              </m:r>
                              <m:sSubSup>
                                <m:sSubSupPr>
                                  <m:ctrlPr>
                                    <a:rPr lang="en-US" altLang="ja-JP" i="1">
                                      <a:solidFill>
                                        <a:srgbClr val="454545"/>
                                      </a:solidFill>
                                      <a:latin typeface="Cambria Math" panose="02040503050406030204" pitchFamily="18" charset="0"/>
                                    </a:rPr>
                                  </m:ctrlPr>
                                </m:sSubSup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𝑑</m:t>
                                  </m:r>
                                </m:sub>
                                <m:sup>
                                  <m:d>
                                    <m:dPr>
                                      <m:ctrlPr>
                                        <a:rPr lang="en-US" altLang="ja-JP" i="1">
                                          <a:solidFill>
                                            <a:srgbClr val="454545"/>
                                          </a:solidFill>
                                          <a:latin typeface="Cambria Math" panose="02040503050406030204" pitchFamily="18" charset="0"/>
                                        </a:rPr>
                                      </m:ctrlPr>
                                    </m:dPr>
                                    <m:e>
                                      <m:r>
                                        <a:rPr lang="en-US" altLang="ja-JP" i="1">
                                          <a:solidFill>
                                            <a:srgbClr val="454545"/>
                                          </a:solidFill>
                                          <a:latin typeface="Cambria Math" panose="02040503050406030204" pitchFamily="18" charset="0"/>
                                        </a:rPr>
                                        <m:t>𝑖</m:t>
                                      </m:r>
                                    </m:e>
                                  </m:d>
                                </m:sup>
                              </m:sSubSup>
                            </m:e>
                            <m:e>
                              <m:r>
                                <a:rPr lang="en-US" altLang="ja-JP" i="1">
                                  <a:solidFill>
                                    <a:srgbClr val="454545"/>
                                  </a:solidFill>
                                  <a:latin typeface="Cambria Math" panose="02040503050406030204" pitchFamily="18" charset="0"/>
                                </a:rPr>
                                <m:t>⋯</m:t>
                              </m:r>
                              <m:sSubSup>
                                <m:sSubSupPr>
                                  <m:ctrlPr>
                                    <a:rPr lang="en-US" altLang="ja-JP" i="1">
                                      <a:solidFill>
                                        <a:srgbClr val="454545"/>
                                      </a:solidFill>
                                      <a:latin typeface="Cambria Math" panose="02040503050406030204" pitchFamily="18" charset="0"/>
                                    </a:rPr>
                                  </m:ctrlPr>
                                </m:sSubSupPr>
                                <m:e>
                                  <m:r>
                                    <a:rPr lang="en-US" altLang="ja-JP" i="1">
                                      <a:solidFill>
                                        <a:srgbClr val="454545"/>
                                      </a:solidFill>
                                      <a:latin typeface="Cambria Math" panose="02040503050406030204" pitchFamily="18" charset="0"/>
                                    </a:rPr>
                                    <m:t>𝑥</m:t>
                                  </m:r>
                                </m:e>
                                <m:sub>
                                  <m:r>
                                    <a:rPr lang="en-US" altLang="ja-JP" b="0" i="1" smtClean="0">
                                      <a:solidFill>
                                        <a:srgbClr val="454545"/>
                                      </a:solidFill>
                                      <a:latin typeface="Cambria Math" panose="02040503050406030204" pitchFamily="18" charset="0"/>
                                    </a:rPr>
                                    <m:t>𝑑</m:t>
                                  </m:r>
                                </m:sub>
                                <m:sup>
                                  <m:d>
                                    <m:dPr>
                                      <m:ctrlPr>
                                        <a:rPr lang="en-US" altLang="ja-JP" i="1">
                                          <a:solidFill>
                                            <a:srgbClr val="454545"/>
                                          </a:solidFill>
                                          <a:latin typeface="Cambria Math" panose="02040503050406030204" pitchFamily="18" charset="0"/>
                                        </a:rPr>
                                      </m:ctrlPr>
                                    </m:dPr>
                                    <m:e>
                                      <m:r>
                                        <a:rPr lang="en-US" altLang="ja-JP" i="1">
                                          <a:solidFill>
                                            <a:srgbClr val="454545"/>
                                          </a:solidFill>
                                          <a:latin typeface="Cambria Math" panose="02040503050406030204" pitchFamily="18" charset="0"/>
                                        </a:rPr>
                                        <m:t>𝑛</m:t>
                                      </m:r>
                                    </m:e>
                                  </m:d>
                                </m:sup>
                              </m:sSubSup>
                            </m:e>
                          </m:mr>
                        </m:m>
                      </m:e>
                    </m:d>
                    <m:r>
                      <a:rPr kumimoji="1" lang="ja-JP" altLang="en-US" i="1">
                        <a:latin typeface="Cambria Math" panose="02040503050406030204" pitchFamily="18" charset="0"/>
                      </a:rPr>
                      <m:t>と</m:t>
                    </m:r>
                  </m:oMath>
                </a14:m>
                <a:r>
                  <a:rPr kumimoji="1" lang="en-US" altLang="ja-JP" dirty="0"/>
                  <a:t>DAG</a:t>
                </a:r>
                <a:r>
                  <a:rPr kumimoji="1" lang="ja-JP" altLang="en-US" dirty="0"/>
                  <a:t>モデルから算出される推定値</a:t>
                </a:r>
                <a14:m>
                  <m:oMath xmlns:m="http://schemas.openxmlformats.org/officeDocument/2006/math">
                    <m:r>
                      <a:rPr kumimoji="1" lang="en-US" altLang="ja-JP" i="1">
                        <a:latin typeface="Cambria Math" panose="02040503050406030204" pitchFamily="18" charset="0"/>
                      </a:rPr>
                      <m:t>𝑊</m:t>
                    </m:r>
                    <m:r>
                      <m:rPr>
                        <m:sty m:val="p"/>
                      </m:rPr>
                      <a:rPr kumimoji="1" lang="en-US" altLang="ja-JP" i="1" smtClean="0">
                        <a:latin typeface="Cambria Math" panose="02040503050406030204" pitchFamily="18" charset="0"/>
                      </a:rPr>
                      <m:t>X</m:t>
                    </m:r>
                  </m:oMath>
                </a14:m>
                <a:r>
                  <a:rPr kumimoji="1" lang="ja-JP" altLang="en-US" dirty="0"/>
                  <a:t>の二乗誤差に</a:t>
                </a:r>
                <a:r>
                  <a:rPr kumimoji="1" lang="en-US" altLang="ja-JP" dirty="0"/>
                  <a:t>L1</a:t>
                </a:r>
                <a:r>
                  <a:rPr kumimoji="1" lang="ja-JP" altLang="en-US" dirty="0"/>
                  <a:t>正則化を加えた損失関数を</a:t>
                </a:r>
                <a:r>
                  <a:rPr kumimoji="1" lang="en-US" altLang="ja-JP" dirty="0"/>
                  <a:t>DAG</a:t>
                </a:r>
                <a:r>
                  <a:rPr kumimoji="1" lang="ja-JP" altLang="en-US" dirty="0"/>
                  <a:t>の制約条件の下で</a:t>
                </a:r>
                <a14:m>
                  <m:oMath xmlns:m="http://schemas.openxmlformats.org/officeDocument/2006/math">
                    <m:r>
                      <a:rPr kumimoji="1" lang="en-US" altLang="ja-JP" i="1">
                        <a:latin typeface="Cambria Math" panose="02040503050406030204" pitchFamily="18" charset="0"/>
                      </a:rPr>
                      <m:t>𝑊</m:t>
                    </m:r>
                  </m:oMath>
                </a14:m>
                <a:r>
                  <a:rPr kumimoji="1" lang="ja-JP" altLang="en-US" dirty="0"/>
                  <a:t>について最小化する最適化問題となる（</a:t>
                </a:r>
                <a14:m>
                  <m:oMath xmlns:m="http://schemas.openxmlformats.org/officeDocument/2006/math">
                    <m:r>
                      <a:rPr kumimoji="1" lang="ja-JP" altLang="en-US" i="1">
                        <a:latin typeface="Cambria Math" panose="02040503050406030204" pitchFamily="18" charset="0"/>
                      </a:rPr>
                      <m:t>𝜆</m:t>
                    </m:r>
                    <m:r>
                      <a:rPr kumimoji="1" lang="en-US" altLang="ja-JP" b="0" i="1" smtClean="0">
                        <a:latin typeface="Cambria Math" panose="02040503050406030204" pitchFamily="18" charset="0"/>
                      </a:rPr>
                      <m:t>=0</m:t>
                    </m:r>
                  </m:oMath>
                </a14:m>
                <a:r>
                  <a:rPr kumimoji="1" lang="ja-JP" altLang="en-US" dirty="0"/>
                  <a:t>の場合、</a:t>
                </a:r>
                <a:r>
                  <a:rPr kumimoji="1" lang="en-US" altLang="ja-JP" dirty="0"/>
                  <a:t> L1</a:t>
                </a:r>
                <a:r>
                  <a:rPr kumimoji="1" lang="ja-JP" altLang="en-US" dirty="0"/>
                  <a:t>正則化は無効）</a:t>
                </a:r>
                <a:endParaRPr kumimoji="1" lang="en-US" altLang="ja-JP" dirty="0"/>
              </a:p>
              <a:p>
                <a:endParaRPr kumimoji="1" lang="en-US" altLang="ja-JP" dirty="0"/>
              </a:p>
              <a:p>
                <a14:m>
                  <m:oMath xmlns:m="http://schemas.openxmlformats.org/officeDocument/2006/math">
                    <m:r>
                      <a:rPr kumimoji="1" lang="en-US" altLang="ja-JP" i="1">
                        <a:latin typeface="Cambria Math" panose="02040503050406030204" pitchFamily="18" charset="0"/>
                      </a:rPr>
                      <m:t>𝑊</m:t>
                    </m:r>
                  </m:oMath>
                </a14:m>
                <a:r>
                  <a:rPr kumimoji="1" lang="ja-JP" altLang="en-US" dirty="0"/>
                  <a:t>はデータ生成過程を表す行列、つまり因果グラフとなる</a:t>
                </a:r>
                <a:endParaRPr kumimoji="1" lang="en-US" altLang="ja-JP" dirty="0"/>
              </a:p>
              <a:p>
                <a:endParaRPr kumimoji="1" lang="en-US" altLang="ja-JP" dirty="0"/>
              </a:p>
              <a:p>
                <a:r>
                  <a:rPr kumimoji="1" lang="ja-JP" altLang="en-US" dirty="0"/>
                  <a:t>ここではデータ生成過程は線形で表すとしたが、</a:t>
                </a:r>
                <a:r>
                  <a:rPr kumimoji="1" lang="en-US" altLang="ja-JP" dirty="0"/>
                  <a:t> </a:t>
                </a:r>
                <a14:m>
                  <m:oMath xmlns:m="http://schemas.openxmlformats.org/officeDocument/2006/math">
                    <m:r>
                      <a:rPr kumimoji="1" lang="en-US" altLang="ja-JP" i="1">
                        <a:latin typeface="Cambria Math" panose="02040503050406030204" pitchFamily="18" charset="0"/>
                      </a:rPr>
                      <m:t>𝑊</m:t>
                    </m:r>
                    <m:r>
                      <m:rPr>
                        <m:sty m:val="p"/>
                      </m:rPr>
                      <a:rPr kumimoji="1" lang="en-US" altLang="ja-JP" i="1">
                        <a:latin typeface="Cambria Math" panose="02040503050406030204" pitchFamily="18" charset="0"/>
                      </a:rPr>
                      <m:t>X</m:t>
                    </m:r>
                  </m:oMath>
                </a14:m>
                <a:r>
                  <a:rPr kumimoji="1" lang="ja-JP" altLang="en-US" dirty="0"/>
                  <a:t>を非線形に置き換えることもできる（</a:t>
                </a:r>
                <a:r>
                  <a:rPr kumimoji="1" lang="en-US" altLang="ja-JP" dirty="0"/>
                  <a:t>e.g. </a:t>
                </a:r>
                <a:r>
                  <a:rPr kumimoji="1" lang="ja-JP" altLang="en-US" dirty="0"/>
                  <a:t>ニューラルネットワーク）</a:t>
                </a:r>
                <a:endParaRPr kumimoji="1" lang="en-US" altLang="ja-JP" dirty="0"/>
              </a:p>
            </p:txBody>
          </p:sp>
        </mc:Choice>
        <mc:Fallback xmlns="">
          <p:sp>
            <p:nvSpPr>
              <p:cNvPr id="7" name="テキスト ボックス 6">
                <a:extLst>
                  <a:ext uri="{FF2B5EF4-FFF2-40B4-BE49-F238E27FC236}">
                    <a16:creationId xmlns:a16="http://schemas.microsoft.com/office/drawing/2014/main" id="{DE814B0F-5B6D-43D3-B705-74275F35B75C}"/>
                  </a:ext>
                </a:extLst>
              </p:cNvPr>
              <p:cNvSpPr txBox="1">
                <a:spLocks noRot="1" noChangeAspect="1" noMove="1" noResize="1" noEditPoints="1" noAdjustHandles="1" noChangeArrowheads="1" noChangeShapeType="1" noTextEdit="1"/>
              </p:cNvSpPr>
              <p:nvPr/>
            </p:nvSpPr>
            <p:spPr>
              <a:xfrm>
                <a:off x="628650" y="2952241"/>
                <a:ext cx="7886700" cy="2983124"/>
              </a:xfrm>
              <a:prstGeom prst="rect">
                <a:avLst/>
              </a:prstGeom>
              <a:blipFill>
                <a:blip r:embed="rId4"/>
                <a:stretch>
                  <a:fillRect l="-618" b="-22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F8195D13-CA95-4DEC-B556-EB383EBACB38}"/>
                  </a:ext>
                </a:extLst>
              </p:cNvPr>
              <p:cNvSpPr/>
              <p:nvPr/>
            </p:nvSpPr>
            <p:spPr>
              <a:xfrm>
                <a:off x="6828652" y="1312653"/>
                <a:ext cx="1934348" cy="1169551"/>
              </a:xfrm>
              <a:prstGeom prst="rect">
                <a:avLst/>
              </a:prstGeom>
            </p:spPr>
            <p:txBody>
              <a:bodyPr wrap="square">
                <a:spAutoFit/>
              </a:bodyPr>
              <a:lstStyle/>
              <a:p>
                <a14:m>
                  <m:oMath xmlns:m="http://schemas.openxmlformats.org/officeDocument/2006/math">
                    <m:sSub>
                      <m:sSubPr>
                        <m:ctrlPr>
                          <a:rPr kumimoji="1" lang="en-US" altLang="ja-JP" sz="1400" i="1" smtClean="0">
                            <a:latin typeface="Cambria Math" panose="02040503050406030204" pitchFamily="18" charset="0"/>
                          </a:rPr>
                        </m:ctrlPr>
                      </m:sSubPr>
                      <m:e>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𝐴</m:t>
                            </m:r>
                          </m:e>
                        </m:d>
                      </m:e>
                      <m:sub>
                        <m:r>
                          <a:rPr kumimoji="1" lang="en-US" altLang="ja-JP" sz="1400" b="0" i="1" smtClean="0">
                            <a:latin typeface="Cambria Math" panose="02040503050406030204" pitchFamily="18" charset="0"/>
                          </a:rPr>
                          <m:t>1</m:t>
                        </m:r>
                      </m:sub>
                    </m:sSub>
                  </m:oMath>
                </a14:m>
                <a:r>
                  <a:rPr lang="ja-JP" altLang="en-US" sz="1400" dirty="0"/>
                  <a:t>は行列の</a:t>
                </a:r>
                <a:r>
                  <a:rPr lang="en-US" altLang="ja-JP" sz="1400" dirty="0"/>
                  <a:t>1</a:t>
                </a:r>
                <a:r>
                  <a:rPr lang="ja-JP" altLang="en-US" sz="1400" dirty="0"/>
                  <a:t>ノルム</a:t>
                </a:r>
                <a:endParaRPr kumimoji="1" lang="en-US" altLang="ja-JP" sz="1400" i="1" dirty="0">
                  <a:latin typeface="Cambria Math" panose="02040503050406030204" pitchFamily="18" charset="0"/>
                </a:endParaRPr>
              </a:p>
              <a:p>
                <a:endParaRPr kumimoji="1" lang="en-US" altLang="ja-JP" sz="1400" i="1" dirty="0">
                  <a:latin typeface="Cambria Math" panose="02040503050406030204" pitchFamily="18" charset="0"/>
                </a:endParaRPr>
              </a:p>
              <a:p>
                <a14:m>
                  <m:oMath xmlns:m="http://schemas.openxmlformats.org/officeDocument/2006/math">
                    <m:sSub>
                      <m:sSubPr>
                        <m:ctrlPr>
                          <a:rPr kumimoji="1" lang="en-US" altLang="ja-JP" sz="1400" i="1" smtClean="0">
                            <a:latin typeface="Cambria Math" panose="02040503050406030204" pitchFamily="18" charset="0"/>
                          </a:rPr>
                        </m:ctrlPr>
                      </m:sSubPr>
                      <m:e>
                        <m:d>
                          <m:dPr>
                            <m:begChr m:val="‖"/>
                            <m:endChr m:val="‖"/>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𝐴</m:t>
                            </m:r>
                          </m:e>
                        </m:d>
                      </m:e>
                      <m:sub>
                        <m:r>
                          <a:rPr kumimoji="1" lang="en-US" altLang="ja-JP" sz="1400" b="0" i="1" smtClean="0">
                            <a:latin typeface="Cambria Math" panose="02040503050406030204" pitchFamily="18" charset="0"/>
                          </a:rPr>
                          <m:t>𝐹</m:t>
                        </m:r>
                      </m:sub>
                    </m:sSub>
                  </m:oMath>
                </a14:m>
                <a:r>
                  <a:rPr lang="ja-JP" altLang="en-US" sz="1400" dirty="0"/>
                  <a:t>は行列の</a:t>
                </a:r>
                <a:endParaRPr lang="en-US" altLang="ja-JP" sz="1400" dirty="0"/>
              </a:p>
              <a:p>
                <a:r>
                  <a:rPr lang="ja-JP" altLang="en-US" sz="1400" dirty="0"/>
                  <a:t>フロベニウスノルム（</a:t>
                </a:r>
                <a:r>
                  <a:rPr lang="en-US" altLang="ja-JP" sz="1400" dirty="0"/>
                  <a:t>2</a:t>
                </a:r>
                <a:r>
                  <a:rPr lang="ja-JP" altLang="en-US" sz="1400" dirty="0"/>
                  <a:t>ノルム）</a:t>
                </a:r>
              </a:p>
            </p:txBody>
          </p:sp>
        </mc:Choice>
        <mc:Fallback xmlns="">
          <p:sp>
            <p:nvSpPr>
              <p:cNvPr id="11" name="正方形/長方形 10">
                <a:extLst>
                  <a:ext uri="{FF2B5EF4-FFF2-40B4-BE49-F238E27FC236}">
                    <a16:creationId xmlns:a16="http://schemas.microsoft.com/office/drawing/2014/main" id="{F8195D13-CA95-4DEC-B556-EB383EBACB38}"/>
                  </a:ext>
                </a:extLst>
              </p:cNvPr>
              <p:cNvSpPr>
                <a:spLocks noRot="1" noChangeAspect="1" noMove="1" noResize="1" noEditPoints="1" noAdjustHandles="1" noChangeArrowheads="1" noChangeShapeType="1" noTextEdit="1"/>
              </p:cNvSpPr>
              <p:nvPr/>
            </p:nvSpPr>
            <p:spPr>
              <a:xfrm>
                <a:off x="6828652" y="1312653"/>
                <a:ext cx="1934348" cy="1169551"/>
              </a:xfrm>
              <a:prstGeom prst="rect">
                <a:avLst/>
              </a:prstGeom>
              <a:blipFill>
                <a:blip r:embed="rId5"/>
                <a:stretch>
                  <a:fillRect l="-943" t="-521" b="-46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708458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45603</TotalTime>
  <Words>1554</Words>
  <Application>Microsoft Office PowerPoint</Application>
  <PresentationFormat>画面に合わせる (4:3)</PresentationFormat>
  <Paragraphs>197</Paragraphs>
  <Slides>12</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Noto Sans Japanese</vt:lpstr>
      <vt:lpstr>Poppins</vt:lpstr>
      <vt:lpstr>游ゴシック</vt:lpstr>
      <vt:lpstr>游ゴシック Light</vt:lpstr>
      <vt:lpstr>Arial</vt:lpstr>
      <vt:lpstr>Calibri</vt:lpstr>
      <vt:lpstr>Calibri Light</vt:lpstr>
      <vt:lpstr>Cambria Math</vt:lpstr>
      <vt:lpstr>Office テーマ</vt:lpstr>
      <vt:lpstr>PowerPoint プレゼンテーション</vt:lpstr>
      <vt:lpstr>因果探索とは</vt:lpstr>
      <vt:lpstr> 因果グラフとDAG</vt:lpstr>
      <vt:lpstr>NOTEARSとは</vt:lpstr>
      <vt:lpstr>NOTEARSの原理（１）概要</vt:lpstr>
      <vt:lpstr>NOTEARSの原理（２）DAG度合いの指標</vt:lpstr>
      <vt:lpstr>【参考】行列の指数関数（1/2）</vt:lpstr>
      <vt:lpstr>【参考】行列の指数関数（2/2）</vt:lpstr>
      <vt:lpstr>NOTEARSの原理（３）最適化問題</vt:lpstr>
      <vt:lpstr>【参考】行列のノルム（1/3）pノルム‖A‖_p  </vt:lpstr>
      <vt:lpstr>【参考】行列のノルム（2/3）誘導1ノルム‖A‖_1  </vt:lpstr>
      <vt:lpstr>【参考】行列のノルム（3/3）フロベニウスノルム‖A‖_F  </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喜多 義弘</dc:creator>
  <cp:lastModifiedBy>福西広晃１</cp:lastModifiedBy>
  <cp:revision>1407</cp:revision>
  <dcterms:created xsi:type="dcterms:W3CDTF">2018-03-27T01:57:30Z</dcterms:created>
  <dcterms:modified xsi:type="dcterms:W3CDTF">2023-12-13T08:06:35Z</dcterms:modified>
</cp:coreProperties>
</file>