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1" r:id="rId15"/>
    <p:sldId id="269" r:id="rId16"/>
    <p:sldId id="270" r:id="rId17"/>
    <p:sldId id="280" r:id="rId18"/>
    <p:sldId id="279" r:id="rId19"/>
    <p:sldId id="277" r:id="rId20"/>
    <p:sldId id="276" r:id="rId21"/>
    <p:sldId id="275" r:id="rId22"/>
    <p:sldId id="282" r:id="rId23"/>
    <p:sldId id="274" r:id="rId24"/>
    <p:sldId id="273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54B1F-0F98-42F6-9265-BCD4D177794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25C0835B-7C59-4690-BB01-01B04C60DBCE}">
      <dgm:prSet phldrT="[Text]"/>
      <dgm:spPr/>
      <dgm:t>
        <a:bodyPr/>
        <a:lstStyle/>
        <a:p>
          <a:r>
            <a:rPr lang="en-US" b="1" dirty="0"/>
            <a:t>Exploratory Data Analysis </a:t>
          </a:r>
          <a:r>
            <a:rPr lang="en-US" dirty="0"/>
            <a:t>(</a:t>
          </a:r>
          <a:r>
            <a:rPr lang="en-US" i="1" dirty="0"/>
            <a:t>Refer 1.Instacart-EDA.ipynb</a:t>
          </a:r>
          <a:r>
            <a:rPr lang="en-US" dirty="0"/>
            <a:t>) </a:t>
          </a:r>
        </a:p>
      </dgm:t>
    </dgm:pt>
    <dgm:pt modelId="{DF8B1F5E-6736-469A-B989-1CEDBE0E3A07}" type="parTrans" cxnId="{C4DBFB8F-7DEA-40AF-B7EE-03D3EFB857A1}">
      <dgm:prSet/>
      <dgm:spPr/>
      <dgm:t>
        <a:bodyPr/>
        <a:lstStyle/>
        <a:p>
          <a:endParaRPr lang="en-US"/>
        </a:p>
      </dgm:t>
    </dgm:pt>
    <dgm:pt modelId="{514E7247-FAD2-4F30-8851-843F4F366B09}" type="sibTrans" cxnId="{C4DBFB8F-7DEA-40AF-B7EE-03D3EFB857A1}">
      <dgm:prSet/>
      <dgm:spPr/>
      <dgm:t>
        <a:bodyPr/>
        <a:lstStyle/>
        <a:p>
          <a:endParaRPr lang="en-US"/>
        </a:p>
      </dgm:t>
    </dgm:pt>
    <dgm:pt modelId="{9E233CC0-EFCD-4CC8-A774-04092A4CB1F0}">
      <dgm:prSet phldrT="[Text]"/>
      <dgm:spPr/>
      <dgm:t>
        <a:bodyPr/>
        <a:lstStyle/>
        <a:p>
          <a:r>
            <a:rPr lang="en-US" b="1" dirty="0"/>
            <a:t>Feature Engineering for training Data </a:t>
          </a:r>
          <a:r>
            <a:rPr lang="en-US" dirty="0"/>
            <a:t>(</a:t>
          </a:r>
          <a:r>
            <a:rPr lang="en-US" i="1" dirty="0"/>
            <a:t>Refer 2.Instacart-feature_engineering and flat file </a:t>
          </a:r>
          <a:r>
            <a:rPr lang="en-US" i="1" dirty="0" err="1"/>
            <a:t>creation.ipynb</a:t>
          </a:r>
          <a:r>
            <a:rPr lang="en-US" dirty="0"/>
            <a:t>)</a:t>
          </a:r>
        </a:p>
      </dgm:t>
    </dgm:pt>
    <dgm:pt modelId="{FEF7BD23-C943-42D0-8DB1-F9E2ED9C12F7}" type="parTrans" cxnId="{E7C2C229-3F6D-4482-A0AD-01750F32993C}">
      <dgm:prSet/>
      <dgm:spPr/>
      <dgm:t>
        <a:bodyPr/>
        <a:lstStyle/>
        <a:p>
          <a:endParaRPr lang="en-US"/>
        </a:p>
      </dgm:t>
    </dgm:pt>
    <dgm:pt modelId="{B2AD63C6-243E-45B2-A4AD-AD78BEC82F91}" type="sibTrans" cxnId="{E7C2C229-3F6D-4482-A0AD-01750F32993C}">
      <dgm:prSet/>
      <dgm:spPr/>
      <dgm:t>
        <a:bodyPr/>
        <a:lstStyle/>
        <a:p>
          <a:endParaRPr lang="en-US"/>
        </a:p>
      </dgm:t>
    </dgm:pt>
    <dgm:pt modelId="{3FB42C9E-0058-4E8B-8882-184C18A5188C}">
      <dgm:prSet phldrT="[Text]"/>
      <dgm:spPr/>
      <dgm:t>
        <a:bodyPr/>
        <a:lstStyle/>
        <a:p>
          <a:r>
            <a:rPr lang="en-US" b="1" dirty="0"/>
            <a:t>Training Model and Testing </a:t>
          </a:r>
          <a:r>
            <a:rPr lang="en-US" dirty="0"/>
            <a:t>(</a:t>
          </a:r>
          <a:r>
            <a:rPr lang="en-US" i="1" dirty="0"/>
            <a:t>Refer  3.Instacart-Logistic Regression and Testing</a:t>
          </a:r>
          <a:r>
            <a:rPr lang="en-US" dirty="0"/>
            <a:t>)</a:t>
          </a:r>
        </a:p>
      </dgm:t>
    </dgm:pt>
    <dgm:pt modelId="{89D5384C-090F-4ADB-8583-CF2FC2F13FC0}" type="parTrans" cxnId="{1F09C5C6-A0CD-45CC-9B8F-574A4C375958}">
      <dgm:prSet/>
      <dgm:spPr/>
      <dgm:t>
        <a:bodyPr/>
        <a:lstStyle/>
        <a:p>
          <a:endParaRPr lang="en-US"/>
        </a:p>
      </dgm:t>
    </dgm:pt>
    <dgm:pt modelId="{EADC54E8-A2FB-441F-974F-99AC39EE4FF8}" type="sibTrans" cxnId="{1F09C5C6-A0CD-45CC-9B8F-574A4C375958}">
      <dgm:prSet/>
      <dgm:spPr/>
      <dgm:t>
        <a:bodyPr/>
        <a:lstStyle/>
        <a:p>
          <a:endParaRPr lang="en-US"/>
        </a:p>
      </dgm:t>
    </dgm:pt>
    <dgm:pt modelId="{0F3ED161-9CB8-447D-B143-78B5F61D6356}" type="pres">
      <dgm:prSet presAssocID="{1E254B1F-0F98-42F6-9265-BCD4D1777943}" presName="Name0" presStyleCnt="0">
        <dgm:presLayoutVars>
          <dgm:dir/>
          <dgm:resizeHandles val="exact"/>
        </dgm:presLayoutVars>
      </dgm:prSet>
      <dgm:spPr/>
    </dgm:pt>
    <dgm:pt modelId="{80588441-3434-417B-8DF3-4207921F75AC}" type="pres">
      <dgm:prSet presAssocID="{25C0835B-7C59-4690-BB01-01B04C60DBCE}" presName="node" presStyleLbl="node1" presStyleIdx="0" presStyleCnt="3">
        <dgm:presLayoutVars>
          <dgm:bulletEnabled val="1"/>
        </dgm:presLayoutVars>
      </dgm:prSet>
      <dgm:spPr/>
    </dgm:pt>
    <dgm:pt modelId="{2D22CBE0-336B-468A-BDDF-9DD1E8B3A6E3}" type="pres">
      <dgm:prSet presAssocID="{514E7247-FAD2-4F30-8851-843F4F366B09}" presName="sibTrans" presStyleLbl="sibTrans2D1" presStyleIdx="0" presStyleCnt="2"/>
      <dgm:spPr/>
    </dgm:pt>
    <dgm:pt modelId="{FB05A72B-AAD2-435F-B648-292E3DE1E9BB}" type="pres">
      <dgm:prSet presAssocID="{514E7247-FAD2-4F30-8851-843F4F366B09}" presName="connectorText" presStyleLbl="sibTrans2D1" presStyleIdx="0" presStyleCnt="2"/>
      <dgm:spPr/>
    </dgm:pt>
    <dgm:pt modelId="{C3797B34-4BBF-4D77-926F-94CE91D314C8}" type="pres">
      <dgm:prSet presAssocID="{9E233CC0-EFCD-4CC8-A774-04092A4CB1F0}" presName="node" presStyleLbl="node1" presStyleIdx="1" presStyleCnt="3">
        <dgm:presLayoutVars>
          <dgm:bulletEnabled val="1"/>
        </dgm:presLayoutVars>
      </dgm:prSet>
      <dgm:spPr/>
    </dgm:pt>
    <dgm:pt modelId="{2005FD1C-1727-487C-BA2F-9DC67F54423C}" type="pres">
      <dgm:prSet presAssocID="{B2AD63C6-243E-45B2-A4AD-AD78BEC82F91}" presName="sibTrans" presStyleLbl="sibTrans2D1" presStyleIdx="1" presStyleCnt="2"/>
      <dgm:spPr/>
    </dgm:pt>
    <dgm:pt modelId="{82451CDF-130D-488B-AA70-B889EAAF43C2}" type="pres">
      <dgm:prSet presAssocID="{B2AD63C6-243E-45B2-A4AD-AD78BEC82F91}" presName="connectorText" presStyleLbl="sibTrans2D1" presStyleIdx="1" presStyleCnt="2"/>
      <dgm:spPr/>
    </dgm:pt>
    <dgm:pt modelId="{97C8D051-BAB6-4AEF-9E60-F1B9B2DA757F}" type="pres">
      <dgm:prSet presAssocID="{3FB42C9E-0058-4E8B-8882-184C18A5188C}" presName="node" presStyleLbl="node1" presStyleIdx="2" presStyleCnt="3">
        <dgm:presLayoutVars>
          <dgm:bulletEnabled val="1"/>
        </dgm:presLayoutVars>
      </dgm:prSet>
      <dgm:spPr/>
    </dgm:pt>
  </dgm:ptLst>
  <dgm:cxnLst>
    <dgm:cxn modelId="{E7C2C229-3F6D-4482-A0AD-01750F32993C}" srcId="{1E254B1F-0F98-42F6-9265-BCD4D1777943}" destId="{9E233CC0-EFCD-4CC8-A774-04092A4CB1F0}" srcOrd="1" destOrd="0" parTransId="{FEF7BD23-C943-42D0-8DB1-F9E2ED9C12F7}" sibTransId="{B2AD63C6-243E-45B2-A4AD-AD78BEC82F91}"/>
    <dgm:cxn modelId="{4B16A36A-F0F6-42EC-82CA-0C83FA4E3E32}" type="presOf" srcId="{3FB42C9E-0058-4E8B-8882-184C18A5188C}" destId="{97C8D051-BAB6-4AEF-9E60-F1B9B2DA757F}" srcOrd="0" destOrd="0" presId="urn:microsoft.com/office/officeart/2005/8/layout/process1"/>
    <dgm:cxn modelId="{93DAA88B-7363-4583-8933-973610A69277}" type="presOf" srcId="{25C0835B-7C59-4690-BB01-01B04C60DBCE}" destId="{80588441-3434-417B-8DF3-4207921F75AC}" srcOrd="0" destOrd="0" presId="urn:microsoft.com/office/officeart/2005/8/layout/process1"/>
    <dgm:cxn modelId="{C4DBFB8F-7DEA-40AF-B7EE-03D3EFB857A1}" srcId="{1E254B1F-0F98-42F6-9265-BCD4D1777943}" destId="{25C0835B-7C59-4690-BB01-01B04C60DBCE}" srcOrd="0" destOrd="0" parTransId="{DF8B1F5E-6736-469A-B989-1CEDBE0E3A07}" sibTransId="{514E7247-FAD2-4F30-8851-843F4F366B09}"/>
    <dgm:cxn modelId="{19A04F97-DDAB-435E-8DFC-53A8355F483D}" type="presOf" srcId="{1E254B1F-0F98-42F6-9265-BCD4D1777943}" destId="{0F3ED161-9CB8-447D-B143-78B5F61D6356}" srcOrd="0" destOrd="0" presId="urn:microsoft.com/office/officeart/2005/8/layout/process1"/>
    <dgm:cxn modelId="{4105B898-A34C-40F7-BA40-128AA57C26B3}" type="presOf" srcId="{B2AD63C6-243E-45B2-A4AD-AD78BEC82F91}" destId="{82451CDF-130D-488B-AA70-B889EAAF43C2}" srcOrd="1" destOrd="0" presId="urn:microsoft.com/office/officeart/2005/8/layout/process1"/>
    <dgm:cxn modelId="{B5E3EAAC-8374-4AE8-A3B3-650DD53E5257}" type="presOf" srcId="{9E233CC0-EFCD-4CC8-A774-04092A4CB1F0}" destId="{C3797B34-4BBF-4D77-926F-94CE91D314C8}" srcOrd="0" destOrd="0" presId="urn:microsoft.com/office/officeart/2005/8/layout/process1"/>
    <dgm:cxn modelId="{1F09C5C6-A0CD-45CC-9B8F-574A4C375958}" srcId="{1E254B1F-0F98-42F6-9265-BCD4D1777943}" destId="{3FB42C9E-0058-4E8B-8882-184C18A5188C}" srcOrd="2" destOrd="0" parTransId="{89D5384C-090F-4ADB-8583-CF2FC2F13FC0}" sibTransId="{EADC54E8-A2FB-441F-974F-99AC39EE4FF8}"/>
    <dgm:cxn modelId="{02631BCA-55D6-4DC8-BBFE-527CCCC77B35}" type="presOf" srcId="{514E7247-FAD2-4F30-8851-843F4F366B09}" destId="{2D22CBE0-336B-468A-BDDF-9DD1E8B3A6E3}" srcOrd="0" destOrd="0" presId="urn:microsoft.com/office/officeart/2005/8/layout/process1"/>
    <dgm:cxn modelId="{62DA52EF-2ABA-466F-800C-854D09951E5A}" type="presOf" srcId="{B2AD63C6-243E-45B2-A4AD-AD78BEC82F91}" destId="{2005FD1C-1727-487C-BA2F-9DC67F54423C}" srcOrd="0" destOrd="0" presId="urn:microsoft.com/office/officeart/2005/8/layout/process1"/>
    <dgm:cxn modelId="{E2EE6FF5-245E-4CB7-AED2-3A3CC157AFE8}" type="presOf" srcId="{514E7247-FAD2-4F30-8851-843F4F366B09}" destId="{FB05A72B-AAD2-435F-B648-292E3DE1E9BB}" srcOrd="1" destOrd="0" presId="urn:microsoft.com/office/officeart/2005/8/layout/process1"/>
    <dgm:cxn modelId="{A0301579-7AF7-4FCF-BCE6-0EB2219A5764}" type="presParOf" srcId="{0F3ED161-9CB8-447D-B143-78B5F61D6356}" destId="{80588441-3434-417B-8DF3-4207921F75AC}" srcOrd="0" destOrd="0" presId="urn:microsoft.com/office/officeart/2005/8/layout/process1"/>
    <dgm:cxn modelId="{7D559961-F6B8-4CE0-A1F4-AEEC7B35C76F}" type="presParOf" srcId="{0F3ED161-9CB8-447D-B143-78B5F61D6356}" destId="{2D22CBE0-336B-468A-BDDF-9DD1E8B3A6E3}" srcOrd="1" destOrd="0" presId="urn:microsoft.com/office/officeart/2005/8/layout/process1"/>
    <dgm:cxn modelId="{A22851B2-15E5-4F0B-9A48-F529C895651E}" type="presParOf" srcId="{2D22CBE0-336B-468A-BDDF-9DD1E8B3A6E3}" destId="{FB05A72B-AAD2-435F-B648-292E3DE1E9BB}" srcOrd="0" destOrd="0" presId="urn:microsoft.com/office/officeart/2005/8/layout/process1"/>
    <dgm:cxn modelId="{ABEE0681-B4A2-4090-9CF1-DE4A49E262E2}" type="presParOf" srcId="{0F3ED161-9CB8-447D-B143-78B5F61D6356}" destId="{C3797B34-4BBF-4D77-926F-94CE91D314C8}" srcOrd="2" destOrd="0" presId="urn:microsoft.com/office/officeart/2005/8/layout/process1"/>
    <dgm:cxn modelId="{CF91ECDA-DA71-4FBD-BF82-81B08511ACD1}" type="presParOf" srcId="{0F3ED161-9CB8-447D-B143-78B5F61D6356}" destId="{2005FD1C-1727-487C-BA2F-9DC67F54423C}" srcOrd="3" destOrd="0" presId="urn:microsoft.com/office/officeart/2005/8/layout/process1"/>
    <dgm:cxn modelId="{5467753E-4F06-49F8-BE84-58A11F22105B}" type="presParOf" srcId="{2005FD1C-1727-487C-BA2F-9DC67F54423C}" destId="{82451CDF-130D-488B-AA70-B889EAAF43C2}" srcOrd="0" destOrd="0" presId="urn:microsoft.com/office/officeart/2005/8/layout/process1"/>
    <dgm:cxn modelId="{EB94FA35-7FDB-4D3A-91C9-D73A7D61195C}" type="presParOf" srcId="{0F3ED161-9CB8-447D-B143-78B5F61D6356}" destId="{97C8D051-BAB6-4AEF-9E60-F1B9B2DA757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88441-3434-417B-8DF3-4207921F75AC}">
      <dsp:nvSpPr>
        <dsp:cNvPr id="0" name=""/>
        <dsp:cNvSpPr/>
      </dsp:nvSpPr>
      <dsp:spPr>
        <a:xfrm>
          <a:off x="7555" y="804522"/>
          <a:ext cx="2258210" cy="18630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Exploratory Data Analysis </a:t>
          </a:r>
          <a:r>
            <a:rPr lang="en-US" sz="1700" kern="1200" dirty="0"/>
            <a:t>(</a:t>
          </a:r>
          <a:r>
            <a:rPr lang="en-US" sz="1700" i="1" kern="1200" dirty="0"/>
            <a:t>Refer 1.Instacart-EDA.ipynb</a:t>
          </a:r>
          <a:r>
            <a:rPr lang="en-US" sz="1700" kern="1200" dirty="0"/>
            <a:t>) </a:t>
          </a:r>
        </a:p>
      </dsp:txBody>
      <dsp:txXfrm>
        <a:off x="62121" y="859088"/>
        <a:ext cx="2149078" cy="1753891"/>
      </dsp:txXfrm>
    </dsp:sp>
    <dsp:sp modelId="{2D22CBE0-336B-468A-BDDF-9DD1E8B3A6E3}">
      <dsp:nvSpPr>
        <dsp:cNvPr id="0" name=""/>
        <dsp:cNvSpPr/>
      </dsp:nvSpPr>
      <dsp:spPr>
        <a:xfrm>
          <a:off x="2491587" y="1456015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91587" y="1568022"/>
        <a:ext cx="335118" cy="336022"/>
      </dsp:txXfrm>
    </dsp:sp>
    <dsp:sp modelId="{C3797B34-4BBF-4D77-926F-94CE91D314C8}">
      <dsp:nvSpPr>
        <dsp:cNvPr id="0" name=""/>
        <dsp:cNvSpPr/>
      </dsp:nvSpPr>
      <dsp:spPr>
        <a:xfrm>
          <a:off x="3169050" y="804522"/>
          <a:ext cx="2258210" cy="18630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Feature Engineering for training Data </a:t>
          </a:r>
          <a:r>
            <a:rPr lang="en-US" sz="1700" kern="1200" dirty="0"/>
            <a:t>(</a:t>
          </a:r>
          <a:r>
            <a:rPr lang="en-US" sz="1700" i="1" kern="1200" dirty="0"/>
            <a:t>Refer 2.Instacart-feature_engineering and flat file </a:t>
          </a:r>
          <a:r>
            <a:rPr lang="en-US" sz="1700" i="1" kern="1200" dirty="0" err="1"/>
            <a:t>creation.ipynb</a:t>
          </a:r>
          <a:r>
            <a:rPr lang="en-US" sz="1700" kern="1200" dirty="0"/>
            <a:t>)</a:t>
          </a:r>
        </a:p>
      </dsp:txBody>
      <dsp:txXfrm>
        <a:off x="3223616" y="859088"/>
        <a:ext cx="2149078" cy="1753891"/>
      </dsp:txXfrm>
    </dsp:sp>
    <dsp:sp modelId="{2005FD1C-1727-487C-BA2F-9DC67F54423C}">
      <dsp:nvSpPr>
        <dsp:cNvPr id="0" name=""/>
        <dsp:cNvSpPr/>
      </dsp:nvSpPr>
      <dsp:spPr>
        <a:xfrm>
          <a:off x="5653082" y="1456015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53082" y="1568022"/>
        <a:ext cx="335118" cy="336022"/>
      </dsp:txXfrm>
    </dsp:sp>
    <dsp:sp modelId="{97C8D051-BAB6-4AEF-9E60-F1B9B2DA757F}">
      <dsp:nvSpPr>
        <dsp:cNvPr id="0" name=""/>
        <dsp:cNvSpPr/>
      </dsp:nvSpPr>
      <dsp:spPr>
        <a:xfrm>
          <a:off x="6330545" y="804522"/>
          <a:ext cx="2258210" cy="18630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Training Model and Testing </a:t>
          </a:r>
          <a:r>
            <a:rPr lang="en-US" sz="1700" kern="1200" dirty="0"/>
            <a:t>(</a:t>
          </a:r>
          <a:r>
            <a:rPr lang="en-US" sz="1700" i="1" kern="1200" dirty="0"/>
            <a:t>Refer  3.Instacart-Logistic Regression and Testing</a:t>
          </a:r>
          <a:r>
            <a:rPr lang="en-US" sz="1700" kern="1200" dirty="0"/>
            <a:t>)</a:t>
          </a:r>
        </a:p>
      </dsp:txBody>
      <dsp:txXfrm>
        <a:off x="6385111" y="859088"/>
        <a:ext cx="2149078" cy="1753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4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18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075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3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7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7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9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6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1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7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4014C-2477-4010-9D0C-CA276DF164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235E8-F91C-452C-8CB7-B05A1590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7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Instacart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~ Sanchari Chowdhuri</a:t>
            </a:r>
          </a:p>
        </p:txBody>
      </p:sp>
    </p:spTree>
    <p:extLst>
      <p:ext uri="{BB962C8B-B14F-4D97-AF65-F5344CB8AC3E}">
        <p14:creationId xmlns:p14="http://schemas.microsoft.com/office/powerpoint/2010/main" val="225898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5530" y="584775"/>
            <a:ext cx="10175691" cy="5079046"/>
          </a:xfrm>
          <a:prstGeom prst="rect">
            <a:avLst/>
          </a:prstGeom>
        </p:spPr>
      </p:pic>
      <p:sp>
        <p:nvSpPr>
          <p:cNvPr id="8" name="Content Placeholder 8">
            <a:extLst/>
          </p:cNvPr>
          <p:cNvSpPr txBox="1">
            <a:spLocks/>
          </p:cNvSpPr>
          <p:nvPr/>
        </p:nvSpPr>
        <p:spPr>
          <a:xfrm>
            <a:off x="691337" y="5238661"/>
            <a:ext cx="7935827" cy="201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 showing volume of orders across hour of day and day of week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9445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When do customers order the most</a:t>
            </a:r>
          </a:p>
        </p:txBody>
      </p:sp>
    </p:spTree>
    <p:extLst>
      <p:ext uri="{BB962C8B-B14F-4D97-AF65-F5344CB8AC3E}">
        <p14:creationId xmlns:p14="http://schemas.microsoft.com/office/powerpoint/2010/main" val="198686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CA02D-4BB8-4523-8D81-E4A77D40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90" y="135481"/>
            <a:ext cx="5657528" cy="888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Most Popular products</a:t>
            </a:r>
          </a:p>
          <a:p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9532"/>
            <a:ext cx="8202304" cy="637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4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8" y="984739"/>
            <a:ext cx="11715574" cy="5873262"/>
          </a:xfrm>
          <a:prstGeom prst="rect">
            <a:avLst/>
          </a:prstGeom>
        </p:spPr>
      </p:pic>
      <p:sp>
        <p:nvSpPr>
          <p:cNvPr id="6" name="Content Placeholder 8">
            <a:extLst/>
          </p:cNvPr>
          <p:cNvSpPr txBox="1">
            <a:spLocks/>
          </p:cNvSpPr>
          <p:nvPr/>
        </p:nvSpPr>
        <p:spPr>
          <a:xfrm>
            <a:off x="8410150" y="1454962"/>
            <a:ext cx="2934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i="1" dirty="0">
                <a:solidFill>
                  <a:srgbClr val="114454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Right tailed distribution with Peak value at 5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3990" y="419247"/>
            <a:ext cx="63193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Number of Products in an Order</a:t>
            </a:r>
          </a:p>
        </p:txBody>
      </p:sp>
    </p:spTree>
    <p:extLst>
      <p:ext uri="{BB962C8B-B14F-4D97-AF65-F5344CB8AC3E}">
        <p14:creationId xmlns:p14="http://schemas.microsoft.com/office/powerpoint/2010/main" val="80126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71" y="118280"/>
            <a:ext cx="8596668" cy="556591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2">
                    <a:lumMod val="75000"/>
                  </a:schemeClr>
                </a:solidFill>
              </a:rPr>
              <a:t>Popular Department across day of week and hours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674871"/>
            <a:ext cx="11529391" cy="4957303"/>
          </a:xfrm>
          <a:prstGeom prst="rect">
            <a:avLst/>
          </a:prstGeom>
        </p:spPr>
      </p:pic>
      <p:sp>
        <p:nvSpPr>
          <p:cNvPr id="5" name="Content Placeholder 8">
            <a:extLst/>
          </p:cNvPr>
          <p:cNvSpPr txBox="1">
            <a:spLocks/>
          </p:cNvSpPr>
          <p:nvPr/>
        </p:nvSpPr>
        <p:spPr>
          <a:xfrm>
            <a:off x="472097" y="5867937"/>
            <a:ext cx="9771833" cy="2321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i="1" dirty="0">
                <a:solidFill>
                  <a:srgbClr val="114454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Department id 4 and 16 are popular throughout the week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92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25" y="119270"/>
            <a:ext cx="8596668" cy="6283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Departmentwise</a:t>
            </a:r>
            <a:r>
              <a:rPr lang="en-US" dirty="0"/>
              <a:t> reorder ratio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579" y="747627"/>
            <a:ext cx="7330499" cy="5001442"/>
          </a:xfrm>
          <a:prstGeom prst="rect">
            <a:avLst/>
          </a:prstGeom>
        </p:spPr>
      </p:pic>
      <p:sp>
        <p:nvSpPr>
          <p:cNvPr id="5" name="Content Placeholder 8">
            <a:extLst/>
          </p:cNvPr>
          <p:cNvSpPr txBox="1">
            <a:spLocks/>
          </p:cNvSpPr>
          <p:nvPr/>
        </p:nvSpPr>
        <p:spPr>
          <a:xfrm>
            <a:off x="1014004" y="5749069"/>
            <a:ext cx="76450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i="1" dirty="0">
                <a:solidFill>
                  <a:srgbClr val="114454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Department id 4 and 16 have high reorder ratio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8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67" y="116005"/>
            <a:ext cx="8596668" cy="727881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67" y="843886"/>
            <a:ext cx="8596668" cy="3880773"/>
          </a:xfrm>
        </p:spPr>
        <p:txBody>
          <a:bodyPr/>
          <a:lstStyle/>
          <a:p>
            <a:r>
              <a:rPr lang="en-US" dirty="0"/>
              <a:t>23 new features are created for User- product pair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51666"/>
              </p:ext>
            </p:extLst>
          </p:nvPr>
        </p:nvGraphicFramePr>
        <p:xfrm>
          <a:off x="0" y="1264920"/>
          <a:ext cx="12192000" cy="4988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58748">
                  <a:extLst>
                    <a:ext uri="{9D8B030D-6E8A-4147-A177-3AD203B41FA5}">
                      <a16:colId xmlns:a16="http://schemas.microsoft.com/office/drawing/2014/main" val="1026852780"/>
                    </a:ext>
                  </a:extLst>
                </a:gridCol>
                <a:gridCol w="7633252">
                  <a:extLst>
                    <a:ext uri="{9D8B030D-6E8A-4147-A177-3AD203B41FA5}">
                      <a16:colId xmlns:a16="http://schemas.microsoft.com/office/drawing/2014/main" val="202056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9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effectLst/>
                        </a:rPr>
                        <a:t>user_product_avg_add_to_cart_order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column tells the average add to cart order of the product for this user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user_product_total_orders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many times this product was ordered by this user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9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effectLst/>
                        </a:rPr>
                        <a:t>user_product_avg_days_since_prior_order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number of days elapsed since last time this product was ordered by the user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5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effectLst/>
                        </a:rPr>
                        <a:t>user_product_avg_order_dow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day of the week when the user orders this product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3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effectLst/>
                        </a:rPr>
                        <a:t>user_product_avg_order_hour_of_day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hour of the day when the user orders this product.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6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In_cart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tells whether a prior product ordered by the user is also present in the current order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6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effectLst/>
                        </a:rPr>
                        <a:t>product_total_orders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many times a given product has been ordered overall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8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effectLst/>
                        </a:rPr>
                        <a:t>product_avg_add_to_cart_order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tells the average add to cart order of the product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16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effectLst/>
                        </a:rPr>
                        <a:t>product_avg_order_dow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tells the average day of week when this product is ordered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8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product_avg_order_hour_of_day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average hour of the day when this product is ordered the most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4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product_avg_days_since_prior_order</a:t>
                      </a:r>
                      <a:r>
                        <a:rPr lang="en-US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number of days elapsed since this product was last ordered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591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50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14"/>
            <a:ext cx="8596668" cy="727881"/>
          </a:xfrm>
        </p:spPr>
        <p:txBody>
          <a:bodyPr/>
          <a:lstStyle/>
          <a:p>
            <a:r>
              <a:rPr lang="en-US" dirty="0"/>
              <a:t>Feature Engineering </a:t>
            </a:r>
            <a:r>
              <a:rPr lang="en-US" sz="2000" dirty="0"/>
              <a:t>(….</a:t>
            </a:r>
            <a:r>
              <a:rPr lang="en-US" sz="2000" dirty="0" err="1"/>
              <a:t>contd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31386"/>
              </p:ext>
            </p:extLst>
          </p:nvPr>
        </p:nvGraphicFramePr>
        <p:xfrm>
          <a:off x="0" y="743095"/>
          <a:ext cx="11973940" cy="6045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81818">
                  <a:extLst>
                    <a:ext uri="{9D8B030D-6E8A-4147-A177-3AD203B41FA5}">
                      <a16:colId xmlns:a16="http://schemas.microsoft.com/office/drawing/2014/main" val="1026852780"/>
                    </a:ext>
                  </a:extLst>
                </a:gridCol>
                <a:gridCol w="7592122">
                  <a:extLst>
                    <a:ext uri="{9D8B030D-6E8A-4147-A177-3AD203B41FA5}">
                      <a16:colId xmlns:a16="http://schemas.microsoft.com/office/drawing/2014/main" val="202056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9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user_total_orders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 orders placed by the user</a:t>
                      </a:r>
                      <a:endPara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user_avg_cartsize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cart size of the user</a:t>
                      </a:r>
                      <a:endPara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9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user_total_products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 products ordered by the user</a:t>
                      </a:r>
                      <a:endPara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5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user_avg_days_since_prior_order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days elapsed between subsequent orders</a:t>
                      </a:r>
                      <a:endPara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3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user_avg_order_dow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day of the week when user places order</a:t>
                      </a:r>
                      <a:endPara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6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user_avg_order_hour_of_day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hour of the day when user places order</a:t>
                      </a:r>
                      <a:endPara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6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user_product_order_freq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user_product_total_orders</a:t>
                      </a:r>
                      <a:r>
                        <a:rPr lang="en-US" sz="16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6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user_total_orders</a:t>
                      </a:r>
                      <a:endPara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8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product_total_orders_delta_per_user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 between total number of orders placed for the product and total number of orders placed for the product by the specific user.</a:t>
                      </a:r>
                      <a:endPara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16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product_avg_add_to_cart_order_delta_per_user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 between product's average add to cart order based on all users and product's average add to cart order based on this specific users.</a:t>
                      </a:r>
                      <a:endPara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8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product_avg_order_dow_per_user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 between average day of week when the product is ordered based on all users and average day of week when the product is ordered based on this specific user </a:t>
                      </a:r>
                      <a:endPara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4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product_avg_order_hour_of_day_per_user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 between product's average hour of day when ordered and product's average hour of day when ordered by this user </a:t>
                      </a:r>
                      <a:endPara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59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product_avg_days_since_prior_order_per_user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 between product's average days elapsed since last order placed and average days elapsed since last order placed by specific user</a:t>
                      </a:r>
                      <a:endPara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6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69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674" y="172871"/>
            <a:ext cx="8596668" cy="605051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74" y="904995"/>
            <a:ext cx="8596668" cy="3880773"/>
          </a:xfrm>
        </p:spPr>
        <p:txBody>
          <a:bodyPr/>
          <a:lstStyle/>
          <a:p>
            <a:r>
              <a:rPr lang="en-US" dirty="0"/>
              <a:t>Model Used :Logistic Regression</a:t>
            </a:r>
          </a:p>
          <a:p>
            <a:r>
              <a:rPr lang="en-US" dirty="0"/>
              <a:t>Independent variable = </a:t>
            </a:r>
            <a:r>
              <a:rPr lang="en-US" dirty="0" err="1"/>
              <a:t>in_cart</a:t>
            </a:r>
            <a:r>
              <a:rPr lang="en-US" dirty="0"/>
              <a:t> [0,1]</a:t>
            </a:r>
          </a:p>
          <a:p>
            <a:r>
              <a:rPr lang="en-US" dirty="0"/>
              <a:t>Dependent variable are all the previous mentioned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51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5994"/>
          </a:xfrm>
        </p:spPr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5595"/>
            <a:ext cx="8596668" cy="4785768"/>
          </a:xfrm>
        </p:spPr>
        <p:txBody>
          <a:bodyPr/>
          <a:lstStyle/>
          <a:p>
            <a:r>
              <a:rPr lang="en-US" dirty="0"/>
              <a:t>Overall Model Accuracy : 85.2%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Although the Overall Accuracy is high but due to class imbalances accuracy is not the best metrics to quantify the classifier’s performance.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52" y="1688416"/>
            <a:ext cx="85153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0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Precision, Recall and F1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F1- Score Class 1 =0.39</a:t>
            </a:r>
          </a:p>
          <a:p>
            <a:r>
              <a:rPr lang="en-US" dirty="0"/>
              <a:t>Precision Class1=34%</a:t>
            </a:r>
          </a:p>
          <a:p>
            <a:r>
              <a:rPr lang="en-US" dirty="0"/>
              <a:t>Recall Class1 = 47%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16" y="2559806"/>
            <a:ext cx="5524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9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Data set Overview</a:t>
            </a:r>
          </a:p>
          <a:p>
            <a:pPr>
              <a:buFont typeface="+mj-lt"/>
              <a:buAutoNum type="arabicPeriod"/>
            </a:pPr>
            <a:r>
              <a:rPr lang="en-US" dirty="0"/>
              <a:t>Analysis Flow</a:t>
            </a:r>
          </a:p>
          <a:p>
            <a:pPr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Creation and Performance Metrics</a:t>
            </a:r>
          </a:p>
          <a:p>
            <a:pPr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5680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50" y="251791"/>
            <a:ext cx="8596668" cy="6606209"/>
          </a:xfrm>
        </p:spPr>
        <p:txBody>
          <a:bodyPr/>
          <a:lstStyle/>
          <a:p>
            <a:r>
              <a:rPr lang="en-US" sz="2800" dirty="0"/>
              <a:t>Confusion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Out of 1065128 instances of a product not being ordered</a:t>
            </a:r>
            <a:r>
              <a:rPr lang="en-US" dirty="0"/>
              <a:t> -</a:t>
            </a:r>
          </a:p>
          <a:p>
            <a:pPr lvl="1"/>
            <a:r>
              <a:rPr lang="en-US" dirty="0"/>
              <a:t>954025 times the classifier was correctly able to predict that the product would not be reordered</a:t>
            </a:r>
          </a:p>
          <a:p>
            <a:pPr lvl="1"/>
            <a:r>
              <a:rPr lang="en-US" dirty="0"/>
              <a:t>111103 times the classifier misclassified a not ordered product as reordered product.</a:t>
            </a:r>
          </a:p>
          <a:p>
            <a:r>
              <a:rPr lang="en-US" b="1" dirty="0"/>
              <a:t>Out of 121245 instances of a product being reordered</a:t>
            </a:r>
            <a:r>
              <a:rPr lang="en-US" dirty="0"/>
              <a:t> -</a:t>
            </a:r>
          </a:p>
          <a:p>
            <a:pPr lvl="1"/>
            <a:r>
              <a:rPr lang="en-US" dirty="0"/>
              <a:t>64188 times the classifier misclassified a reordered product as not currently ordered.</a:t>
            </a:r>
          </a:p>
          <a:p>
            <a:pPr lvl="1"/>
            <a:r>
              <a:rPr lang="en-US" dirty="0"/>
              <a:t>57057 times the classifier correctly classified product as reordered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40" y="696545"/>
            <a:ext cx="80391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29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37323"/>
            <a:ext cx="8596668" cy="5604040"/>
          </a:xfrm>
        </p:spPr>
        <p:txBody>
          <a:bodyPr/>
          <a:lstStyle/>
          <a:p>
            <a:r>
              <a:rPr lang="en-US" dirty="0"/>
              <a:t>ROC Curve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Area Under Curve is 0.78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12" y="846028"/>
            <a:ext cx="45148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34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Data (</a:t>
            </a:r>
            <a:r>
              <a:rPr lang="en-US" sz="1800" i="1" dirty="0"/>
              <a:t>order_products__test_cap.csv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3880773"/>
          </a:xfrm>
        </p:spPr>
        <p:txBody>
          <a:bodyPr/>
          <a:lstStyle/>
          <a:p>
            <a:r>
              <a:rPr lang="en-US" dirty="0"/>
              <a:t>The test data contains 32804 unique order ids which belongs to 32804 users.</a:t>
            </a:r>
          </a:p>
          <a:p>
            <a:r>
              <a:rPr lang="en-US" dirty="0"/>
              <a:t>These are testing users.</a:t>
            </a:r>
          </a:p>
          <a:p>
            <a:r>
              <a:rPr lang="en-US" dirty="0"/>
              <a:t>This test data have to be normalized (by merging prior order-product history of 32804 users)</a:t>
            </a:r>
          </a:p>
          <a:p>
            <a:r>
              <a:rPr lang="en-US" dirty="0"/>
              <a:t>After all the product, user and product-user based features are obtained for these 32804 test users, the classifier trained previously will be used to predict the products ordered by  these 32804 test users.</a:t>
            </a:r>
          </a:p>
        </p:txBody>
      </p:sp>
    </p:spTree>
    <p:extLst>
      <p:ext uri="{BB962C8B-B14F-4D97-AF65-F5344CB8AC3E}">
        <p14:creationId xmlns:p14="http://schemas.microsoft.com/office/powerpoint/2010/main" val="3637097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104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Metrics on Test Data.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5704"/>
            <a:ext cx="8596668" cy="5137317"/>
          </a:xfrm>
        </p:spPr>
        <p:txBody>
          <a:bodyPr/>
          <a:lstStyle/>
          <a:p>
            <a:r>
              <a:rPr lang="en-US" dirty="0"/>
              <a:t>Model Accuracy : 76.7%</a:t>
            </a:r>
          </a:p>
          <a:p>
            <a:r>
              <a:rPr lang="en-US" dirty="0"/>
              <a:t>Precision ,Recall, F1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Confusion Matrix: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265" y="1561701"/>
            <a:ext cx="5467350" cy="2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171" y="4497072"/>
            <a:ext cx="3400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3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104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5705"/>
            <a:ext cx="8387154" cy="54996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training data has class imbalance. There are more instances for class 0</a:t>
            </a:r>
            <a:r>
              <a:rPr lang="en-US" i="1" dirty="0"/>
              <a:t>(“ product not being in latest order</a:t>
            </a:r>
            <a:r>
              <a:rPr lang="en-US" dirty="0"/>
              <a:t>”) than class 1 (“</a:t>
            </a:r>
            <a:r>
              <a:rPr lang="en-US" i="1" dirty="0"/>
              <a:t>product being in latest order”)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Currently </a:t>
            </a:r>
            <a:r>
              <a:rPr lang="en-US" i="1" dirty="0" err="1"/>
              <a:t>class_weight</a:t>
            </a:r>
            <a:r>
              <a:rPr lang="en-US" i="1" dirty="0"/>
              <a:t>=</a:t>
            </a:r>
            <a:r>
              <a:rPr lang="en-US" dirty="0"/>
              <a:t>'balanced‘ is used in training the logistic Regression. Which effectively tells that each class is equally important.</a:t>
            </a:r>
          </a:p>
          <a:p>
            <a:r>
              <a:rPr lang="en-US" dirty="0"/>
              <a:t>However, Oversampling and under sampling will create equal number of instances for both the classes </a:t>
            </a:r>
            <a:endParaRPr lang="en-US" i="1" dirty="0"/>
          </a:p>
          <a:p>
            <a:r>
              <a:rPr lang="en-US" i="1" dirty="0"/>
              <a:t>Conduct </a:t>
            </a:r>
            <a:r>
              <a:rPr lang="en-US" b="1" dirty="0"/>
              <a:t>SMOTE (Synthetic Minority Over-sampling Technique)</a:t>
            </a:r>
          </a:p>
          <a:p>
            <a:pPr lvl="1"/>
            <a:r>
              <a:rPr lang="en-US" dirty="0"/>
              <a:t>By creating synthetic (not duplicate) samples of the minority class. Thus making the minority class equal to the majority class.</a:t>
            </a:r>
          </a:p>
          <a:p>
            <a:r>
              <a:rPr lang="en-US" i="1" dirty="0"/>
              <a:t>Conduct </a:t>
            </a:r>
            <a:r>
              <a:rPr lang="en-US" i="1" dirty="0" err="1"/>
              <a:t>NearMiss</a:t>
            </a:r>
            <a:endParaRPr lang="en-US" i="1" dirty="0"/>
          </a:p>
          <a:p>
            <a:pPr lvl="1"/>
            <a:r>
              <a:rPr lang="en-US" dirty="0"/>
              <a:t>This is an under-sampling technique. Instead of resampling the Minority class, this will make the majority class equal to minority class.</a:t>
            </a:r>
            <a:endParaRPr lang="en-US" i="1" dirty="0"/>
          </a:p>
          <a:p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4" y="2133601"/>
            <a:ext cx="2953616" cy="10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04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6395" y="3167269"/>
            <a:ext cx="8596668" cy="1320800"/>
          </a:xfrm>
        </p:spPr>
        <p:txBody>
          <a:bodyPr/>
          <a:lstStyle/>
          <a:p>
            <a:r>
              <a:rPr lang="en-US" dirty="0"/>
              <a:t>Thank you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6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1. Dataset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order details for </a:t>
            </a:r>
            <a:r>
              <a:rPr lang="en-US" b="1" dirty="0"/>
              <a:t>206,209</a:t>
            </a:r>
            <a:r>
              <a:rPr lang="en-US" dirty="0"/>
              <a:t> </a:t>
            </a:r>
            <a:r>
              <a:rPr lang="en-US" dirty="0" err="1"/>
              <a:t>Instacart</a:t>
            </a:r>
            <a:r>
              <a:rPr lang="en-US" dirty="0"/>
              <a:t> Users.</a:t>
            </a:r>
          </a:p>
          <a:p>
            <a:r>
              <a:rPr lang="en-US" dirty="0"/>
              <a:t>The dataset has </a:t>
            </a:r>
            <a:r>
              <a:rPr lang="en-US" b="1" dirty="0"/>
              <a:t>3,421,083 </a:t>
            </a:r>
            <a:r>
              <a:rPr lang="en-US" dirty="0"/>
              <a:t>orders.</a:t>
            </a:r>
          </a:p>
          <a:p>
            <a:r>
              <a:rPr lang="en-US" dirty="0"/>
              <a:t>The dataset has </a:t>
            </a:r>
            <a:r>
              <a:rPr lang="en-US" b="1" dirty="0"/>
              <a:t>49,688</a:t>
            </a:r>
            <a:r>
              <a:rPr lang="en-US" dirty="0"/>
              <a:t> product details.</a:t>
            </a:r>
          </a:p>
          <a:p>
            <a:r>
              <a:rPr lang="en-US" dirty="0"/>
              <a:t>All these products are spread across</a:t>
            </a:r>
            <a:r>
              <a:rPr lang="en-US" b="1" dirty="0"/>
              <a:t>134 </a:t>
            </a:r>
            <a:r>
              <a:rPr lang="en-US" dirty="0"/>
              <a:t>different aisles and belong to </a:t>
            </a:r>
            <a:r>
              <a:rPr lang="en-US" b="1" dirty="0"/>
              <a:t>21</a:t>
            </a:r>
            <a:r>
              <a:rPr lang="en-US" dirty="0"/>
              <a:t> different departments.</a:t>
            </a:r>
          </a:p>
          <a:p>
            <a:r>
              <a:rPr lang="en-US" dirty="0"/>
              <a:t>For these 206209 Users, their previous order details are available as “prior”. Their latest order is segregated into training and testing order.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5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Relationship among different files of the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7" y="1722783"/>
            <a:ext cx="9751598" cy="4784034"/>
          </a:xfrm>
        </p:spPr>
      </p:pic>
    </p:spTree>
    <p:extLst>
      <p:ext uri="{BB962C8B-B14F-4D97-AF65-F5344CB8AC3E}">
        <p14:creationId xmlns:p14="http://schemas.microsoft.com/office/powerpoint/2010/main" val="384913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8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2.Analysis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Flow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240137"/>
              </p:ext>
            </p:extLst>
          </p:nvPr>
        </p:nvGraphicFramePr>
        <p:xfrm>
          <a:off x="677334" y="1073428"/>
          <a:ext cx="8596312" cy="3472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Down 5"/>
          <p:cNvSpPr/>
          <p:nvPr/>
        </p:nvSpPr>
        <p:spPr>
          <a:xfrm>
            <a:off x="4617681" y="3882888"/>
            <a:ext cx="715617" cy="662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3586972" y="4731026"/>
            <a:ext cx="2777033" cy="131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Creating Features for test data</a:t>
            </a:r>
            <a:r>
              <a:rPr lang="en-US" dirty="0"/>
              <a:t>(</a:t>
            </a:r>
            <a:r>
              <a:rPr lang="en-US" i="1" dirty="0"/>
              <a:t>Refer </a:t>
            </a:r>
            <a:r>
              <a:rPr lang="en-US" i="1" dirty="0" err="1"/>
              <a:t>testdata_flatfile.ipynb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33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56" y="18243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Number of Orders per day of week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722" y="678643"/>
            <a:ext cx="9460625" cy="50521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56" y="5313435"/>
            <a:ext cx="9921834" cy="4445110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Sunday and Monday seems to have higher volume of orders than other days of the week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mid week there  is a dip in order volume suggesting people prefer to get their groceries towards weekend or beginning of the week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2748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614"/>
            <a:ext cx="9498842" cy="511473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981" y="5498980"/>
            <a:ext cx="8527610" cy="1341427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order groceries in day time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207074" y="0"/>
            <a:ext cx="8213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Orders by hours of the Day</a:t>
            </a:r>
          </a:p>
        </p:txBody>
      </p:sp>
    </p:spTree>
    <p:extLst>
      <p:ext uri="{BB962C8B-B14F-4D97-AF65-F5344CB8AC3E}">
        <p14:creationId xmlns:p14="http://schemas.microsoft.com/office/powerpoint/2010/main" val="351405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EEF8624E-F5DD-45C7-A78A-68C6CB1F7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664" y="5968048"/>
            <a:ext cx="5936808" cy="873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order Weekly and monthly the most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953"/>
            <a:ext cx="9689910" cy="51550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9913" y="228178"/>
            <a:ext cx="7212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How frequently do customers order?</a:t>
            </a:r>
          </a:p>
        </p:txBody>
      </p:sp>
    </p:spTree>
    <p:extLst>
      <p:ext uri="{BB962C8B-B14F-4D97-AF65-F5344CB8AC3E}">
        <p14:creationId xmlns:p14="http://schemas.microsoft.com/office/powerpoint/2010/main" val="20117939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1215</TotalTime>
  <Words>1264</Words>
  <Application>Microsoft Office PowerPoint</Application>
  <PresentationFormat>Widescreen</PresentationFormat>
  <Paragraphs>174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Courier New</vt:lpstr>
      <vt:lpstr>Nixie One</vt:lpstr>
      <vt:lpstr>Times New Roman</vt:lpstr>
      <vt:lpstr>Trebuchet MS</vt:lpstr>
      <vt:lpstr>Wingdings 3</vt:lpstr>
      <vt:lpstr>Facet</vt:lpstr>
      <vt:lpstr>Instacart Data Analysis</vt:lpstr>
      <vt:lpstr>Contents</vt:lpstr>
      <vt:lpstr>1. Dataset Overview</vt:lpstr>
      <vt:lpstr>Relationship among different files of the dataset</vt:lpstr>
      <vt:lpstr>2.Analysis Flow</vt:lpstr>
      <vt:lpstr>3. Exploratory Data Analysis</vt:lpstr>
      <vt:lpstr>Number of Orders per day of week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Popular Department across day of week and hours </vt:lpstr>
      <vt:lpstr>Departmentwise reorder ratio</vt:lpstr>
      <vt:lpstr>Feature Engineering</vt:lpstr>
      <vt:lpstr>Feature Engineering (….contd)</vt:lpstr>
      <vt:lpstr>Training Model</vt:lpstr>
      <vt:lpstr>Performance Metrics</vt:lpstr>
      <vt:lpstr>PowerPoint Presentation</vt:lpstr>
      <vt:lpstr>PowerPoint Presentation</vt:lpstr>
      <vt:lpstr>PowerPoint Presentation</vt:lpstr>
      <vt:lpstr>Test Data (order_products__test_cap.csv)</vt:lpstr>
      <vt:lpstr>Model Metrics on Test Data.</vt:lpstr>
      <vt:lpstr>Next Steps….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Instacart Data Analysis</dc:title>
  <dc:creator>Chowdhuri, Sanchari</dc:creator>
  <cp:lastModifiedBy>Chowdhuri, Sanchari</cp:lastModifiedBy>
  <cp:revision>31</cp:revision>
  <dcterms:created xsi:type="dcterms:W3CDTF">2019-06-09T05:47:30Z</dcterms:created>
  <dcterms:modified xsi:type="dcterms:W3CDTF">2019-06-10T19:00:06Z</dcterms:modified>
</cp:coreProperties>
</file>