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9992" y="-1680508"/>
            <a:ext cx="13648016" cy="136480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40768" y="-164456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67381" y="-633119"/>
            <a:ext cx="11553237" cy="115532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76280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37613" y="4282161"/>
            <a:ext cx="1634041" cy="163404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2086248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91921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53255" y="4282161"/>
            <a:ext cx="1634041" cy="163404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801890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0" y="0"/>
                </a:lnTo>
                <a:lnTo>
                  <a:pt x="336770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6803884" y="1235970"/>
            <a:ext cx="4680232" cy="4680232"/>
          </a:xfrm>
          <a:custGeom>
            <a:avLst/>
            <a:gdLst/>
            <a:ahLst/>
            <a:cxnLst/>
            <a:rect r="r" b="b" t="t" l="l"/>
            <a:pathLst>
              <a:path h="4680232" w="4680232">
                <a:moveTo>
                  <a:pt x="0" y="0"/>
                </a:moveTo>
                <a:lnTo>
                  <a:pt x="4680232" y="0"/>
                </a:lnTo>
                <a:lnTo>
                  <a:pt x="4680232" y="4680232"/>
                </a:lnTo>
                <a:lnTo>
                  <a:pt x="0" y="46802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117138" y="5804814"/>
            <a:ext cx="10773189" cy="122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6"/>
              </a:lnSpc>
              <a:spcBef>
                <a:spcPct val="0"/>
              </a:spcBef>
            </a:pPr>
            <a:r>
              <a:rPr lang="en-US" sz="676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2826" y="1028700"/>
            <a:ext cx="13648016" cy="136480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13602" y="2544752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30" y="0"/>
                </a:lnTo>
                <a:lnTo>
                  <a:pt x="11725930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40216" y="2076089"/>
            <a:ext cx="11553237" cy="115532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9114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10448" y="6368821"/>
            <a:ext cx="1634041" cy="163404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2059083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0" y="0"/>
                </a:moveTo>
                <a:lnTo>
                  <a:pt x="0" y="0"/>
                </a:lnTo>
                <a:lnTo>
                  <a:pt x="0" y="503483"/>
                </a:lnTo>
                <a:lnTo>
                  <a:pt x="336770" y="503483"/>
                </a:lnTo>
                <a:lnTo>
                  <a:pt x="3367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64756" y="643510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26089" y="6368821"/>
            <a:ext cx="1634041" cy="163404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774724" y="693410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1" y="0"/>
                </a:lnTo>
                <a:lnTo>
                  <a:pt x="336771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955480" y="3747894"/>
            <a:ext cx="6322709" cy="3205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0"/>
              </a:lnSpc>
            </a:pPr>
            <a:r>
              <a:rPr lang="en-US" sz="1160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Thank</a:t>
            </a:r>
          </a:p>
          <a:p>
            <a:pPr algn="ctr">
              <a:lnSpc>
                <a:spcPts val="11950"/>
              </a:lnSpc>
            </a:pPr>
            <a:r>
              <a:rPr lang="en-US" sz="1160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519916" y="436081"/>
            <a:ext cx="380206" cy="380206"/>
          </a:xfrm>
          <a:custGeom>
            <a:avLst/>
            <a:gdLst/>
            <a:ahLst/>
            <a:cxnLst/>
            <a:rect r="r" b="b" t="t" l="l"/>
            <a:pathLst>
              <a:path h="380206" w="380206">
                <a:moveTo>
                  <a:pt x="0" y="0"/>
                </a:moveTo>
                <a:lnTo>
                  <a:pt x="380206" y="0"/>
                </a:lnTo>
                <a:lnTo>
                  <a:pt x="380206" y="380206"/>
                </a:lnTo>
                <a:lnTo>
                  <a:pt x="0" y="380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11679" y="508149"/>
            <a:ext cx="163376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9992" y="-1680508"/>
            <a:ext cx="13648016" cy="136480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640768" y="-164456"/>
            <a:ext cx="11725929" cy="11711272"/>
          </a:xfrm>
          <a:custGeom>
            <a:avLst/>
            <a:gdLst/>
            <a:ahLst/>
            <a:cxnLst/>
            <a:rect r="r" b="b" t="t" l="l"/>
            <a:pathLst>
              <a:path h="11711272" w="11725929">
                <a:moveTo>
                  <a:pt x="0" y="0"/>
                </a:moveTo>
                <a:lnTo>
                  <a:pt x="11725929" y="0"/>
                </a:lnTo>
                <a:lnTo>
                  <a:pt x="11725929" y="11711272"/>
                </a:lnTo>
                <a:lnTo>
                  <a:pt x="0" y="11711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67381" y="-633119"/>
            <a:ext cx="11553237" cy="1155323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76280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5" y="0"/>
                </a:lnTo>
                <a:lnTo>
                  <a:pt x="1658465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37613" y="4282161"/>
            <a:ext cx="1634041" cy="163404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2086248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336771" y="0"/>
                </a:moveTo>
                <a:lnTo>
                  <a:pt x="0" y="0"/>
                </a:lnTo>
                <a:lnTo>
                  <a:pt x="0" y="503483"/>
                </a:lnTo>
                <a:lnTo>
                  <a:pt x="336771" y="503483"/>
                </a:lnTo>
                <a:lnTo>
                  <a:pt x="3367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191921" y="4348446"/>
            <a:ext cx="1658466" cy="1656393"/>
          </a:xfrm>
          <a:custGeom>
            <a:avLst/>
            <a:gdLst/>
            <a:ahLst/>
            <a:cxnLst/>
            <a:rect r="r" b="b" t="t" l="l"/>
            <a:pathLst>
              <a:path h="1656393" w="1658466">
                <a:moveTo>
                  <a:pt x="0" y="0"/>
                </a:moveTo>
                <a:lnTo>
                  <a:pt x="1658466" y="0"/>
                </a:lnTo>
                <a:lnTo>
                  <a:pt x="1658466" y="1656393"/>
                </a:lnTo>
                <a:lnTo>
                  <a:pt x="0" y="165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153255" y="4282161"/>
            <a:ext cx="1634041" cy="163404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801890" y="4847440"/>
            <a:ext cx="336771" cy="503483"/>
          </a:xfrm>
          <a:custGeom>
            <a:avLst/>
            <a:gdLst/>
            <a:ahLst/>
            <a:cxnLst/>
            <a:rect r="r" b="b" t="t" l="l"/>
            <a:pathLst>
              <a:path h="503483" w="336771">
                <a:moveTo>
                  <a:pt x="0" y="0"/>
                </a:moveTo>
                <a:lnTo>
                  <a:pt x="336770" y="0"/>
                </a:lnTo>
                <a:lnTo>
                  <a:pt x="336770" y="503483"/>
                </a:lnTo>
                <a:lnTo>
                  <a:pt x="0" y="5034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876163" y="1291165"/>
            <a:ext cx="2520470" cy="2520470"/>
          </a:xfrm>
          <a:custGeom>
            <a:avLst/>
            <a:gdLst/>
            <a:ahLst/>
            <a:cxnLst/>
            <a:rect r="r" b="b" t="t" l="l"/>
            <a:pathLst>
              <a:path h="2520470" w="2520470">
                <a:moveTo>
                  <a:pt x="0" y="0"/>
                </a:moveTo>
                <a:lnTo>
                  <a:pt x="2520470" y="0"/>
                </a:lnTo>
                <a:lnTo>
                  <a:pt x="2520470" y="2520470"/>
                </a:lnTo>
                <a:lnTo>
                  <a:pt x="0" y="25204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749803" y="3870764"/>
            <a:ext cx="10773189" cy="122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6"/>
              </a:lnSpc>
              <a:spcBef>
                <a:spcPct val="0"/>
              </a:spcBef>
            </a:pPr>
            <a:r>
              <a:rPr lang="en-US" sz="676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444160" y="5322913"/>
            <a:ext cx="7710129" cy="190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93007" indent="-196504" lvl="1">
              <a:lnSpc>
                <a:spcPts val="2548"/>
              </a:lnSpc>
              <a:buFont typeface="Arial"/>
              <a:buChar char="•"/>
            </a:pPr>
            <a:r>
              <a:rPr lang="en-US" sz="182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Shield Insurance Company is a leading provider of reliable policies and comprehensive coverage, prioritizing customer satisfaction and offering tailored solutions through advanced data analytics. </a:t>
            </a:r>
          </a:p>
          <a:p>
            <a:pPr algn="ctr" marL="393007" indent="-196504" lvl="1">
              <a:lnSpc>
                <a:spcPts val="2548"/>
              </a:lnSpc>
              <a:buFont typeface="Arial"/>
              <a:buChar char="•"/>
            </a:pPr>
            <a:r>
              <a:rPr lang="en-US" sz="1820">
                <a:solidFill>
                  <a:srgbClr val="1F2020"/>
                </a:solidFill>
                <a:latin typeface="Poppins"/>
                <a:ea typeface="Poppins"/>
                <a:cs typeface="Poppins"/>
                <a:sym typeface="Poppins"/>
              </a:rPr>
              <a:t>Shield Insurance established itself as a trustable company in the insurance business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519916" y="436081"/>
            <a:ext cx="380206" cy="380206"/>
          </a:xfrm>
          <a:custGeom>
            <a:avLst/>
            <a:gdLst/>
            <a:ahLst/>
            <a:cxnLst/>
            <a:rect r="r" b="b" t="t" l="l"/>
            <a:pathLst>
              <a:path h="380206" w="380206">
                <a:moveTo>
                  <a:pt x="0" y="0"/>
                </a:moveTo>
                <a:lnTo>
                  <a:pt x="380206" y="0"/>
                </a:lnTo>
                <a:lnTo>
                  <a:pt x="380206" y="380206"/>
                </a:lnTo>
                <a:lnTo>
                  <a:pt x="0" y="380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11679" y="508149"/>
            <a:ext cx="163376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138879" y="1983245"/>
            <a:ext cx="1898560" cy="1304496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 flipV="true">
            <a:off x="8327594" y="6424538"/>
            <a:ext cx="2422854" cy="1049867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8532606" y="3743137"/>
            <a:ext cx="2635124" cy="563602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8618981" y="5341140"/>
            <a:ext cx="2854394" cy="602345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92023" y="1731496"/>
            <a:ext cx="6824008" cy="682400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756016" y="2413322"/>
            <a:ext cx="5862965" cy="5855636"/>
          </a:xfrm>
          <a:custGeom>
            <a:avLst/>
            <a:gdLst/>
            <a:ahLst/>
            <a:cxnLst/>
            <a:rect r="r" b="b" t="t" l="l"/>
            <a:pathLst>
              <a:path h="5855636" w="5862965">
                <a:moveTo>
                  <a:pt x="0" y="0"/>
                </a:moveTo>
                <a:lnTo>
                  <a:pt x="5862965" y="0"/>
                </a:lnTo>
                <a:lnTo>
                  <a:pt x="5862965" y="5855636"/>
                </a:lnTo>
                <a:lnTo>
                  <a:pt x="0" y="585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315717" y="2255191"/>
            <a:ext cx="5776619" cy="577661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634643" y="3680624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472732" y="1341855"/>
            <a:ext cx="4950613" cy="1272624"/>
            <a:chOff x="0" y="0"/>
            <a:chExt cx="1013318" cy="26048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645774" y="1498219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621836" y="1457182"/>
            <a:ext cx="1011607" cy="10116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929604" y="1853815"/>
            <a:ext cx="218342" cy="21834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604025" y="3099210"/>
            <a:ext cx="4950613" cy="1272624"/>
            <a:chOff x="0" y="0"/>
            <a:chExt cx="1013318" cy="26048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1777067" y="3255574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1753129" y="3214538"/>
            <a:ext cx="1011607" cy="101160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060897" y="3611171"/>
            <a:ext cx="218342" cy="218342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875589" y="4971909"/>
            <a:ext cx="4950613" cy="1272624"/>
            <a:chOff x="0" y="0"/>
            <a:chExt cx="1013318" cy="26048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2048631" y="5128273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12024693" y="5087237"/>
            <a:ext cx="1011607" cy="1011607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1332461" y="5483870"/>
            <a:ext cx="218342" cy="218342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188500" y="6843136"/>
            <a:ext cx="4950613" cy="1272624"/>
            <a:chOff x="0" y="0"/>
            <a:chExt cx="1013318" cy="26048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11361542" y="6999500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8" id="48"/>
          <p:cNvGrpSpPr/>
          <p:nvPr/>
        </p:nvGrpSpPr>
        <p:grpSpPr>
          <a:xfrm rot="0">
            <a:off x="11337604" y="6958464"/>
            <a:ext cx="1011607" cy="1011607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0645372" y="7355096"/>
            <a:ext cx="218342" cy="218342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4" id="54"/>
          <p:cNvSpPr/>
          <p:nvPr/>
        </p:nvSpPr>
        <p:spPr>
          <a:xfrm flipH="true" flipV="true">
            <a:off x="7424114" y="7678587"/>
            <a:ext cx="1893040" cy="1312494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5" id="55"/>
          <p:cNvGrpSpPr/>
          <p:nvPr/>
        </p:nvGrpSpPr>
        <p:grpSpPr>
          <a:xfrm rot="0">
            <a:off x="9755207" y="8359812"/>
            <a:ext cx="4950613" cy="1272624"/>
            <a:chOff x="0" y="0"/>
            <a:chExt cx="1013318" cy="26048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8" id="58"/>
          <p:cNvSpPr/>
          <p:nvPr/>
        </p:nvSpPr>
        <p:spPr>
          <a:xfrm flipH="false" flipV="false" rot="0">
            <a:off x="9928248" y="8516176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9" id="59"/>
          <p:cNvGrpSpPr/>
          <p:nvPr/>
        </p:nvGrpSpPr>
        <p:grpSpPr>
          <a:xfrm rot="0">
            <a:off x="9904310" y="8475139"/>
            <a:ext cx="1011607" cy="1011607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9212078" y="8871772"/>
            <a:ext cx="218342" cy="218342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5" id="65"/>
          <p:cNvSpPr/>
          <p:nvPr/>
        </p:nvSpPr>
        <p:spPr>
          <a:xfrm flipH="false" flipV="false" rot="0">
            <a:off x="519916" y="436081"/>
            <a:ext cx="380206" cy="380206"/>
          </a:xfrm>
          <a:custGeom>
            <a:avLst/>
            <a:gdLst/>
            <a:ahLst/>
            <a:cxnLst/>
            <a:rect r="r" b="b" t="t" l="l"/>
            <a:pathLst>
              <a:path h="380206" w="380206">
                <a:moveTo>
                  <a:pt x="0" y="0"/>
                </a:moveTo>
                <a:lnTo>
                  <a:pt x="380206" y="0"/>
                </a:lnTo>
                <a:lnTo>
                  <a:pt x="380206" y="380206"/>
                </a:lnTo>
                <a:lnTo>
                  <a:pt x="0" y="380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1011679" y="508149"/>
            <a:ext cx="163376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229539" y="4988741"/>
            <a:ext cx="3948976" cy="161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Operating Cities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1974355" y="1751356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Chennai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757116" y="1730370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3105649" y="3508712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Hyderabad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888409" y="3487725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3377213" y="5381411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Delhi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2159974" y="5360425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2690124" y="7252638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Mumbai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1472884" y="7231651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1256830" y="8769313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Indore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0039591" y="8748327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grpSp>
        <p:nvGrpSpPr>
          <p:cNvPr name="Group 78" id="78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1" id="81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09860" y="3351068"/>
            <a:ext cx="4950613" cy="1272624"/>
            <a:chOff x="0" y="0"/>
            <a:chExt cx="1013318" cy="260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204710" y="3507432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180772" y="3466395"/>
            <a:ext cx="1011607" cy="10116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14610" y="3727916"/>
            <a:ext cx="3448990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November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16053" y="3739583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2022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409860" y="5404742"/>
            <a:ext cx="4950613" cy="1272624"/>
            <a:chOff x="0" y="0"/>
            <a:chExt cx="1013318" cy="2604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204710" y="5561106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180772" y="5520070"/>
            <a:ext cx="1011607" cy="10116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314610" y="5781590"/>
            <a:ext cx="3448990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December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16053" y="5793257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2022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409860" y="7458416"/>
            <a:ext cx="4950613" cy="1272624"/>
            <a:chOff x="0" y="0"/>
            <a:chExt cx="1013318" cy="26048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6204710" y="7614780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6180772" y="7573744"/>
            <a:ext cx="1011607" cy="10116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314610" y="7835265"/>
            <a:ext cx="3448990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January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316053" y="7846931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2023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927526" y="3351068"/>
            <a:ext cx="4950613" cy="1272624"/>
            <a:chOff x="0" y="0"/>
            <a:chExt cx="1013318" cy="26048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11100568" y="3507432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1076630" y="3466395"/>
            <a:ext cx="1011607" cy="1011607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2524400" y="3760569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February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211911" y="3739583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2023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0927526" y="5404742"/>
            <a:ext cx="4950613" cy="1272624"/>
            <a:chOff x="0" y="0"/>
            <a:chExt cx="1013318" cy="26048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11100568" y="5561106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1076630" y="5520070"/>
            <a:ext cx="1011607" cy="1011607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2524400" y="5814243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March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211911" y="5793257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2023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0927526" y="7458416"/>
            <a:ext cx="4950613" cy="1272624"/>
            <a:chOff x="0" y="0"/>
            <a:chExt cx="1013318" cy="26048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013318" cy="260488"/>
            </a:xfrm>
            <a:custGeom>
              <a:avLst/>
              <a:gdLst/>
              <a:ahLst/>
              <a:cxnLst/>
              <a:rect r="r" b="b" t="t" l="l"/>
              <a:pathLst>
                <a:path h="260488" w="1013318">
                  <a:moveTo>
                    <a:pt x="130244" y="0"/>
                  </a:moveTo>
                  <a:lnTo>
                    <a:pt x="883074" y="0"/>
                  </a:lnTo>
                  <a:cubicBezTo>
                    <a:pt x="917617" y="0"/>
                    <a:pt x="950745" y="13722"/>
                    <a:pt x="975171" y="38148"/>
                  </a:cubicBezTo>
                  <a:cubicBezTo>
                    <a:pt x="999596" y="62573"/>
                    <a:pt x="1013318" y="95701"/>
                    <a:pt x="1013318" y="130244"/>
                  </a:cubicBezTo>
                  <a:lnTo>
                    <a:pt x="1013318" y="130244"/>
                  </a:lnTo>
                  <a:cubicBezTo>
                    <a:pt x="1013318" y="202175"/>
                    <a:pt x="955006" y="260488"/>
                    <a:pt x="883074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1013318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11100568" y="7614780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11076630" y="7573744"/>
            <a:ext cx="1011607" cy="1011607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2524400" y="7867918"/>
            <a:ext cx="3448990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April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1211911" y="7846931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2023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346047" y="1757104"/>
            <a:ext cx="7595905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Months</a:t>
            </a:r>
          </a:p>
        </p:txBody>
      </p:sp>
      <p:sp>
        <p:nvSpPr>
          <p:cNvPr name="AutoShape 57" id="57"/>
          <p:cNvSpPr/>
          <p:nvPr/>
        </p:nvSpPr>
        <p:spPr>
          <a:xfrm>
            <a:off x="7766528" y="3987380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8" id="58"/>
          <p:cNvSpPr/>
          <p:nvPr/>
        </p:nvSpPr>
        <p:spPr>
          <a:xfrm>
            <a:off x="7766528" y="6041054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" id="59"/>
          <p:cNvSpPr/>
          <p:nvPr/>
        </p:nvSpPr>
        <p:spPr>
          <a:xfrm>
            <a:off x="7766528" y="8094728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0" id="60"/>
          <p:cNvGrpSpPr/>
          <p:nvPr/>
        </p:nvGrpSpPr>
        <p:grpSpPr>
          <a:xfrm rot="0">
            <a:off x="7657357" y="3878209"/>
            <a:ext cx="218342" cy="218342"/>
            <a:chOff x="0" y="0"/>
            <a:chExt cx="812800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412301" y="3878209"/>
            <a:ext cx="218342" cy="218342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7657357" y="5931883"/>
            <a:ext cx="218342" cy="218342"/>
            <a:chOff x="0" y="0"/>
            <a:chExt cx="812800" cy="8128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0412301" y="5931883"/>
            <a:ext cx="218342" cy="218342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7657357" y="7985557"/>
            <a:ext cx="218342" cy="218342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0412301" y="7985557"/>
            <a:ext cx="218342" cy="218342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78" id="78"/>
          <p:cNvSpPr/>
          <p:nvPr/>
        </p:nvSpPr>
        <p:spPr>
          <a:xfrm>
            <a:off x="9144000" y="4001667"/>
            <a:ext cx="0" cy="6555277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9" id="79"/>
          <p:cNvSpPr/>
          <p:nvPr/>
        </p:nvSpPr>
        <p:spPr>
          <a:xfrm flipH="false" flipV="false" rot="0">
            <a:off x="519916" y="436081"/>
            <a:ext cx="380206" cy="380206"/>
          </a:xfrm>
          <a:custGeom>
            <a:avLst/>
            <a:gdLst/>
            <a:ahLst/>
            <a:cxnLst/>
            <a:rect r="r" b="b" t="t" l="l"/>
            <a:pathLst>
              <a:path h="380206" w="380206">
                <a:moveTo>
                  <a:pt x="0" y="0"/>
                </a:moveTo>
                <a:lnTo>
                  <a:pt x="380206" y="0"/>
                </a:lnTo>
                <a:lnTo>
                  <a:pt x="380206" y="380206"/>
                </a:lnTo>
                <a:lnTo>
                  <a:pt x="0" y="380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0" id="80"/>
          <p:cNvSpPr txBox="true"/>
          <p:nvPr/>
        </p:nvSpPr>
        <p:spPr>
          <a:xfrm rot="0">
            <a:off x="1011679" y="508149"/>
            <a:ext cx="163376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grpSp>
        <p:nvGrpSpPr>
          <p:cNvPr name="Group 81" id="81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4" id="84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56689" y="2677054"/>
            <a:ext cx="4203560" cy="1272624"/>
            <a:chOff x="0" y="0"/>
            <a:chExt cx="860407" cy="260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0407" cy="260488"/>
            </a:xfrm>
            <a:custGeom>
              <a:avLst/>
              <a:gdLst/>
              <a:ahLst/>
              <a:cxnLst/>
              <a:rect r="r" b="b" t="t" l="l"/>
              <a:pathLst>
                <a:path h="260488" w="860407">
                  <a:moveTo>
                    <a:pt x="130244" y="0"/>
                  </a:moveTo>
                  <a:lnTo>
                    <a:pt x="730163" y="0"/>
                  </a:lnTo>
                  <a:cubicBezTo>
                    <a:pt x="802095" y="0"/>
                    <a:pt x="860407" y="58312"/>
                    <a:pt x="860407" y="130244"/>
                  </a:cubicBezTo>
                  <a:lnTo>
                    <a:pt x="860407" y="130244"/>
                  </a:lnTo>
                  <a:cubicBezTo>
                    <a:pt x="860407" y="164787"/>
                    <a:pt x="846685" y="197915"/>
                    <a:pt x="822260" y="222340"/>
                  </a:cubicBezTo>
                  <a:cubicBezTo>
                    <a:pt x="797834" y="246766"/>
                    <a:pt x="764706" y="260488"/>
                    <a:pt x="730163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60407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29731" y="2833418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05793" y="2792382"/>
            <a:ext cx="1011607" cy="10116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353563" y="3086555"/>
            <a:ext cx="2606686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Offline Agent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41073" y="3065569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756689" y="4519407"/>
            <a:ext cx="4203560" cy="1272624"/>
            <a:chOff x="0" y="0"/>
            <a:chExt cx="860407" cy="2604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0407" cy="260488"/>
            </a:xfrm>
            <a:custGeom>
              <a:avLst/>
              <a:gdLst/>
              <a:ahLst/>
              <a:cxnLst/>
              <a:rect r="r" b="b" t="t" l="l"/>
              <a:pathLst>
                <a:path h="260488" w="860407">
                  <a:moveTo>
                    <a:pt x="130244" y="0"/>
                  </a:moveTo>
                  <a:lnTo>
                    <a:pt x="730163" y="0"/>
                  </a:lnTo>
                  <a:cubicBezTo>
                    <a:pt x="802095" y="0"/>
                    <a:pt x="860407" y="58312"/>
                    <a:pt x="860407" y="130244"/>
                  </a:cubicBezTo>
                  <a:lnTo>
                    <a:pt x="860407" y="130244"/>
                  </a:lnTo>
                  <a:cubicBezTo>
                    <a:pt x="860407" y="164787"/>
                    <a:pt x="846685" y="197915"/>
                    <a:pt x="822260" y="222340"/>
                  </a:cubicBezTo>
                  <a:cubicBezTo>
                    <a:pt x="797834" y="246766"/>
                    <a:pt x="764706" y="260488"/>
                    <a:pt x="730163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60407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929731" y="4675771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905793" y="4634734"/>
            <a:ext cx="1011607" cy="10116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353563" y="4928908"/>
            <a:ext cx="2606686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Offline Direct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41073" y="4907922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756689" y="6246432"/>
            <a:ext cx="4203560" cy="1272624"/>
            <a:chOff x="0" y="0"/>
            <a:chExt cx="860407" cy="26048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60407" cy="260488"/>
            </a:xfrm>
            <a:custGeom>
              <a:avLst/>
              <a:gdLst/>
              <a:ahLst/>
              <a:cxnLst/>
              <a:rect r="r" b="b" t="t" l="l"/>
              <a:pathLst>
                <a:path h="260488" w="860407">
                  <a:moveTo>
                    <a:pt x="130244" y="0"/>
                  </a:moveTo>
                  <a:lnTo>
                    <a:pt x="730163" y="0"/>
                  </a:lnTo>
                  <a:cubicBezTo>
                    <a:pt x="802095" y="0"/>
                    <a:pt x="860407" y="58312"/>
                    <a:pt x="860407" y="130244"/>
                  </a:cubicBezTo>
                  <a:lnTo>
                    <a:pt x="860407" y="130244"/>
                  </a:lnTo>
                  <a:cubicBezTo>
                    <a:pt x="860407" y="164787"/>
                    <a:pt x="846685" y="197915"/>
                    <a:pt x="822260" y="222340"/>
                  </a:cubicBezTo>
                  <a:cubicBezTo>
                    <a:pt x="797834" y="246766"/>
                    <a:pt x="764706" y="260488"/>
                    <a:pt x="730163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60407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1929731" y="6402796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1905793" y="6361759"/>
            <a:ext cx="1011607" cy="10116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353563" y="6655933"/>
            <a:ext cx="2606686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Online App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41073" y="6634947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AutoShape 29" id="29"/>
          <p:cNvSpPr/>
          <p:nvPr/>
        </p:nvSpPr>
        <p:spPr>
          <a:xfrm>
            <a:off x="8842984" y="3089826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8595690" y="5155719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8595690" y="6882744"/>
            <a:ext cx="2754945" cy="0"/>
          </a:xfrm>
          <a:prstGeom prst="line">
            <a:avLst/>
          </a:prstGeom>
          <a:ln cap="flat" w="28575">
            <a:solidFill>
              <a:srgbClr val="F8F8F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11241464" y="3204195"/>
            <a:ext cx="218342" cy="218342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241464" y="5046548"/>
            <a:ext cx="218342" cy="218342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241464" y="6773573"/>
            <a:ext cx="218342" cy="218342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-5028295" y="-2149242"/>
            <a:ext cx="14585483" cy="14585483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-3616796" y="-529054"/>
            <a:ext cx="12531371" cy="12515707"/>
          </a:xfrm>
          <a:custGeom>
            <a:avLst/>
            <a:gdLst/>
            <a:ahLst/>
            <a:cxnLst/>
            <a:rect r="r" b="b" t="t" l="l"/>
            <a:pathLst>
              <a:path h="12515707" w="12531371">
                <a:moveTo>
                  <a:pt x="0" y="0"/>
                </a:moveTo>
                <a:lnTo>
                  <a:pt x="12531370" y="0"/>
                </a:lnTo>
                <a:lnTo>
                  <a:pt x="12531370" y="12515706"/>
                </a:lnTo>
                <a:lnTo>
                  <a:pt x="0" y="12515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-3908961" y="-1029908"/>
            <a:ext cx="12346817" cy="12346817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3509892" y="3313366"/>
            <a:ext cx="1138768" cy="1138768"/>
          </a:xfrm>
          <a:custGeom>
            <a:avLst/>
            <a:gdLst/>
            <a:ahLst/>
            <a:cxnLst/>
            <a:rect r="r" b="b" t="t" l="l"/>
            <a:pathLst>
              <a:path h="1138768" w="1138768">
                <a:moveTo>
                  <a:pt x="0" y="0"/>
                </a:moveTo>
                <a:lnTo>
                  <a:pt x="1138768" y="0"/>
                </a:lnTo>
                <a:lnTo>
                  <a:pt x="1138768" y="1138768"/>
                </a:lnTo>
                <a:lnTo>
                  <a:pt x="0" y="1138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2104788" y="4621483"/>
            <a:ext cx="3948976" cy="81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Sales Mode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519916" y="436081"/>
            <a:ext cx="380206" cy="380206"/>
          </a:xfrm>
          <a:custGeom>
            <a:avLst/>
            <a:gdLst/>
            <a:ahLst/>
            <a:cxnLst/>
            <a:rect r="r" b="b" t="t" l="l"/>
            <a:pathLst>
              <a:path h="380206" w="380206">
                <a:moveTo>
                  <a:pt x="0" y="0"/>
                </a:moveTo>
                <a:lnTo>
                  <a:pt x="380206" y="0"/>
                </a:lnTo>
                <a:lnTo>
                  <a:pt x="380206" y="380206"/>
                </a:lnTo>
                <a:lnTo>
                  <a:pt x="0" y="380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011679" y="508149"/>
            <a:ext cx="163376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1756689" y="7985676"/>
            <a:ext cx="4203560" cy="1272624"/>
            <a:chOff x="0" y="0"/>
            <a:chExt cx="860407" cy="26048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60407" cy="260488"/>
            </a:xfrm>
            <a:custGeom>
              <a:avLst/>
              <a:gdLst/>
              <a:ahLst/>
              <a:cxnLst/>
              <a:rect r="r" b="b" t="t" l="l"/>
              <a:pathLst>
                <a:path h="260488" w="860407">
                  <a:moveTo>
                    <a:pt x="130244" y="0"/>
                  </a:moveTo>
                  <a:lnTo>
                    <a:pt x="730163" y="0"/>
                  </a:lnTo>
                  <a:cubicBezTo>
                    <a:pt x="802095" y="0"/>
                    <a:pt x="860407" y="58312"/>
                    <a:pt x="860407" y="130244"/>
                  </a:cubicBezTo>
                  <a:lnTo>
                    <a:pt x="860407" y="130244"/>
                  </a:lnTo>
                  <a:cubicBezTo>
                    <a:pt x="860407" y="164787"/>
                    <a:pt x="846685" y="197915"/>
                    <a:pt x="822260" y="222340"/>
                  </a:cubicBezTo>
                  <a:cubicBezTo>
                    <a:pt x="797834" y="246766"/>
                    <a:pt x="764706" y="260488"/>
                    <a:pt x="730163" y="260488"/>
                  </a:cubicBezTo>
                  <a:lnTo>
                    <a:pt x="130244" y="260488"/>
                  </a:lnTo>
                  <a:cubicBezTo>
                    <a:pt x="95701" y="260488"/>
                    <a:pt x="62573" y="246766"/>
                    <a:pt x="38148" y="222340"/>
                  </a:cubicBezTo>
                  <a:cubicBezTo>
                    <a:pt x="13722" y="197915"/>
                    <a:pt x="0" y="164787"/>
                    <a:pt x="0" y="130244"/>
                  </a:cubicBezTo>
                  <a:lnTo>
                    <a:pt x="0" y="130244"/>
                  </a:lnTo>
                  <a:cubicBezTo>
                    <a:pt x="0" y="95701"/>
                    <a:pt x="13722" y="62573"/>
                    <a:pt x="38148" y="38148"/>
                  </a:cubicBezTo>
                  <a:cubicBezTo>
                    <a:pt x="62573" y="13722"/>
                    <a:pt x="95701" y="0"/>
                    <a:pt x="130244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860407" cy="298588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11929731" y="8142040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11905793" y="8101003"/>
            <a:ext cx="1011607" cy="1011607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13353563" y="8395177"/>
            <a:ext cx="2606686" cy="44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B3B3B"/>
                </a:solidFill>
                <a:latin typeface="Poppins"/>
                <a:ea typeface="Poppins"/>
                <a:cs typeface="Poppins"/>
                <a:sym typeface="Poppins"/>
              </a:rPr>
              <a:t>Online Website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2041073" y="8374191"/>
            <a:ext cx="741046" cy="3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grpSp>
        <p:nvGrpSpPr>
          <p:cNvPr name="Group 61" id="61"/>
          <p:cNvGrpSpPr/>
          <p:nvPr/>
        </p:nvGrpSpPr>
        <p:grpSpPr>
          <a:xfrm rot="0">
            <a:off x="11241464" y="8512817"/>
            <a:ext cx="218342" cy="218342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3982363"/>
            <a:ext cx="13240663" cy="132406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425354" y="-2511561"/>
            <a:ext cx="11375945" cy="11361725"/>
          </a:xfrm>
          <a:custGeom>
            <a:avLst/>
            <a:gdLst/>
            <a:ahLst/>
            <a:cxnLst/>
            <a:rect r="r" b="b" t="t" l="l"/>
            <a:pathLst>
              <a:path h="11361725" w="11375945">
                <a:moveTo>
                  <a:pt x="0" y="0"/>
                </a:moveTo>
                <a:lnTo>
                  <a:pt x="11375946" y="0"/>
                </a:lnTo>
                <a:lnTo>
                  <a:pt x="11375946" y="11361725"/>
                </a:lnTo>
                <a:lnTo>
                  <a:pt x="0" y="1136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60128" y="-2966235"/>
            <a:ext cx="11208407" cy="112084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481096" y="3946086"/>
            <a:ext cx="3948976" cy="1617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  <a:spcBef>
                <a:spcPct val="0"/>
              </a:spcBef>
            </a:pPr>
            <a:r>
              <a:rPr lang="en-US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Key Action items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828563" y="2023242"/>
            <a:ext cx="5139841" cy="1855457"/>
            <a:chOff x="0" y="0"/>
            <a:chExt cx="1052050" cy="37978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52050" cy="379785"/>
            </a:xfrm>
            <a:custGeom>
              <a:avLst/>
              <a:gdLst/>
              <a:ahLst/>
              <a:cxnLst/>
              <a:rect r="r" b="b" t="t" l="l"/>
              <a:pathLst>
                <a:path h="379785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304472"/>
                  </a:lnTo>
                  <a:cubicBezTo>
                    <a:pt x="1052050" y="346066"/>
                    <a:pt x="1018332" y="379785"/>
                    <a:pt x="976737" y="379785"/>
                  </a:cubicBezTo>
                  <a:lnTo>
                    <a:pt x="75313" y="379785"/>
                  </a:lnTo>
                  <a:cubicBezTo>
                    <a:pt x="33719" y="379785"/>
                    <a:pt x="0" y="346066"/>
                    <a:pt x="0" y="304472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52050" cy="417885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427347" y="2556692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403409" y="2515656"/>
            <a:ext cx="1011607" cy="10116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84155" y="4040624"/>
            <a:ext cx="5139841" cy="1830170"/>
            <a:chOff x="0" y="0"/>
            <a:chExt cx="1052050" cy="37460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52050" cy="374609"/>
            </a:xfrm>
            <a:custGeom>
              <a:avLst/>
              <a:gdLst/>
              <a:ahLst/>
              <a:cxnLst/>
              <a:rect r="r" b="b" t="t" l="l"/>
              <a:pathLst>
                <a:path h="374609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299296"/>
                  </a:lnTo>
                  <a:cubicBezTo>
                    <a:pt x="1052050" y="340890"/>
                    <a:pt x="1018332" y="374609"/>
                    <a:pt x="976737" y="374609"/>
                  </a:cubicBezTo>
                  <a:lnTo>
                    <a:pt x="75313" y="374609"/>
                  </a:lnTo>
                  <a:cubicBezTo>
                    <a:pt x="33719" y="374609"/>
                    <a:pt x="0" y="340890"/>
                    <a:pt x="0" y="299296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52050" cy="412709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482939" y="4574074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8" y="0"/>
                </a:lnTo>
                <a:lnTo>
                  <a:pt x="1026728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459001" y="4533038"/>
            <a:ext cx="1011607" cy="10116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2721737" y="2875931"/>
            <a:ext cx="374951" cy="291056"/>
          </a:xfrm>
          <a:custGeom>
            <a:avLst/>
            <a:gdLst/>
            <a:ahLst/>
            <a:cxnLst/>
            <a:rect r="r" b="b" t="t" l="l"/>
            <a:pathLst>
              <a:path h="291056" w="374951">
                <a:moveTo>
                  <a:pt x="0" y="0"/>
                </a:moveTo>
                <a:lnTo>
                  <a:pt x="374951" y="0"/>
                </a:lnTo>
                <a:lnTo>
                  <a:pt x="374951" y="291056"/>
                </a:lnTo>
                <a:lnTo>
                  <a:pt x="0" y="29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787230" y="4858977"/>
            <a:ext cx="355150" cy="359728"/>
          </a:xfrm>
          <a:custGeom>
            <a:avLst/>
            <a:gdLst/>
            <a:ahLst/>
            <a:cxnLst/>
            <a:rect r="r" b="b" t="t" l="l"/>
            <a:pathLst>
              <a:path h="359728" w="355150">
                <a:moveTo>
                  <a:pt x="0" y="0"/>
                </a:moveTo>
                <a:lnTo>
                  <a:pt x="355149" y="0"/>
                </a:lnTo>
                <a:lnTo>
                  <a:pt x="355149" y="359728"/>
                </a:lnTo>
                <a:lnTo>
                  <a:pt x="0" y="359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801947" y="2504924"/>
            <a:ext cx="1307274" cy="1324127"/>
          </a:xfrm>
          <a:custGeom>
            <a:avLst/>
            <a:gdLst/>
            <a:ahLst/>
            <a:cxnLst/>
            <a:rect r="r" b="b" t="t" l="l"/>
            <a:pathLst>
              <a:path h="1324127" w="1307274">
                <a:moveTo>
                  <a:pt x="0" y="0"/>
                </a:moveTo>
                <a:lnTo>
                  <a:pt x="1307275" y="0"/>
                </a:lnTo>
                <a:lnTo>
                  <a:pt x="1307275" y="1324127"/>
                </a:lnTo>
                <a:lnTo>
                  <a:pt x="0" y="13241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851178" y="2595638"/>
            <a:ext cx="3618827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Daily Revenue and customer growth rate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909212" y="4827333"/>
            <a:ext cx="3403683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Sales Mode Analysis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612823" y="5901086"/>
            <a:ext cx="2046094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Service 03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519916" y="436081"/>
            <a:ext cx="380206" cy="380206"/>
          </a:xfrm>
          <a:custGeom>
            <a:avLst/>
            <a:gdLst/>
            <a:ahLst/>
            <a:cxnLst/>
            <a:rect r="r" b="b" t="t" l="l"/>
            <a:pathLst>
              <a:path h="380206" w="380206">
                <a:moveTo>
                  <a:pt x="0" y="0"/>
                </a:moveTo>
                <a:lnTo>
                  <a:pt x="380206" y="0"/>
                </a:lnTo>
                <a:lnTo>
                  <a:pt x="380206" y="380206"/>
                </a:lnTo>
                <a:lnTo>
                  <a:pt x="0" y="38020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011679" y="508149"/>
            <a:ext cx="163376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941607" y="5977286"/>
            <a:ext cx="5139841" cy="1830170"/>
            <a:chOff x="0" y="0"/>
            <a:chExt cx="1052050" cy="37460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52050" cy="374609"/>
            </a:xfrm>
            <a:custGeom>
              <a:avLst/>
              <a:gdLst/>
              <a:ahLst/>
              <a:cxnLst/>
              <a:rect r="r" b="b" t="t" l="l"/>
              <a:pathLst>
                <a:path h="374609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299296"/>
                  </a:lnTo>
                  <a:cubicBezTo>
                    <a:pt x="1052050" y="340890"/>
                    <a:pt x="1018332" y="374609"/>
                    <a:pt x="976737" y="374609"/>
                  </a:cubicBezTo>
                  <a:lnTo>
                    <a:pt x="75313" y="374609"/>
                  </a:lnTo>
                  <a:cubicBezTo>
                    <a:pt x="33719" y="374609"/>
                    <a:pt x="0" y="340890"/>
                    <a:pt x="0" y="299296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052050" cy="412709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2540391" y="6510736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2516453" y="6469699"/>
            <a:ext cx="1011607" cy="1011607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2844682" y="6795639"/>
            <a:ext cx="355150" cy="359728"/>
          </a:xfrm>
          <a:custGeom>
            <a:avLst/>
            <a:gdLst/>
            <a:ahLst/>
            <a:cxnLst/>
            <a:rect r="r" b="b" t="t" l="l"/>
            <a:pathLst>
              <a:path h="359728" w="355150">
                <a:moveTo>
                  <a:pt x="0" y="0"/>
                </a:moveTo>
                <a:lnTo>
                  <a:pt x="355150" y="0"/>
                </a:lnTo>
                <a:lnTo>
                  <a:pt x="355150" y="359728"/>
                </a:lnTo>
                <a:lnTo>
                  <a:pt x="0" y="359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3960699" y="6501727"/>
            <a:ext cx="4017073" cy="87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Trends for revenue and customer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3851178" y="7833703"/>
            <a:ext cx="5139841" cy="1830170"/>
            <a:chOff x="0" y="0"/>
            <a:chExt cx="1052050" cy="374609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52050" cy="374609"/>
            </a:xfrm>
            <a:custGeom>
              <a:avLst/>
              <a:gdLst/>
              <a:ahLst/>
              <a:cxnLst/>
              <a:rect r="r" b="b" t="t" l="l"/>
              <a:pathLst>
                <a:path h="374609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299296"/>
                  </a:lnTo>
                  <a:cubicBezTo>
                    <a:pt x="1052050" y="340890"/>
                    <a:pt x="1018332" y="374609"/>
                    <a:pt x="976737" y="374609"/>
                  </a:cubicBezTo>
                  <a:lnTo>
                    <a:pt x="75313" y="374609"/>
                  </a:lnTo>
                  <a:cubicBezTo>
                    <a:pt x="33719" y="374609"/>
                    <a:pt x="0" y="340890"/>
                    <a:pt x="0" y="299296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52050" cy="412709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449962" y="8367152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4426025" y="8326116"/>
            <a:ext cx="1011607" cy="1011607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4754253" y="8652056"/>
            <a:ext cx="355150" cy="359728"/>
          </a:xfrm>
          <a:custGeom>
            <a:avLst/>
            <a:gdLst/>
            <a:ahLst/>
            <a:cxnLst/>
            <a:rect r="r" b="b" t="t" l="l"/>
            <a:pathLst>
              <a:path h="359728" w="355150">
                <a:moveTo>
                  <a:pt x="0" y="0"/>
                </a:moveTo>
                <a:lnTo>
                  <a:pt x="355150" y="0"/>
                </a:lnTo>
                <a:lnTo>
                  <a:pt x="355150" y="359728"/>
                </a:lnTo>
                <a:lnTo>
                  <a:pt x="0" y="359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5914475" y="8620411"/>
            <a:ext cx="3229525" cy="44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2"/>
              </a:lnSpc>
              <a:spcBef>
                <a:spcPct val="0"/>
              </a:spcBef>
            </a:pPr>
            <a:r>
              <a:rPr lang="en-US" sz="2444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Age Group Analysis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4209557" y="488397"/>
            <a:ext cx="5139841" cy="1830170"/>
            <a:chOff x="0" y="0"/>
            <a:chExt cx="1052050" cy="374609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052050" cy="374609"/>
            </a:xfrm>
            <a:custGeom>
              <a:avLst/>
              <a:gdLst/>
              <a:ahLst/>
              <a:cxnLst/>
              <a:rect r="r" b="b" t="t" l="l"/>
              <a:pathLst>
                <a:path h="374609" w="1052050">
                  <a:moveTo>
                    <a:pt x="75313" y="0"/>
                  </a:moveTo>
                  <a:lnTo>
                    <a:pt x="976737" y="0"/>
                  </a:lnTo>
                  <a:cubicBezTo>
                    <a:pt x="1018332" y="0"/>
                    <a:pt x="1052050" y="33719"/>
                    <a:pt x="1052050" y="75313"/>
                  </a:cubicBezTo>
                  <a:lnTo>
                    <a:pt x="1052050" y="299296"/>
                  </a:lnTo>
                  <a:cubicBezTo>
                    <a:pt x="1052050" y="340890"/>
                    <a:pt x="1018332" y="374609"/>
                    <a:pt x="976737" y="374609"/>
                  </a:cubicBezTo>
                  <a:lnTo>
                    <a:pt x="75313" y="374609"/>
                  </a:lnTo>
                  <a:cubicBezTo>
                    <a:pt x="33719" y="374609"/>
                    <a:pt x="0" y="340890"/>
                    <a:pt x="0" y="299296"/>
                  </a:cubicBezTo>
                  <a:lnTo>
                    <a:pt x="0" y="75313"/>
                  </a:lnTo>
                  <a:cubicBezTo>
                    <a:pt x="0" y="33719"/>
                    <a:pt x="33719" y="0"/>
                    <a:pt x="75313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1052050" cy="412709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3" id="53"/>
          <p:cNvSpPr/>
          <p:nvPr/>
        </p:nvSpPr>
        <p:spPr>
          <a:xfrm flipH="false" flipV="false" rot="0">
            <a:off x="4808341" y="1021847"/>
            <a:ext cx="1026728" cy="1025445"/>
          </a:xfrm>
          <a:custGeom>
            <a:avLst/>
            <a:gdLst/>
            <a:ahLst/>
            <a:cxnLst/>
            <a:rect r="r" b="b" t="t" l="l"/>
            <a:pathLst>
              <a:path h="1025445" w="1026728">
                <a:moveTo>
                  <a:pt x="0" y="0"/>
                </a:moveTo>
                <a:lnTo>
                  <a:pt x="1026729" y="0"/>
                </a:lnTo>
                <a:lnTo>
                  <a:pt x="1026729" y="1025445"/>
                </a:lnTo>
                <a:lnTo>
                  <a:pt x="0" y="1025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4" id="54"/>
          <p:cNvGrpSpPr/>
          <p:nvPr/>
        </p:nvGrpSpPr>
        <p:grpSpPr>
          <a:xfrm rot="0">
            <a:off x="4784403" y="980811"/>
            <a:ext cx="1011607" cy="1011607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7086" lIns="47086" bIns="47086" rIns="4708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5112632" y="1306750"/>
            <a:ext cx="355150" cy="359728"/>
          </a:xfrm>
          <a:custGeom>
            <a:avLst/>
            <a:gdLst/>
            <a:ahLst/>
            <a:cxnLst/>
            <a:rect r="r" b="b" t="t" l="l"/>
            <a:pathLst>
              <a:path h="359728" w="355150">
                <a:moveTo>
                  <a:pt x="0" y="0"/>
                </a:moveTo>
                <a:lnTo>
                  <a:pt x="355150" y="0"/>
                </a:lnTo>
                <a:lnTo>
                  <a:pt x="355150" y="359728"/>
                </a:lnTo>
                <a:lnTo>
                  <a:pt x="0" y="3597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6213815" y="1148899"/>
            <a:ext cx="2512380" cy="714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8"/>
              </a:lnSpc>
              <a:spcBef>
                <a:spcPct val="0"/>
              </a:spcBef>
            </a:pPr>
            <a:r>
              <a:rPr lang="en-US" sz="2020">
                <a:solidFill>
                  <a:srgbClr val="3A6AD6"/>
                </a:solidFill>
                <a:latin typeface="Poppins Bold"/>
                <a:ea typeface="Poppins Bold"/>
                <a:cs typeface="Poppins Bold"/>
                <a:sym typeface="Poppins Bold"/>
              </a:rPr>
              <a:t>Tracking Revenue and Customer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9916" y="436081"/>
            <a:ext cx="380206" cy="380206"/>
          </a:xfrm>
          <a:custGeom>
            <a:avLst/>
            <a:gdLst/>
            <a:ahLst/>
            <a:cxnLst/>
            <a:rect r="r" b="b" t="t" l="l"/>
            <a:pathLst>
              <a:path h="380206" w="380206">
                <a:moveTo>
                  <a:pt x="0" y="0"/>
                </a:moveTo>
                <a:lnTo>
                  <a:pt x="380206" y="0"/>
                </a:lnTo>
                <a:lnTo>
                  <a:pt x="380206" y="380206"/>
                </a:lnTo>
                <a:lnTo>
                  <a:pt x="0" y="380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5882263" cy="8623254"/>
          </a:xfrm>
          <a:custGeom>
            <a:avLst/>
            <a:gdLst/>
            <a:ahLst/>
            <a:cxnLst/>
            <a:rect r="r" b="b" t="t" l="l"/>
            <a:pathLst>
              <a:path h="8623254" w="15882263">
                <a:moveTo>
                  <a:pt x="0" y="0"/>
                </a:moveTo>
                <a:lnTo>
                  <a:pt x="15882263" y="0"/>
                </a:lnTo>
                <a:lnTo>
                  <a:pt x="15882263" y="8623254"/>
                </a:lnTo>
                <a:lnTo>
                  <a:pt x="0" y="862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1679" y="508149"/>
            <a:ext cx="163376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9916" y="436081"/>
            <a:ext cx="380206" cy="380206"/>
          </a:xfrm>
          <a:custGeom>
            <a:avLst/>
            <a:gdLst/>
            <a:ahLst/>
            <a:cxnLst/>
            <a:rect r="r" b="b" t="t" l="l"/>
            <a:pathLst>
              <a:path h="380206" w="380206">
                <a:moveTo>
                  <a:pt x="0" y="0"/>
                </a:moveTo>
                <a:lnTo>
                  <a:pt x="380206" y="0"/>
                </a:lnTo>
                <a:lnTo>
                  <a:pt x="380206" y="380206"/>
                </a:lnTo>
                <a:lnTo>
                  <a:pt x="0" y="380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5726209" cy="8710235"/>
          </a:xfrm>
          <a:custGeom>
            <a:avLst/>
            <a:gdLst/>
            <a:ahLst/>
            <a:cxnLst/>
            <a:rect r="r" b="b" t="t" l="l"/>
            <a:pathLst>
              <a:path h="8710235" w="15726209">
                <a:moveTo>
                  <a:pt x="0" y="0"/>
                </a:moveTo>
                <a:lnTo>
                  <a:pt x="15726209" y="0"/>
                </a:lnTo>
                <a:lnTo>
                  <a:pt x="15726209" y="8710235"/>
                </a:lnTo>
                <a:lnTo>
                  <a:pt x="0" y="87102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1679" y="508149"/>
            <a:ext cx="163376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9916" y="436081"/>
            <a:ext cx="380206" cy="380206"/>
          </a:xfrm>
          <a:custGeom>
            <a:avLst/>
            <a:gdLst/>
            <a:ahLst/>
            <a:cxnLst/>
            <a:rect r="r" b="b" t="t" l="l"/>
            <a:pathLst>
              <a:path h="380206" w="380206">
                <a:moveTo>
                  <a:pt x="0" y="0"/>
                </a:moveTo>
                <a:lnTo>
                  <a:pt x="380206" y="0"/>
                </a:lnTo>
                <a:lnTo>
                  <a:pt x="380206" y="380206"/>
                </a:lnTo>
                <a:lnTo>
                  <a:pt x="0" y="380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5722578" cy="8890545"/>
          </a:xfrm>
          <a:custGeom>
            <a:avLst/>
            <a:gdLst/>
            <a:ahLst/>
            <a:cxnLst/>
            <a:rect r="r" b="b" t="t" l="l"/>
            <a:pathLst>
              <a:path h="8890545" w="15722578">
                <a:moveTo>
                  <a:pt x="0" y="0"/>
                </a:moveTo>
                <a:lnTo>
                  <a:pt x="15722578" y="0"/>
                </a:lnTo>
                <a:lnTo>
                  <a:pt x="15722578" y="8890545"/>
                </a:lnTo>
                <a:lnTo>
                  <a:pt x="0" y="8890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11679" y="508149"/>
            <a:ext cx="163376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Shield Insurance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491799" y="8458418"/>
            <a:ext cx="951769" cy="799882"/>
            <a:chOff x="0" y="0"/>
            <a:chExt cx="96714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67140" cy="812800"/>
            </a:xfrm>
            <a:custGeom>
              <a:avLst/>
              <a:gdLst/>
              <a:ahLst/>
              <a:cxnLst/>
              <a:rect r="r" b="b" t="t" l="l"/>
              <a:pathLst>
                <a:path h="812800" w="967140">
                  <a:moveTo>
                    <a:pt x="81342" y="0"/>
                  </a:moveTo>
                  <a:lnTo>
                    <a:pt x="885798" y="0"/>
                  </a:lnTo>
                  <a:cubicBezTo>
                    <a:pt x="907371" y="0"/>
                    <a:pt x="928061" y="8570"/>
                    <a:pt x="943315" y="23825"/>
                  </a:cubicBezTo>
                  <a:cubicBezTo>
                    <a:pt x="958570" y="39079"/>
                    <a:pt x="967140" y="59769"/>
                    <a:pt x="967140" y="81342"/>
                  </a:cubicBezTo>
                  <a:lnTo>
                    <a:pt x="967140" y="731458"/>
                  </a:lnTo>
                  <a:cubicBezTo>
                    <a:pt x="967140" y="776382"/>
                    <a:pt x="930722" y="812800"/>
                    <a:pt x="885798" y="812800"/>
                  </a:cubicBezTo>
                  <a:lnTo>
                    <a:pt x="81342" y="812800"/>
                  </a:lnTo>
                  <a:cubicBezTo>
                    <a:pt x="59769" y="812800"/>
                    <a:pt x="39079" y="804230"/>
                    <a:pt x="23825" y="788975"/>
                  </a:cubicBezTo>
                  <a:cubicBezTo>
                    <a:pt x="8570" y="773721"/>
                    <a:pt x="0" y="753031"/>
                    <a:pt x="0" y="731458"/>
                  </a:cubicBezTo>
                  <a:lnTo>
                    <a:pt x="0" y="81342"/>
                  </a:lnTo>
                  <a:cubicBezTo>
                    <a:pt x="0" y="59769"/>
                    <a:pt x="8570" y="39079"/>
                    <a:pt x="23825" y="23825"/>
                  </a:cubicBezTo>
                  <a:cubicBezTo>
                    <a:pt x="39079" y="8570"/>
                    <a:pt x="59769" y="0"/>
                    <a:pt x="81342" y="0"/>
                  </a:cubicBezTo>
                  <a:close/>
                </a:path>
              </a:pathLst>
            </a:custGeom>
            <a:solidFill>
              <a:srgbClr val="3A6A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6714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674380" y="8710688"/>
            <a:ext cx="442747" cy="25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  <a:spcBef>
                <a:spcPct val="0"/>
              </a:spcBef>
            </a:pPr>
            <a:r>
              <a:rPr lang="en-US" sz="146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DAGLXVW-YsQ</dc:identifier>
  <dcterms:modified xsi:type="dcterms:W3CDTF">2011-08-01T06:04:30Z</dcterms:modified>
  <cp:revision>1</cp:revision>
  <dc:title>Shield Insurance</dc:title>
</cp:coreProperties>
</file>