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9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7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2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800" y="783336"/>
            <a:ext cx="6560184" cy="4064000"/>
            <a:chOff x="2590800" y="783336"/>
            <a:chExt cx="6560184" cy="406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783336"/>
              <a:ext cx="6560058" cy="24437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711" y="836676"/>
              <a:ext cx="6496049" cy="23797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6143" y="2093975"/>
              <a:ext cx="6169913" cy="2443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2147316"/>
              <a:ext cx="6105906" cy="2379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1667" y="3605784"/>
              <a:ext cx="3135630" cy="12412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8244" y="3639312"/>
              <a:ext cx="3096005" cy="12016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36163" y="1165936"/>
            <a:ext cx="4928235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8600" spc="-905" dirty="0">
                <a:latin typeface="Cambria"/>
                <a:cs typeface="Cambria"/>
              </a:rPr>
              <a:t>W</a:t>
            </a:r>
            <a:r>
              <a:rPr sz="8600" spc="-750" dirty="0">
                <a:latin typeface="Cambria"/>
                <a:cs typeface="Cambria"/>
              </a:rPr>
              <a:t>A</a:t>
            </a:r>
            <a:r>
              <a:rPr sz="8600" spc="-150" dirty="0">
                <a:latin typeface="Cambria"/>
                <a:cs typeface="Cambria"/>
              </a:rPr>
              <a:t>V</a:t>
            </a:r>
            <a:r>
              <a:rPr sz="8600" spc="-240" dirty="0">
                <a:latin typeface="Cambria"/>
                <a:cs typeface="Cambria"/>
              </a:rPr>
              <a:t>E</a:t>
            </a:r>
            <a:r>
              <a:rPr sz="8600" spc="-280" dirty="0">
                <a:latin typeface="Cambria"/>
                <a:cs typeface="Cambria"/>
              </a:rPr>
              <a:t>C</a:t>
            </a:r>
            <a:r>
              <a:rPr sz="8600" spc="-160" dirty="0">
                <a:latin typeface="Cambria"/>
                <a:cs typeface="Cambria"/>
              </a:rPr>
              <a:t>O</a:t>
            </a:r>
            <a:r>
              <a:rPr sz="8600" dirty="0">
                <a:latin typeface="Cambria"/>
                <a:cs typeface="Cambria"/>
              </a:rPr>
              <a:t>N  </a:t>
            </a:r>
            <a:r>
              <a:rPr sz="8600" spc="-165" dirty="0">
                <a:latin typeface="Cambria"/>
                <a:cs typeface="Cambria"/>
              </a:rPr>
              <a:t>TELECOM</a:t>
            </a:r>
            <a:endParaRPr sz="8600">
              <a:latin typeface="Cambria"/>
              <a:cs typeface="Cambria"/>
            </a:endParaRPr>
          </a:p>
          <a:p>
            <a:pPr marR="17145" algn="ctr">
              <a:lnSpc>
                <a:spcPct val="100000"/>
              </a:lnSpc>
              <a:spcBef>
                <a:spcPts val="130"/>
              </a:spcBef>
            </a:pPr>
            <a:r>
              <a:rPr sz="4300" spc="-85" dirty="0">
                <a:latin typeface="Cambria"/>
                <a:cs typeface="Cambria"/>
              </a:rPr>
              <a:t>ANALYSIS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4601" y="6150051"/>
            <a:ext cx="1863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pc="-45" dirty="0">
                <a:solidFill>
                  <a:srgbClr val="FFFFFF"/>
                </a:solidFill>
                <a:latin typeface="Verdana"/>
                <a:cs typeface="Verdana"/>
              </a:rPr>
              <a:t>Sanchay Rohad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5179" y="521208"/>
            <a:ext cx="4388485" cy="1162050"/>
            <a:chOff x="3345179" y="521208"/>
            <a:chExt cx="4388485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521208"/>
              <a:ext cx="4388358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0231" y="560832"/>
              <a:ext cx="4348734" cy="112242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1541" y="722756"/>
            <a:ext cx="3711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INTRODUC</a:t>
            </a:r>
            <a:r>
              <a:rPr spc="-295" dirty="0"/>
              <a:t>T</a:t>
            </a:r>
            <a:r>
              <a:rPr spc="-225" dirty="0"/>
              <a:t>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02B7E-2024-7414-A0B2-033783E7F1D9}"/>
              </a:ext>
            </a:extLst>
          </p:cNvPr>
          <p:cNvSpPr txBox="1"/>
          <p:nvPr/>
        </p:nvSpPr>
        <p:spPr>
          <a:xfrm>
            <a:off x="304800" y="1845182"/>
            <a:ext cx="1135380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  <a:tabLst>
                <a:tab pos="1319530" algn="l"/>
                <a:tab pos="1699895" algn="l"/>
                <a:tab pos="3092450" algn="l"/>
                <a:tab pos="3357245" algn="l"/>
                <a:tab pos="4453890" algn="l"/>
                <a:tab pos="5405120" algn="l"/>
                <a:tab pos="5763895" algn="l"/>
              </a:tabLst>
            </a:pPr>
            <a:r>
              <a:rPr lang="en-US" spc="135" dirty="0"/>
              <a:t>Welcome </a:t>
            </a:r>
            <a:r>
              <a:rPr lang="en-US" spc="85" dirty="0"/>
              <a:t>to </a:t>
            </a:r>
            <a:r>
              <a:rPr lang="en-US" spc="135" dirty="0" err="1"/>
              <a:t>Wavecon</a:t>
            </a:r>
            <a:r>
              <a:rPr lang="en-US" spc="135" dirty="0"/>
              <a:t>, a</a:t>
            </a:r>
            <a:r>
              <a:rPr lang="en-US" dirty="0"/>
              <a:t> </a:t>
            </a:r>
            <a:r>
              <a:rPr lang="en-US" spc="150" dirty="0"/>
              <a:t>leading </a:t>
            </a:r>
            <a:r>
              <a:rPr lang="en-US" spc="140" dirty="0"/>
              <a:t>player </a:t>
            </a:r>
            <a:r>
              <a:rPr lang="en-US" spc="90" dirty="0"/>
              <a:t>in </a:t>
            </a:r>
            <a:r>
              <a:rPr lang="en-US" spc="114" dirty="0"/>
              <a:t>the </a:t>
            </a:r>
            <a:r>
              <a:rPr lang="en-US" spc="165" dirty="0"/>
              <a:t>telecommunications </a:t>
            </a:r>
            <a:r>
              <a:rPr lang="en-US" spc="150" dirty="0"/>
              <a:t>industry </a:t>
            </a:r>
            <a:r>
              <a:rPr lang="en-US" spc="140" dirty="0"/>
              <a:t>known </a:t>
            </a:r>
            <a:r>
              <a:rPr lang="en-US" spc="114" dirty="0"/>
              <a:t>for </a:t>
            </a:r>
            <a:r>
              <a:rPr lang="en-US" dirty="0" err="1"/>
              <a:t>i</a:t>
            </a:r>
            <a:r>
              <a:rPr lang="en-US" spc="-445" dirty="0"/>
              <a:t> </a:t>
            </a:r>
            <a:r>
              <a:rPr lang="en-US" spc="85" dirty="0" err="1"/>
              <a:t>ts</a:t>
            </a:r>
            <a:r>
              <a:rPr lang="en-US" spc="85" dirty="0"/>
              <a:t> </a:t>
            </a:r>
            <a:r>
              <a:rPr lang="en-US" spc="150" dirty="0"/>
              <a:t>stellar service.</a:t>
            </a:r>
          </a:p>
          <a:p>
            <a:pPr marL="10795">
              <a:lnSpc>
                <a:spcPct val="100000"/>
              </a:lnSpc>
              <a:spcBef>
                <a:spcPts val="35"/>
              </a:spcBef>
            </a:pPr>
            <a:endParaRPr lang="en-US" sz="1750" dirty="0"/>
          </a:p>
          <a:p>
            <a:pPr marL="23495">
              <a:lnSpc>
                <a:spcPct val="100000"/>
              </a:lnSpc>
              <a:tabLst>
                <a:tab pos="890269" algn="l"/>
                <a:tab pos="1980564" algn="l"/>
                <a:tab pos="2360930" algn="l"/>
                <a:tab pos="3759200" algn="l"/>
                <a:tab pos="4304030" algn="l"/>
                <a:tab pos="5300345" algn="l"/>
                <a:tab pos="5669915" algn="l"/>
                <a:tab pos="6223635" algn="l"/>
              </a:tabLst>
            </a:pPr>
            <a:r>
              <a:rPr lang="en-US" spc="85" dirty="0"/>
              <a:t>We'</a:t>
            </a:r>
            <a:r>
              <a:rPr lang="en-US" spc="-459" dirty="0"/>
              <a:t> </a:t>
            </a:r>
            <a:r>
              <a:rPr lang="en-US" spc="85" dirty="0"/>
              <a:t>re	</a:t>
            </a:r>
            <a:r>
              <a:rPr lang="en-US" spc="155" dirty="0"/>
              <a:t>thrilled	</a:t>
            </a:r>
            <a:r>
              <a:rPr lang="en-US" spc="85" dirty="0"/>
              <a:t>to	</a:t>
            </a:r>
            <a:r>
              <a:rPr lang="en-US" spc="150" dirty="0"/>
              <a:t>announce	</a:t>
            </a:r>
            <a:r>
              <a:rPr lang="en-US" spc="114" dirty="0"/>
              <a:t>the	</a:t>
            </a:r>
            <a:r>
              <a:rPr lang="en-US" spc="145" dirty="0"/>
              <a:t>launch	</a:t>
            </a:r>
            <a:r>
              <a:rPr lang="en-US" spc="85" dirty="0"/>
              <a:t>of	</a:t>
            </a:r>
            <a:r>
              <a:rPr lang="en-US" spc="114" dirty="0"/>
              <a:t>our	</a:t>
            </a:r>
            <a:r>
              <a:rPr lang="en-US" spc="145" dirty="0"/>
              <a:t>highly </a:t>
            </a:r>
            <a:r>
              <a:rPr lang="en-US" spc="175" dirty="0"/>
              <a:t>ant</a:t>
            </a:r>
            <a:r>
              <a:rPr lang="en-US" spc="185" dirty="0"/>
              <a:t>i</a:t>
            </a:r>
            <a:r>
              <a:rPr lang="en-US" spc="175" dirty="0"/>
              <a:t>c</a:t>
            </a:r>
            <a:r>
              <a:rPr lang="en-US" spc="185" dirty="0"/>
              <a:t>i</a:t>
            </a:r>
            <a:r>
              <a:rPr lang="en-US" spc="170" dirty="0"/>
              <a:t>p</a:t>
            </a:r>
            <a:r>
              <a:rPr lang="en-US" spc="175" dirty="0"/>
              <a:t>at</a:t>
            </a:r>
            <a:r>
              <a:rPr lang="en-US" spc="185" dirty="0"/>
              <a:t>e</a:t>
            </a:r>
            <a:r>
              <a:rPr lang="en-US" dirty="0"/>
              <a:t>d 5</a:t>
            </a:r>
            <a:r>
              <a:rPr lang="en-US" spc="-459" dirty="0"/>
              <a:t> </a:t>
            </a:r>
            <a:r>
              <a:rPr lang="en-US" dirty="0"/>
              <a:t>G </a:t>
            </a:r>
            <a:r>
              <a:rPr lang="en-US" spc="175" dirty="0"/>
              <a:t>s</a:t>
            </a:r>
            <a:r>
              <a:rPr lang="en-US" spc="170" dirty="0"/>
              <a:t>e</a:t>
            </a:r>
            <a:r>
              <a:rPr lang="en-US" spc="175" dirty="0"/>
              <a:t>r</a:t>
            </a:r>
            <a:r>
              <a:rPr lang="en-US" spc="180" dirty="0"/>
              <a:t>v</a:t>
            </a:r>
            <a:r>
              <a:rPr lang="en-US" spc="185" dirty="0"/>
              <a:t>i</a:t>
            </a:r>
            <a:r>
              <a:rPr lang="en-US" spc="175" dirty="0"/>
              <a:t>c</a:t>
            </a:r>
            <a:r>
              <a:rPr lang="en-US" spc="170" dirty="0"/>
              <a:t>e</a:t>
            </a:r>
            <a:r>
              <a:rPr lang="en-US" dirty="0"/>
              <a:t>, </a:t>
            </a:r>
            <a:r>
              <a:rPr lang="en-US" spc="175" dirty="0"/>
              <a:t>mar</a:t>
            </a:r>
            <a:r>
              <a:rPr lang="en-US" spc="180" dirty="0"/>
              <a:t>k</a:t>
            </a:r>
            <a:r>
              <a:rPr lang="en-US" spc="185" dirty="0"/>
              <a:t>i</a:t>
            </a:r>
            <a:r>
              <a:rPr lang="en-US" spc="175" dirty="0"/>
              <a:t>n</a:t>
            </a:r>
            <a:r>
              <a:rPr lang="en-US" dirty="0"/>
              <a:t>g a </a:t>
            </a:r>
            <a:r>
              <a:rPr lang="en-US" spc="-275" dirty="0"/>
              <a:t> </a:t>
            </a:r>
            <a:r>
              <a:rPr lang="en-US" spc="175" dirty="0"/>
              <a:t>s</a:t>
            </a:r>
            <a:r>
              <a:rPr lang="en-US" spc="185" dirty="0"/>
              <a:t>i</a:t>
            </a:r>
            <a:r>
              <a:rPr lang="en-US" spc="170" dirty="0"/>
              <a:t>g</a:t>
            </a:r>
            <a:r>
              <a:rPr lang="en-US" spc="175" dirty="0"/>
              <a:t>n</a:t>
            </a:r>
            <a:r>
              <a:rPr lang="en-US" spc="185" dirty="0"/>
              <a:t>i</a:t>
            </a:r>
            <a:r>
              <a:rPr lang="en-US" spc="180" dirty="0"/>
              <a:t>f</a:t>
            </a:r>
            <a:r>
              <a:rPr lang="en-US" spc="185" dirty="0"/>
              <a:t>i</a:t>
            </a:r>
            <a:r>
              <a:rPr lang="en-US" spc="175" dirty="0"/>
              <a:t>can</a:t>
            </a:r>
            <a:r>
              <a:rPr lang="en-US" dirty="0"/>
              <a:t>t </a:t>
            </a:r>
            <a:r>
              <a:rPr lang="en-US" spc="175" dirty="0"/>
              <a:t>m</a:t>
            </a:r>
            <a:r>
              <a:rPr lang="en-US" spc="185" dirty="0"/>
              <a:t>il</a:t>
            </a:r>
            <a:r>
              <a:rPr lang="en-US" spc="170" dirty="0"/>
              <a:t>e</a:t>
            </a:r>
            <a:r>
              <a:rPr lang="en-US" spc="175" dirty="0"/>
              <a:t>ston</a:t>
            </a:r>
            <a:r>
              <a:rPr lang="en-US" dirty="0"/>
              <a:t>e </a:t>
            </a:r>
            <a:r>
              <a:rPr lang="en-US" spc="185" dirty="0"/>
              <a:t>i</a:t>
            </a:r>
            <a:r>
              <a:rPr lang="en-US" dirty="0"/>
              <a:t>n </a:t>
            </a:r>
            <a:r>
              <a:rPr lang="en-US" spc="114" dirty="0"/>
              <a:t>our </a:t>
            </a:r>
            <a:r>
              <a:rPr lang="en-US" spc="145" dirty="0"/>
              <a:t>product </a:t>
            </a:r>
            <a:r>
              <a:rPr lang="en-US" dirty="0"/>
              <a:t>l</a:t>
            </a:r>
            <a:r>
              <a:rPr lang="en-US" spc="-450" dirty="0"/>
              <a:t> </a:t>
            </a:r>
            <a:r>
              <a:rPr lang="en-US" spc="140" dirty="0" err="1"/>
              <a:t>ineup</a:t>
            </a:r>
            <a:r>
              <a:rPr lang="en-US" spc="140" dirty="0"/>
              <a:t>.</a:t>
            </a:r>
          </a:p>
          <a:p>
            <a:pPr marL="10795">
              <a:lnSpc>
                <a:spcPct val="100000"/>
              </a:lnSpc>
              <a:spcBef>
                <a:spcPts val="30"/>
              </a:spcBef>
            </a:pPr>
            <a:endParaRPr lang="en-US" sz="1750" dirty="0"/>
          </a:p>
          <a:p>
            <a:pPr marL="23495" marR="5080">
              <a:lnSpc>
                <a:spcPct val="100000"/>
              </a:lnSpc>
              <a:spcBef>
                <a:spcPts val="5"/>
              </a:spcBef>
              <a:tabLst>
                <a:tab pos="448945" algn="l"/>
                <a:tab pos="1288415" algn="l"/>
                <a:tab pos="1756410" algn="l"/>
                <a:tab pos="1833245" algn="l"/>
                <a:tab pos="2390775" algn="l"/>
                <a:tab pos="2977515" algn="l"/>
                <a:tab pos="3004820" algn="l"/>
                <a:tab pos="3347085" algn="l"/>
                <a:tab pos="3891279" algn="l"/>
                <a:tab pos="4188460" algn="l"/>
                <a:tab pos="4366260" algn="l"/>
                <a:tab pos="5394960" algn="l"/>
                <a:tab pos="5474970" algn="l"/>
                <a:tab pos="6158230" algn="l"/>
                <a:tab pos="6235065" algn="l"/>
                <a:tab pos="6981825" algn="l"/>
                <a:tab pos="7242809" algn="l"/>
                <a:tab pos="7362190" algn="l"/>
              </a:tabLst>
            </a:pPr>
            <a:r>
              <a:rPr lang="en-US" spc="180" dirty="0"/>
              <a:t>A</a:t>
            </a:r>
            <a:r>
              <a:rPr lang="en-US" dirty="0"/>
              <a:t>s	</a:t>
            </a:r>
            <a:r>
              <a:rPr lang="en-US" spc="180" dirty="0"/>
              <a:t>w</a:t>
            </a:r>
            <a:r>
              <a:rPr lang="en-US" dirty="0"/>
              <a:t>e </a:t>
            </a:r>
            <a:r>
              <a:rPr lang="en-US" spc="-270" dirty="0"/>
              <a:t> </a:t>
            </a:r>
            <a:r>
              <a:rPr lang="en-US" spc="170" dirty="0"/>
              <a:t>de</a:t>
            </a:r>
            <a:r>
              <a:rPr lang="en-US" spc="185" dirty="0"/>
              <a:t>l</a:t>
            </a:r>
            <a:r>
              <a:rPr lang="en-US" spc="165" dirty="0"/>
              <a:t>v</a:t>
            </a:r>
            <a:r>
              <a:rPr lang="en-US" dirty="0"/>
              <a:t>e	</a:t>
            </a:r>
            <a:r>
              <a:rPr lang="en-US" spc="185" dirty="0"/>
              <a:t>i</a:t>
            </a:r>
            <a:r>
              <a:rPr lang="en-US" spc="175" dirty="0"/>
              <a:t>nt</a:t>
            </a:r>
            <a:r>
              <a:rPr lang="en-US" dirty="0"/>
              <a:t>o	</a:t>
            </a:r>
            <a:r>
              <a:rPr lang="en-US" spc="175" dirty="0"/>
              <a:t>th</a:t>
            </a:r>
            <a:r>
              <a:rPr lang="en-US" spc="185" dirty="0"/>
              <a:t>i</a:t>
            </a:r>
            <a:r>
              <a:rPr lang="en-US" dirty="0"/>
              <a:t>s		</a:t>
            </a:r>
            <a:r>
              <a:rPr lang="en-US" spc="170" dirty="0"/>
              <a:t>e</a:t>
            </a:r>
            <a:r>
              <a:rPr lang="en-US" spc="165" dirty="0"/>
              <a:t>x</a:t>
            </a:r>
            <a:r>
              <a:rPr lang="en-US" spc="175" dirty="0"/>
              <a:t>c</a:t>
            </a:r>
            <a:r>
              <a:rPr lang="en-US" spc="185" dirty="0"/>
              <a:t>i</a:t>
            </a:r>
            <a:r>
              <a:rPr lang="en-US" spc="175" dirty="0"/>
              <a:t>t</a:t>
            </a:r>
            <a:r>
              <a:rPr lang="en-US" spc="185" dirty="0"/>
              <a:t>i</a:t>
            </a:r>
            <a:r>
              <a:rPr lang="en-US" spc="175" dirty="0"/>
              <a:t>n</a:t>
            </a:r>
            <a:r>
              <a:rPr lang="en-US" dirty="0"/>
              <a:t>g	</a:t>
            </a:r>
            <a:r>
              <a:rPr lang="en-US" spc="175" dirty="0"/>
              <a:t>cha</a:t>
            </a:r>
            <a:r>
              <a:rPr lang="en-US" spc="170" dirty="0"/>
              <a:t>p</a:t>
            </a:r>
            <a:r>
              <a:rPr lang="en-US" spc="175" dirty="0"/>
              <a:t>t</a:t>
            </a:r>
            <a:r>
              <a:rPr lang="en-US" spc="170" dirty="0"/>
              <a:t>e</a:t>
            </a:r>
            <a:r>
              <a:rPr lang="en-US" spc="-75" dirty="0"/>
              <a:t>r</a:t>
            </a:r>
            <a:r>
              <a:rPr lang="en-US" dirty="0"/>
              <a:t>,	</a:t>
            </a:r>
            <a:r>
              <a:rPr lang="en-US" spc="180" dirty="0"/>
              <a:t>w</a:t>
            </a:r>
            <a:r>
              <a:rPr lang="en-US" spc="170" dirty="0"/>
              <a:t>e</a:t>
            </a:r>
            <a:r>
              <a:rPr lang="en-US" dirty="0"/>
              <a:t>'</a:t>
            </a:r>
            <a:r>
              <a:rPr lang="en-US" spc="-459" dirty="0"/>
              <a:t> </a:t>
            </a:r>
            <a:r>
              <a:rPr lang="en-US" spc="175" dirty="0"/>
              <a:t>r</a:t>
            </a:r>
            <a:r>
              <a:rPr lang="en-US" dirty="0"/>
              <a:t>e		</a:t>
            </a:r>
            <a:r>
              <a:rPr lang="en-US" spc="165" dirty="0"/>
              <a:t>k</a:t>
            </a:r>
            <a:r>
              <a:rPr lang="en-US" spc="170" dirty="0"/>
              <a:t>ee</a:t>
            </a:r>
            <a:r>
              <a:rPr lang="en-US" dirty="0"/>
              <a:t>n	</a:t>
            </a:r>
            <a:r>
              <a:rPr lang="en-US" spc="175" dirty="0"/>
              <a:t>t</a:t>
            </a:r>
            <a:r>
              <a:rPr lang="en-US" dirty="0"/>
              <a:t>o		</a:t>
            </a:r>
            <a:r>
              <a:rPr lang="en-US" spc="175" dirty="0"/>
              <a:t>s</a:t>
            </a:r>
            <a:r>
              <a:rPr lang="en-US" spc="180" dirty="0"/>
              <a:t>w</a:t>
            </a:r>
            <a:r>
              <a:rPr lang="en-US" spc="185" dirty="0"/>
              <a:t>i</a:t>
            </a:r>
            <a:r>
              <a:rPr lang="en-US" spc="180" dirty="0"/>
              <a:t>f</a:t>
            </a:r>
            <a:r>
              <a:rPr lang="en-US" spc="175" dirty="0"/>
              <a:t>t</a:t>
            </a:r>
            <a:r>
              <a:rPr lang="en-US" spc="185" dirty="0"/>
              <a:t>l</a:t>
            </a:r>
            <a:r>
              <a:rPr lang="en-US" dirty="0"/>
              <a:t>y  </a:t>
            </a:r>
            <a:r>
              <a:rPr lang="en-US" spc="145" dirty="0"/>
              <a:t>evaluate	</a:t>
            </a:r>
            <a:r>
              <a:rPr lang="en-US" spc="114" dirty="0"/>
              <a:t>the	</a:t>
            </a:r>
            <a:r>
              <a:rPr lang="en-US" spc="145" dirty="0"/>
              <a:t>success </a:t>
            </a:r>
            <a:r>
              <a:rPr lang="en-US" spc="85" dirty="0"/>
              <a:t>of </a:t>
            </a:r>
            <a:r>
              <a:rPr lang="en-US" spc="114" dirty="0"/>
              <a:t>the </a:t>
            </a:r>
            <a:r>
              <a:rPr lang="en-US" dirty="0"/>
              <a:t>5</a:t>
            </a:r>
            <a:r>
              <a:rPr lang="en-US" spc="-459" dirty="0"/>
              <a:t> </a:t>
            </a:r>
            <a:r>
              <a:rPr lang="en-US" dirty="0"/>
              <a:t>G </a:t>
            </a:r>
            <a:r>
              <a:rPr lang="en-US" spc="155" dirty="0"/>
              <a:t>rollout, </a:t>
            </a:r>
            <a:r>
              <a:rPr lang="en-US" spc="135" dirty="0"/>
              <a:t>with </a:t>
            </a:r>
            <a:r>
              <a:rPr lang="en-US" dirty="0"/>
              <a:t>a</a:t>
            </a:r>
            <a:r>
              <a:rPr lang="en-US" spc="360" dirty="0"/>
              <a:t> </a:t>
            </a:r>
            <a:r>
              <a:rPr lang="en-US" spc="140" dirty="0"/>
              <a:t>focus </a:t>
            </a:r>
            <a:r>
              <a:rPr lang="en-US" spc="85" dirty="0"/>
              <a:t>on </a:t>
            </a:r>
            <a:r>
              <a:rPr lang="en-US" spc="150" dirty="0"/>
              <a:t>Metrics </a:t>
            </a:r>
            <a:r>
              <a:rPr lang="en-US" dirty="0"/>
              <a:t>l</a:t>
            </a:r>
            <a:r>
              <a:rPr lang="en-US" spc="-445" dirty="0"/>
              <a:t> </a:t>
            </a:r>
            <a:r>
              <a:rPr lang="en-US" spc="114" dirty="0" err="1"/>
              <a:t>ike</a:t>
            </a:r>
            <a:r>
              <a:rPr lang="en-US" spc="375" dirty="0"/>
              <a:t> </a:t>
            </a:r>
            <a:r>
              <a:rPr lang="en-US" spc="150" dirty="0"/>
              <a:t>customer </a:t>
            </a:r>
            <a:r>
              <a:rPr lang="en-US" spc="160" dirty="0"/>
              <a:t>acquisition </a:t>
            </a:r>
            <a:r>
              <a:rPr lang="en-US" spc="114" dirty="0"/>
              <a:t>and	 </a:t>
            </a:r>
            <a:r>
              <a:rPr lang="en-US" spc="150" dirty="0"/>
              <a:t>service </a:t>
            </a:r>
            <a:r>
              <a:rPr lang="en-US" spc="140" dirty="0"/>
              <a:t>speed.</a:t>
            </a:r>
          </a:p>
          <a:p>
            <a:pPr marL="10795">
              <a:lnSpc>
                <a:spcPct val="100000"/>
              </a:lnSpc>
            </a:pPr>
            <a:endParaRPr lang="en-US" sz="1850" dirty="0"/>
          </a:p>
          <a:p>
            <a:pPr marL="23495" marR="377190">
              <a:lnSpc>
                <a:spcPts val="2140"/>
              </a:lnSpc>
              <a:tabLst>
                <a:tab pos="1309370" algn="l"/>
                <a:tab pos="1784350" algn="l"/>
                <a:tab pos="1830705" algn="l"/>
                <a:tab pos="2610485" algn="l"/>
                <a:tab pos="2670175" algn="l"/>
                <a:tab pos="3413760" algn="l"/>
                <a:tab pos="3540760" algn="l"/>
                <a:tab pos="3919220" algn="l"/>
                <a:tab pos="4166235" algn="l"/>
                <a:tab pos="4713605" algn="l"/>
                <a:tab pos="5259705" algn="l"/>
                <a:tab pos="7070090" algn="l"/>
                <a:tab pos="7439659" algn="l"/>
              </a:tabLst>
            </a:pPr>
            <a:r>
              <a:rPr lang="en-US" spc="180" dirty="0"/>
              <a:t>A</a:t>
            </a:r>
            <a:r>
              <a:rPr lang="en-US" spc="170" dirty="0"/>
              <a:t>dd</a:t>
            </a:r>
            <a:r>
              <a:rPr lang="en-US" spc="185" dirty="0"/>
              <a:t>i</a:t>
            </a:r>
            <a:r>
              <a:rPr lang="en-US" spc="175" dirty="0"/>
              <a:t>t</a:t>
            </a:r>
            <a:r>
              <a:rPr lang="en-US" spc="185" dirty="0"/>
              <a:t>i</a:t>
            </a:r>
            <a:r>
              <a:rPr lang="en-US" spc="175" dirty="0"/>
              <a:t>ona</a:t>
            </a:r>
            <a:r>
              <a:rPr lang="en-US" spc="185" dirty="0"/>
              <a:t>ll</a:t>
            </a:r>
            <a:r>
              <a:rPr lang="en-US" spc="10" dirty="0"/>
              <a:t>y</a:t>
            </a:r>
            <a:r>
              <a:rPr lang="en-US" dirty="0"/>
              <a:t>,		</a:t>
            </a:r>
            <a:r>
              <a:rPr lang="en-US" spc="180" dirty="0"/>
              <a:t>w</a:t>
            </a:r>
            <a:r>
              <a:rPr lang="en-US" spc="170" dirty="0"/>
              <a:t>e</a:t>
            </a:r>
            <a:r>
              <a:rPr lang="en-US" dirty="0"/>
              <a:t>'</a:t>
            </a:r>
            <a:r>
              <a:rPr lang="en-US" spc="-459" dirty="0"/>
              <a:t> </a:t>
            </a:r>
            <a:r>
              <a:rPr lang="en-US" spc="175" dirty="0"/>
              <a:t>r</a:t>
            </a:r>
            <a:r>
              <a:rPr lang="en-US" dirty="0"/>
              <a:t>e		</a:t>
            </a:r>
            <a:r>
              <a:rPr lang="en-US" spc="170" dirty="0"/>
              <a:t>e</a:t>
            </a:r>
            <a:r>
              <a:rPr lang="en-US" spc="175" dirty="0"/>
              <a:t>a</a:t>
            </a:r>
            <a:r>
              <a:rPr lang="en-US" spc="170" dirty="0"/>
              <a:t>ge</a:t>
            </a:r>
            <a:r>
              <a:rPr lang="en-US" dirty="0"/>
              <a:t>r		</a:t>
            </a:r>
            <a:r>
              <a:rPr lang="en-US" spc="175" dirty="0"/>
              <a:t>t</a:t>
            </a:r>
            <a:r>
              <a:rPr lang="en-US" dirty="0"/>
              <a:t>o	</a:t>
            </a:r>
            <a:r>
              <a:rPr lang="en-US" spc="175" dirty="0"/>
              <a:t>t</a:t>
            </a:r>
            <a:r>
              <a:rPr lang="en-US" spc="140" dirty="0"/>
              <a:t>r</a:t>
            </a:r>
            <a:r>
              <a:rPr lang="en-US" spc="175" dirty="0"/>
              <a:t>ac</a:t>
            </a:r>
            <a:r>
              <a:rPr lang="en-US" dirty="0"/>
              <a:t>k	</a:t>
            </a:r>
            <a:r>
              <a:rPr lang="en-US" spc="175" dirty="0"/>
              <a:t>th</a:t>
            </a:r>
            <a:r>
              <a:rPr lang="en-US" dirty="0"/>
              <a:t>e	</a:t>
            </a:r>
            <a:r>
              <a:rPr lang="en-US" spc="170" dirty="0"/>
              <a:t>pe</a:t>
            </a:r>
            <a:r>
              <a:rPr lang="en-US" spc="175" dirty="0"/>
              <a:t>r</a:t>
            </a:r>
            <a:r>
              <a:rPr lang="en-US" spc="180" dirty="0"/>
              <a:t>f</a:t>
            </a:r>
            <a:r>
              <a:rPr lang="en-US" spc="175" dirty="0"/>
              <a:t>ormanc</a:t>
            </a:r>
            <a:r>
              <a:rPr lang="en-US" dirty="0"/>
              <a:t>e	</a:t>
            </a:r>
            <a:r>
              <a:rPr lang="en-US" spc="175" dirty="0"/>
              <a:t>o</a:t>
            </a:r>
            <a:r>
              <a:rPr lang="en-US" dirty="0"/>
              <a:t>f	</a:t>
            </a:r>
            <a:r>
              <a:rPr lang="en-US" spc="175" dirty="0"/>
              <a:t>ou</a:t>
            </a:r>
            <a:r>
              <a:rPr lang="en-US" dirty="0"/>
              <a:t>r  </a:t>
            </a:r>
            <a:r>
              <a:rPr lang="en-US" spc="155" dirty="0"/>
              <a:t>different	</a:t>
            </a:r>
            <a:r>
              <a:rPr lang="en-US" dirty="0"/>
              <a:t>5</a:t>
            </a:r>
            <a:r>
              <a:rPr lang="en-US" spc="-459" dirty="0"/>
              <a:t> </a:t>
            </a:r>
            <a:r>
              <a:rPr lang="en-US" dirty="0"/>
              <a:t>G	</a:t>
            </a:r>
            <a:r>
              <a:rPr lang="en-US" spc="140" dirty="0"/>
              <a:t>plans since their </a:t>
            </a:r>
            <a:r>
              <a:rPr lang="en-US" spc="160" dirty="0"/>
              <a:t>introduction.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008" y="454151"/>
            <a:ext cx="3567429" cy="1162050"/>
            <a:chOff x="3874008" y="454151"/>
            <a:chExt cx="3567429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8" y="454151"/>
              <a:ext cx="3566922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9060" y="493775"/>
              <a:ext cx="3527297" cy="112242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0751" y="655066"/>
            <a:ext cx="2888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E8E01-C55B-2FAC-F817-C43C69221F25}"/>
              </a:ext>
            </a:extLst>
          </p:cNvPr>
          <p:cNvSpPr txBox="1"/>
          <p:nvPr/>
        </p:nvSpPr>
        <p:spPr>
          <a:xfrm>
            <a:off x="685800" y="1828800"/>
            <a:ext cx="11201400" cy="336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impact of the 5G launch on our revenue?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 KPI is underperforming after the 5G launch?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the 5G launch, which plans are performing well in terms of revenue? Which plans are not performing well?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there any plan affected largely by the 5G launch? Should we continue or discontinued that plan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there any plan that is discontinued after the 5G launch? What is the reason for it?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9564" y="118871"/>
            <a:ext cx="5432425" cy="1162050"/>
            <a:chOff x="3369564" y="118871"/>
            <a:chExt cx="5432425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564" y="118871"/>
              <a:ext cx="2452878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4616" y="158495"/>
              <a:ext cx="2413254" cy="1122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5128" y="118871"/>
              <a:ext cx="1475994" cy="1162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0180" y="158495"/>
              <a:ext cx="1436370" cy="11224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5332" y="118871"/>
              <a:ext cx="2716530" cy="1162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0384" y="158495"/>
              <a:ext cx="2676906" cy="112242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spc="-980" dirty="0"/>
              <a:t>I</a:t>
            </a:r>
            <a:r>
              <a:rPr spc="-135" dirty="0"/>
              <a:t>M</a:t>
            </a:r>
            <a:r>
              <a:rPr spc="-560" dirty="0"/>
              <a:t>P</a:t>
            </a:r>
            <a:r>
              <a:rPr spc="55" dirty="0"/>
              <a:t>A</a:t>
            </a:r>
            <a:r>
              <a:rPr spc="290" dirty="0"/>
              <a:t>C</a:t>
            </a:r>
            <a:r>
              <a:rPr spc="-775" dirty="0"/>
              <a:t>T</a:t>
            </a:r>
            <a:r>
              <a:rPr spc="-560" dirty="0"/>
              <a:t> </a:t>
            </a:r>
            <a:r>
              <a:rPr spc="-50" dirty="0"/>
              <a:t>O</a:t>
            </a:r>
            <a:r>
              <a:rPr spc="75" dirty="0"/>
              <a:t>N</a:t>
            </a:r>
            <a:r>
              <a:rPr spc="-515" dirty="0"/>
              <a:t> </a:t>
            </a:r>
            <a:r>
              <a:rPr spc="-735" dirty="0"/>
              <a:t>R</a:t>
            </a:r>
            <a:r>
              <a:rPr spc="-535" dirty="0"/>
              <a:t>E</a:t>
            </a:r>
            <a:r>
              <a:rPr spc="-50" dirty="0"/>
              <a:t>V</a:t>
            </a:r>
            <a:r>
              <a:rPr spc="-535" dirty="0"/>
              <a:t>E</a:t>
            </a:r>
            <a:r>
              <a:rPr spc="-280" dirty="0"/>
              <a:t>N</a:t>
            </a:r>
            <a:r>
              <a:rPr spc="-545" dirty="0"/>
              <a:t>U</a:t>
            </a:r>
            <a:r>
              <a:rPr spc="-385" dirty="0"/>
              <a:t>E</a:t>
            </a: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1208" y="3246120"/>
            <a:ext cx="4070604" cy="30540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1208" y="1772411"/>
            <a:ext cx="4070604" cy="12923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23103" y="2418715"/>
            <a:ext cx="5518150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960" indent="-343535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5G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launch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reported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15.9bn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16.0bn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5G,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indicating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slight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decrease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6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0.50%.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2350">
              <a:latin typeface="Verdana"/>
              <a:cs typeface="Verdana"/>
            </a:endParaRPr>
          </a:p>
          <a:p>
            <a:pPr marL="355600" marR="5080" indent="-343535">
              <a:lnSpc>
                <a:spcPct val="114999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Cities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Jaipur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shown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post-5G,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 changes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+0.31%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+0.98%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respectively.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591" y="158495"/>
            <a:ext cx="10288270" cy="1162050"/>
            <a:chOff x="926591" y="158495"/>
            <a:chExt cx="10288270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591" y="158495"/>
              <a:ext cx="5043678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9" y="198119"/>
              <a:ext cx="5004054" cy="1122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83" y="158495"/>
              <a:ext cx="1695450" cy="1162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1912" y="198119"/>
              <a:ext cx="1655826" cy="11224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900" y="158495"/>
              <a:ext cx="1896618" cy="1162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2427" y="198119"/>
              <a:ext cx="1856994" cy="11224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7535" y="158495"/>
              <a:ext cx="1405890" cy="1162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1063" y="198119"/>
              <a:ext cx="1366266" cy="11224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05444" y="158495"/>
              <a:ext cx="2708909" cy="11620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8972" y="198119"/>
              <a:ext cx="2669285" cy="112242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82064" y="360044"/>
            <a:ext cx="9616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5" dirty="0"/>
              <a:t>U</a:t>
            </a:r>
            <a:r>
              <a:rPr spc="-385" dirty="0"/>
              <a:t>N</a:t>
            </a:r>
            <a:r>
              <a:rPr spc="-490" dirty="0"/>
              <a:t>D</a:t>
            </a:r>
            <a:r>
              <a:rPr spc="-645" dirty="0"/>
              <a:t>E</a:t>
            </a:r>
            <a:r>
              <a:rPr spc="-844" dirty="0"/>
              <a:t>R</a:t>
            </a:r>
            <a:r>
              <a:rPr spc="-655" dirty="0"/>
              <a:t>P</a:t>
            </a:r>
            <a:r>
              <a:rPr spc="-645" dirty="0"/>
              <a:t>E</a:t>
            </a:r>
            <a:r>
              <a:rPr spc="-844" dirty="0"/>
              <a:t>R</a:t>
            </a:r>
            <a:r>
              <a:rPr spc="-665" dirty="0"/>
              <a:t>F</a:t>
            </a:r>
            <a:r>
              <a:rPr spc="25" dirty="0"/>
              <a:t>O</a:t>
            </a:r>
            <a:r>
              <a:rPr spc="-844" dirty="0"/>
              <a:t>R</a:t>
            </a:r>
            <a:r>
              <a:rPr spc="-229" dirty="0"/>
              <a:t>M</a:t>
            </a:r>
            <a:r>
              <a:rPr spc="-1075" dirty="0"/>
              <a:t>I</a:t>
            </a:r>
            <a:r>
              <a:rPr spc="-385" dirty="0"/>
              <a:t>N</a:t>
            </a:r>
            <a:r>
              <a:rPr spc="375" dirty="0"/>
              <a:t>G</a:t>
            </a:r>
            <a:r>
              <a:rPr spc="-690" dirty="0"/>
              <a:t> </a:t>
            </a:r>
            <a:r>
              <a:rPr spc="-340" dirty="0"/>
              <a:t>K</a:t>
            </a:r>
            <a:r>
              <a:rPr spc="-425" dirty="0"/>
              <a:t>P</a:t>
            </a:r>
            <a:r>
              <a:rPr spc="-850" dirty="0"/>
              <a:t>I</a:t>
            </a:r>
            <a:r>
              <a:rPr spc="-459" dirty="0"/>
              <a:t>S</a:t>
            </a:r>
            <a:r>
              <a:rPr spc="-495" dirty="0"/>
              <a:t> </a:t>
            </a:r>
            <a:r>
              <a:rPr spc="-100" dirty="0"/>
              <a:t>A</a:t>
            </a:r>
            <a:r>
              <a:rPr spc="-725" dirty="0"/>
              <a:t>F</a:t>
            </a:r>
            <a:r>
              <a:rPr spc="-1090" dirty="0"/>
              <a:t>T</a:t>
            </a:r>
            <a:r>
              <a:rPr spc="-705" dirty="0"/>
              <a:t>E</a:t>
            </a:r>
            <a:r>
              <a:rPr spc="-590" dirty="0"/>
              <a:t>R</a:t>
            </a:r>
            <a:r>
              <a:rPr spc="-800" dirty="0"/>
              <a:t> </a:t>
            </a:r>
            <a:r>
              <a:rPr spc="-15" dirty="0"/>
              <a:t>5</a:t>
            </a:r>
            <a:r>
              <a:rPr spc="35" dirty="0"/>
              <a:t>G</a:t>
            </a:r>
            <a:r>
              <a:rPr spc="-520" dirty="0"/>
              <a:t> </a:t>
            </a:r>
            <a:r>
              <a:rPr spc="-580" dirty="0"/>
              <a:t>L</a:t>
            </a:r>
            <a:r>
              <a:rPr spc="160" dirty="0"/>
              <a:t>A</a:t>
            </a:r>
            <a:r>
              <a:rPr spc="-450" dirty="0"/>
              <a:t>U</a:t>
            </a:r>
            <a:r>
              <a:rPr spc="-185" dirty="0"/>
              <a:t>N</a:t>
            </a:r>
            <a:r>
              <a:rPr spc="409" dirty="0"/>
              <a:t>C</a:t>
            </a:r>
            <a:r>
              <a:rPr spc="-340" dirty="0"/>
              <a:t>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00398" y="1526235"/>
            <a:ext cx="3862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200" spc="-25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3005" y="3811015"/>
            <a:ext cx="5136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3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Unsubscribe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(TUsU)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8783" y="2244851"/>
            <a:ext cx="9470136" cy="11841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8783" y="4543044"/>
            <a:ext cx="9470136" cy="1164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0383" y="0"/>
            <a:ext cx="6729730" cy="1136650"/>
            <a:chOff x="2310383" y="0"/>
            <a:chExt cx="6729730" cy="1136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0383" y="0"/>
              <a:ext cx="6729222" cy="11361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5435" y="13716"/>
              <a:ext cx="6689598" cy="112242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6745" y="175005"/>
            <a:ext cx="6055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5" dirty="0"/>
              <a:t>P</a:t>
            </a:r>
            <a:r>
              <a:rPr spc="-409" dirty="0"/>
              <a:t>E</a:t>
            </a:r>
            <a:r>
              <a:rPr spc="-615" dirty="0"/>
              <a:t>R</a:t>
            </a:r>
            <a:r>
              <a:rPr spc="-434" dirty="0"/>
              <a:t>F</a:t>
            </a:r>
            <a:r>
              <a:rPr spc="254" dirty="0"/>
              <a:t>O</a:t>
            </a:r>
            <a:r>
              <a:rPr spc="-615" dirty="0"/>
              <a:t>R</a:t>
            </a:r>
            <a:r>
              <a:rPr dirty="0"/>
              <a:t>M</a:t>
            </a:r>
            <a:r>
              <a:rPr spc="185" dirty="0"/>
              <a:t>A</a:t>
            </a:r>
            <a:r>
              <a:rPr spc="-160" dirty="0"/>
              <a:t>N</a:t>
            </a:r>
            <a:r>
              <a:rPr spc="425" dirty="0"/>
              <a:t>C</a:t>
            </a:r>
            <a:r>
              <a:rPr spc="-385" dirty="0"/>
              <a:t>E</a:t>
            </a:r>
            <a:r>
              <a:rPr spc="-120" dirty="0"/>
              <a:t> </a:t>
            </a:r>
            <a:r>
              <a:rPr spc="-455" dirty="0"/>
              <a:t>B</a:t>
            </a:r>
            <a:r>
              <a:rPr spc="-204" dirty="0"/>
              <a:t>Y</a:t>
            </a:r>
            <a:r>
              <a:rPr spc="-100" dirty="0"/>
              <a:t> </a:t>
            </a:r>
            <a:r>
              <a:rPr spc="-425" dirty="0"/>
              <a:t>P</a:t>
            </a:r>
            <a:r>
              <a:rPr spc="-555" dirty="0"/>
              <a:t>L</a:t>
            </a:r>
            <a:r>
              <a:rPr spc="185" dirty="0"/>
              <a:t>A</a:t>
            </a:r>
            <a:r>
              <a:rPr spc="-160" dirty="0"/>
              <a:t>N</a:t>
            </a:r>
            <a:r>
              <a:rPr spc="-459" dirty="0"/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7116" y="1627632"/>
            <a:ext cx="3518916" cy="32552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9476" y="1627632"/>
            <a:ext cx="3518916" cy="32552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0623" y="1627632"/>
            <a:ext cx="3410712" cy="3255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0392" y="1230629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5G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2364" y="1221485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Aft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5G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3507" y="4952898"/>
            <a:ext cx="6210935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800"/>
              </a:lnSpc>
              <a:spcBef>
                <a:spcPts val="100"/>
              </a:spcBef>
              <a:tabLst>
                <a:tab pos="3783329" algn="l"/>
              </a:tabLst>
            </a:pP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Well:	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P1,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P2,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P3,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P11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 Not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 Performing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Well: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P7,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P13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4828" y="1230629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8704"/>
            <a:ext cx="11830050" cy="1386205"/>
            <a:chOff x="0" y="298704"/>
            <a:chExt cx="11830050" cy="1386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8704"/>
              <a:ext cx="2497074" cy="13845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900"/>
              <a:ext cx="2492502" cy="13418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220" y="298704"/>
              <a:ext cx="3557778" cy="13845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8320" y="342900"/>
              <a:ext cx="3515105" cy="13418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0767" y="298704"/>
              <a:ext cx="3149345" cy="13845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8867" y="342900"/>
              <a:ext cx="3106674" cy="13418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8311" y="298704"/>
              <a:ext cx="1503426" cy="13845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06411" y="342900"/>
              <a:ext cx="1460753" cy="13418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9935" y="298704"/>
              <a:ext cx="1578102" cy="13845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8035" y="342900"/>
              <a:ext cx="1535429" cy="13418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44711" y="298704"/>
              <a:ext cx="3085338" cy="13845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82811" y="342900"/>
              <a:ext cx="3042666" cy="1341882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6484" y="527050"/>
            <a:ext cx="1114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latin typeface="Trebuchet MS"/>
                <a:cs typeface="Trebuchet MS"/>
              </a:rPr>
              <a:t>PL</a:t>
            </a:r>
            <a:r>
              <a:rPr sz="4800" spc="-55" dirty="0">
                <a:latin typeface="Trebuchet MS"/>
                <a:cs typeface="Trebuchet MS"/>
              </a:rPr>
              <a:t>AN</a:t>
            </a:r>
            <a:r>
              <a:rPr sz="4800" dirty="0">
                <a:latin typeface="Trebuchet MS"/>
                <a:cs typeface="Trebuchet MS"/>
              </a:rPr>
              <a:t>S</a:t>
            </a:r>
            <a:r>
              <a:rPr sz="4800" spc="-715" dirty="0">
                <a:latin typeface="Trebuchet MS"/>
                <a:cs typeface="Trebuchet MS"/>
              </a:rPr>
              <a:t> </a:t>
            </a:r>
            <a:r>
              <a:rPr sz="4800" spc="-210" dirty="0">
                <a:latin typeface="Trebuchet MS"/>
                <a:cs typeface="Trebuchet MS"/>
              </a:rPr>
              <a:t>AFF</a:t>
            </a:r>
            <a:r>
              <a:rPr sz="4800" spc="-204" dirty="0">
                <a:latin typeface="Trebuchet MS"/>
                <a:cs typeface="Trebuchet MS"/>
              </a:rPr>
              <a:t>ECTE</a:t>
            </a:r>
            <a:r>
              <a:rPr sz="4800" dirty="0">
                <a:latin typeface="Trebuchet MS"/>
                <a:cs typeface="Trebuchet MS"/>
              </a:rPr>
              <a:t>D</a:t>
            </a:r>
            <a:r>
              <a:rPr sz="4800" spc="-555" dirty="0">
                <a:latin typeface="Trebuchet MS"/>
                <a:cs typeface="Trebuchet MS"/>
              </a:rPr>
              <a:t> </a:t>
            </a:r>
            <a:r>
              <a:rPr sz="4800" spc="-215" dirty="0">
                <a:latin typeface="Trebuchet MS"/>
                <a:cs typeface="Trebuchet MS"/>
              </a:rPr>
              <a:t>L</a:t>
            </a:r>
            <a:r>
              <a:rPr sz="4800" spc="-220" dirty="0">
                <a:latin typeface="Trebuchet MS"/>
                <a:cs typeface="Trebuchet MS"/>
              </a:rPr>
              <a:t>AR</a:t>
            </a:r>
            <a:r>
              <a:rPr sz="4800" spc="-215" dirty="0">
                <a:latin typeface="Trebuchet MS"/>
                <a:cs typeface="Trebuchet MS"/>
              </a:rPr>
              <a:t>GE</a:t>
            </a:r>
            <a:r>
              <a:rPr sz="4800" spc="-575" dirty="0">
                <a:latin typeface="Trebuchet MS"/>
                <a:cs typeface="Trebuchet MS"/>
              </a:rPr>
              <a:t>L</a:t>
            </a:r>
            <a:r>
              <a:rPr sz="4800" dirty="0">
                <a:latin typeface="Trebuchet MS"/>
                <a:cs typeface="Trebuchet MS"/>
              </a:rPr>
              <a:t>Y</a:t>
            </a:r>
            <a:r>
              <a:rPr sz="4800" spc="-700" dirty="0">
                <a:latin typeface="Trebuchet MS"/>
                <a:cs typeface="Trebuchet MS"/>
              </a:rPr>
              <a:t> </a:t>
            </a:r>
            <a:r>
              <a:rPr sz="4800" spc="-229" dirty="0">
                <a:latin typeface="Trebuchet MS"/>
                <a:cs typeface="Trebuchet MS"/>
              </a:rPr>
              <a:t>B</a:t>
            </a:r>
            <a:r>
              <a:rPr sz="4800" dirty="0">
                <a:latin typeface="Trebuchet MS"/>
                <a:cs typeface="Trebuchet MS"/>
              </a:rPr>
              <a:t>Y</a:t>
            </a:r>
            <a:r>
              <a:rPr sz="4800" spc="-705" dirty="0">
                <a:latin typeface="Trebuchet MS"/>
                <a:cs typeface="Trebuchet MS"/>
              </a:rPr>
              <a:t> </a:t>
            </a:r>
            <a:r>
              <a:rPr sz="4800" spc="-105" dirty="0">
                <a:latin typeface="Trebuchet MS"/>
                <a:cs typeface="Trebuchet MS"/>
              </a:rPr>
              <a:t>5</a:t>
            </a:r>
            <a:r>
              <a:rPr sz="4800" dirty="0">
                <a:latin typeface="Trebuchet MS"/>
                <a:cs typeface="Trebuchet MS"/>
              </a:rPr>
              <a:t>G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10" dirty="0">
                <a:latin typeface="Trebuchet MS"/>
                <a:cs typeface="Trebuchet MS"/>
              </a:rPr>
              <a:t>L</a:t>
            </a:r>
            <a:r>
              <a:rPr sz="4800" spc="-114" dirty="0">
                <a:latin typeface="Trebuchet MS"/>
                <a:cs typeface="Trebuchet MS"/>
              </a:rPr>
              <a:t>A</a:t>
            </a:r>
            <a:r>
              <a:rPr sz="4800" spc="-110" dirty="0">
                <a:latin typeface="Trebuchet MS"/>
                <a:cs typeface="Trebuchet MS"/>
              </a:rPr>
              <a:t>UN</a:t>
            </a:r>
            <a:r>
              <a:rPr sz="4800" spc="-105" dirty="0">
                <a:latin typeface="Trebuchet MS"/>
                <a:cs typeface="Trebuchet MS"/>
              </a:rPr>
              <a:t>C</a:t>
            </a:r>
            <a:r>
              <a:rPr sz="4800" dirty="0">
                <a:latin typeface="Trebuchet MS"/>
                <a:cs typeface="Trebuchet MS"/>
              </a:rPr>
              <a:t>H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7461" y="1833752"/>
            <a:ext cx="2917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Affected: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P7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36776" y="2484120"/>
            <a:ext cx="7801356" cy="217779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81477" y="4977974"/>
            <a:ext cx="5840095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substantial</a:t>
            </a:r>
            <a:r>
              <a:rPr sz="180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decrease</a:t>
            </a:r>
            <a:r>
              <a:rPr sz="1800" spc="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 revenue</a:t>
            </a:r>
            <a:r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8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582.4M</a:t>
            </a:r>
            <a:r>
              <a:rPr sz="18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sz="18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5G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155.6M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5G.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632" y="114300"/>
            <a:ext cx="9817100" cy="1162050"/>
            <a:chOff x="865632" y="114300"/>
            <a:chExt cx="9817100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632" y="114300"/>
              <a:ext cx="4004310" cy="11620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684" y="153923"/>
              <a:ext cx="3964686" cy="1122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3964" y="114300"/>
              <a:ext cx="2178558" cy="1162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9016" y="153923"/>
              <a:ext cx="2138934" cy="11224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7588" y="114300"/>
              <a:ext cx="2100834" cy="1162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2640" y="153923"/>
              <a:ext cx="2061210" cy="11224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3967" y="114300"/>
              <a:ext cx="1325118" cy="1162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9020" y="153923"/>
              <a:ext cx="1285494" cy="11224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8536" y="114300"/>
              <a:ext cx="2583942" cy="11620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3588" y="153923"/>
              <a:ext cx="2544318" cy="112242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2044" y="309498"/>
            <a:ext cx="9149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>
                <a:latin typeface="Trebuchet MS"/>
                <a:cs typeface="Trebuchet MS"/>
              </a:rPr>
              <a:t>DI</a:t>
            </a:r>
            <a:r>
              <a:rPr spc="-130" dirty="0">
                <a:latin typeface="Trebuchet MS"/>
                <a:cs typeface="Trebuchet MS"/>
              </a:rPr>
              <a:t>S</a:t>
            </a:r>
            <a:r>
              <a:rPr spc="-125" dirty="0">
                <a:latin typeface="Trebuchet MS"/>
                <a:cs typeface="Trebuchet MS"/>
              </a:rPr>
              <a:t>C</a:t>
            </a:r>
            <a:r>
              <a:rPr spc="-130" dirty="0">
                <a:latin typeface="Trebuchet MS"/>
                <a:cs typeface="Trebuchet MS"/>
              </a:rPr>
              <a:t>ON</a:t>
            </a:r>
            <a:r>
              <a:rPr spc="-125" dirty="0">
                <a:latin typeface="Trebuchet MS"/>
                <a:cs typeface="Trebuchet MS"/>
              </a:rPr>
              <a:t>TI</a:t>
            </a:r>
            <a:r>
              <a:rPr spc="-130" dirty="0">
                <a:latin typeface="Trebuchet MS"/>
                <a:cs typeface="Trebuchet MS"/>
              </a:rPr>
              <a:t>N</a:t>
            </a:r>
            <a:r>
              <a:rPr spc="-120" dirty="0">
                <a:latin typeface="Trebuchet MS"/>
                <a:cs typeface="Trebuchet MS"/>
              </a:rPr>
              <a:t>U</a:t>
            </a:r>
            <a:r>
              <a:rPr spc="-130" dirty="0">
                <a:latin typeface="Trebuchet MS"/>
                <a:cs typeface="Trebuchet MS"/>
              </a:rPr>
              <a:t>E</a:t>
            </a:r>
            <a:r>
              <a:rPr spc="-5" dirty="0">
                <a:latin typeface="Trebuchet MS"/>
                <a:cs typeface="Trebuchet MS"/>
              </a:rPr>
              <a:t>D</a:t>
            </a:r>
            <a:r>
              <a:rPr spc="-395" dirty="0">
                <a:latin typeface="Trebuchet MS"/>
                <a:cs typeface="Trebuchet MS"/>
              </a:rPr>
              <a:t> </a:t>
            </a:r>
            <a:r>
              <a:rPr spc="-45" dirty="0">
                <a:latin typeface="Trebuchet MS"/>
                <a:cs typeface="Trebuchet MS"/>
              </a:rPr>
              <a:t>P</a:t>
            </a:r>
            <a:r>
              <a:rPr spc="-40" dirty="0">
                <a:latin typeface="Trebuchet MS"/>
                <a:cs typeface="Trebuchet MS"/>
              </a:rPr>
              <a:t>LA</a:t>
            </a:r>
            <a:r>
              <a:rPr spc="-45" dirty="0">
                <a:latin typeface="Trebuchet MS"/>
                <a:cs typeface="Trebuchet MS"/>
              </a:rPr>
              <a:t>N</a:t>
            </a:r>
            <a:r>
              <a:rPr spc="-5" dirty="0">
                <a:latin typeface="Trebuchet MS"/>
                <a:cs typeface="Trebuchet MS"/>
              </a:rPr>
              <a:t>S</a:t>
            </a:r>
            <a:r>
              <a:rPr spc="-545" dirty="0">
                <a:latin typeface="Trebuchet MS"/>
                <a:cs typeface="Trebuchet MS"/>
              </a:rPr>
              <a:t> </a:t>
            </a:r>
            <a:r>
              <a:rPr spc="-210" dirty="0">
                <a:latin typeface="Trebuchet MS"/>
                <a:cs typeface="Trebuchet MS"/>
              </a:rPr>
              <a:t>A</a:t>
            </a:r>
            <a:r>
              <a:rPr spc="-215" dirty="0">
                <a:latin typeface="Trebuchet MS"/>
                <a:cs typeface="Trebuchet MS"/>
              </a:rPr>
              <a:t>F</a:t>
            </a:r>
            <a:r>
              <a:rPr spc="-204" dirty="0">
                <a:latin typeface="Trebuchet MS"/>
                <a:cs typeface="Trebuchet MS"/>
              </a:rPr>
              <a:t>T</a:t>
            </a:r>
            <a:r>
              <a:rPr spc="-215" dirty="0">
                <a:latin typeface="Trebuchet MS"/>
                <a:cs typeface="Trebuchet MS"/>
              </a:rPr>
              <a:t>E</a:t>
            </a:r>
            <a:r>
              <a:rPr spc="-5" dirty="0">
                <a:latin typeface="Trebuchet MS"/>
                <a:cs typeface="Trebuchet MS"/>
              </a:rPr>
              <a:t>R</a:t>
            </a:r>
            <a:r>
              <a:rPr spc="-475" dirty="0">
                <a:latin typeface="Trebuchet MS"/>
                <a:cs typeface="Trebuchet MS"/>
              </a:rPr>
              <a:t> </a:t>
            </a:r>
            <a:r>
              <a:rPr spc="-80" dirty="0">
                <a:latin typeface="Trebuchet MS"/>
                <a:cs typeface="Trebuchet MS"/>
              </a:rPr>
              <a:t>5</a:t>
            </a:r>
            <a:r>
              <a:rPr spc="-5" dirty="0">
                <a:latin typeface="Trebuchet MS"/>
                <a:cs typeface="Trebuchet MS"/>
              </a:rPr>
              <a:t>G</a:t>
            </a:r>
            <a:r>
              <a:rPr spc="-370" dirty="0">
                <a:latin typeface="Trebuchet MS"/>
                <a:cs typeface="Trebuchet MS"/>
              </a:rPr>
              <a:t> </a:t>
            </a:r>
            <a:r>
              <a:rPr spc="-90" dirty="0">
                <a:latin typeface="Trebuchet MS"/>
                <a:cs typeface="Trebuchet MS"/>
              </a:rPr>
              <a:t>LA</a:t>
            </a:r>
            <a:r>
              <a:rPr spc="-85" dirty="0">
                <a:latin typeface="Trebuchet MS"/>
                <a:cs typeface="Trebuchet MS"/>
              </a:rPr>
              <a:t>U</a:t>
            </a:r>
            <a:r>
              <a:rPr spc="-95" dirty="0">
                <a:latin typeface="Trebuchet MS"/>
                <a:cs typeface="Trebuchet MS"/>
              </a:rPr>
              <a:t>N</a:t>
            </a:r>
            <a:r>
              <a:rPr spc="-85" dirty="0">
                <a:latin typeface="Trebuchet MS"/>
                <a:cs typeface="Trebuchet MS"/>
              </a:rPr>
              <a:t>C</a:t>
            </a:r>
            <a:r>
              <a:rPr spc="-5" dirty="0">
                <a:latin typeface="Trebuchet MS"/>
                <a:cs typeface="Trebuchet MS"/>
              </a:rPr>
              <a:t>H</a:t>
            </a:r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62928" y="1709927"/>
            <a:ext cx="3965448" cy="27005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0327" y="1709927"/>
            <a:ext cx="4200144" cy="270052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883155" y="4852796"/>
            <a:ext cx="1969770" cy="143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Dis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inue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ans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728345" indent="-171450">
              <a:lnSpc>
                <a:spcPct val="100000"/>
              </a:lnSpc>
              <a:spcBef>
                <a:spcPts val="1285"/>
              </a:spcBef>
              <a:buFont typeface="Arial MT"/>
              <a:buChar char="•"/>
              <a:tabLst>
                <a:tab pos="72898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P8</a:t>
            </a:r>
            <a:endParaRPr sz="1800">
              <a:latin typeface="Trebuchet MS"/>
              <a:cs typeface="Trebuchet MS"/>
            </a:endParaRPr>
          </a:p>
          <a:p>
            <a:pPr marL="728345" indent="-17145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72898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P9</a:t>
            </a:r>
            <a:endParaRPr sz="1800">
              <a:latin typeface="Trebuchet MS"/>
              <a:cs typeface="Trebuchet MS"/>
            </a:endParaRPr>
          </a:p>
          <a:p>
            <a:pPr marL="728345" indent="-17145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72898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9890" y="5214315"/>
            <a:ext cx="68072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P11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P13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3998" y="4464558"/>
            <a:ext cx="5835650" cy="711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1800" b="1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introduced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P8,P9</a:t>
            </a: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P10</a:t>
            </a:r>
            <a:endParaRPr sz="1800">
              <a:latin typeface="Trebuchet MS"/>
              <a:cs typeface="Trebuchet MS"/>
            </a:endParaRPr>
          </a:p>
          <a:p>
            <a:pPr marR="447040" algn="ctr">
              <a:lnSpc>
                <a:spcPct val="100000"/>
              </a:lnSpc>
              <a:spcBef>
                <a:spcPts val="540"/>
              </a:spcBef>
            </a:pP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Plans: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0104" y="1333322"/>
            <a:ext cx="6537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1665" algn="l"/>
              </a:tabLst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	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ft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5G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2436698"/>
            <a:ext cx="47002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spc="-415" dirty="0">
                <a:latin typeface="Verdana"/>
                <a:cs typeface="Verdana"/>
              </a:rPr>
              <a:t>THANK</a:t>
            </a:r>
            <a:r>
              <a:rPr sz="6600" b="0" spc="-490" dirty="0">
                <a:latin typeface="Verdana"/>
                <a:cs typeface="Verdana"/>
              </a:rPr>
              <a:t> </a:t>
            </a:r>
            <a:r>
              <a:rPr sz="6600" b="0" spc="-40" dirty="0">
                <a:latin typeface="Verdana"/>
                <a:cs typeface="Verdana"/>
              </a:rPr>
              <a:t>YOU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</TotalTime>
  <Words>389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MT</vt:lpstr>
      <vt:lpstr>Bookman Old Style</vt:lpstr>
      <vt:lpstr>Calibri</vt:lpstr>
      <vt:lpstr>Cambria</vt:lpstr>
      <vt:lpstr>Rockwell</vt:lpstr>
      <vt:lpstr>Trebuchet MS</vt:lpstr>
      <vt:lpstr>Verdana</vt:lpstr>
      <vt:lpstr>Damask</vt:lpstr>
      <vt:lpstr>WAVECON  TELECOM ANALYSIS</vt:lpstr>
      <vt:lpstr>INTRODUCTION</vt:lpstr>
      <vt:lpstr>OBJECTIVES</vt:lpstr>
      <vt:lpstr>IMPACT ON REVENUE</vt:lpstr>
      <vt:lpstr>UNDERPERFORMING KPIS AFTER 5G LAUNCH</vt:lpstr>
      <vt:lpstr>PERFORMANCE BY PLANS</vt:lpstr>
      <vt:lpstr>PLANS AFFECTED LARGELY BY 5G LAUNCH</vt:lpstr>
      <vt:lpstr>DISCONTINUED PLANS AFTER 5G LAUNCH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Wavecon Analysis</dc:title>
  <dc:creator>Praveer Tiwari</dc:creator>
  <cp:lastModifiedBy>sanchay rohad</cp:lastModifiedBy>
  <cp:revision>2</cp:revision>
  <dcterms:created xsi:type="dcterms:W3CDTF">2024-06-15T08:08:41Z</dcterms:created>
  <dcterms:modified xsi:type="dcterms:W3CDTF">2024-06-17T08:30:09Z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2024-06-15T00:00:00Z</vt:filetime>
  </property>
</Properties>
</file>