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3"/>
  </p:notesMasterIdLst>
  <p:sldIdLst>
    <p:sldId id="260" r:id="rId3"/>
    <p:sldId id="267" r:id="rId4"/>
    <p:sldId id="269" r:id="rId5"/>
    <p:sldId id="268" r:id="rId6"/>
    <p:sldId id="270" r:id="rId7"/>
    <p:sldId id="275" r:id="rId8"/>
    <p:sldId id="273" r:id="rId9"/>
    <p:sldId id="265" r:id="rId10"/>
    <p:sldId id="27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4C"/>
    <a:srgbClr val="FACA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EAFAD-CB95-4CE7-A17A-48BC2109D894}" v="37" dt="2023-07-26T19:54:48.195"/>
    <p1510:client id="{D63E6237-2F11-4C48-AED5-6A9347196B96}" v="63" dt="2023-07-26T15:04:08.584"/>
    <p1510:client id="{FA85A17E-BA77-4947-A1F1-C06AD74A6B27}" v="200" dt="2023-07-26T15:18:24.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2" autoAdjust="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Survival Time</cx:pt>
          <cx:pt idx="1">Survival Time</cx:pt>
          <cx:pt idx="2">Survival Time</cx:pt>
          <cx:pt idx="3">Survival Time</cx:pt>
          <cx:pt idx="4">Survival Time</cx:pt>
          <cx:pt idx="5">Survival Time</cx:pt>
          <cx:pt idx="6">Survival Time</cx:pt>
          <cx:pt idx="7">Survival Time</cx:pt>
          <cx:pt idx="8">Survival Time</cx:pt>
          <cx:pt idx="9">Survival Time</cx:pt>
          <cx:pt idx="10">Survival Time</cx:pt>
          <cx:pt idx="11">Survival Time</cx:pt>
          <cx:pt idx="12">Survival Time</cx:pt>
          <cx:pt idx="13">Survival Time</cx:pt>
          <cx:pt idx="14">Survival Time</cx:pt>
          <cx:pt idx="15">Survival Time</cx:pt>
          <cx:pt idx="16">Survival Time</cx:pt>
          <cx:pt idx="17">Survival Time</cx:pt>
          <cx:pt idx="18">Survival Time</cx:pt>
          <cx:pt idx="19">Survival Time</cx:pt>
          <cx:pt idx="20">Survival Time</cx:pt>
          <cx:pt idx="21">Survival Time</cx:pt>
        </cx:lvl>
      </cx:strDim>
      <cx:numDim type="val">
        <cx:f>Sheet1!$B$2:$B$23</cx:f>
        <cx:lvl ptCount="22" formatCode="General">
          <cx:pt idx="0">43.859999999999999</cx:pt>
          <cx:pt idx="1">60.049999999999997</cx:pt>
          <cx:pt idx="2">40.140000000000001</cx:pt>
          <cx:pt idx="3">53.579999999999998</cx:pt>
          <cx:pt idx="4">6.3700000000000001</cx:pt>
          <cx:pt idx="5">17.670000000000002</cx:pt>
          <cx:pt idx="6">51.509999999999998</cx:pt>
          <cx:pt idx="7">46.909999999999997</cx:pt>
          <cx:pt idx="8">49.899999999999999</cx:pt>
          <cx:pt idx="9">49.079999999999998</cx:pt>
          <cx:pt idx="10">17.440000000000001</cx:pt>
          <cx:pt idx="11">8.4399999999999995</cx:pt>
          <cx:pt idx="12">6.7999999999999998</cx:pt>
          <cx:pt idx="13">17.48</cx:pt>
          <cx:pt idx="14">15.140000000000001</cx:pt>
          <cx:pt idx="15">133.63999999999999</cx:pt>
          <cx:pt idx="16">2.3999999999999999</cx:pt>
          <cx:pt idx="17">156.11000000000001</cx:pt>
          <cx:pt idx="18">14.98</cx:pt>
          <cx:pt idx="19">117.31</cx:pt>
          <cx:pt idx="20">90.700000000000003</cx:pt>
          <cx:pt idx="21">30.649999999999999</cx:pt>
        </cx:lvl>
      </cx:numDim>
    </cx:data>
  </cx:chartData>
  <cx:chart>
    <cx:plotArea>
      <cx:plotAreaRegion>
        <cx:series layoutId="boxWhisker" uniqueId="{8227BD9C-E387-492A-B95F-D86346DA8939}" formatIdx="0">
          <cx:tx>
            <cx:txData>
              <cx:f>Sheet1!$B$1</cx:f>
              <cx:v>Series1</cx:v>
            </cx:txData>
          </cx:tx>
          <cx:spPr>
            <a:solidFill>
              <a:srgbClr val="FACA21"/>
            </a:solidFill>
            <a:ln>
              <a:solidFill>
                <a:srgbClr val="00274C"/>
              </a:solidFill>
            </a:ln>
          </cx:spPr>
          <cx:dataId val="0"/>
          <cx:layoutPr>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sz="1800"/>
            </a:pPr>
            <a:endParaRPr lang="en-US" sz="1800" b="0" i="0" u="none" strike="noStrike" baseline="0">
              <a:solidFill>
                <a:prstClr val="black">
                  <a:lumMod val="65000"/>
                  <a:lumOff val="35000"/>
                </a:prstClr>
              </a:solidFill>
              <a:latin typeface="Garamond"/>
            </a:endParaRPr>
          </a:p>
        </cx:txPr>
      </cx:axis>
      <cx:axis id="1">
        <cx:valScaling max="160"/>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BB599-CF9D-4541-9013-7B6A4FAD48CA}" type="doc">
      <dgm:prSet loTypeId="urn:microsoft.com/office/officeart/2005/8/layout/process5" loCatId="process" qsTypeId="urn:microsoft.com/office/officeart/2005/8/quickstyle/simple5" qsCatId="simple" csTypeId="urn:microsoft.com/office/officeart/2005/8/colors/accent2_2" csCatId="accent2" phldr="1"/>
      <dgm:spPr/>
    </dgm:pt>
    <dgm:pt modelId="{B5312E0F-7937-4167-BDBA-11E81DA07585}">
      <dgm:prSet phldrT="[Text]"/>
      <dgm:spPr>
        <a:solidFill>
          <a:srgbClr val="00274C"/>
        </a:solidFill>
      </dgm:spPr>
      <dgm:t>
        <a:bodyPr/>
        <a:lstStyle/>
        <a:p>
          <a:r>
            <a:rPr lang="en-IN">
              <a:latin typeface="Times New Roman"/>
              <a:cs typeface="Times New Roman"/>
            </a:rPr>
            <a:t>Data</a:t>
          </a:r>
        </a:p>
      </dgm:t>
    </dgm:pt>
    <dgm:pt modelId="{23010DD3-C5C9-482E-9107-681582D2C84E}" type="parTrans" cxnId="{A1BAB75A-C44A-4A28-8F91-960D528FEDB4}">
      <dgm:prSet/>
      <dgm:spPr/>
      <dgm:t>
        <a:bodyPr/>
        <a:lstStyle/>
        <a:p>
          <a:endParaRPr lang="en-IN"/>
        </a:p>
      </dgm:t>
    </dgm:pt>
    <dgm:pt modelId="{37B0038A-DBC6-4606-A36E-EDCEBDFC6534}" type="sibTrans" cxnId="{A1BAB75A-C44A-4A28-8F91-960D528FEDB4}">
      <dgm:prSet/>
      <dgm:spPr>
        <a:solidFill>
          <a:srgbClr val="FACA21"/>
        </a:solidFill>
      </dgm:spPr>
      <dgm:t>
        <a:bodyPr/>
        <a:lstStyle/>
        <a:p>
          <a:endParaRPr lang="en-IN" dirty="0"/>
        </a:p>
      </dgm:t>
    </dgm:pt>
    <dgm:pt modelId="{9DA95278-0030-4A2F-9832-8770CDAFE436}">
      <dgm:prSet phldrT="[Text]"/>
      <dgm:spPr>
        <a:solidFill>
          <a:srgbClr val="00274C"/>
        </a:solidFill>
      </dgm:spPr>
      <dgm:t>
        <a:bodyPr/>
        <a:lstStyle/>
        <a:p>
          <a:r>
            <a:rPr lang="en-IN" dirty="0">
              <a:latin typeface="Times New Roman"/>
              <a:cs typeface="Times New Roman"/>
            </a:rPr>
            <a:t>Feature Selection</a:t>
          </a:r>
        </a:p>
      </dgm:t>
    </dgm:pt>
    <dgm:pt modelId="{FB8BC2DF-EC8A-4C9C-971E-EBBAFB54A587}" type="parTrans" cxnId="{90E7A6CE-0AAF-4156-B2AA-671186B5E7C1}">
      <dgm:prSet/>
      <dgm:spPr/>
      <dgm:t>
        <a:bodyPr/>
        <a:lstStyle/>
        <a:p>
          <a:endParaRPr lang="en-IN"/>
        </a:p>
      </dgm:t>
    </dgm:pt>
    <dgm:pt modelId="{E0E304A7-4ED4-4B32-BC7A-BCA099F0356E}" type="sibTrans" cxnId="{90E7A6CE-0AAF-4156-B2AA-671186B5E7C1}">
      <dgm:prSet/>
      <dgm:spPr>
        <a:solidFill>
          <a:srgbClr val="FACA21"/>
        </a:solidFill>
      </dgm:spPr>
      <dgm:t>
        <a:bodyPr/>
        <a:lstStyle/>
        <a:p>
          <a:endParaRPr lang="en-IN"/>
        </a:p>
      </dgm:t>
    </dgm:pt>
    <dgm:pt modelId="{B8B9A8D7-5D34-4BB4-B1C3-EF73C54398F7}">
      <dgm:prSet phldrT="[Text]"/>
      <dgm:spPr>
        <a:solidFill>
          <a:srgbClr val="00274C"/>
        </a:solidFill>
      </dgm:spPr>
      <dgm:t>
        <a:bodyPr/>
        <a:lstStyle/>
        <a:p>
          <a:r>
            <a:rPr lang="en-IN" dirty="0">
              <a:latin typeface="Times New Roman"/>
              <a:cs typeface="Times New Roman"/>
            </a:rPr>
            <a:t>Box-Cox Transformation </a:t>
          </a:r>
        </a:p>
      </dgm:t>
    </dgm:pt>
    <dgm:pt modelId="{A87C73CC-FC1B-478A-9B81-0A1EDF0E8A0C}" type="parTrans" cxnId="{3E26D400-A5CF-47E6-91BD-C39AA7040DCF}">
      <dgm:prSet/>
      <dgm:spPr/>
      <dgm:t>
        <a:bodyPr/>
        <a:lstStyle/>
        <a:p>
          <a:endParaRPr lang="en-IN"/>
        </a:p>
      </dgm:t>
    </dgm:pt>
    <dgm:pt modelId="{0E14E3A4-4E12-4B8A-A496-FCA51DD4A73D}" type="sibTrans" cxnId="{3E26D400-A5CF-47E6-91BD-C39AA7040DCF}">
      <dgm:prSet/>
      <dgm:spPr>
        <a:solidFill>
          <a:srgbClr val="FACA21"/>
        </a:solidFill>
      </dgm:spPr>
      <dgm:t>
        <a:bodyPr/>
        <a:lstStyle/>
        <a:p>
          <a:endParaRPr lang="en-IN"/>
        </a:p>
      </dgm:t>
    </dgm:pt>
    <dgm:pt modelId="{0EFE7D5B-1977-4A4E-B0E5-E6546F6BF903}">
      <dgm:prSet/>
      <dgm:spPr>
        <a:solidFill>
          <a:srgbClr val="00274C"/>
        </a:solidFill>
      </dgm:spPr>
      <dgm:t>
        <a:bodyPr/>
        <a:lstStyle/>
        <a:p>
          <a:r>
            <a:rPr lang="en-IN" dirty="0">
              <a:latin typeface="Times New Roman"/>
              <a:cs typeface="Times New Roman"/>
            </a:rPr>
            <a:t>Tests</a:t>
          </a:r>
        </a:p>
      </dgm:t>
    </dgm:pt>
    <dgm:pt modelId="{8421DA54-4645-4B89-969B-2FFA28D9D0F6}" type="parTrans" cxnId="{9E4DB125-F529-48FA-85F5-C43FBE158A78}">
      <dgm:prSet/>
      <dgm:spPr/>
      <dgm:t>
        <a:bodyPr/>
        <a:lstStyle/>
        <a:p>
          <a:endParaRPr lang="en-IN"/>
        </a:p>
      </dgm:t>
    </dgm:pt>
    <dgm:pt modelId="{09CEB580-491D-4FA9-8D98-7B56AD5140A5}" type="sibTrans" cxnId="{9E4DB125-F529-48FA-85F5-C43FBE158A78}">
      <dgm:prSet/>
      <dgm:spPr/>
      <dgm:t>
        <a:bodyPr/>
        <a:lstStyle/>
        <a:p>
          <a:endParaRPr lang="en-IN"/>
        </a:p>
      </dgm:t>
    </dgm:pt>
    <dgm:pt modelId="{6854A756-4580-496D-86E3-17BAC8E310C1}">
      <dgm:prSet phldr="0"/>
      <dgm:spPr>
        <a:solidFill>
          <a:srgbClr val="00274C"/>
        </a:solidFill>
      </dgm:spPr>
      <dgm:t>
        <a:bodyPr/>
        <a:lstStyle/>
        <a:p>
          <a:pPr rtl="0"/>
          <a:r>
            <a:rPr lang="en-IN" dirty="0">
              <a:latin typeface="Times New Roman"/>
              <a:cs typeface="Times New Roman"/>
            </a:rPr>
            <a:t>Ridge Regression</a:t>
          </a:r>
        </a:p>
      </dgm:t>
    </dgm:pt>
    <dgm:pt modelId="{EEE36CEF-05F0-4D45-91D8-4821D47C5C89}" type="parTrans" cxnId="{A456DF7F-1C18-4363-80B8-A10CDED00DA6}">
      <dgm:prSet/>
      <dgm:spPr/>
      <dgm:t>
        <a:bodyPr/>
        <a:lstStyle/>
        <a:p>
          <a:endParaRPr lang="en-IN"/>
        </a:p>
      </dgm:t>
    </dgm:pt>
    <dgm:pt modelId="{96F63E60-AC8F-4DB3-90D5-C1AF5527A35B}" type="sibTrans" cxnId="{A456DF7F-1C18-4363-80B8-A10CDED00DA6}">
      <dgm:prSet/>
      <dgm:spPr>
        <a:solidFill>
          <a:srgbClr val="FACA21"/>
        </a:solidFill>
      </dgm:spPr>
      <dgm:t>
        <a:bodyPr/>
        <a:lstStyle/>
        <a:p>
          <a:endParaRPr lang="en-IN"/>
        </a:p>
      </dgm:t>
    </dgm:pt>
    <dgm:pt modelId="{972312C6-A196-424A-9372-9F6EDD9CC732}">
      <dgm:prSet phldr="0"/>
      <dgm:spPr>
        <a:solidFill>
          <a:srgbClr val="00274C"/>
        </a:solidFill>
      </dgm:spPr>
      <dgm:t>
        <a:bodyPr/>
        <a:lstStyle/>
        <a:p>
          <a:pPr rtl="0"/>
          <a:r>
            <a:rPr lang="en-IN" dirty="0">
              <a:latin typeface="Times New Roman"/>
              <a:cs typeface="Times New Roman"/>
            </a:rPr>
            <a:t>Stability Selection</a:t>
          </a:r>
        </a:p>
      </dgm:t>
    </dgm:pt>
    <dgm:pt modelId="{E343F361-547D-4B28-84EB-65DF315D94C1}" type="parTrans" cxnId="{ADF7857A-44D0-46FD-BF0C-5296C4697D84}">
      <dgm:prSet/>
      <dgm:spPr/>
      <dgm:t>
        <a:bodyPr/>
        <a:lstStyle/>
        <a:p>
          <a:endParaRPr lang="en-US"/>
        </a:p>
      </dgm:t>
    </dgm:pt>
    <dgm:pt modelId="{22CA3B6E-0EF1-4E58-B39F-380663DC001A}" type="sibTrans" cxnId="{ADF7857A-44D0-46FD-BF0C-5296C4697D84}">
      <dgm:prSet/>
      <dgm:spPr>
        <a:solidFill>
          <a:srgbClr val="FACA21"/>
        </a:solidFill>
      </dgm:spPr>
      <dgm:t>
        <a:bodyPr/>
        <a:lstStyle/>
        <a:p>
          <a:endParaRPr lang="en-US"/>
        </a:p>
      </dgm:t>
    </dgm:pt>
    <dgm:pt modelId="{82D30956-83CA-47D9-A5D6-A214D196E7D0}" type="pres">
      <dgm:prSet presAssocID="{BBBBB599-CF9D-4541-9013-7B6A4FAD48CA}" presName="diagram" presStyleCnt="0">
        <dgm:presLayoutVars>
          <dgm:dir/>
          <dgm:resizeHandles val="exact"/>
        </dgm:presLayoutVars>
      </dgm:prSet>
      <dgm:spPr/>
    </dgm:pt>
    <dgm:pt modelId="{C403FCD7-993A-4E00-A4FF-0A9D96772404}" type="pres">
      <dgm:prSet presAssocID="{B5312E0F-7937-4167-BDBA-11E81DA07585}" presName="node" presStyleLbl="node1" presStyleIdx="0" presStyleCnt="6">
        <dgm:presLayoutVars>
          <dgm:bulletEnabled val="1"/>
        </dgm:presLayoutVars>
      </dgm:prSet>
      <dgm:spPr/>
    </dgm:pt>
    <dgm:pt modelId="{C6EAAF0D-361C-41F0-8505-C8EC36BD3F1C}" type="pres">
      <dgm:prSet presAssocID="{37B0038A-DBC6-4606-A36E-EDCEBDFC6534}" presName="sibTrans" presStyleLbl="sibTrans2D1" presStyleIdx="0" presStyleCnt="5"/>
      <dgm:spPr/>
    </dgm:pt>
    <dgm:pt modelId="{9767F821-70EE-445B-89B8-F46E9E1AF87B}" type="pres">
      <dgm:prSet presAssocID="{37B0038A-DBC6-4606-A36E-EDCEBDFC6534}" presName="connectorText" presStyleLbl="sibTrans2D1" presStyleIdx="0" presStyleCnt="5"/>
      <dgm:spPr/>
    </dgm:pt>
    <dgm:pt modelId="{E4E3A806-41A1-432D-AF1E-63223D5A66BD}" type="pres">
      <dgm:prSet presAssocID="{9DA95278-0030-4A2F-9832-8770CDAFE436}" presName="node" presStyleLbl="node1" presStyleIdx="1" presStyleCnt="6">
        <dgm:presLayoutVars>
          <dgm:bulletEnabled val="1"/>
        </dgm:presLayoutVars>
      </dgm:prSet>
      <dgm:spPr/>
    </dgm:pt>
    <dgm:pt modelId="{120645AF-6AC9-44B0-8D38-4DAEA5B1D8E2}" type="pres">
      <dgm:prSet presAssocID="{E0E304A7-4ED4-4B32-BC7A-BCA099F0356E}" presName="sibTrans" presStyleLbl="sibTrans2D1" presStyleIdx="1" presStyleCnt="5"/>
      <dgm:spPr/>
    </dgm:pt>
    <dgm:pt modelId="{D3AB1106-D030-43AA-BAD5-D153E0EFE9FF}" type="pres">
      <dgm:prSet presAssocID="{E0E304A7-4ED4-4B32-BC7A-BCA099F0356E}" presName="connectorText" presStyleLbl="sibTrans2D1" presStyleIdx="1" presStyleCnt="5"/>
      <dgm:spPr/>
    </dgm:pt>
    <dgm:pt modelId="{77EBF33A-949E-4F57-B78E-7F2CCF6901FC}" type="pres">
      <dgm:prSet presAssocID="{B8B9A8D7-5D34-4BB4-B1C3-EF73C54398F7}" presName="node" presStyleLbl="node1" presStyleIdx="2" presStyleCnt="6">
        <dgm:presLayoutVars>
          <dgm:bulletEnabled val="1"/>
        </dgm:presLayoutVars>
      </dgm:prSet>
      <dgm:spPr/>
    </dgm:pt>
    <dgm:pt modelId="{63701F8E-8F96-4CA0-BBD3-52910337A2B9}" type="pres">
      <dgm:prSet presAssocID="{0E14E3A4-4E12-4B8A-A496-FCA51DD4A73D}" presName="sibTrans" presStyleLbl="sibTrans2D1" presStyleIdx="2" presStyleCnt="5" custLinFactNeighborY="0"/>
      <dgm:spPr/>
    </dgm:pt>
    <dgm:pt modelId="{897B860B-E08B-454A-B891-3F328AFBA8F0}" type="pres">
      <dgm:prSet presAssocID="{0E14E3A4-4E12-4B8A-A496-FCA51DD4A73D}" presName="connectorText" presStyleLbl="sibTrans2D1" presStyleIdx="2" presStyleCnt="5"/>
      <dgm:spPr/>
    </dgm:pt>
    <dgm:pt modelId="{2048788F-A442-4C36-B142-A0A205CA532F}" type="pres">
      <dgm:prSet presAssocID="{972312C6-A196-424A-9372-9F6EDD9CC732}" presName="node" presStyleLbl="node1" presStyleIdx="3" presStyleCnt="6">
        <dgm:presLayoutVars>
          <dgm:bulletEnabled val="1"/>
        </dgm:presLayoutVars>
      </dgm:prSet>
      <dgm:spPr/>
    </dgm:pt>
    <dgm:pt modelId="{6DD56ED8-C0AE-4839-B263-2F0E8B6971BA}" type="pres">
      <dgm:prSet presAssocID="{22CA3B6E-0EF1-4E58-B39F-380663DC001A}" presName="sibTrans" presStyleLbl="sibTrans2D1" presStyleIdx="3" presStyleCnt="5"/>
      <dgm:spPr/>
    </dgm:pt>
    <dgm:pt modelId="{BF41812F-0F6B-4A98-AFF8-81FC5C435E13}" type="pres">
      <dgm:prSet presAssocID="{22CA3B6E-0EF1-4E58-B39F-380663DC001A}" presName="connectorText" presStyleLbl="sibTrans2D1" presStyleIdx="3" presStyleCnt="5"/>
      <dgm:spPr/>
    </dgm:pt>
    <dgm:pt modelId="{07434020-D82D-4ABD-AB01-867ED0DBB57A}" type="pres">
      <dgm:prSet presAssocID="{6854A756-4580-496D-86E3-17BAC8E310C1}" presName="node" presStyleLbl="node1" presStyleIdx="4" presStyleCnt="6">
        <dgm:presLayoutVars>
          <dgm:bulletEnabled val="1"/>
        </dgm:presLayoutVars>
      </dgm:prSet>
      <dgm:spPr/>
    </dgm:pt>
    <dgm:pt modelId="{2443ECE6-067A-40B7-B1C2-90D812814A07}" type="pres">
      <dgm:prSet presAssocID="{96F63E60-AC8F-4DB3-90D5-C1AF5527A35B}" presName="sibTrans" presStyleLbl="sibTrans2D1" presStyleIdx="4" presStyleCnt="5"/>
      <dgm:spPr/>
    </dgm:pt>
    <dgm:pt modelId="{78637EAD-B35C-4B68-B0D0-6944B1D6D72A}" type="pres">
      <dgm:prSet presAssocID="{96F63E60-AC8F-4DB3-90D5-C1AF5527A35B}" presName="connectorText" presStyleLbl="sibTrans2D1" presStyleIdx="4" presStyleCnt="5"/>
      <dgm:spPr/>
    </dgm:pt>
    <dgm:pt modelId="{2591B962-D5B7-45B9-AB48-9D9679F35657}" type="pres">
      <dgm:prSet presAssocID="{0EFE7D5B-1977-4A4E-B0E5-E6546F6BF903}" presName="node" presStyleLbl="node1" presStyleIdx="5" presStyleCnt="6">
        <dgm:presLayoutVars>
          <dgm:bulletEnabled val="1"/>
        </dgm:presLayoutVars>
      </dgm:prSet>
      <dgm:spPr/>
    </dgm:pt>
  </dgm:ptLst>
  <dgm:cxnLst>
    <dgm:cxn modelId="{F7165300-3F97-4D77-9D39-1C1D6189A99D}" type="presOf" srcId="{22CA3B6E-0EF1-4E58-B39F-380663DC001A}" destId="{BF41812F-0F6B-4A98-AFF8-81FC5C435E13}" srcOrd="1" destOrd="0" presId="urn:microsoft.com/office/officeart/2005/8/layout/process5"/>
    <dgm:cxn modelId="{3E26D400-A5CF-47E6-91BD-C39AA7040DCF}" srcId="{BBBBB599-CF9D-4541-9013-7B6A4FAD48CA}" destId="{B8B9A8D7-5D34-4BB4-B1C3-EF73C54398F7}" srcOrd="2" destOrd="0" parTransId="{A87C73CC-FC1B-478A-9B81-0A1EDF0E8A0C}" sibTransId="{0E14E3A4-4E12-4B8A-A496-FCA51DD4A73D}"/>
    <dgm:cxn modelId="{ADDECB22-8B93-4A5E-877B-C96FE99C65DD}" type="presOf" srcId="{37B0038A-DBC6-4606-A36E-EDCEBDFC6534}" destId="{C6EAAF0D-361C-41F0-8505-C8EC36BD3F1C}" srcOrd="0" destOrd="0" presId="urn:microsoft.com/office/officeart/2005/8/layout/process5"/>
    <dgm:cxn modelId="{9E4DB125-F529-48FA-85F5-C43FBE158A78}" srcId="{BBBBB599-CF9D-4541-9013-7B6A4FAD48CA}" destId="{0EFE7D5B-1977-4A4E-B0E5-E6546F6BF903}" srcOrd="5" destOrd="0" parTransId="{8421DA54-4645-4B89-969B-2FFA28D9D0F6}" sibTransId="{09CEB580-491D-4FA9-8D98-7B56AD5140A5}"/>
    <dgm:cxn modelId="{E5648527-C8B3-4B44-8DAE-C4147D474D20}" type="presOf" srcId="{0E14E3A4-4E12-4B8A-A496-FCA51DD4A73D}" destId="{63701F8E-8F96-4CA0-BBD3-52910337A2B9}" srcOrd="0" destOrd="0" presId="urn:microsoft.com/office/officeart/2005/8/layout/process5"/>
    <dgm:cxn modelId="{ED40233F-4FBB-493F-AB9A-FD106AC234E1}" type="presOf" srcId="{B5312E0F-7937-4167-BDBA-11E81DA07585}" destId="{C403FCD7-993A-4E00-A4FF-0A9D96772404}" srcOrd="0" destOrd="0" presId="urn:microsoft.com/office/officeart/2005/8/layout/process5"/>
    <dgm:cxn modelId="{CB317A5B-A019-4EC2-9313-9BBAA1D07687}" type="presOf" srcId="{E0E304A7-4ED4-4B32-BC7A-BCA099F0356E}" destId="{120645AF-6AC9-44B0-8D38-4DAEA5B1D8E2}" srcOrd="0" destOrd="0" presId="urn:microsoft.com/office/officeart/2005/8/layout/process5"/>
    <dgm:cxn modelId="{715F5162-A34B-4814-BAE3-D0BB6F713238}" type="presOf" srcId="{0EFE7D5B-1977-4A4E-B0E5-E6546F6BF903}" destId="{2591B962-D5B7-45B9-AB48-9D9679F35657}" srcOrd="0" destOrd="0" presId="urn:microsoft.com/office/officeart/2005/8/layout/process5"/>
    <dgm:cxn modelId="{54E7B968-30DD-4EB5-BE42-0E79B0E0E3A4}" type="presOf" srcId="{972312C6-A196-424A-9372-9F6EDD9CC732}" destId="{2048788F-A442-4C36-B142-A0A205CA532F}" srcOrd="0" destOrd="0" presId="urn:microsoft.com/office/officeart/2005/8/layout/process5"/>
    <dgm:cxn modelId="{4239B44F-CC92-4473-AEBD-3399629693A1}" type="presOf" srcId="{22CA3B6E-0EF1-4E58-B39F-380663DC001A}" destId="{6DD56ED8-C0AE-4839-B263-2F0E8B6971BA}" srcOrd="0" destOrd="0" presId="urn:microsoft.com/office/officeart/2005/8/layout/process5"/>
    <dgm:cxn modelId="{63468B50-F0F4-43AB-B2AD-81F16E530FE6}" type="presOf" srcId="{37B0038A-DBC6-4606-A36E-EDCEBDFC6534}" destId="{9767F821-70EE-445B-89B8-F46E9E1AF87B}" srcOrd="1" destOrd="0" presId="urn:microsoft.com/office/officeart/2005/8/layout/process5"/>
    <dgm:cxn modelId="{64ED0157-3716-4CC8-8F45-88348DB0E950}" type="presOf" srcId="{B8B9A8D7-5D34-4BB4-B1C3-EF73C54398F7}" destId="{77EBF33A-949E-4F57-B78E-7F2CCF6901FC}" srcOrd="0" destOrd="0" presId="urn:microsoft.com/office/officeart/2005/8/layout/process5"/>
    <dgm:cxn modelId="{ADF7857A-44D0-46FD-BF0C-5296C4697D84}" srcId="{BBBBB599-CF9D-4541-9013-7B6A4FAD48CA}" destId="{972312C6-A196-424A-9372-9F6EDD9CC732}" srcOrd="3" destOrd="0" parTransId="{E343F361-547D-4B28-84EB-65DF315D94C1}" sibTransId="{22CA3B6E-0EF1-4E58-B39F-380663DC001A}"/>
    <dgm:cxn modelId="{A1BAB75A-C44A-4A28-8F91-960D528FEDB4}" srcId="{BBBBB599-CF9D-4541-9013-7B6A4FAD48CA}" destId="{B5312E0F-7937-4167-BDBA-11E81DA07585}" srcOrd="0" destOrd="0" parTransId="{23010DD3-C5C9-482E-9107-681582D2C84E}" sibTransId="{37B0038A-DBC6-4606-A36E-EDCEBDFC6534}"/>
    <dgm:cxn modelId="{A456DF7F-1C18-4363-80B8-A10CDED00DA6}" srcId="{BBBBB599-CF9D-4541-9013-7B6A4FAD48CA}" destId="{6854A756-4580-496D-86E3-17BAC8E310C1}" srcOrd="4" destOrd="0" parTransId="{EEE36CEF-05F0-4D45-91D8-4821D47C5C89}" sibTransId="{96F63E60-AC8F-4DB3-90D5-C1AF5527A35B}"/>
    <dgm:cxn modelId="{ABFC138A-6CB0-42AD-BF2B-AC153C98C25D}" type="presOf" srcId="{E0E304A7-4ED4-4B32-BC7A-BCA099F0356E}" destId="{D3AB1106-D030-43AA-BAD5-D153E0EFE9FF}" srcOrd="1" destOrd="0" presId="urn:microsoft.com/office/officeart/2005/8/layout/process5"/>
    <dgm:cxn modelId="{ECAA81A7-E662-44D4-B84F-81D469DAEF1F}" type="presOf" srcId="{BBBBB599-CF9D-4541-9013-7B6A4FAD48CA}" destId="{82D30956-83CA-47D9-A5D6-A214D196E7D0}" srcOrd="0" destOrd="0" presId="urn:microsoft.com/office/officeart/2005/8/layout/process5"/>
    <dgm:cxn modelId="{B99257AC-988A-4108-AD12-AE12E890E5F8}" type="presOf" srcId="{96F63E60-AC8F-4DB3-90D5-C1AF5527A35B}" destId="{2443ECE6-067A-40B7-B1C2-90D812814A07}" srcOrd="0" destOrd="0" presId="urn:microsoft.com/office/officeart/2005/8/layout/process5"/>
    <dgm:cxn modelId="{696523BD-CB37-4821-A92F-D7E52848A0F0}" type="presOf" srcId="{9DA95278-0030-4A2F-9832-8770CDAFE436}" destId="{E4E3A806-41A1-432D-AF1E-63223D5A66BD}" srcOrd="0" destOrd="0" presId="urn:microsoft.com/office/officeart/2005/8/layout/process5"/>
    <dgm:cxn modelId="{604167C7-D687-4509-80D9-EA7F1F80FC87}" type="presOf" srcId="{0E14E3A4-4E12-4B8A-A496-FCA51DD4A73D}" destId="{897B860B-E08B-454A-B891-3F328AFBA8F0}" srcOrd="1" destOrd="0" presId="urn:microsoft.com/office/officeart/2005/8/layout/process5"/>
    <dgm:cxn modelId="{90E7A6CE-0AAF-4156-B2AA-671186B5E7C1}" srcId="{BBBBB599-CF9D-4541-9013-7B6A4FAD48CA}" destId="{9DA95278-0030-4A2F-9832-8770CDAFE436}" srcOrd="1" destOrd="0" parTransId="{FB8BC2DF-EC8A-4C9C-971E-EBBAFB54A587}" sibTransId="{E0E304A7-4ED4-4B32-BC7A-BCA099F0356E}"/>
    <dgm:cxn modelId="{B88371F9-1BF8-4909-99ED-1E1B91FA9F49}" type="presOf" srcId="{96F63E60-AC8F-4DB3-90D5-C1AF5527A35B}" destId="{78637EAD-B35C-4B68-B0D0-6944B1D6D72A}" srcOrd="1" destOrd="0" presId="urn:microsoft.com/office/officeart/2005/8/layout/process5"/>
    <dgm:cxn modelId="{790E81FE-66B3-4EF6-99C8-F0CD6FFD3175}" type="presOf" srcId="{6854A756-4580-496D-86E3-17BAC8E310C1}" destId="{07434020-D82D-4ABD-AB01-867ED0DBB57A}" srcOrd="0" destOrd="0" presId="urn:microsoft.com/office/officeart/2005/8/layout/process5"/>
    <dgm:cxn modelId="{726632BF-BEC2-42F5-A4A6-C7C015E9D5E9}" type="presParOf" srcId="{82D30956-83CA-47D9-A5D6-A214D196E7D0}" destId="{C403FCD7-993A-4E00-A4FF-0A9D96772404}" srcOrd="0" destOrd="0" presId="urn:microsoft.com/office/officeart/2005/8/layout/process5"/>
    <dgm:cxn modelId="{3DD7828F-F4FB-48CB-9432-FEA558D94974}" type="presParOf" srcId="{82D30956-83CA-47D9-A5D6-A214D196E7D0}" destId="{C6EAAF0D-361C-41F0-8505-C8EC36BD3F1C}" srcOrd="1" destOrd="0" presId="urn:microsoft.com/office/officeart/2005/8/layout/process5"/>
    <dgm:cxn modelId="{D5824C9C-D68F-4709-98B3-7AD8AE51824E}" type="presParOf" srcId="{C6EAAF0D-361C-41F0-8505-C8EC36BD3F1C}" destId="{9767F821-70EE-445B-89B8-F46E9E1AF87B}" srcOrd="0" destOrd="0" presId="urn:microsoft.com/office/officeart/2005/8/layout/process5"/>
    <dgm:cxn modelId="{533F8680-D3FF-4100-8952-F35F59740DF0}" type="presParOf" srcId="{82D30956-83CA-47D9-A5D6-A214D196E7D0}" destId="{E4E3A806-41A1-432D-AF1E-63223D5A66BD}" srcOrd="2" destOrd="0" presId="urn:microsoft.com/office/officeart/2005/8/layout/process5"/>
    <dgm:cxn modelId="{214B39D4-D007-43A4-8225-AE1F5674BF99}" type="presParOf" srcId="{82D30956-83CA-47D9-A5D6-A214D196E7D0}" destId="{120645AF-6AC9-44B0-8D38-4DAEA5B1D8E2}" srcOrd="3" destOrd="0" presId="urn:microsoft.com/office/officeart/2005/8/layout/process5"/>
    <dgm:cxn modelId="{A9B9D9E6-36A2-4434-A727-7943B1827280}" type="presParOf" srcId="{120645AF-6AC9-44B0-8D38-4DAEA5B1D8E2}" destId="{D3AB1106-D030-43AA-BAD5-D153E0EFE9FF}" srcOrd="0" destOrd="0" presId="urn:microsoft.com/office/officeart/2005/8/layout/process5"/>
    <dgm:cxn modelId="{083077AF-582D-48D2-93F4-366C179F3EEB}" type="presParOf" srcId="{82D30956-83CA-47D9-A5D6-A214D196E7D0}" destId="{77EBF33A-949E-4F57-B78E-7F2CCF6901FC}" srcOrd="4" destOrd="0" presId="urn:microsoft.com/office/officeart/2005/8/layout/process5"/>
    <dgm:cxn modelId="{819B9361-5DB0-49C7-BA62-7A5B1E8EBBC0}" type="presParOf" srcId="{82D30956-83CA-47D9-A5D6-A214D196E7D0}" destId="{63701F8E-8F96-4CA0-BBD3-52910337A2B9}" srcOrd="5" destOrd="0" presId="urn:microsoft.com/office/officeart/2005/8/layout/process5"/>
    <dgm:cxn modelId="{79AEBB7A-C33D-498A-A878-12CD14A8E3C4}" type="presParOf" srcId="{63701F8E-8F96-4CA0-BBD3-52910337A2B9}" destId="{897B860B-E08B-454A-B891-3F328AFBA8F0}" srcOrd="0" destOrd="0" presId="urn:microsoft.com/office/officeart/2005/8/layout/process5"/>
    <dgm:cxn modelId="{D67F5821-45BA-449C-BFE1-3524ED3AD9CB}" type="presParOf" srcId="{82D30956-83CA-47D9-A5D6-A214D196E7D0}" destId="{2048788F-A442-4C36-B142-A0A205CA532F}" srcOrd="6" destOrd="0" presId="urn:microsoft.com/office/officeart/2005/8/layout/process5"/>
    <dgm:cxn modelId="{3750C70D-04B2-4267-97C2-2219B3B415CF}" type="presParOf" srcId="{82D30956-83CA-47D9-A5D6-A214D196E7D0}" destId="{6DD56ED8-C0AE-4839-B263-2F0E8B6971BA}" srcOrd="7" destOrd="0" presId="urn:microsoft.com/office/officeart/2005/8/layout/process5"/>
    <dgm:cxn modelId="{495B42F3-3E00-4533-AB64-7FA7CDB521DE}" type="presParOf" srcId="{6DD56ED8-C0AE-4839-B263-2F0E8B6971BA}" destId="{BF41812F-0F6B-4A98-AFF8-81FC5C435E13}" srcOrd="0" destOrd="0" presId="urn:microsoft.com/office/officeart/2005/8/layout/process5"/>
    <dgm:cxn modelId="{E15A6C30-7C6B-48AF-890E-8D7E0C298E52}" type="presParOf" srcId="{82D30956-83CA-47D9-A5D6-A214D196E7D0}" destId="{07434020-D82D-4ABD-AB01-867ED0DBB57A}" srcOrd="8" destOrd="0" presId="urn:microsoft.com/office/officeart/2005/8/layout/process5"/>
    <dgm:cxn modelId="{A3CABE54-A74E-4F97-B5E6-641702D1485F}" type="presParOf" srcId="{82D30956-83CA-47D9-A5D6-A214D196E7D0}" destId="{2443ECE6-067A-40B7-B1C2-90D812814A07}" srcOrd="9" destOrd="0" presId="urn:microsoft.com/office/officeart/2005/8/layout/process5"/>
    <dgm:cxn modelId="{8A443279-4CA7-42D2-AC02-5F5B8EEDFC35}" type="presParOf" srcId="{2443ECE6-067A-40B7-B1C2-90D812814A07}" destId="{78637EAD-B35C-4B68-B0D0-6944B1D6D72A}" srcOrd="0" destOrd="0" presId="urn:microsoft.com/office/officeart/2005/8/layout/process5"/>
    <dgm:cxn modelId="{ABC2036B-4CC8-4C61-94CB-0A39D0020DE1}" type="presParOf" srcId="{82D30956-83CA-47D9-A5D6-A214D196E7D0}" destId="{2591B962-D5B7-45B9-AB48-9D9679F35657}"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0FB59A-CE63-46CA-A7FB-9D9D5ED9B74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996E873-A400-436E-99A3-6AD90FA4F853}">
      <dgm:prSet phldrT="[Text]" custT="1"/>
      <dgm:spPr>
        <a:solidFill>
          <a:srgbClr val="00274C"/>
        </a:solidFill>
      </dgm:spPr>
      <dgm:t>
        <a:bodyPr/>
        <a:lstStyle/>
        <a:p>
          <a:r>
            <a:rPr lang="en-US" sz="2400" dirty="0"/>
            <a:t>Dimension Reduction</a:t>
          </a:r>
        </a:p>
      </dgm:t>
    </dgm:pt>
    <dgm:pt modelId="{2D8FE55B-BC4E-4148-9B20-FE3146004272}" type="parTrans" cxnId="{FB659F7E-884E-4477-9530-4305A24B31A9}">
      <dgm:prSet/>
      <dgm:spPr/>
      <dgm:t>
        <a:bodyPr/>
        <a:lstStyle/>
        <a:p>
          <a:endParaRPr lang="en-US"/>
        </a:p>
      </dgm:t>
    </dgm:pt>
    <dgm:pt modelId="{3F7B8190-F93E-4170-BD11-58187E9CE3D4}" type="sibTrans" cxnId="{FB659F7E-884E-4477-9530-4305A24B31A9}">
      <dgm:prSet/>
      <dgm:spPr/>
      <dgm:t>
        <a:bodyPr/>
        <a:lstStyle/>
        <a:p>
          <a:endParaRPr lang="en-US"/>
        </a:p>
      </dgm:t>
    </dgm:pt>
    <dgm:pt modelId="{31148793-634B-4D01-A423-20222F0ACDCD}">
      <dgm:prSet phldrT="[Text]"/>
      <dgm:spPr/>
      <dgm:t>
        <a:bodyPr/>
        <a:lstStyle/>
        <a:p>
          <a:r>
            <a:rPr lang="en-US" dirty="0"/>
            <a:t>PCA</a:t>
          </a:r>
        </a:p>
      </dgm:t>
    </dgm:pt>
    <dgm:pt modelId="{053BC8FF-D201-4FB0-AD1D-52B86E8611C0}" type="parTrans" cxnId="{E2595186-AAC7-47C8-A12E-A4B2BA19C1D9}">
      <dgm:prSet/>
      <dgm:spPr/>
      <dgm:t>
        <a:bodyPr/>
        <a:lstStyle/>
        <a:p>
          <a:endParaRPr lang="en-US"/>
        </a:p>
      </dgm:t>
    </dgm:pt>
    <dgm:pt modelId="{E81DC347-1E9B-4726-A2AF-9939E421384F}" type="sibTrans" cxnId="{E2595186-AAC7-47C8-A12E-A4B2BA19C1D9}">
      <dgm:prSet/>
      <dgm:spPr/>
      <dgm:t>
        <a:bodyPr/>
        <a:lstStyle/>
        <a:p>
          <a:endParaRPr lang="en-US"/>
        </a:p>
      </dgm:t>
    </dgm:pt>
    <dgm:pt modelId="{9907BDC3-7EFD-4462-A57A-4B9390D33DB2}">
      <dgm:prSet phldrT="[Text]" custT="1"/>
      <dgm:spPr>
        <a:solidFill>
          <a:srgbClr val="002647"/>
        </a:solidFill>
      </dgm:spPr>
      <dgm:t>
        <a:bodyPr/>
        <a:lstStyle/>
        <a:p>
          <a:r>
            <a:rPr lang="en-US" sz="2400" dirty="0"/>
            <a:t>Clustering</a:t>
          </a:r>
        </a:p>
      </dgm:t>
    </dgm:pt>
    <dgm:pt modelId="{E6D08DC7-355E-4AD6-BA8E-477DD21AA5AB}" type="parTrans" cxnId="{8ABF8BC2-7D23-4DF5-AFEE-F5FC1AD98457}">
      <dgm:prSet/>
      <dgm:spPr/>
      <dgm:t>
        <a:bodyPr/>
        <a:lstStyle/>
        <a:p>
          <a:endParaRPr lang="en-US"/>
        </a:p>
      </dgm:t>
    </dgm:pt>
    <dgm:pt modelId="{50ADC3EA-55D9-4EF6-9DF2-132BE0E65ED2}" type="sibTrans" cxnId="{8ABF8BC2-7D23-4DF5-AFEE-F5FC1AD98457}">
      <dgm:prSet/>
      <dgm:spPr/>
      <dgm:t>
        <a:bodyPr/>
        <a:lstStyle/>
        <a:p>
          <a:endParaRPr lang="en-US"/>
        </a:p>
      </dgm:t>
    </dgm:pt>
    <dgm:pt modelId="{82D6ACAE-2C2E-46DC-A860-72E090A9A73B}">
      <dgm:prSet phldrT="[Text]"/>
      <dgm:spPr/>
      <dgm:t>
        <a:bodyPr/>
        <a:lstStyle/>
        <a:p>
          <a:r>
            <a:rPr lang="en-US" dirty="0"/>
            <a:t>K-means </a:t>
          </a:r>
        </a:p>
      </dgm:t>
    </dgm:pt>
    <dgm:pt modelId="{E31A5C17-929F-4FCC-9AF7-53C030C83646}" type="parTrans" cxnId="{F2F9337B-BAA3-4E48-9EDC-F85EAD8BC619}">
      <dgm:prSet/>
      <dgm:spPr/>
      <dgm:t>
        <a:bodyPr/>
        <a:lstStyle/>
        <a:p>
          <a:endParaRPr lang="en-US"/>
        </a:p>
      </dgm:t>
    </dgm:pt>
    <dgm:pt modelId="{36F0F5AD-19F0-4FAF-8BC6-E12F282DD930}" type="sibTrans" cxnId="{F2F9337B-BAA3-4E48-9EDC-F85EAD8BC619}">
      <dgm:prSet/>
      <dgm:spPr/>
      <dgm:t>
        <a:bodyPr/>
        <a:lstStyle/>
        <a:p>
          <a:endParaRPr lang="en-US"/>
        </a:p>
      </dgm:t>
    </dgm:pt>
    <dgm:pt modelId="{727E3FBE-8934-40F6-9286-2CF1C50F1FF0}">
      <dgm:prSet phldrT="[Text]" custT="1"/>
      <dgm:spPr>
        <a:solidFill>
          <a:srgbClr val="002647"/>
        </a:solidFill>
      </dgm:spPr>
      <dgm:t>
        <a:bodyPr/>
        <a:lstStyle/>
        <a:p>
          <a:r>
            <a:rPr lang="en-US" sz="2400" dirty="0"/>
            <a:t>Biological Functions</a:t>
          </a:r>
        </a:p>
      </dgm:t>
    </dgm:pt>
    <dgm:pt modelId="{61E3CE5E-1E55-457A-AA70-9D894744EBE3}" type="parTrans" cxnId="{A15A5B94-2DE3-453B-80FF-071F86C04661}">
      <dgm:prSet/>
      <dgm:spPr/>
      <dgm:t>
        <a:bodyPr/>
        <a:lstStyle/>
        <a:p>
          <a:endParaRPr lang="en-US"/>
        </a:p>
      </dgm:t>
    </dgm:pt>
    <dgm:pt modelId="{1F1E04CC-E537-4ED1-BE12-AC3730A59982}" type="sibTrans" cxnId="{A15A5B94-2DE3-453B-80FF-071F86C04661}">
      <dgm:prSet/>
      <dgm:spPr/>
      <dgm:t>
        <a:bodyPr/>
        <a:lstStyle/>
        <a:p>
          <a:endParaRPr lang="en-US"/>
        </a:p>
      </dgm:t>
    </dgm:pt>
    <dgm:pt modelId="{38D82665-40D7-4055-A420-C4C9BFBDA214}">
      <dgm:prSet phldrT="[Text]"/>
      <dgm:spPr/>
      <dgm:t>
        <a:bodyPr/>
        <a:lstStyle/>
        <a:p>
          <a:r>
            <a:rPr lang="en-US" dirty="0"/>
            <a:t>Related biological functions within clusters?</a:t>
          </a:r>
        </a:p>
      </dgm:t>
    </dgm:pt>
    <dgm:pt modelId="{45D5A70C-23F6-468F-B992-8BAADAAC4AC6}" type="parTrans" cxnId="{6030A463-3612-40EF-ADAC-6819905CFE47}">
      <dgm:prSet/>
      <dgm:spPr/>
      <dgm:t>
        <a:bodyPr/>
        <a:lstStyle/>
        <a:p>
          <a:endParaRPr lang="en-US"/>
        </a:p>
      </dgm:t>
    </dgm:pt>
    <dgm:pt modelId="{9F26AA29-36C1-482F-96EB-7B63B98697DC}" type="sibTrans" cxnId="{6030A463-3612-40EF-ADAC-6819905CFE47}">
      <dgm:prSet/>
      <dgm:spPr/>
      <dgm:t>
        <a:bodyPr/>
        <a:lstStyle/>
        <a:p>
          <a:endParaRPr lang="en-US"/>
        </a:p>
      </dgm:t>
    </dgm:pt>
    <dgm:pt modelId="{2868E759-615C-4ED4-BE99-544342D07C4D}">
      <dgm:prSet phldrT="[Text]"/>
      <dgm:spPr/>
      <dgm:t>
        <a:bodyPr/>
        <a:lstStyle/>
        <a:p>
          <a:r>
            <a:rPr lang="en-US" dirty="0"/>
            <a:t>Sparse PCA</a:t>
          </a:r>
        </a:p>
      </dgm:t>
    </dgm:pt>
    <dgm:pt modelId="{F9D5851B-E7AE-46AC-B48A-A9EA2E47BB67}" type="parTrans" cxnId="{220F29B2-74B3-4AB9-86B5-9A5E6DD7EE01}">
      <dgm:prSet/>
      <dgm:spPr/>
      <dgm:t>
        <a:bodyPr/>
        <a:lstStyle/>
        <a:p>
          <a:endParaRPr lang="en-US"/>
        </a:p>
      </dgm:t>
    </dgm:pt>
    <dgm:pt modelId="{074B2858-FB4E-487C-AF08-9D4FDD1C60FC}" type="sibTrans" cxnId="{220F29B2-74B3-4AB9-86B5-9A5E6DD7EE01}">
      <dgm:prSet/>
      <dgm:spPr/>
      <dgm:t>
        <a:bodyPr/>
        <a:lstStyle/>
        <a:p>
          <a:endParaRPr lang="en-US"/>
        </a:p>
      </dgm:t>
    </dgm:pt>
    <dgm:pt modelId="{8FC7D80A-1B37-475A-B394-5D2224B52C48}">
      <dgm:prSet phldrT="[Text]"/>
      <dgm:spPr/>
      <dgm:t>
        <a:bodyPr/>
        <a:lstStyle/>
        <a:p>
          <a:r>
            <a:rPr lang="en-US" dirty="0"/>
            <a:t>Kernel PCA</a:t>
          </a:r>
        </a:p>
      </dgm:t>
    </dgm:pt>
    <dgm:pt modelId="{98022DAB-CBA5-4F91-BAE0-B79062506A24}" type="parTrans" cxnId="{BF3E6750-D68A-4C33-BE54-85CC3D48E216}">
      <dgm:prSet/>
      <dgm:spPr/>
      <dgm:t>
        <a:bodyPr/>
        <a:lstStyle/>
        <a:p>
          <a:endParaRPr lang="en-US"/>
        </a:p>
      </dgm:t>
    </dgm:pt>
    <dgm:pt modelId="{81EACA29-8DBB-45A5-934E-C0BB82987D89}" type="sibTrans" cxnId="{BF3E6750-D68A-4C33-BE54-85CC3D48E216}">
      <dgm:prSet/>
      <dgm:spPr/>
      <dgm:t>
        <a:bodyPr/>
        <a:lstStyle/>
        <a:p>
          <a:endParaRPr lang="en-US"/>
        </a:p>
      </dgm:t>
    </dgm:pt>
    <dgm:pt modelId="{48508B1B-6123-4890-9788-011483D81D68}">
      <dgm:prSet phldrT="[Text]"/>
      <dgm:spPr/>
      <dgm:t>
        <a:bodyPr/>
        <a:lstStyle/>
        <a:p>
          <a:r>
            <a:rPr lang="en-US" dirty="0"/>
            <a:t>Agglomerative</a:t>
          </a:r>
        </a:p>
      </dgm:t>
    </dgm:pt>
    <dgm:pt modelId="{9C817810-8671-4648-83A9-83BD8E5332AE}" type="parTrans" cxnId="{234C7AD3-08EC-4FA7-80A4-CD31C99C49D4}">
      <dgm:prSet/>
      <dgm:spPr/>
      <dgm:t>
        <a:bodyPr/>
        <a:lstStyle/>
        <a:p>
          <a:endParaRPr lang="en-US"/>
        </a:p>
      </dgm:t>
    </dgm:pt>
    <dgm:pt modelId="{84C47E4B-45E3-4A14-9036-4C03CDCCF885}" type="sibTrans" cxnId="{234C7AD3-08EC-4FA7-80A4-CD31C99C49D4}">
      <dgm:prSet/>
      <dgm:spPr/>
      <dgm:t>
        <a:bodyPr/>
        <a:lstStyle/>
        <a:p>
          <a:endParaRPr lang="en-US"/>
        </a:p>
      </dgm:t>
    </dgm:pt>
    <dgm:pt modelId="{8084B420-95BD-40FC-85F5-3BA5080F02FB}" type="pres">
      <dgm:prSet presAssocID="{640FB59A-CE63-46CA-A7FB-9D9D5ED9B742}" presName="rootnode" presStyleCnt="0">
        <dgm:presLayoutVars>
          <dgm:chMax/>
          <dgm:chPref/>
          <dgm:dir/>
          <dgm:animLvl val="lvl"/>
        </dgm:presLayoutVars>
      </dgm:prSet>
      <dgm:spPr/>
    </dgm:pt>
    <dgm:pt modelId="{C6A205F9-5109-4BCB-BCDB-089820775FD3}" type="pres">
      <dgm:prSet presAssocID="{0996E873-A400-436E-99A3-6AD90FA4F853}" presName="composite" presStyleCnt="0"/>
      <dgm:spPr/>
    </dgm:pt>
    <dgm:pt modelId="{8051E94C-0C9A-4059-8D37-B36C8026E203}" type="pres">
      <dgm:prSet presAssocID="{0996E873-A400-436E-99A3-6AD90FA4F853}" presName="bentUpArrow1" presStyleLbl="alignImgPlace1" presStyleIdx="0" presStyleCnt="2" custLinFactNeighborX="-38992" custLinFactNeighborY="854"/>
      <dgm:spPr>
        <a:solidFill>
          <a:srgbClr val="FACA21"/>
        </a:solidFill>
      </dgm:spPr>
    </dgm:pt>
    <dgm:pt modelId="{20D0F73A-D001-46B0-BECB-924D503B46EB}" type="pres">
      <dgm:prSet presAssocID="{0996E873-A400-436E-99A3-6AD90FA4F853}" presName="ParentText" presStyleLbl="node1" presStyleIdx="0" presStyleCnt="3" custScaleX="131744" custLinFactNeighborX="-41682" custLinFactNeighborY="-1882">
        <dgm:presLayoutVars>
          <dgm:chMax val="1"/>
          <dgm:chPref val="1"/>
          <dgm:bulletEnabled val="1"/>
        </dgm:presLayoutVars>
      </dgm:prSet>
      <dgm:spPr>
        <a:prstGeom prst="roundRect">
          <a:avLst/>
        </a:prstGeom>
      </dgm:spPr>
    </dgm:pt>
    <dgm:pt modelId="{3FCC5A18-B62E-4850-9231-A299C066D53A}" type="pres">
      <dgm:prSet presAssocID="{0996E873-A400-436E-99A3-6AD90FA4F853}" presName="ChildText" presStyleLbl="revTx" presStyleIdx="0" presStyleCnt="3" custScaleX="132672" custLinFactNeighborX="-17863" custLinFactNeighborY="-5365">
        <dgm:presLayoutVars>
          <dgm:chMax val="0"/>
          <dgm:chPref val="0"/>
          <dgm:bulletEnabled val="1"/>
        </dgm:presLayoutVars>
      </dgm:prSet>
      <dgm:spPr/>
    </dgm:pt>
    <dgm:pt modelId="{7C17949B-C55E-4443-8412-C957AB2145AF}" type="pres">
      <dgm:prSet presAssocID="{3F7B8190-F93E-4170-BD11-58187E9CE3D4}" presName="sibTrans" presStyleCnt="0"/>
      <dgm:spPr/>
    </dgm:pt>
    <dgm:pt modelId="{ADA2F5D3-CE00-489C-A7EE-122EE046492C}" type="pres">
      <dgm:prSet presAssocID="{9907BDC3-7EFD-4462-A57A-4B9390D33DB2}" presName="composite" presStyleCnt="0"/>
      <dgm:spPr/>
    </dgm:pt>
    <dgm:pt modelId="{A22E650A-67FC-458E-AFEE-A16D6E3BAD27}" type="pres">
      <dgm:prSet presAssocID="{9907BDC3-7EFD-4462-A57A-4B9390D33DB2}" presName="bentUpArrow1" presStyleLbl="alignImgPlace1" presStyleIdx="1" presStyleCnt="2"/>
      <dgm:spPr>
        <a:solidFill>
          <a:srgbClr val="FACA21"/>
        </a:solidFill>
      </dgm:spPr>
    </dgm:pt>
    <dgm:pt modelId="{C699759D-E0D9-445A-954B-8874B97B884C}" type="pres">
      <dgm:prSet presAssocID="{9907BDC3-7EFD-4462-A57A-4B9390D33DB2}" presName="ParentText" presStyleLbl="node1" presStyleIdx="1" presStyleCnt="3" custScaleX="117933" custLinFactNeighborX="-26791" custLinFactNeighborY="0">
        <dgm:presLayoutVars>
          <dgm:chMax val="1"/>
          <dgm:chPref val="1"/>
          <dgm:bulletEnabled val="1"/>
        </dgm:presLayoutVars>
      </dgm:prSet>
      <dgm:spPr>
        <a:prstGeom prst="roundRect">
          <a:avLst/>
        </a:prstGeom>
      </dgm:spPr>
    </dgm:pt>
    <dgm:pt modelId="{6D957176-1113-4E61-819F-C5A2D5E5AC3E}" type="pres">
      <dgm:prSet presAssocID="{9907BDC3-7EFD-4462-A57A-4B9390D33DB2}" presName="ChildText" presStyleLbl="revTx" presStyleIdx="1" presStyleCnt="3" custScaleX="139532" custLinFactNeighborX="-2995" custLinFactNeighborY="2132">
        <dgm:presLayoutVars>
          <dgm:chMax val="0"/>
          <dgm:chPref val="0"/>
          <dgm:bulletEnabled val="1"/>
        </dgm:presLayoutVars>
      </dgm:prSet>
      <dgm:spPr/>
    </dgm:pt>
    <dgm:pt modelId="{FD4D36E1-04E7-408B-B790-AB067314F8C5}" type="pres">
      <dgm:prSet presAssocID="{50ADC3EA-55D9-4EF6-9DF2-132BE0E65ED2}" presName="sibTrans" presStyleCnt="0"/>
      <dgm:spPr/>
    </dgm:pt>
    <dgm:pt modelId="{D617EB5A-F4B2-4A66-929E-634826CC3306}" type="pres">
      <dgm:prSet presAssocID="{727E3FBE-8934-40F6-9286-2CF1C50F1FF0}" presName="composite" presStyleCnt="0"/>
      <dgm:spPr/>
    </dgm:pt>
    <dgm:pt modelId="{C0BE909A-00EB-4C6C-A2F0-508EBE9DDDC2}" type="pres">
      <dgm:prSet presAssocID="{727E3FBE-8934-40F6-9286-2CF1C50F1FF0}" presName="ParentText" presStyleLbl="node1" presStyleIdx="2" presStyleCnt="3" custScaleX="128041" custLinFactNeighborX="-6265" custLinFactNeighborY="1882">
        <dgm:presLayoutVars>
          <dgm:chMax val="1"/>
          <dgm:chPref val="1"/>
          <dgm:bulletEnabled val="1"/>
        </dgm:presLayoutVars>
      </dgm:prSet>
      <dgm:spPr>
        <a:prstGeom prst="roundRect">
          <a:avLst/>
        </a:prstGeom>
      </dgm:spPr>
    </dgm:pt>
    <dgm:pt modelId="{5EB0DF06-1A38-47DE-9520-B2A2D30D941E}" type="pres">
      <dgm:prSet presAssocID="{727E3FBE-8934-40F6-9286-2CF1C50F1FF0}" presName="FinalChildText" presStyleLbl="revTx" presStyleIdx="2" presStyleCnt="3" custScaleX="144850" custLinFactNeighborX="34658" custLinFactNeighborY="1410">
        <dgm:presLayoutVars>
          <dgm:chMax val="0"/>
          <dgm:chPref val="0"/>
          <dgm:bulletEnabled val="1"/>
        </dgm:presLayoutVars>
      </dgm:prSet>
      <dgm:spPr/>
    </dgm:pt>
  </dgm:ptLst>
  <dgm:cxnLst>
    <dgm:cxn modelId="{5FEC5709-A7AF-4020-B4CF-F99C57CBD82D}" type="presOf" srcId="{2868E759-615C-4ED4-BE99-544342D07C4D}" destId="{3FCC5A18-B62E-4850-9231-A299C066D53A}" srcOrd="0" destOrd="1" presId="urn:microsoft.com/office/officeart/2005/8/layout/StepDownProcess"/>
    <dgm:cxn modelId="{DADDBF10-5AF4-46AF-9E28-BA1CBDECB23A}" type="presOf" srcId="{31148793-634B-4D01-A423-20222F0ACDCD}" destId="{3FCC5A18-B62E-4850-9231-A299C066D53A}" srcOrd="0" destOrd="0" presId="urn:microsoft.com/office/officeart/2005/8/layout/StepDownProcess"/>
    <dgm:cxn modelId="{C9A4A42A-B73E-4805-B32F-E5CEAF9675B8}" type="presOf" srcId="{8FC7D80A-1B37-475A-B394-5D2224B52C48}" destId="{3FCC5A18-B62E-4850-9231-A299C066D53A}" srcOrd="0" destOrd="2" presId="urn:microsoft.com/office/officeart/2005/8/layout/StepDownProcess"/>
    <dgm:cxn modelId="{52CEF92E-C920-4D9D-86A5-7DB75DB5414F}" type="presOf" srcId="{0996E873-A400-436E-99A3-6AD90FA4F853}" destId="{20D0F73A-D001-46B0-BECB-924D503B46EB}" srcOrd="0" destOrd="0" presId="urn:microsoft.com/office/officeart/2005/8/layout/StepDownProcess"/>
    <dgm:cxn modelId="{AFF42961-A37C-40CA-B184-4C18C2DAFC19}" type="presOf" srcId="{640FB59A-CE63-46CA-A7FB-9D9D5ED9B742}" destId="{8084B420-95BD-40FC-85F5-3BA5080F02FB}" srcOrd="0" destOrd="0" presId="urn:microsoft.com/office/officeart/2005/8/layout/StepDownProcess"/>
    <dgm:cxn modelId="{6030A463-3612-40EF-ADAC-6819905CFE47}" srcId="{727E3FBE-8934-40F6-9286-2CF1C50F1FF0}" destId="{38D82665-40D7-4055-A420-C4C9BFBDA214}" srcOrd="0" destOrd="0" parTransId="{45D5A70C-23F6-468F-B992-8BAADAAC4AC6}" sibTransId="{9F26AA29-36C1-482F-96EB-7B63B98697DC}"/>
    <dgm:cxn modelId="{BF3E6750-D68A-4C33-BE54-85CC3D48E216}" srcId="{0996E873-A400-436E-99A3-6AD90FA4F853}" destId="{8FC7D80A-1B37-475A-B394-5D2224B52C48}" srcOrd="2" destOrd="0" parTransId="{98022DAB-CBA5-4F91-BAE0-B79062506A24}" sibTransId="{81EACA29-8DBB-45A5-934E-C0BB82987D89}"/>
    <dgm:cxn modelId="{CE85F170-C2C5-4B19-9B4C-4F4219B02F7C}" type="presOf" srcId="{48508B1B-6123-4890-9788-011483D81D68}" destId="{6D957176-1113-4E61-819F-C5A2D5E5AC3E}" srcOrd="0" destOrd="1" presId="urn:microsoft.com/office/officeart/2005/8/layout/StepDownProcess"/>
    <dgm:cxn modelId="{F2F9337B-BAA3-4E48-9EDC-F85EAD8BC619}" srcId="{9907BDC3-7EFD-4462-A57A-4B9390D33DB2}" destId="{82D6ACAE-2C2E-46DC-A860-72E090A9A73B}" srcOrd="0" destOrd="0" parTransId="{E31A5C17-929F-4FCC-9AF7-53C030C83646}" sibTransId="{36F0F5AD-19F0-4FAF-8BC6-E12F282DD930}"/>
    <dgm:cxn modelId="{FB659F7E-884E-4477-9530-4305A24B31A9}" srcId="{640FB59A-CE63-46CA-A7FB-9D9D5ED9B742}" destId="{0996E873-A400-436E-99A3-6AD90FA4F853}" srcOrd="0" destOrd="0" parTransId="{2D8FE55B-BC4E-4148-9B20-FE3146004272}" sibTransId="{3F7B8190-F93E-4170-BD11-58187E9CE3D4}"/>
    <dgm:cxn modelId="{B4DB8B83-F545-4E56-B6B9-F170BC1F0E85}" type="presOf" srcId="{9907BDC3-7EFD-4462-A57A-4B9390D33DB2}" destId="{C699759D-E0D9-445A-954B-8874B97B884C}" srcOrd="0" destOrd="0" presId="urn:microsoft.com/office/officeart/2005/8/layout/StepDownProcess"/>
    <dgm:cxn modelId="{E2595186-AAC7-47C8-A12E-A4B2BA19C1D9}" srcId="{0996E873-A400-436E-99A3-6AD90FA4F853}" destId="{31148793-634B-4D01-A423-20222F0ACDCD}" srcOrd="0" destOrd="0" parTransId="{053BC8FF-D201-4FB0-AD1D-52B86E8611C0}" sibTransId="{E81DC347-1E9B-4726-A2AF-9939E421384F}"/>
    <dgm:cxn modelId="{A15A5B94-2DE3-453B-80FF-071F86C04661}" srcId="{640FB59A-CE63-46CA-A7FB-9D9D5ED9B742}" destId="{727E3FBE-8934-40F6-9286-2CF1C50F1FF0}" srcOrd="2" destOrd="0" parTransId="{61E3CE5E-1E55-457A-AA70-9D894744EBE3}" sibTransId="{1F1E04CC-E537-4ED1-BE12-AC3730A59982}"/>
    <dgm:cxn modelId="{220F29B2-74B3-4AB9-86B5-9A5E6DD7EE01}" srcId="{0996E873-A400-436E-99A3-6AD90FA4F853}" destId="{2868E759-615C-4ED4-BE99-544342D07C4D}" srcOrd="1" destOrd="0" parTransId="{F9D5851B-E7AE-46AC-B48A-A9EA2E47BB67}" sibTransId="{074B2858-FB4E-487C-AF08-9D4FDD1C60FC}"/>
    <dgm:cxn modelId="{C180ABBF-3170-4BF2-8B03-88E75D8E161D}" type="presOf" srcId="{727E3FBE-8934-40F6-9286-2CF1C50F1FF0}" destId="{C0BE909A-00EB-4C6C-A2F0-508EBE9DDDC2}" srcOrd="0" destOrd="0" presId="urn:microsoft.com/office/officeart/2005/8/layout/StepDownProcess"/>
    <dgm:cxn modelId="{8ABF8BC2-7D23-4DF5-AFEE-F5FC1AD98457}" srcId="{640FB59A-CE63-46CA-A7FB-9D9D5ED9B742}" destId="{9907BDC3-7EFD-4462-A57A-4B9390D33DB2}" srcOrd="1" destOrd="0" parTransId="{E6D08DC7-355E-4AD6-BA8E-477DD21AA5AB}" sibTransId="{50ADC3EA-55D9-4EF6-9DF2-132BE0E65ED2}"/>
    <dgm:cxn modelId="{B02931CB-0AFD-4E60-89A1-79A3B9B6E8E9}" type="presOf" srcId="{82D6ACAE-2C2E-46DC-A860-72E090A9A73B}" destId="{6D957176-1113-4E61-819F-C5A2D5E5AC3E}" srcOrd="0" destOrd="0" presId="urn:microsoft.com/office/officeart/2005/8/layout/StepDownProcess"/>
    <dgm:cxn modelId="{234C7AD3-08EC-4FA7-80A4-CD31C99C49D4}" srcId="{9907BDC3-7EFD-4462-A57A-4B9390D33DB2}" destId="{48508B1B-6123-4890-9788-011483D81D68}" srcOrd="1" destOrd="0" parTransId="{9C817810-8671-4648-83A9-83BD8E5332AE}" sibTransId="{84C47E4B-45E3-4A14-9036-4C03CDCCF885}"/>
    <dgm:cxn modelId="{20FF35F4-995F-4D57-A113-3E219793F285}" type="presOf" srcId="{38D82665-40D7-4055-A420-C4C9BFBDA214}" destId="{5EB0DF06-1A38-47DE-9520-B2A2D30D941E}" srcOrd="0" destOrd="0" presId="urn:microsoft.com/office/officeart/2005/8/layout/StepDownProcess"/>
    <dgm:cxn modelId="{59EC02EF-15E6-4D93-B1D3-850A1ACD07E3}" type="presParOf" srcId="{8084B420-95BD-40FC-85F5-3BA5080F02FB}" destId="{C6A205F9-5109-4BCB-BCDB-089820775FD3}" srcOrd="0" destOrd="0" presId="urn:microsoft.com/office/officeart/2005/8/layout/StepDownProcess"/>
    <dgm:cxn modelId="{58C18A2A-6BDC-493D-9021-7E0841BA4B06}" type="presParOf" srcId="{C6A205F9-5109-4BCB-BCDB-089820775FD3}" destId="{8051E94C-0C9A-4059-8D37-B36C8026E203}" srcOrd="0" destOrd="0" presId="urn:microsoft.com/office/officeart/2005/8/layout/StepDownProcess"/>
    <dgm:cxn modelId="{3DDB3D31-66C0-41DB-84A3-6530F3AC5C0A}" type="presParOf" srcId="{C6A205F9-5109-4BCB-BCDB-089820775FD3}" destId="{20D0F73A-D001-46B0-BECB-924D503B46EB}" srcOrd="1" destOrd="0" presId="urn:microsoft.com/office/officeart/2005/8/layout/StepDownProcess"/>
    <dgm:cxn modelId="{D109BB23-4726-4F58-A2C0-23C4F889923A}" type="presParOf" srcId="{C6A205F9-5109-4BCB-BCDB-089820775FD3}" destId="{3FCC5A18-B62E-4850-9231-A299C066D53A}" srcOrd="2" destOrd="0" presId="urn:microsoft.com/office/officeart/2005/8/layout/StepDownProcess"/>
    <dgm:cxn modelId="{F06A406B-3452-4E74-A283-DF77EB7B4F1E}" type="presParOf" srcId="{8084B420-95BD-40FC-85F5-3BA5080F02FB}" destId="{7C17949B-C55E-4443-8412-C957AB2145AF}" srcOrd="1" destOrd="0" presId="urn:microsoft.com/office/officeart/2005/8/layout/StepDownProcess"/>
    <dgm:cxn modelId="{6ACB0D69-5CED-4577-AECE-54EB5200A739}" type="presParOf" srcId="{8084B420-95BD-40FC-85F5-3BA5080F02FB}" destId="{ADA2F5D3-CE00-489C-A7EE-122EE046492C}" srcOrd="2" destOrd="0" presId="urn:microsoft.com/office/officeart/2005/8/layout/StepDownProcess"/>
    <dgm:cxn modelId="{0B362697-F39C-4C04-8EAA-4FC5C5E51F68}" type="presParOf" srcId="{ADA2F5D3-CE00-489C-A7EE-122EE046492C}" destId="{A22E650A-67FC-458E-AFEE-A16D6E3BAD27}" srcOrd="0" destOrd="0" presId="urn:microsoft.com/office/officeart/2005/8/layout/StepDownProcess"/>
    <dgm:cxn modelId="{9270C582-AB54-4559-A4EB-2339A08AFFB8}" type="presParOf" srcId="{ADA2F5D3-CE00-489C-A7EE-122EE046492C}" destId="{C699759D-E0D9-445A-954B-8874B97B884C}" srcOrd="1" destOrd="0" presId="urn:microsoft.com/office/officeart/2005/8/layout/StepDownProcess"/>
    <dgm:cxn modelId="{2F6F2AEE-4371-42EF-A45C-CEC0A4CEFD2D}" type="presParOf" srcId="{ADA2F5D3-CE00-489C-A7EE-122EE046492C}" destId="{6D957176-1113-4E61-819F-C5A2D5E5AC3E}" srcOrd="2" destOrd="0" presId="urn:microsoft.com/office/officeart/2005/8/layout/StepDownProcess"/>
    <dgm:cxn modelId="{A4E2BE39-48BD-47C7-A4A0-D8CEAAF475C2}" type="presParOf" srcId="{8084B420-95BD-40FC-85F5-3BA5080F02FB}" destId="{FD4D36E1-04E7-408B-B790-AB067314F8C5}" srcOrd="3" destOrd="0" presId="urn:microsoft.com/office/officeart/2005/8/layout/StepDownProcess"/>
    <dgm:cxn modelId="{45AD95FF-B1FF-4242-8343-4D919212FB9D}" type="presParOf" srcId="{8084B420-95BD-40FC-85F5-3BA5080F02FB}" destId="{D617EB5A-F4B2-4A66-929E-634826CC3306}" srcOrd="4" destOrd="0" presId="urn:microsoft.com/office/officeart/2005/8/layout/StepDownProcess"/>
    <dgm:cxn modelId="{FFC25B84-5FF7-49E1-8813-C2117E93034C}" type="presParOf" srcId="{D617EB5A-F4B2-4A66-929E-634826CC3306}" destId="{C0BE909A-00EB-4C6C-A2F0-508EBE9DDDC2}" srcOrd="0" destOrd="0" presId="urn:microsoft.com/office/officeart/2005/8/layout/StepDownProcess"/>
    <dgm:cxn modelId="{2529FA90-A877-4917-B9F6-E8A3468BFEE7}" type="presParOf" srcId="{D617EB5A-F4B2-4A66-929E-634826CC3306}" destId="{5EB0DF06-1A38-47DE-9520-B2A2D30D941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3FCD7-993A-4E00-A4FF-0A9D96772404}">
      <dsp:nvSpPr>
        <dsp:cNvPr id="0" name=""/>
        <dsp:cNvSpPr/>
      </dsp:nvSpPr>
      <dsp:spPr>
        <a:xfrm>
          <a:off x="552955" y="1021"/>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a:cs typeface="Times New Roman"/>
            </a:rPr>
            <a:t>Data</a:t>
          </a:r>
        </a:p>
      </dsp:txBody>
      <dsp:txXfrm>
        <a:off x="592698" y="40764"/>
        <a:ext cx="2182066" cy="1277445"/>
      </dsp:txXfrm>
    </dsp:sp>
    <dsp:sp modelId="{C6EAAF0D-361C-41F0-8505-C8EC36BD3F1C}">
      <dsp:nvSpPr>
        <dsp:cNvPr id="0" name=""/>
        <dsp:cNvSpPr/>
      </dsp:nvSpPr>
      <dsp:spPr>
        <a:xfrm>
          <a:off x="3013525" y="399055"/>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3013525" y="511228"/>
        <a:ext cx="335614" cy="336519"/>
      </dsp:txXfrm>
    </dsp:sp>
    <dsp:sp modelId="{E4E3A806-41A1-432D-AF1E-63223D5A66BD}">
      <dsp:nvSpPr>
        <dsp:cNvPr id="0" name=""/>
        <dsp:cNvSpPr/>
      </dsp:nvSpPr>
      <dsp:spPr>
        <a:xfrm>
          <a:off x="3719129" y="1021"/>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a:cs typeface="Times New Roman"/>
            </a:rPr>
            <a:t>Feature Selection</a:t>
          </a:r>
        </a:p>
      </dsp:txBody>
      <dsp:txXfrm>
        <a:off x="3758872" y="40764"/>
        <a:ext cx="2182066" cy="1277445"/>
      </dsp:txXfrm>
    </dsp:sp>
    <dsp:sp modelId="{120645AF-6AC9-44B0-8D38-4DAEA5B1D8E2}">
      <dsp:nvSpPr>
        <dsp:cNvPr id="0" name=""/>
        <dsp:cNvSpPr/>
      </dsp:nvSpPr>
      <dsp:spPr>
        <a:xfrm>
          <a:off x="6179699" y="399055"/>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6179699" y="511228"/>
        <a:ext cx="335614" cy="336519"/>
      </dsp:txXfrm>
    </dsp:sp>
    <dsp:sp modelId="{77EBF33A-949E-4F57-B78E-7F2CCF6901FC}">
      <dsp:nvSpPr>
        <dsp:cNvPr id="0" name=""/>
        <dsp:cNvSpPr/>
      </dsp:nvSpPr>
      <dsp:spPr>
        <a:xfrm>
          <a:off x="6885303" y="1021"/>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a:cs typeface="Times New Roman"/>
            </a:rPr>
            <a:t>Box-Cox Transformation </a:t>
          </a:r>
        </a:p>
      </dsp:txBody>
      <dsp:txXfrm>
        <a:off x="6925046" y="40764"/>
        <a:ext cx="2182066" cy="1277445"/>
      </dsp:txXfrm>
    </dsp:sp>
    <dsp:sp modelId="{63701F8E-8F96-4CA0-BBD3-52910337A2B9}">
      <dsp:nvSpPr>
        <dsp:cNvPr id="0" name=""/>
        <dsp:cNvSpPr/>
      </dsp:nvSpPr>
      <dsp:spPr>
        <a:xfrm rot="5400000">
          <a:off x="7776355" y="1516262"/>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7847821" y="1556970"/>
        <a:ext cx="336519" cy="335614"/>
      </dsp:txXfrm>
    </dsp:sp>
    <dsp:sp modelId="{2048788F-A442-4C36-B142-A0A205CA532F}">
      <dsp:nvSpPr>
        <dsp:cNvPr id="0" name=""/>
        <dsp:cNvSpPr/>
      </dsp:nvSpPr>
      <dsp:spPr>
        <a:xfrm>
          <a:off x="6885303" y="2262574"/>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latin typeface="Times New Roman"/>
              <a:cs typeface="Times New Roman"/>
            </a:rPr>
            <a:t>Stability Selection</a:t>
          </a:r>
        </a:p>
      </dsp:txBody>
      <dsp:txXfrm>
        <a:off x="6925046" y="2302317"/>
        <a:ext cx="2182066" cy="1277445"/>
      </dsp:txXfrm>
    </dsp:sp>
    <dsp:sp modelId="{6DD56ED8-C0AE-4839-B263-2F0E8B6971BA}">
      <dsp:nvSpPr>
        <dsp:cNvPr id="0" name=""/>
        <dsp:cNvSpPr/>
      </dsp:nvSpPr>
      <dsp:spPr>
        <a:xfrm rot="10800000">
          <a:off x="6206837" y="2660607"/>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6350672" y="2772780"/>
        <a:ext cx="335614" cy="336519"/>
      </dsp:txXfrm>
    </dsp:sp>
    <dsp:sp modelId="{07434020-D82D-4ABD-AB01-867ED0DBB57A}">
      <dsp:nvSpPr>
        <dsp:cNvPr id="0" name=""/>
        <dsp:cNvSpPr/>
      </dsp:nvSpPr>
      <dsp:spPr>
        <a:xfrm>
          <a:off x="3719129" y="2262574"/>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latin typeface="Times New Roman"/>
              <a:cs typeface="Times New Roman"/>
            </a:rPr>
            <a:t>Ridge Regression</a:t>
          </a:r>
        </a:p>
      </dsp:txBody>
      <dsp:txXfrm>
        <a:off x="3758872" y="2302317"/>
        <a:ext cx="2182066" cy="1277445"/>
      </dsp:txXfrm>
    </dsp:sp>
    <dsp:sp modelId="{2443ECE6-067A-40B7-B1C2-90D812814A07}">
      <dsp:nvSpPr>
        <dsp:cNvPr id="0" name=""/>
        <dsp:cNvSpPr/>
      </dsp:nvSpPr>
      <dsp:spPr>
        <a:xfrm rot="10800000">
          <a:off x="3040663" y="2660607"/>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3184498" y="2772780"/>
        <a:ext cx="335614" cy="336519"/>
      </dsp:txXfrm>
    </dsp:sp>
    <dsp:sp modelId="{2591B962-D5B7-45B9-AB48-9D9679F35657}">
      <dsp:nvSpPr>
        <dsp:cNvPr id="0" name=""/>
        <dsp:cNvSpPr/>
      </dsp:nvSpPr>
      <dsp:spPr>
        <a:xfrm>
          <a:off x="552955" y="2262574"/>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a:cs typeface="Times New Roman"/>
            </a:rPr>
            <a:t>Tests</a:t>
          </a:r>
        </a:p>
      </dsp:txBody>
      <dsp:txXfrm>
        <a:off x="592698" y="2302317"/>
        <a:ext cx="2182066" cy="1277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1E94C-0C9A-4059-8D37-B36C8026E203}">
      <dsp:nvSpPr>
        <dsp:cNvPr id="0" name=""/>
        <dsp:cNvSpPr/>
      </dsp:nvSpPr>
      <dsp:spPr>
        <a:xfrm rot="5400000">
          <a:off x="1206229" y="1395294"/>
          <a:ext cx="1224767" cy="1394354"/>
        </a:xfrm>
        <a:prstGeom prst="bentUpArrow">
          <a:avLst>
            <a:gd name="adj1" fmla="val 32840"/>
            <a:gd name="adj2" fmla="val 25000"/>
            <a:gd name="adj3" fmla="val 35780"/>
          </a:avLst>
        </a:prstGeom>
        <a:solidFill>
          <a:srgbClr val="FACA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D0F73A-D001-46B0-BECB-924D503B46EB}">
      <dsp:nvSpPr>
        <dsp:cNvPr id="0" name=""/>
        <dsp:cNvSpPr/>
      </dsp:nvSpPr>
      <dsp:spPr>
        <a:xfrm>
          <a:off x="238786" y="0"/>
          <a:ext cx="2716280" cy="1443184"/>
        </a:xfrm>
        <a:prstGeom prst="roundRect">
          <a:avLst/>
        </a:prstGeom>
        <a:solidFill>
          <a:srgbClr val="00274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Dimension Reduction</a:t>
          </a:r>
        </a:p>
      </dsp:txBody>
      <dsp:txXfrm>
        <a:off x="309236" y="70450"/>
        <a:ext cx="2575380" cy="1302284"/>
      </dsp:txXfrm>
    </dsp:sp>
    <dsp:sp modelId="{3FCC5A18-B62E-4850-9231-A299C066D53A}">
      <dsp:nvSpPr>
        <dsp:cNvPr id="0" name=""/>
        <dsp:cNvSpPr/>
      </dsp:nvSpPr>
      <dsp:spPr>
        <a:xfrm>
          <a:off x="2974384" y="102216"/>
          <a:ext cx="1989479"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PCA</a:t>
          </a:r>
        </a:p>
        <a:p>
          <a:pPr marL="228600" lvl="1" indent="-228600" algn="l" defTabSz="977900">
            <a:lnSpc>
              <a:spcPct val="90000"/>
            </a:lnSpc>
            <a:spcBef>
              <a:spcPct val="0"/>
            </a:spcBef>
            <a:spcAft>
              <a:spcPct val="15000"/>
            </a:spcAft>
            <a:buChar char="•"/>
          </a:pPr>
          <a:r>
            <a:rPr lang="en-US" sz="2200" kern="1200" dirty="0"/>
            <a:t>Sparse PCA</a:t>
          </a:r>
        </a:p>
        <a:p>
          <a:pPr marL="228600" lvl="1" indent="-228600" algn="l" defTabSz="977900">
            <a:lnSpc>
              <a:spcPct val="90000"/>
            </a:lnSpc>
            <a:spcBef>
              <a:spcPct val="0"/>
            </a:spcBef>
            <a:spcAft>
              <a:spcPct val="15000"/>
            </a:spcAft>
            <a:buChar char="•"/>
          </a:pPr>
          <a:r>
            <a:rPr lang="en-US" sz="2200" kern="1200" dirty="0"/>
            <a:t>Kernel PCA</a:t>
          </a:r>
        </a:p>
      </dsp:txBody>
      <dsp:txXfrm>
        <a:off x="2974384" y="102216"/>
        <a:ext cx="1989479" cy="1166445"/>
      </dsp:txXfrm>
    </dsp:sp>
    <dsp:sp modelId="{A22E650A-67FC-458E-AFEE-A16D6E3BAD27}">
      <dsp:nvSpPr>
        <dsp:cNvPr id="0" name=""/>
        <dsp:cNvSpPr/>
      </dsp:nvSpPr>
      <dsp:spPr>
        <a:xfrm rot="5400000">
          <a:off x="3591642" y="3006007"/>
          <a:ext cx="1224767" cy="1394354"/>
        </a:xfrm>
        <a:prstGeom prst="bentUpArrow">
          <a:avLst>
            <a:gd name="adj1" fmla="val 32840"/>
            <a:gd name="adj2" fmla="val 25000"/>
            <a:gd name="adj3" fmla="val 35780"/>
          </a:avLst>
        </a:prstGeom>
        <a:solidFill>
          <a:srgbClr val="FACA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99759D-E0D9-445A-954B-8874B97B884C}">
      <dsp:nvSpPr>
        <dsp:cNvPr id="0" name=""/>
        <dsp:cNvSpPr/>
      </dsp:nvSpPr>
      <dsp:spPr>
        <a:xfrm>
          <a:off x="2529910" y="1648327"/>
          <a:ext cx="2431527" cy="1443184"/>
        </a:xfrm>
        <a:prstGeom prst="roundRect">
          <a:avLst/>
        </a:prstGeom>
        <a:solidFill>
          <a:srgbClr val="0026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Clustering</a:t>
          </a:r>
        </a:p>
      </dsp:txBody>
      <dsp:txXfrm>
        <a:off x="2600360" y="1718777"/>
        <a:ext cx="2290627" cy="1302284"/>
      </dsp:txXfrm>
    </dsp:sp>
    <dsp:sp modelId="{6D957176-1113-4E61-819F-C5A2D5E5AC3E}">
      <dsp:nvSpPr>
        <dsp:cNvPr id="0" name=""/>
        <dsp:cNvSpPr/>
      </dsp:nvSpPr>
      <dsp:spPr>
        <a:xfrm>
          <a:off x="4987628" y="1810837"/>
          <a:ext cx="2092348"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K-means </a:t>
          </a:r>
        </a:p>
        <a:p>
          <a:pPr marL="228600" lvl="1" indent="-228600" algn="l" defTabSz="977900">
            <a:lnSpc>
              <a:spcPct val="90000"/>
            </a:lnSpc>
            <a:spcBef>
              <a:spcPct val="0"/>
            </a:spcBef>
            <a:spcAft>
              <a:spcPct val="15000"/>
            </a:spcAft>
            <a:buChar char="•"/>
          </a:pPr>
          <a:r>
            <a:rPr lang="en-US" sz="2200" kern="1200" dirty="0"/>
            <a:t>Agglomerative</a:t>
          </a:r>
        </a:p>
      </dsp:txBody>
      <dsp:txXfrm>
        <a:off x="4987628" y="1810837"/>
        <a:ext cx="2092348" cy="1166445"/>
      </dsp:txXfrm>
    </dsp:sp>
    <dsp:sp modelId="{C0BE909A-00EB-4C6C-A2F0-508EBE9DDDC2}">
      <dsp:nvSpPr>
        <dsp:cNvPr id="0" name=""/>
        <dsp:cNvSpPr/>
      </dsp:nvSpPr>
      <dsp:spPr>
        <a:xfrm>
          <a:off x="4937215" y="3296655"/>
          <a:ext cx="2639932" cy="1443184"/>
        </a:xfrm>
        <a:prstGeom prst="roundRect">
          <a:avLst/>
        </a:prstGeom>
        <a:solidFill>
          <a:srgbClr val="0026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Biological Functions</a:t>
          </a:r>
        </a:p>
      </dsp:txBody>
      <dsp:txXfrm>
        <a:off x="5007665" y="3367105"/>
        <a:ext cx="2499032" cy="1302284"/>
      </dsp:txXfrm>
    </dsp:sp>
    <dsp:sp modelId="{5EB0DF06-1A38-47DE-9520-B2A2D30D941E}">
      <dsp:nvSpPr>
        <dsp:cNvPr id="0" name=""/>
        <dsp:cNvSpPr/>
      </dsp:nvSpPr>
      <dsp:spPr>
        <a:xfrm>
          <a:off x="7600685" y="3423587"/>
          <a:ext cx="2172094"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Related biological functions within clusters?</a:t>
          </a:r>
        </a:p>
      </dsp:txBody>
      <dsp:txXfrm>
        <a:off x="7600685" y="3423587"/>
        <a:ext cx="2172094" cy="11664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18B34-F826-41C0-8EBA-D895EB2F1576}" type="datetimeFigureOut">
              <a:rPr lang="en-IN" smtClean="0"/>
              <a:t>26-07-2023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E41D5-C50F-4854-88E8-7ED0E1BC7837}" type="slidenum">
              <a:rPr lang="en-IN" smtClean="0"/>
              <a:t>‹#›</a:t>
            </a:fld>
            <a:endParaRPr lang="en-IN"/>
          </a:p>
        </p:txBody>
      </p:sp>
    </p:spTree>
    <p:extLst>
      <p:ext uri="{BB962C8B-B14F-4D97-AF65-F5344CB8AC3E}">
        <p14:creationId xmlns:p14="http://schemas.microsoft.com/office/powerpoint/2010/main" val="2045594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167277-4F4A-48D0-AC19-02F2F809E94E}" type="slidenum">
              <a:rPr lang="en-US" smtClean="0"/>
              <a:t>1</a:t>
            </a:fld>
            <a:endParaRPr lang="en-US"/>
          </a:p>
        </p:txBody>
      </p:sp>
    </p:spTree>
    <p:extLst>
      <p:ext uri="{BB962C8B-B14F-4D97-AF65-F5344CB8AC3E}">
        <p14:creationId xmlns:p14="http://schemas.microsoft.com/office/powerpoint/2010/main" val="10017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dataset that we used in our research involved the expression of certain gene pathways for the LGG patients</a:t>
            </a:r>
          </a:p>
          <a:p>
            <a:r>
              <a:rPr lang="en-US"/>
              <a:t>This data comes from the Cancer Genome Atlas and contains expression scores for 1283 different gene pathways</a:t>
            </a:r>
            <a:endParaRPr lang="en-US">
              <a:cs typeface="Calibri"/>
            </a:endParaRPr>
          </a:p>
          <a:p>
            <a:r>
              <a:rPr lang="en-US"/>
              <a:t>The scores are calculated by assessing the relative variability of gene expression in the respective pathway when compared to the expression of genes not in the pathway; a process called gene-set variation analysis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98E41D5-C50F-4854-88E8-7ED0E1BC7837}" type="slidenum">
              <a:rPr lang="en-IN" smtClean="0"/>
              <a:t>3</a:t>
            </a:fld>
            <a:endParaRPr lang="en-IN"/>
          </a:p>
        </p:txBody>
      </p:sp>
    </p:spTree>
    <p:extLst>
      <p:ext uri="{BB962C8B-B14F-4D97-AF65-F5344CB8AC3E}">
        <p14:creationId xmlns:p14="http://schemas.microsoft.com/office/powerpoint/2010/main" val="194812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a:off x="838200" y="376768"/>
            <a:ext cx="10515600" cy="944033"/>
          </a:xfrm>
          <a:prstGeom prst="rect">
            <a:avLst/>
          </a:prstGeom>
        </p:spPr>
        <p:txBody>
          <a:bodyPr anchor="t"/>
          <a:lstStyle>
            <a:lvl1pPr algn="l">
              <a:defRPr sz="6400" b="1"/>
            </a:lvl1pPr>
          </a:lstStyle>
          <a:p>
            <a:r>
              <a:rPr lang="en-US" dirty="0"/>
              <a:t>Headline</a:t>
            </a:r>
          </a:p>
        </p:txBody>
      </p:sp>
      <p:sp>
        <p:nvSpPr>
          <p:cNvPr id="8" name="Subtitle 2">
            <a:extLst>
              <a:ext uri="{FF2B5EF4-FFF2-40B4-BE49-F238E27FC236}">
                <a16:creationId xmlns:a16="http://schemas.microsoft.com/office/drawing/2014/main" id="{CE4C6256-AD9A-9F43-ADEC-1D1B592F9C6A}"/>
              </a:ext>
            </a:extLst>
          </p:cNvPr>
          <p:cNvSpPr>
            <a:spLocks noGrp="1"/>
          </p:cNvSpPr>
          <p:nvPr>
            <p:ph type="subTitle" idx="1" hasCustomPrompt="1"/>
          </p:nvPr>
        </p:nvSpPr>
        <p:spPr>
          <a:xfrm>
            <a:off x="838200" y="1642534"/>
            <a:ext cx="10515600" cy="4267199"/>
          </a:xfrm>
          <a:prstGeom prst="rect">
            <a:avLst/>
          </a:prstGeom>
        </p:spPr>
        <p:txBody>
          <a:bodyPr/>
          <a:lstStyle>
            <a:lvl1pPr marL="0" indent="0" algn="l">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Content</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838200" y="6356351"/>
            <a:ext cx="2743200" cy="366183"/>
          </a:xfrm>
          <a:prstGeom prst="rect">
            <a:avLst/>
          </a:prstGeom>
        </p:spPr>
        <p:txBody>
          <a:bodyPr/>
          <a:lstStyle>
            <a:lvl1pPr>
              <a:defRPr sz="1600">
                <a:solidFill>
                  <a:schemeClr val="bg1"/>
                </a:solidFill>
              </a:defRPr>
            </a:lvl1pPr>
          </a:lstStyle>
          <a:p>
            <a:fld id="{D4E41C59-817F-6E46-BBB4-2C7072CA1A60}" type="datetimeFigureOut">
              <a:rPr lang="en-US" smtClean="0"/>
              <a:pPr/>
              <a:t>7/26/2023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4038600" y="6356351"/>
            <a:ext cx="4114800" cy="366183"/>
          </a:xfrm>
          <a:prstGeom prst="rect">
            <a:avLst/>
          </a:prstGeom>
        </p:spPr>
        <p:txBody>
          <a:bodyPr/>
          <a:lstStyle>
            <a:lvl1pPr>
              <a:defRPr sz="16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10600" y="6356351"/>
            <a:ext cx="668867" cy="366183"/>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62717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9991-013A-8F3F-70BF-ED6DE756A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4C7969-4A9C-6BB1-61F4-7E9FCBDFA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28B225-0D7A-080A-044A-B9EEFC48F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3FABE-E906-CE83-5F9B-8E5E56EC8B83}"/>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6" name="Footer Placeholder 5">
            <a:extLst>
              <a:ext uri="{FF2B5EF4-FFF2-40B4-BE49-F238E27FC236}">
                <a16:creationId xmlns:a16="http://schemas.microsoft.com/office/drawing/2014/main" id="{1C19AAC7-4F09-A544-40BB-4D61730E0E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9A2E94-7D23-BB90-1A3E-CEE58F314EC9}"/>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58477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1DE9-F105-D32B-5F21-435823CB8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4A7FAB-B383-384C-25FE-BBBA74482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E1C187-CA21-A2ED-F56F-90A37B9DD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CFAA2-D8B2-2E9E-6F01-B9FB28648A2A}"/>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6" name="Footer Placeholder 5">
            <a:extLst>
              <a:ext uri="{FF2B5EF4-FFF2-40B4-BE49-F238E27FC236}">
                <a16:creationId xmlns:a16="http://schemas.microsoft.com/office/drawing/2014/main" id="{5290959E-A477-2606-8DE5-5FCC253A0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00280-D734-1076-5667-C3EDC15B0C81}"/>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32988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4299-A24C-2013-42F5-4511FA10EF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61329E-8608-972F-3E85-87DD07864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150C7-970A-261D-5F6B-1639F1041046}"/>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5" name="Footer Placeholder 4">
            <a:extLst>
              <a:ext uri="{FF2B5EF4-FFF2-40B4-BE49-F238E27FC236}">
                <a16:creationId xmlns:a16="http://schemas.microsoft.com/office/drawing/2014/main" id="{B7BD161B-90DB-581B-82B3-46A5B2AE5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2F4AC-F654-955A-EA26-2C92B6D13761}"/>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037907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95AD5-8796-C016-EB17-0221E613E9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8C20B2-A6D7-0221-1595-DEC5CB183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7AB7B-AEDD-84F6-2E17-04994EF12A8F}"/>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5" name="Footer Placeholder 4">
            <a:extLst>
              <a:ext uri="{FF2B5EF4-FFF2-40B4-BE49-F238E27FC236}">
                <a16:creationId xmlns:a16="http://schemas.microsoft.com/office/drawing/2014/main" id="{E5F9C49C-5C8B-A7BE-B54E-E2DD2F7E8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3C517-1E7C-6B88-FCEC-BBB155269962}"/>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873952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a:off x="838200" y="376768"/>
            <a:ext cx="10515600" cy="944033"/>
          </a:xfrm>
          <a:prstGeom prst="rect">
            <a:avLst/>
          </a:prstGeom>
        </p:spPr>
        <p:txBody>
          <a:bodyPr anchor="t"/>
          <a:lstStyle>
            <a:lvl1pPr algn="l">
              <a:defRPr sz="6400" b="1"/>
            </a:lvl1pPr>
          </a:lstStyle>
          <a:p>
            <a:r>
              <a:rPr lang="en-US" dirty="0"/>
              <a:t>Headline</a:t>
            </a:r>
          </a:p>
        </p:txBody>
      </p:sp>
      <p:sp>
        <p:nvSpPr>
          <p:cNvPr id="8" name="Subtitle 2">
            <a:extLst>
              <a:ext uri="{FF2B5EF4-FFF2-40B4-BE49-F238E27FC236}">
                <a16:creationId xmlns:a16="http://schemas.microsoft.com/office/drawing/2014/main" id="{CE4C6256-AD9A-9F43-ADEC-1D1B592F9C6A}"/>
              </a:ext>
            </a:extLst>
          </p:cNvPr>
          <p:cNvSpPr>
            <a:spLocks noGrp="1"/>
          </p:cNvSpPr>
          <p:nvPr>
            <p:ph type="subTitle" idx="1" hasCustomPrompt="1"/>
          </p:nvPr>
        </p:nvSpPr>
        <p:spPr>
          <a:xfrm>
            <a:off x="838200" y="1642534"/>
            <a:ext cx="10515600" cy="4267199"/>
          </a:xfrm>
          <a:prstGeom prst="rect">
            <a:avLst/>
          </a:prstGeom>
        </p:spPr>
        <p:txBody>
          <a:bodyPr/>
          <a:lstStyle>
            <a:lvl1pPr marL="0" indent="0" algn="l">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Content</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838200" y="6356351"/>
            <a:ext cx="2743200" cy="366183"/>
          </a:xfrm>
          <a:prstGeom prst="rect">
            <a:avLst/>
          </a:prstGeom>
        </p:spPr>
        <p:txBody>
          <a:bodyPr/>
          <a:lstStyle>
            <a:lvl1pPr>
              <a:defRPr sz="1600">
                <a:solidFill>
                  <a:schemeClr val="bg1"/>
                </a:solidFill>
              </a:defRPr>
            </a:lvl1pPr>
          </a:lstStyle>
          <a:p>
            <a:fld id="{D4E41C59-817F-6E46-BBB4-2C7072CA1A60}" type="datetimeFigureOut">
              <a:rPr lang="en-US" smtClean="0"/>
              <a:pPr/>
              <a:t>7/26/2023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4038600" y="6356351"/>
            <a:ext cx="4114800" cy="366183"/>
          </a:xfrm>
          <a:prstGeom prst="rect">
            <a:avLst/>
          </a:prstGeom>
        </p:spPr>
        <p:txBody>
          <a:bodyPr/>
          <a:lstStyle>
            <a:lvl1pPr>
              <a:defRPr sz="16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10600" y="6356351"/>
            <a:ext cx="668867" cy="366183"/>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292365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Slide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9032E25-2363-5343-A306-954E3827CE32}"/>
              </a:ext>
            </a:extLst>
          </p:cNvPr>
          <p:cNvSpPr>
            <a:spLocks noGrp="1"/>
          </p:cNvSpPr>
          <p:nvPr>
            <p:ph type="ctrTitle" hasCustomPrompt="1"/>
          </p:nvPr>
        </p:nvSpPr>
        <p:spPr>
          <a:xfrm>
            <a:off x="1524000" y="355108"/>
            <a:ext cx="9144000" cy="864092"/>
          </a:xfrm>
          <a:prstGeom prst="rect">
            <a:avLst/>
          </a:prstGeom>
        </p:spPr>
        <p:txBody>
          <a:bodyPr anchor="b"/>
          <a:lstStyle>
            <a:lvl1pPr algn="l">
              <a:defRPr sz="4800" b="1">
                <a:solidFill>
                  <a:srgbClr val="00274C"/>
                </a:solidFill>
              </a:defRPr>
            </a:lvl1pPr>
          </a:lstStyle>
          <a:p>
            <a:r>
              <a:rPr lang="en-US"/>
              <a:t>Headline</a:t>
            </a:r>
          </a:p>
        </p:txBody>
      </p:sp>
      <p:sp>
        <p:nvSpPr>
          <p:cNvPr id="8" name="Subtitle 2">
            <a:extLst>
              <a:ext uri="{FF2B5EF4-FFF2-40B4-BE49-F238E27FC236}">
                <a16:creationId xmlns:a16="http://schemas.microsoft.com/office/drawing/2014/main" id="{4573A1B3-25CF-C244-9A9F-F0AD140606FC}"/>
              </a:ext>
            </a:extLst>
          </p:cNvPr>
          <p:cNvSpPr>
            <a:spLocks noGrp="1"/>
          </p:cNvSpPr>
          <p:nvPr>
            <p:ph type="subTitle" idx="1" hasCustomPrompt="1"/>
          </p:nvPr>
        </p:nvSpPr>
        <p:spPr>
          <a:xfrm>
            <a:off x="1524000" y="1542009"/>
            <a:ext cx="9144000" cy="4596031"/>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Content</a:t>
            </a:r>
          </a:p>
        </p:txBody>
      </p:sp>
    </p:spTree>
    <p:extLst>
      <p:ext uri="{BB962C8B-B14F-4D97-AF65-F5344CB8AC3E}">
        <p14:creationId xmlns:p14="http://schemas.microsoft.com/office/powerpoint/2010/main" val="11142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39D1-55F5-B545-B3C1-D2779C975C94}"/>
              </a:ext>
            </a:extLst>
          </p:cNvPr>
          <p:cNvSpPr>
            <a:spLocks noGrp="1"/>
          </p:cNvSpPr>
          <p:nvPr>
            <p:ph type="ctrTitle" hasCustomPrompt="1"/>
          </p:nvPr>
        </p:nvSpPr>
        <p:spPr>
          <a:xfrm>
            <a:off x="0" y="3005958"/>
            <a:ext cx="12192000" cy="1407894"/>
          </a:xfrm>
          <a:prstGeom prst="rect">
            <a:avLst/>
          </a:prstGeom>
        </p:spPr>
        <p:txBody>
          <a:bodyPr anchor="b"/>
          <a:lstStyle>
            <a:lvl1pPr algn="ctr">
              <a:defRPr sz="4800" b="1">
                <a:solidFill>
                  <a:schemeClr val="bg1"/>
                </a:solidFill>
              </a:defRPr>
            </a:lvl1pPr>
          </a:lstStyle>
          <a:p>
            <a:r>
              <a:rPr lang="en-US"/>
              <a:t>Title Slide 2</a:t>
            </a:r>
          </a:p>
        </p:txBody>
      </p:sp>
      <p:sp>
        <p:nvSpPr>
          <p:cNvPr id="3" name="Subtitle 2">
            <a:extLst>
              <a:ext uri="{FF2B5EF4-FFF2-40B4-BE49-F238E27FC236}">
                <a16:creationId xmlns:a16="http://schemas.microsoft.com/office/drawing/2014/main" id="{DE83E85C-23C4-9D49-A616-F1EFF90A3B20}"/>
              </a:ext>
            </a:extLst>
          </p:cNvPr>
          <p:cNvSpPr>
            <a:spLocks noGrp="1"/>
          </p:cNvSpPr>
          <p:nvPr>
            <p:ph type="subTitle" idx="1" hasCustomPrompt="1"/>
          </p:nvPr>
        </p:nvSpPr>
        <p:spPr>
          <a:xfrm>
            <a:off x="0" y="4989403"/>
            <a:ext cx="12192000" cy="990983"/>
          </a:xfrm>
          <a:prstGeom prst="rect">
            <a:avLst/>
          </a:prstGeom>
        </p:spPr>
        <p:txBody>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SUBTITLE/TAGLINE</a:t>
            </a:r>
          </a:p>
        </p:txBody>
      </p:sp>
    </p:spTree>
    <p:extLst>
      <p:ext uri="{BB962C8B-B14F-4D97-AF65-F5344CB8AC3E}">
        <p14:creationId xmlns:p14="http://schemas.microsoft.com/office/powerpoint/2010/main" val="92227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B057-A512-4053-4A31-DF3AC8C94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EFEEC-326F-593C-46BE-078080BC0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A07915-98B4-FA6C-4F76-71C2F8CB3FEA}"/>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5" name="Footer Placeholder 4">
            <a:extLst>
              <a:ext uri="{FF2B5EF4-FFF2-40B4-BE49-F238E27FC236}">
                <a16:creationId xmlns:a16="http://schemas.microsoft.com/office/drawing/2014/main" id="{638F748E-2B08-1D3C-C52D-67F639EFA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ECE7D-5F1F-9C2F-0567-0436DA0CC3A1}"/>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52370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5FEE-369A-9398-A1DD-D58EA26E80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0D48EB-7F89-4E1E-4474-FF4BA5BC2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ED5F35-391B-47D0-0F86-C6420098C51F}"/>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5" name="Footer Placeholder 4">
            <a:extLst>
              <a:ext uri="{FF2B5EF4-FFF2-40B4-BE49-F238E27FC236}">
                <a16:creationId xmlns:a16="http://schemas.microsoft.com/office/drawing/2014/main" id="{B13F36EB-BDBD-9F6A-A24F-4137FDEB1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36AF6-4675-CBE9-7C9D-C8E2ECC286F0}"/>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35914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F2B2-0018-A03D-9786-4BDA2E8A76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21CF6C-367B-AC14-148B-65E4C5233C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14444-1BBC-0029-69FE-9376ACAF8448}"/>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5" name="Footer Placeholder 4">
            <a:extLst>
              <a:ext uri="{FF2B5EF4-FFF2-40B4-BE49-F238E27FC236}">
                <a16:creationId xmlns:a16="http://schemas.microsoft.com/office/drawing/2014/main" id="{1C90E22B-5DD5-F395-F758-5853276F0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A2D730-3E1A-A260-FB8D-76270B5E5C4E}"/>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268019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381-CC6F-B2B1-A062-F826A5CF13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D80E1E-9EF1-9D5C-A536-61DBF55C7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FD1FF5-2661-F27D-E2CC-95D34F358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303382-C510-DBB5-D44A-308979213B11}"/>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6" name="Footer Placeholder 5">
            <a:extLst>
              <a:ext uri="{FF2B5EF4-FFF2-40B4-BE49-F238E27FC236}">
                <a16:creationId xmlns:a16="http://schemas.microsoft.com/office/drawing/2014/main" id="{E374926C-4204-1D25-5044-20670E57BB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363B0-8AC5-AD2F-567A-77862860EFF8}"/>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61058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4659-72B1-7BEB-B07F-97642232A8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F80F39-55A8-885E-4F59-340BE8C71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C50FAC-9D1C-458E-E748-B719181C4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F8077E-3EB4-5202-CD39-5FC90D291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77378-2D93-C507-97B8-CAF655D93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5954E8-18A7-611C-4781-3BA104A7240D}"/>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8" name="Footer Placeholder 7">
            <a:extLst>
              <a:ext uri="{FF2B5EF4-FFF2-40B4-BE49-F238E27FC236}">
                <a16:creationId xmlns:a16="http://schemas.microsoft.com/office/drawing/2014/main" id="{728376D0-E161-9F13-74FD-D2291F452B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8A1E57-E673-A594-C050-804A545545B7}"/>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334495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DEDB-9522-CC54-CC04-DCD52EEBE9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F64375-AD5E-FC9B-AE94-56A910AE8A0E}"/>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4" name="Footer Placeholder 3">
            <a:extLst>
              <a:ext uri="{FF2B5EF4-FFF2-40B4-BE49-F238E27FC236}">
                <a16:creationId xmlns:a16="http://schemas.microsoft.com/office/drawing/2014/main" id="{A33EF9FB-1DA2-2D66-31FA-D8D5600A4C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F31520-C397-F474-51C0-5624997A3BC7}"/>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6571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37628-0C4B-63E9-A948-98D3E2B50B31}"/>
              </a:ext>
            </a:extLst>
          </p:cNvPr>
          <p:cNvSpPr>
            <a:spLocks noGrp="1"/>
          </p:cNvSpPr>
          <p:nvPr>
            <p:ph type="dt" sz="half" idx="10"/>
          </p:nvPr>
        </p:nvSpPr>
        <p:spPr/>
        <p:txBody>
          <a:bodyPr/>
          <a:lstStyle/>
          <a:p>
            <a:fld id="{68C8BF79-69D4-46AE-8750-3C027C953E15}" type="datetimeFigureOut">
              <a:rPr lang="en-IN" smtClean="0"/>
              <a:t>26-07-2023</a:t>
            </a:fld>
            <a:endParaRPr lang="en-IN"/>
          </a:p>
        </p:txBody>
      </p:sp>
      <p:sp>
        <p:nvSpPr>
          <p:cNvPr id="3" name="Footer Placeholder 2">
            <a:extLst>
              <a:ext uri="{FF2B5EF4-FFF2-40B4-BE49-F238E27FC236}">
                <a16:creationId xmlns:a16="http://schemas.microsoft.com/office/drawing/2014/main" id="{63C0025B-F64D-148B-F001-AA55416440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938807-F54F-2393-A0C4-9A6CA6293791}"/>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38828273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1.jp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878F98-F338-1D4F-8CD3-A202EF6366B7}"/>
              </a:ext>
            </a:extLst>
          </p:cNvPr>
          <p:cNvPicPr>
            <a:picLocks noChangeAspect="1"/>
          </p:cNvPicPr>
          <p:nvPr userDrawn="1"/>
        </p:nvPicPr>
        <p:blipFill rotWithShape="1">
          <a:blip r:embed="rId4"/>
          <a:srcRect t="90864"/>
          <a:stretch/>
        </p:blipFill>
        <p:spPr>
          <a:xfrm>
            <a:off x="0" y="6231467"/>
            <a:ext cx="12192000" cy="626533"/>
          </a:xfrm>
          <a:prstGeom prst="rect">
            <a:avLst/>
          </a:prstGeom>
        </p:spPr>
      </p:pic>
    </p:spTree>
    <p:extLst>
      <p:ext uri="{BB962C8B-B14F-4D97-AF65-F5344CB8AC3E}">
        <p14:creationId xmlns:p14="http://schemas.microsoft.com/office/powerpoint/2010/main" val="421320810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D39FC1-3556-4E9B-710C-A776D8637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5FE864-0EF1-1E63-1450-362B1DF01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01968-40DD-9896-45BF-516931D35F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8BF79-69D4-46AE-8750-3C027C953E15}" type="datetimeFigureOut">
              <a:rPr lang="en-IN" smtClean="0"/>
              <a:t>26-07-2023</a:t>
            </a:fld>
            <a:endParaRPr lang="en-IN"/>
          </a:p>
        </p:txBody>
      </p:sp>
      <p:sp>
        <p:nvSpPr>
          <p:cNvPr id="5" name="Footer Placeholder 4">
            <a:extLst>
              <a:ext uri="{FF2B5EF4-FFF2-40B4-BE49-F238E27FC236}">
                <a16:creationId xmlns:a16="http://schemas.microsoft.com/office/drawing/2014/main" id="{9177AEA5-F4B7-731D-D5F8-EBE664F2F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DDB884-3925-4EBF-B3C7-4C41DFFB0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9F786-0DCF-46B9-B6F4-498BFB6B1186}" type="slidenum">
              <a:rPr lang="en-IN" smtClean="0"/>
              <a:t>‹#›</a:t>
            </a:fld>
            <a:endParaRPr lang="en-IN"/>
          </a:p>
        </p:txBody>
      </p:sp>
      <p:pic>
        <p:nvPicPr>
          <p:cNvPr id="7" name="Picture 6">
            <a:extLst>
              <a:ext uri="{FF2B5EF4-FFF2-40B4-BE49-F238E27FC236}">
                <a16:creationId xmlns:a16="http://schemas.microsoft.com/office/drawing/2014/main" id="{70D5397C-049B-5D0F-1643-DC77B0757D25}"/>
              </a:ext>
            </a:extLst>
          </p:cNvPr>
          <p:cNvPicPr>
            <a:picLocks noChangeAspect="1"/>
          </p:cNvPicPr>
          <p:nvPr userDrawn="1"/>
        </p:nvPicPr>
        <p:blipFill rotWithShape="1">
          <a:blip r:embed="rId15"/>
          <a:srcRect t="90864"/>
          <a:stretch/>
        </p:blipFill>
        <p:spPr>
          <a:xfrm>
            <a:off x="0" y="6231467"/>
            <a:ext cx="12192000" cy="626533"/>
          </a:xfrm>
          <a:prstGeom prst="rect">
            <a:avLst/>
          </a:prstGeom>
        </p:spPr>
      </p:pic>
    </p:spTree>
    <p:extLst>
      <p:ext uri="{BB962C8B-B14F-4D97-AF65-F5344CB8AC3E}">
        <p14:creationId xmlns:p14="http://schemas.microsoft.com/office/powerpoint/2010/main" val="215982653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4/relationships/chartEx" Target="../charts/chartEx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2C109F-BB42-FCD9-AB9B-440D11F2D7B1}"/>
              </a:ext>
            </a:extLst>
          </p:cNvPr>
          <p:cNvSpPr>
            <a:spLocks noGrp="1"/>
          </p:cNvSpPr>
          <p:nvPr>
            <p:ph type="ctrTitle"/>
          </p:nvPr>
        </p:nvSpPr>
        <p:spPr>
          <a:xfrm>
            <a:off x="1524000" y="1265798"/>
            <a:ext cx="9144000" cy="2387600"/>
          </a:xfrm>
        </p:spPr>
        <p:txBody>
          <a:bodyPr/>
          <a:lstStyle/>
          <a:p>
            <a:r>
              <a:rPr lang="en-IN" dirty="0">
                <a:latin typeface="Times New Roman" panose="02020603050405020304" pitchFamily="18" charset="0"/>
                <a:cs typeface="Times New Roman" panose="02020603050405020304" pitchFamily="18" charset="0"/>
              </a:rPr>
              <a:t>Data Mining</a:t>
            </a:r>
          </a:p>
        </p:txBody>
      </p:sp>
      <p:pic>
        <p:nvPicPr>
          <p:cNvPr id="10" name="Graphic 9" descr="DNA">
            <a:extLst>
              <a:ext uri="{FF2B5EF4-FFF2-40B4-BE49-F238E27FC236}">
                <a16:creationId xmlns:a16="http://schemas.microsoft.com/office/drawing/2014/main" id="{457BF6E9-98D3-116A-D276-35BBBA9027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6971" y="1188964"/>
            <a:ext cx="914400" cy="914400"/>
          </a:xfrm>
          <a:prstGeom prst="rect">
            <a:avLst/>
          </a:prstGeom>
        </p:spPr>
      </p:pic>
      <p:pic>
        <p:nvPicPr>
          <p:cNvPr id="12" name="Graphic 11" descr="Brain">
            <a:extLst>
              <a:ext uri="{FF2B5EF4-FFF2-40B4-BE49-F238E27FC236}">
                <a16:creationId xmlns:a16="http://schemas.microsoft.com/office/drawing/2014/main" id="{C3178443-3A87-D6D0-273D-2BF0A951DA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9471" y="1813053"/>
            <a:ext cx="914400" cy="914400"/>
          </a:xfrm>
          <a:prstGeom prst="rect">
            <a:avLst/>
          </a:prstGeom>
        </p:spPr>
      </p:pic>
      <p:pic>
        <p:nvPicPr>
          <p:cNvPr id="14" name="Graphic 13" descr="Brain in head">
            <a:extLst>
              <a:ext uri="{FF2B5EF4-FFF2-40B4-BE49-F238E27FC236}">
                <a16:creationId xmlns:a16="http://schemas.microsoft.com/office/drawing/2014/main" id="{A7943982-5560-F857-138B-DDB532438A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48846" y="1247118"/>
            <a:ext cx="914400" cy="914400"/>
          </a:xfrm>
          <a:prstGeom prst="rect">
            <a:avLst/>
          </a:prstGeom>
        </p:spPr>
      </p:pic>
      <p:pic>
        <p:nvPicPr>
          <p:cNvPr id="16" name="Graphic 15" descr="Bar chart">
            <a:extLst>
              <a:ext uri="{FF2B5EF4-FFF2-40B4-BE49-F238E27FC236}">
                <a16:creationId xmlns:a16="http://schemas.microsoft.com/office/drawing/2014/main" id="{6B41D309-36C4-2027-098B-14198005BA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4471" y="2103364"/>
            <a:ext cx="914400" cy="914400"/>
          </a:xfrm>
          <a:prstGeom prst="rect">
            <a:avLst/>
          </a:prstGeom>
        </p:spPr>
      </p:pic>
      <p:pic>
        <p:nvPicPr>
          <p:cNvPr id="18" name="Graphic 17" descr="Bar chart RTL">
            <a:extLst>
              <a:ext uri="{FF2B5EF4-FFF2-40B4-BE49-F238E27FC236}">
                <a16:creationId xmlns:a16="http://schemas.microsoft.com/office/drawing/2014/main" id="{BACC5514-1610-B653-5E4A-5CCB5B46618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25096" y="0"/>
            <a:ext cx="914400" cy="914400"/>
          </a:xfrm>
          <a:prstGeom prst="rect">
            <a:avLst/>
          </a:prstGeom>
        </p:spPr>
      </p:pic>
      <p:pic>
        <p:nvPicPr>
          <p:cNvPr id="20" name="Graphic 19" descr="Statistics">
            <a:extLst>
              <a:ext uri="{FF2B5EF4-FFF2-40B4-BE49-F238E27FC236}">
                <a16:creationId xmlns:a16="http://schemas.microsoft.com/office/drawing/2014/main" id="{E06EE935-88B4-159D-B7FD-DF5C1DBC8D6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01346" y="341362"/>
            <a:ext cx="914400" cy="914400"/>
          </a:xfrm>
          <a:prstGeom prst="rect">
            <a:avLst/>
          </a:prstGeom>
        </p:spPr>
      </p:pic>
      <p:pic>
        <p:nvPicPr>
          <p:cNvPr id="22" name="Graphic 21" descr="Statistics RTL">
            <a:extLst>
              <a:ext uri="{FF2B5EF4-FFF2-40B4-BE49-F238E27FC236}">
                <a16:creationId xmlns:a16="http://schemas.microsoft.com/office/drawing/2014/main" id="{B2D3B818-2763-3C37-A037-2BD1AF6803E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72596" y="483773"/>
            <a:ext cx="914400" cy="914400"/>
          </a:xfrm>
          <a:prstGeom prst="rect">
            <a:avLst/>
          </a:prstGeom>
        </p:spPr>
      </p:pic>
      <p:pic>
        <p:nvPicPr>
          <p:cNvPr id="24" name="Graphic 23" descr="Pie chart">
            <a:extLst>
              <a:ext uri="{FF2B5EF4-FFF2-40B4-BE49-F238E27FC236}">
                <a16:creationId xmlns:a16="http://schemas.microsoft.com/office/drawing/2014/main" id="{3D7512DD-74F7-4411-598F-436A31A1545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277600" y="319388"/>
            <a:ext cx="914400" cy="914400"/>
          </a:xfrm>
          <a:prstGeom prst="rect">
            <a:avLst/>
          </a:prstGeom>
        </p:spPr>
      </p:pic>
      <p:pic>
        <p:nvPicPr>
          <p:cNvPr id="26" name="Graphic 25" descr="Presentation with org chart">
            <a:extLst>
              <a:ext uri="{FF2B5EF4-FFF2-40B4-BE49-F238E27FC236}">
                <a16:creationId xmlns:a16="http://schemas.microsoft.com/office/drawing/2014/main" id="{02E5A8D9-86A4-BFA2-5ACC-45FBA6131A8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10721" y="76685"/>
            <a:ext cx="914400" cy="914400"/>
          </a:xfrm>
          <a:prstGeom prst="rect">
            <a:avLst/>
          </a:prstGeom>
        </p:spPr>
      </p:pic>
      <p:pic>
        <p:nvPicPr>
          <p:cNvPr id="30" name="Graphic 29" descr="Calculator">
            <a:extLst>
              <a:ext uri="{FF2B5EF4-FFF2-40B4-BE49-F238E27FC236}">
                <a16:creationId xmlns:a16="http://schemas.microsoft.com/office/drawing/2014/main" id="{43678DC1-A6F2-C2AC-8A72-B0E15283DFA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563221" y="1044949"/>
            <a:ext cx="914400" cy="914400"/>
          </a:xfrm>
          <a:prstGeom prst="rect">
            <a:avLst/>
          </a:prstGeom>
        </p:spPr>
      </p:pic>
      <p:pic>
        <p:nvPicPr>
          <p:cNvPr id="33" name="Picture 2" descr="Customer Data Mining: 8 Practical Examples">
            <a:extLst>
              <a:ext uri="{FF2B5EF4-FFF2-40B4-BE49-F238E27FC236}">
                <a16:creationId xmlns:a16="http://schemas.microsoft.com/office/drawing/2014/main" id="{6F462988-3A44-74D5-25F1-1F587DAF1CCC}"/>
              </a:ext>
            </a:extLst>
          </p:cNvPr>
          <p:cNvPicPr>
            <a:picLocks noChangeAspect="1" noChangeArrowheads="1"/>
          </p:cNvPicPr>
          <p:nvPr/>
        </p:nvPicPr>
        <p:blipFill>
          <a:blip r:embed="rId23">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8000093" y="2738998"/>
            <a:ext cx="149733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7C81909-89E7-BE67-00A1-3052B8CFC9B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392604" y="3653398"/>
            <a:ext cx="3687685" cy="2482176"/>
          </a:xfrm>
          <a:prstGeom prst="rect">
            <a:avLst/>
          </a:prstGeom>
        </p:spPr>
      </p:pic>
      <p:pic>
        <p:nvPicPr>
          <p:cNvPr id="1026" name="Picture 2" descr="Statistics | U-M LSA">
            <a:extLst>
              <a:ext uri="{FF2B5EF4-FFF2-40B4-BE49-F238E27FC236}">
                <a16:creationId xmlns:a16="http://schemas.microsoft.com/office/drawing/2014/main" id="{859A13F1-B0F3-F75B-0534-CF2A7EA5F62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4471" y="6306991"/>
            <a:ext cx="3182471" cy="4632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E9E0F4D-D0FC-3DAA-F50E-3CEC5E17B42C}"/>
              </a:ext>
            </a:extLst>
          </p:cNvPr>
          <p:cNvPicPr>
            <a:picLocks noChangeAspect="1"/>
          </p:cNvPicPr>
          <p:nvPr/>
        </p:nvPicPr>
        <p:blipFill>
          <a:blip r:embed="rId26"/>
          <a:stretch>
            <a:fillRect/>
          </a:stretch>
        </p:blipFill>
        <p:spPr>
          <a:xfrm>
            <a:off x="9430870" y="6236746"/>
            <a:ext cx="2761129" cy="621254"/>
          </a:xfrm>
          <a:prstGeom prst="rect">
            <a:avLst/>
          </a:prstGeom>
        </p:spPr>
      </p:pic>
    </p:spTree>
    <p:extLst>
      <p:ext uri="{BB962C8B-B14F-4D97-AF65-F5344CB8AC3E}">
        <p14:creationId xmlns:p14="http://schemas.microsoft.com/office/powerpoint/2010/main" val="171549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E4E9A7C1-6032-CE00-CF51-737F215F2000}"/>
              </a:ext>
            </a:extLst>
          </p:cNvPr>
          <p:cNvGraphicFramePr/>
          <p:nvPr>
            <p:extLst>
              <p:ext uri="{D42A27DB-BD31-4B8C-83A1-F6EECF244321}">
                <p14:modId xmlns:p14="http://schemas.microsoft.com/office/powerpoint/2010/main" val="1088211345"/>
              </p:ext>
            </p:extLst>
          </p:nvPr>
        </p:nvGraphicFramePr>
        <p:xfrm>
          <a:off x="342153" y="915645"/>
          <a:ext cx="10351248" cy="4739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Rounded Corners 11">
            <a:extLst>
              <a:ext uri="{FF2B5EF4-FFF2-40B4-BE49-F238E27FC236}">
                <a16:creationId xmlns:a16="http://schemas.microsoft.com/office/drawing/2014/main" id="{C1F761B1-ACCD-1D55-BFF0-D6BF471B76D4}"/>
              </a:ext>
            </a:extLst>
          </p:cNvPr>
          <p:cNvSpPr/>
          <p:nvPr/>
        </p:nvSpPr>
        <p:spPr>
          <a:xfrm>
            <a:off x="5856941" y="275672"/>
            <a:ext cx="6075084" cy="2030648"/>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0" name="TextBox 9">
            <a:extLst>
              <a:ext uri="{FF2B5EF4-FFF2-40B4-BE49-F238E27FC236}">
                <a16:creationId xmlns:a16="http://schemas.microsoft.com/office/drawing/2014/main" id="{1C0012D8-7422-999B-FC1C-A122AD91E4E2}"/>
              </a:ext>
            </a:extLst>
          </p:cNvPr>
          <p:cNvSpPr txBox="1"/>
          <p:nvPr/>
        </p:nvSpPr>
        <p:spPr>
          <a:xfrm>
            <a:off x="6049680" y="333013"/>
            <a:ext cx="5689601" cy="1569660"/>
          </a:xfrm>
          <a:prstGeom prst="rect">
            <a:avLst/>
          </a:prstGeom>
          <a:noFill/>
        </p:spPr>
        <p:txBody>
          <a:bodyPr wrap="square" rtlCol="0">
            <a:spAutoFit/>
          </a:bodyPr>
          <a:lstStyle/>
          <a:p>
            <a:pPr algn="ctr" defTabSz="914377"/>
            <a:r>
              <a:rPr lang="en-US" sz="3200" b="1" dirty="0">
                <a:solidFill>
                  <a:srgbClr val="002647"/>
                </a:solidFill>
                <a:latin typeface="Calibri" panose="020F0502020204030204"/>
              </a:rPr>
              <a:t>Investigating Biological Correlations Using Dimension Reduction</a:t>
            </a:r>
          </a:p>
        </p:txBody>
      </p:sp>
      <p:sp>
        <p:nvSpPr>
          <p:cNvPr id="11" name="TextBox 10">
            <a:extLst>
              <a:ext uri="{FF2B5EF4-FFF2-40B4-BE49-F238E27FC236}">
                <a16:creationId xmlns:a16="http://schemas.microsoft.com/office/drawing/2014/main" id="{0F9F75BD-3674-2F74-C472-156DA8D5C29B}"/>
              </a:ext>
            </a:extLst>
          </p:cNvPr>
          <p:cNvSpPr txBox="1"/>
          <p:nvPr/>
        </p:nvSpPr>
        <p:spPr>
          <a:xfrm>
            <a:off x="5856942" y="1845332"/>
            <a:ext cx="5992906" cy="338554"/>
          </a:xfrm>
          <a:prstGeom prst="rect">
            <a:avLst/>
          </a:prstGeom>
          <a:noFill/>
        </p:spPr>
        <p:txBody>
          <a:bodyPr wrap="square" rtlCol="0">
            <a:spAutoFit/>
          </a:bodyPr>
          <a:lstStyle/>
          <a:p>
            <a:pPr algn="ctr" defTabSz="914377"/>
            <a:r>
              <a:rPr lang="en-US" sz="1600" dirty="0">
                <a:solidFill>
                  <a:srgbClr val="000000"/>
                </a:solidFill>
                <a:latin typeface="+mj-lt"/>
              </a:rPr>
              <a:t>Billy Bratton, </a:t>
            </a:r>
            <a:r>
              <a:rPr lang="en-US" sz="1600" dirty="0" err="1">
                <a:solidFill>
                  <a:srgbClr val="000000"/>
                </a:solidFill>
                <a:latin typeface="+mj-lt"/>
              </a:rPr>
              <a:t>Samprit</a:t>
            </a:r>
            <a:r>
              <a:rPr lang="en-US" sz="1600" dirty="0">
                <a:solidFill>
                  <a:srgbClr val="000000"/>
                </a:solidFill>
                <a:latin typeface="+mj-lt"/>
              </a:rPr>
              <a:t> Chakraborty, Thejasvi Dhanireddy, Cynthia Liu</a:t>
            </a:r>
            <a:endParaRPr lang="en-US" sz="1600" dirty="0">
              <a:solidFill>
                <a:prstClr val="black"/>
              </a:solidFill>
              <a:latin typeface="+mj-lt"/>
            </a:endParaRPr>
          </a:p>
        </p:txBody>
      </p:sp>
    </p:spTree>
    <p:extLst>
      <p:ext uri="{BB962C8B-B14F-4D97-AF65-F5344CB8AC3E}">
        <p14:creationId xmlns:p14="http://schemas.microsoft.com/office/powerpoint/2010/main" val="152714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9C9B-1F5A-69A3-C6D2-5B7A504C006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2F274D07-109D-C007-E220-6A212E279FEF}"/>
              </a:ext>
            </a:extLst>
          </p:cNvPr>
          <p:cNvSpPr>
            <a:spLocks noGrp="1"/>
          </p:cNvSpPr>
          <p:nvPr>
            <p:ph idx="1"/>
          </p:nvPr>
        </p:nvSpPr>
        <p:spPr/>
        <p:txBody>
          <a:bodyPr vert="horz" lIns="91440" tIns="45720" rIns="91440" bIns="45720" rtlCol="0" anchor="t">
            <a:normAutofit/>
          </a:bodyPr>
          <a:lstStyle/>
          <a:p>
            <a:r>
              <a:rPr lang="en-US" dirty="0"/>
              <a:t>The data for this project has three components:</a:t>
            </a:r>
          </a:p>
          <a:p>
            <a:pPr lvl="1">
              <a:buFont typeface="Courier New" panose="02070309020205020404" pitchFamily="49" charset="0"/>
              <a:buChar char="o"/>
            </a:pPr>
            <a:r>
              <a:rPr lang="en-US" dirty="0"/>
              <a:t>Genomics</a:t>
            </a:r>
          </a:p>
          <a:p>
            <a:pPr lvl="1">
              <a:buFont typeface="Courier New" panose="02070309020205020404" pitchFamily="49" charset="0"/>
              <a:buChar char="o"/>
            </a:pPr>
            <a:r>
              <a:rPr lang="en-US" dirty="0"/>
              <a:t>Imaging</a:t>
            </a:r>
          </a:p>
          <a:p>
            <a:pPr lvl="1">
              <a:buFont typeface="Courier New" panose="02070309020205020404" pitchFamily="49" charset="0"/>
              <a:buChar char="o"/>
            </a:pPr>
            <a:r>
              <a:rPr lang="en-US" dirty="0"/>
              <a:t>Survival</a:t>
            </a:r>
          </a:p>
          <a:p>
            <a:r>
              <a:rPr lang="en-US" dirty="0"/>
              <a:t>Each of the components contain information about the </a:t>
            </a:r>
            <a:r>
              <a:rPr lang="en-US" u="sng" dirty="0"/>
              <a:t>same</a:t>
            </a:r>
            <a:r>
              <a:rPr lang="en-US" dirty="0"/>
              <a:t> 61 patients who were diagnosed with LGG.</a:t>
            </a:r>
          </a:p>
          <a:p>
            <a:r>
              <a:rPr lang="en-US" dirty="0"/>
              <a:t>LGG refers to Low Grade Glioma which is a type of brain cancer.</a:t>
            </a:r>
            <a:endParaRPr lang="en-IN" dirty="0"/>
          </a:p>
        </p:txBody>
      </p:sp>
    </p:spTree>
    <p:extLst>
      <p:ext uri="{BB962C8B-B14F-4D97-AF65-F5344CB8AC3E}">
        <p14:creationId xmlns:p14="http://schemas.microsoft.com/office/powerpoint/2010/main" val="211325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37F1-4A56-4DC8-C568-40D260AEB4C5}"/>
              </a:ext>
            </a:extLst>
          </p:cNvPr>
          <p:cNvSpPr>
            <a:spLocks noGrp="1"/>
          </p:cNvSpPr>
          <p:nvPr>
            <p:ph type="title"/>
          </p:nvPr>
        </p:nvSpPr>
        <p:spPr/>
        <p:txBody>
          <a:bodyPr/>
          <a:lstStyle/>
          <a:p>
            <a:r>
              <a:rPr lang="en-IN" dirty="0"/>
              <a:t>Genomics</a:t>
            </a:r>
          </a:p>
        </p:txBody>
      </p:sp>
      <p:sp>
        <p:nvSpPr>
          <p:cNvPr id="3" name="Content Placeholder 2">
            <a:extLst>
              <a:ext uri="{FF2B5EF4-FFF2-40B4-BE49-F238E27FC236}">
                <a16:creationId xmlns:a16="http://schemas.microsoft.com/office/drawing/2014/main" id="{23DDC134-BF46-ED2C-88A6-4844A926167F}"/>
              </a:ext>
            </a:extLst>
          </p:cNvPr>
          <p:cNvSpPr>
            <a:spLocks noGrp="1"/>
          </p:cNvSpPr>
          <p:nvPr>
            <p:ph idx="1"/>
          </p:nvPr>
        </p:nvSpPr>
        <p:spPr>
          <a:xfrm>
            <a:off x="838200" y="1597025"/>
            <a:ext cx="10515600" cy="4351338"/>
          </a:xfrm>
        </p:spPr>
        <p:txBody>
          <a:bodyPr/>
          <a:lstStyle/>
          <a:p>
            <a:r>
              <a:rPr lang="en-IN" dirty="0"/>
              <a:t>The Genomic data is obtained from a publicly available portal that includes data from multiple cancer types in The Cancer Genome Atlas (TCGA). This data contains 1283 gene pathway scores for 61 cancer patients.</a:t>
            </a:r>
          </a:p>
          <a:p>
            <a:r>
              <a:rPr lang="en-US" dirty="0"/>
              <a:t>A set of genes constitutes a gene pathway</a:t>
            </a:r>
          </a:p>
          <a:p>
            <a:r>
              <a:rPr lang="en-US" dirty="0"/>
              <a:t>A pathway score assesses the relative variability of gene expression of genes in the pathway as compared to expression of genes not in the pathway. These scores are computed using the gene-set variation analysis (GSVA) procedure.</a:t>
            </a:r>
            <a:endParaRPr lang="en-IN" dirty="0"/>
          </a:p>
        </p:txBody>
      </p:sp>
      <p:sp>
        <p:nvSpPr>
          <p:cNvPr id="4" name="TextBox 3">
            <a:extLst>
              <a:ext uri="{FF2B5EF4-FFF2-40B4-BE49-F238E27FC236}">
                <a16:creationId xmlns:a16="http://schemas.microsoft.com/office/drawing/2014/main" id="{E7C97190-6FBD-B253-0CEA-1A78E29AFE62}"/>
              </a:ext>
            </a:extLst>
          </p:cNvPr>
          <p:cNvSpPr txBox="1"/>
          <p:nvPr/>
        </p:nvSpPr>
        <p:spPr>
          <a:xfrm>
            <a:off x="5238750" y="5591770"/>
            <a:ext cx="6953250" cy="923330"/>
          </a:xfrm>
          <a:prstGeom prst="rect">
            <a:avLst/>
          </a:prstGeom>
          <a:noFill/>
        </p:spPr>
        <p:txBody>
          <a:bodyPr wrap="square" rtlCol="0">
            <a:spAutoFit/>
          </a:bodyPr>
          <a:lstStyle/>
          <a:p>
            <a:pPr algn="r"/>
            <a:r>
              <a:rPr lang="en-US" sz="1800" dirty="0" err="1">
                <a:cs typeface="Times New Roman" panose="02020603050405020304" pitchFamily="18" charset="0"/>
              </a:rPr>
              <a:t>Hänzelmann</a:t>
            </a:r>
            <a:r>
              <a:rPr lang="en-US" sz="1800" dirty="0">
                <a:cs typeface="Times New Roman" panose="02020603050405020304" pitchFamily="18" charset="0"/>
              </a:rPr>
              <a:t>, S., Castelo, R., &amp; </a:t>
            </a:r>
            <a:r>
              <a:rPr lang="en-US" sz="1800" dirty="0" err="1">
                <a:cs typeface="Times New Roman" panose="02020603050405020304" pitchFamily="18" charset="0"/>
              </a:rPr>
              <a:t>Guinney</a:t>
            </a:r>
            <a:r>
              <a:rPr lang="en-US" sz="1800" dirty="0">
                <a:cs typeface="Times New Roman" panose="02020603050405020304" pitchFamily="18" charset="0"/>
              </a:rPr>
              <a:t>, J. (2013). GSVA: gene set variation analysis for microarray and RNA-seq data. BMC bioinformatics, 14, 1-15.</a:t>
            </a:r>
          </a:p>
          <a:p>
            <a:pPr algn="r"/>
            <a:endParaRPr lang="en-IN" dirty="0"/>
          </a:p>
        </p:txBody>
      </p:sp>
    </p:spTree>
    <p:extLst>
      <p:ext uri="{BB962C8B-B14F-4D97-AF65-F5344CB8AC3E}">
        <p14:creationId xmlns:p14="http://schemas.microsoft.com/office/powerpoint/2010/main" val="116065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8161-1D60-59A3-C671-704E0B4E3CE1}"/>
              </a:ext>
            </a:extLst>
          </p:cNvPr>
          <p:cNvSpPr>
            <a:spLocks noGrp="1"/>
          </p:cNvSpPr>
          <p:nvPr>
            <p:ph type="title"/>
          </p:nvPr>
        </p:nvSpPr>
        <p:spPr/>
        <p:txBody>
          <a:bodyPr/>
          <a:lstStyle/>
          <a:p>
            <a:r>
              <a:rPr lang="en-IN" dirty="0"/>
              <a:t>Genomics</a:t>
            </a:r>
          </a:p>
        </p:txBody>
      </p:sp>
      <p:graphicFrame>
        <p:nvGraphicFramePr>
          <p:cNvPr id="4" name="Table 4">
            <a:extLst>
              <a:ext uri="{FF2B5EF4-FFF2-40B4-BE49-F238E27FC236}">
                <a16:creationId xmlns:a16="http://schemas.microsoft.com/office/drawing/2014/main" id="{AD9BB16F-8F99-0CC6-B24D-E95B17226EE2}"/>
              </a:ext>
            </a:extLst>
          </p:cNvPr>
          <p:cNvGraphicFramePr>
            <a:graphicFrameLocks noGrp="1"/>
          </p:cNvGraphicFramePr>
          <p:nvPr>
            <p:ph idx="1"/>
            <p:extLst>
              <p:ext uri="{D42A27DB-BD31-4B8C-83A1-F6EECF244321}">
                <p14:modId xmlns:p14="http://schemas.microsoft.com/office/powerpoint/2010/main" val="1451384655"/>
              </p:ext>
            </p:extLst>
          </p:nvPr>
        </p:nvGraphicFramePr>
        <p:xfrm>
          <a:off x="838200" y="1928813"/>
          <a:ext cx="10515600" cy="40792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979219683"/>
                    </a:ext>
                  </a:extLst>
                </a:gridCol>
                <a:gridCol w="2103120">
                  <a:extLst>
                    <a:ext uri="{9D8B030D-6E8A-4147-A177-3AD203B41FA5}">
                      <a16:colId xmlns:a16="http://schemas.microsoft.com/office/drawing/2014/main" val="421359363"/>
                    </a:ext>
                  </a:extLst>
                </a:gridCol>
                <a:gridCol w="2398579">
                  <a:extLst>
                    <a:ext uri="{9D8B030D-6E8A-4147-A177-3AD203B41FA5}">
                      <a16:colId xmlns:a16="http://schemas.microsoft.com/office/drawing/2014/main" val="1190879796"/>
                    </a:ext>
                  </a:extLst>
                </a:gridCol>
                <a:gridCol w="1807661">
                  <a:extLst>
                    <a:ext uri="{9D8B030D-6E8A-4147-A177-3AD203B41FA5}">
                      <a16:colId xmlns:a16="http://schemas.microsoft.com/office/drawing/2014/main" val="3697644915"/>
                    </a:ext>
                  </a:extLst>
                </a:gridCol>
                <a:gridCol w="2103120">
                  <a:extLst>
                    <a:ext uri="{9D8B030D-6E8A-4147-A177-3AD203B41FA5}">
                      <a16:colId xmlns:a16="http://schemas.microsoft.com/office/drawing/2014/main" val="46229490"/>
                    </a:ext>
                  </a:extLst>
                </a:gridCol>
              </a:tblGrid>
              <a:tr h="370840">
                <a:tc>
                  <a:txBody>
                    <a:bodyPr/>
                    <a:lstStyle/>
                    <a:p>
                      <a:r>
                        <a:rPr lang="en-IN" dirty="0"/>
                        <a:t>Patients</a:t>
                      </a:r>
                    </a:p>
                  </a:txBody>
                  <a:tcPr/>
                </a:tc>
                <a:tc>
                  <a:txBody>
                    <a:bodyPr/>
                    <a:lstStyle/>
                    <a:p>
                      <a:r>
                        <a:rPr lang="en-IN" sz="1600"/>
                        <a:t>HALLMARK_TNFA</a:t>
                      </a:r>
                      <a:endParaRPr lang="en-IN" sz="1600" dirty="0"/>
                    </a:p>
                  </a:txBody>
                  <a:tcPr/>
                </a:tc>
                <a:tc>
                  <a:txBody>
                    <a:bodyPr/>
                    <a:lstStyle/>
                    <a:p>
                      <a:pPr algn="l"/>
                      <a:r>
                        <a:rPr lang="en-IN" sz="1600"/>
                        <a:t>HALLMARK_HYPOXIA</a:t>
                      </a:r>
                      <a:endParaRPr lang="en-IN" sz="1600" dirty="0"/>
                    </a:p>
                  </a:txBody>
                  <a:tcPr/>
                </a:tc>
                <a:tc>
                  <a:txBody>
                    <a:bodyPr/>
                    <a:lstStyle/>
                    <a:p>
                      <a:r>
                        <a:rPr lang="en-IN" dirty="0"/>
                        <a:t>…</a:t>
                      </a:r>
                    </a:p>
                  </a:txBody>
                  <a:tcPr/>
                </a:tc>
                <a:tc>
                  <a:txBody>
                    <a:bodyPr/>
                    <a:lstStyle/>
                    <a:p>
                      <a:r>
                        <a:rPr lang="en-US">
                          <a:effectLst/>
                        </a:rPr>
                        <a:t>LEF1_UP.V1_UP</a:t>
                      </a:r>
                      <a:endParaRPr lang="en-IN"/>
                    </a:p>
                  </a:txBody>
                  <a:tcPr/>
                </a:tc>
                <a:extLst>
                  <a:ext uri="{0D108BD9-81ED-4DB2-BD59-A6C34878D82A}">
                    <a16:rowId xmlns:a16="http://schemas.microsoft.com/office/drawing/2014/main" val="2928164233"/>
                  </a:ext>
                </a:extLst>
              </a:tr>
              <a:tr h="370840">
                <a:tc>
                  <a:txBody>
                    <a:bodyPr/>
                    <a:lstStyle/>
                    <a:p>
                      <a:r>
                        <a:rPr lang="en-IN" dirty="0"/>
                        <a:t>1</a:t>
                      </a:r>
                    </a:p>
                  </a:txBody>
                  <a:tcPr/>
                </a:tc>
                <a:tc>
                  <a:txBody>
                    <a:bodyPr/>
                    <a:lstStyle/>
                    <a:p>
                      <a:r>
                        <a:rPr lang="en-US" sz="1800" b="0" i="0" kern="1200">
                          <a:solidFill>
                            <a:schemeClr val="dk1"/>
                          </a:solidFill>
                          <a:effectLst/>
                          <a:latin typeface="+mn-lt"/>
                          <a:ea typeface="+mn-ea"/>
                          <a:cs typeface="+mn-cs"/>
                        </a:rPr>
                        <a:t>-0.126860761</a:t>
                      </a:r>
                      <a:endParaRPr lang="en-IN" dirty="0"/>
                    </a:p>
                  </a:txBody>
                  <a:tcPr/>
                </a:tc>
                <a:tc>
                  <a:txBody>
                    <a:bodyPr/>
                    <a:lstStyle/>
                    <a:p>
                      <a:r>
                        <a:rPr lang="en-US" sz="1800" b="0" i="0" kern="1200">
                          <a:solidFill>
                            <a:schemeClr val="dk1"/>
                          </a:solidFill>
                          <a:effectLst/>
                          <a:latin typeface="+mn-lt"/>
                          <a:ea typeface="+mn-ea"/>
                          <a:cs typeface="+mn-cs"/>
                        </a:rPr>
                        <a:t>-0.18574255</a:t>
                      </a:r>
                      <a:endParaRPr lang="en-IN" dirty="0"/>
                    </a:p>
                  </a:txBody>
                  <a:tcPr/>
                </a:tc>
                <a:tc>
                  <a:txBody>
                    <a:bodyPr/>
                    <a:lstStyle/>
                    <a:p>
                      <a:endParaRPr lang="en-IN"/>
                    </a:p>
                  </a:txBody>
                  <a:tcPr/>
                </a:tc>
                <a:tc>
                  <a:txBody>
                    <a:bodyPr/>
                    <a:lstStyle/>
                    <a:p>
                      <a:r>
                        <a:rPr lang="en-US">
                          <a:effectLst/>
                        </a:rPr>
                        <a:t>-0.1732392086</a:t>
                      </a:r>
                      <a:endParaRPr lang="en-IN"/>
                    </a:p>
                  </a:txBody>
                  <a:tcPr/>
                </a:tc>
                <a:extLst>
                  <a:ext uri="{0D108BD9-81ED-4DB2-BD59-A6C34878D82A}">
                    <a16:rowId xmlns:a16="http://schemas.microsoft.com/office/drawing/2014/main" val="1227013142"/>
                  </a:ext>
                </a:extLst>
              </a:tr>
              <a:tr h="370840">
                <a:tc>
                  <a:txBody>
                    <a:bodyPr/>
                    <a:lstStyle/>
                    <a:p>
                      <a:r>
                        <a:rPr lang="en-IN" dirty="0"/>
                        <a:t>2</a:t>
                      </a:r>
                    </a:p>
                  </a:txBody>
                  <a:tcPr/>
                </a:tc>
                <a:tc>
                  <a:txBody>
                    <a:bodyPr/>
                    <a:lstStyle/>
                    <a:p>
                      <a:r>
                        <a:rPr lang="en-US" sz="1800" b="0" i="0" kern="1200">
                          <a:solidFill>
                            <a:schemeClr val="dk1"/>
                          </a:solidFill>
                          <a:effectLst/>
                          <a:latin typeface="+mn-lt"/>
                          <a:ea typeface="+mn-ea"/>
                          <a:cs typeface="+mn-cs"/>
                        </a:rPr>
                        <a:t>0.168803012</a:t>
                      </a:r>
                      <a:endParaRPr lang="en-IN" dirty="0"/>
                    </a:p>
                  </a:txBody>
                  <a:tcPr/>
                </a:tc>
                <a:tc>
                  <a:txBody>
                    <a:bodyPr/>
                    <a:lstStyle/>
                    <a:p>
                      <a:r>
                        <a:rPr lang="en-US" sz="1800" b="0" i="0" kern="1200">
                          <a:solidFill>
                            <a:schemeClr val="dk1"/>
                          </a:solidFill>
                          <a:effectLst/>
                          <a:latin typeface="+mn-lt"/>
                          <a:ea typeface="+mn-ea"/>
                          <a:cs typeface="+mn-cs"/>
                        </a:rPr>
                        <a:t>0.21150548</a:t>
                      </a:r>
                      <a:endParaRPr lang="en-IN" dirty="0"/>
                    </a:p>
                  </a:txBody>
                  <a:tcPr/>
                </a:tc>
                <a:tc>
                  <a:txBody>
                    <a:bodyPr/>
                    <a:lstStyle/>
                    <a:p>
                      <a:endParaRPr lang="en-IN"/>
                    </a:p>
                  </a:txBody>
                  <a:tcPr/>
                </a:tc>
                <a:tc>
                  <a:txBody>
                    <a:bodyPr/>
                    <a:lstStyle/>
                    <a:p>
                      <a:r>
                        <a:rPr lang="en-US">
                          <a:effectLst/>
                        </a:rPr>
                        <a:t>0.2379491869</a:t>
                      </a:r>
                      <a:endParaRPr lang="en-IN"/>
                    </a:p>
                  </a:txBody>
                  <a:tcPr/>
                </a:tc>
                <a:extLst>
                  <a:ext uri="{0D108BD9-81ED-4DB2-BD59-A6C34878D82A}">
                    <a16:rowId xmlns:a16="http://schemas.microsoft.com/office/drawing/2014/main" val="2998986721"/>
                  </a:ext>
                </a:extLst>
              </a:tr>
              <a:tr h="370840">
                <a:tc>
                  <a:txBody>
                    <a:bodyPr/>
                    <a:lstStyle/>
                    <a:p>
                      <a:r>
                        <a:rPr lang="en-IN" dirty="0"/>
                        <a:t>3</a:t>
                      </a:r>
                    </a:p>
                  </a:txBody>
                  <a:tcPr/>
                </a:tc>
                <a:tc>
                  <a:txBody>
                    <a:bodyPr/>
                    <a:lstStyle/>
                    <a:p>
                      <a:r>
                        <a:rPr lang="en-US" sz="1800" b="0" i="0" kern="1200">
                          <a:solidFill>
                            <a:schemeClr val="dk1"/>
                          </a:solidFill>
                          <a:effectLst/>
                          <a:latin typeface="+mn-lt"/>
                          <a:ea typeface="+mn-ea"/>
                          <a:cs typeface="+mn-cs"/>
                        </a:rPr>
                        <a:t>-0.333927828</a:t>
                      </a:r>
                      <a:endParaRPr lang="en-IN" dirty="0"/>
                    </a:p>
                  </a:txBody>
                  <a:tcPr/>
                </a:tc>
                <a:tc>
                  <a:txBody>
                    <a:bodyPr/>
                    <a:lstStyle/>
                    <a:p>
                      <a:r>
                        <a:rPr lang="en-US" sz="1800" b="0" i="0" kern="1200">
                          <a:solidFill>
                            <a:schemeClr val="dk1"/>
                          </a:solidFill>
                          <a:effectLst/>
                          <a:latin typeface="+mn-lt"/>
                          <a:ea typeface="+mn-ea"/>
                          <a:cs typeface="+mn-cs"/>
                        </a:rPr>
                        <a:t>-0.13548448</a:t>
                      </a:r>
                      <a:endParaRPr lang="en-IN" dirty="0"/>
                    </a:p>
                  </a:txBody>
                  <a:tcPr/>
                </a:tc>
                <a:tc>
                  <a:txBody>
                    <a:bodyPr/>
                    <a:lstStyle/>
                    <a:p>
                      <a:endParaRPr lang="en-IN"/>
                    </a:p>
                  </a:txBody>
                  <a:tcPr/>
                </a:tc>
                <a:tc>
                  <a:txBody>
                    <a:bodyPr/>
                    <a:lstStyle/>
                    <a:p>
                      <a:r>
                        <a:rPr lang="en-US">
                          <a:effectLst/>
                        </a:rPr>
                        <a:t>-0.0848353309</a:t>
                      </a:r>
                      <a:endParaRPr lang="en-IN"/>
                    </a:p>
                  </a:txBody>
                  <a:tcPr/>
                </a:tc>
                <a:extLst>
                  <a:ext uri="{0D108BD9-81ED-4DB2-BD59-A6C34878D82A}">
                    <a16:rowId xmlns:a16="http://schemas.microsoft.com/office/drawing/2014/main" val="3833910814"/>
                  </a:ext>
                </a:extLst>
              </a:tr>
              <a:tr h="370840">
                <a:tc>
                  <a:txBody>
                    <a:bodyPr/>
                    <a:lstStyle/>
                    <a:p>
                      <a:r>
                        <a:rPr lang="en-IN" dirty="0"/>
                        <a:t>4</a:t>
                      </a:r>
                    </a:p>
                  </a:txBody>
                  <a:tcPr/>
                </a:tc>
                <a:tc>
                  <a:txBody>
                    <a:bodyPr/>
                    <a:lstStyle/>
                    <a:p>
                      <a:r>
                        <a:rPr lang="en-US" sz="1800" b="0" i="0" kern="1200">
                          <a:solidFill>
                            <a:schemeClr val="dk1"/>
                          </a:solidFill>
                          <a:effectLst/>
                          <a:latin typeface="+mn-lt"/>
                          <a:ea typeface="+mn-ea"/>
                          <a:cs typeface="+mn-cs"/>
                        </a:rPr>
                        <a:t>-0.038806908</a:t>
                      </a:r>
                      <a:endParaRPr lang="en-IN" dirty="0"/>
                    </a:p>
                  </a:txBody>
                  <a:tcPr/>
                </a:tc>
                <a:tc>
                  <a:txBody>
                    <a:bodyPr/>
                    <a:lstStyle/>
                    <a:p>
                      <a:r>
                        <a:rPr lang="en-US" sz="1800" b="0" i="0" kern="1200">
                          <a:solidFill>
                            <a:schemeClr val="dk1"/>
                          </a:solidFill>
                          <a:effectLst/>
                          <a:latin typeface="+mn-lt"/>
                          <a:ea typeface="+mn-ea"/>
                          <a:cs typeface="+mn-cs"/>
                        </a:rPr>
                        <a:t>0.11504567</a:t>
                      </a:r>
                      <a:endParaRPr lang="en-IN" dirty="0"/>
                    </a:p>
                  </a:txBody>
                  <a:tcPr/>
                </a:tc>
                <a:tc>
                  <a:txBody>
                    <a:bodyPr/>
                    <a:lstStyle/>
                    <a:p>
                      <a:endParaRPr lang="en-IN"/>
                    </a:p>
                  </a:txBody>
                  <a:tcPr/>
                </a:tc>
                <a:tc>
                  <a:txBody>
                    <a:bodyPr/>
                    <a:lstStyle/>
                    <a:p>
                      <a:r>
                        <a:rPr lang="en-US">
                          <a:effectLst/>
                        </a:rPr>
                        <a:t>-0.0523854227</a:t>
                      </a:r>
                      <a:endParaRPr lang="en-IN"/>
                    </a:p>
                  </a:txBody>
                  <a:tcPr/>
                </a:tc>
                <a:extLst>
                  <a:ext uri="{0D108BD9-81ED-4DB2-BD59-A6C34878D82A}">
                    <a16:rowId xmlns:a16="http://schemas.microsoft.com/office/drawing/2014/main" val="228260787"/>
                  </a:ext>
                </a:extLst>
              </a:tr>
              <a:tr h="370840">
                <a:tc>
                  <a:txBody>
                    <a:bodyPr/>
                    <a:lstStyle/>
                    <a:p>
                      <a:r>
                        <a:rPr lang="en-IN" dirty="0"/>
                        <a:t>5</a:t>
                      </a:r>
                    </a:p>
                  </a:txBody>
                  <a:tcPr/>
                </a:tc>
                <a:tc>
                  <a:txBody>
                    <a:bodyPr/>
                    <a:lstStyle/>
                    <a:p>
                      <a:r>
                        <a:rPr lang="en-US" sz="1800" b="0" i="0" kern="1200">
                          <a:solidFill>
                            <a:schemeClr val="dk1"/>
                          </a:solidFill>
                          <a:effectLst/>
                          <a:latin typeface="+mn-lt"/>
                          <a:ea typeface="+mn-ea"/>
                          <a:cs typeface="+mn-cs"/>
                        </a:rPr>
                        <a:t>0.116890346</a:t>
                      </a:r>
                      <a:endParaRPr lang="en-IN" dirty="0"/>
                    </a:p>
                  </a:txBody>
                  <a:tcPr/>
                </a:tc>
                <a:tc>
                  <a:txBody>
                    <a:bodyPr/>
                    <a:lstStyle/>
                    <a:p>
                      <a:r>
                        <a:rPr lang="en-US" sz="1800" b="0" i="0" kern="1200">
                          <a:solidFill>
                            <a:schemeClr val="dk1"/>
                          </a:solidFill>
                          <a:effectLst/>
                          <a:latin typeface="+mn-lt"/>
                          <a:ea typeface="+mn-ea"/>
                          <a:cs typeface="+mn-cs"/>
                        </a:rPr>
                        <a:t>0.09082899</a:t>
                      </a:r>
                      <a:endParaRPr lang="en-IN" dirty="0"/>
                    </a:p>
                  </a:txBody>
                  <a:tcPr/>
                </a:tc>
                <a:tc>
                  <a:txBody>
                    <a:bodyPr/>
                    <a:lstStyle/>
                    <a:p>
                      <a:endParaRPr lang="en-IN"/>
                    </a:p>
                  </a:txBody>
                  <a:tcPr/>
                </a:tc>
                <a:tc>
                  <a:txBody>
                    <a:bodyPr/>
                    <a:lstStyle/>
                    <a:p>
                      <a:r>
                        <a:rPr lang="en-US">
                          <a:effectLst/>
                        </a:rPr>
                        <a:t>0.2700511453</a:t>
                      </a:r>
                      <a:endParaRPr lang="en-IN"/>
                    </a:p>
                  </a:txBody>
                  <a:tcPr/>
                </a:tc>
                <a:extLst>
                  <a:ext uri="{0D108BD9-81ED-4DB2-BD59-A6C34878D82A}">
                    <a16:rowId xmlns:a16="http://schemas.microsoft.com/office/drawing/2014/main" val="1700295821"/>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78356308"/>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48050879"/>
                  </a:ext>
                </a:extLst>
              </a:tr>
              <a:tr h="370840">
                <a:tc>
                  <a:txBody>
                    <a:bodyPr/>
                    <a:lstStyle/>
                    <a:p>
                      <a:r>
                        <a:rPr lang="en-IN"/>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77613657"/>
                  </a:ext>
                </a:extLst>
              </a:tr>
              <a:tr h="370840">
                <a:tc>
                  <a:txBody>
                    <a:bodyPr/>
                    <a:lstStyle/>
                    <a:p>
                      <a:r>
                        <a:rPr lang="en-IN"/>
                        <a:t>60</a:t>
                      </a:r>
                    </a:p>
                  </a:txBody>
                  <a:tcPr/>
                </a:tc>
                <a:tc>
                  <a:txBody>
                    <a:bodyPr/>
                    <a:lstStyle/>
                    <a:p>
                      <a:r>
                        <a:rPr lang="en-US" sz="1800" b="0" i="0" kern="1200">
                          <a:solidFill>
                            <a:schemeClr val="dk1"/>
                          </a:solidFill>
                          <a:effectLst/>
                          <a:latin typeface="+mn-lt"/>
                          <a:ea typeface="+mn-ea"/>
                          <a:cs typeface="+mn-cs"/>
                        </a:rPr>
                        <a:t>0.306441603</a:t>
                      </a:r>
                      <a:endParaRPr lang="en-IN"/>
                    </a:p>
                  </a:txBody>
                  <a:tcPr/>
                </a:tc>
                <a:tc>
                  <a:txBody>
                    <a:bodyPr/>
                    <a:lstStyle/>
                    <a:p>
                      <a:r>
                        <a:rPr lang="en-US" sz="1800" b="0" i="0" kern="1200">
                          <a:solidFill>
                            <a:schemeClr val="dk1"/>
                          </a:solidFill>
                          <a:effectLst/>
                          <a:latin typeface="+mn-lt"/>
                          <a:ea typeface="+mn-ea"/>
                          <a:cs typeface="+mn-cs"/>
                        </a:rPr>
                        <a:t>0.09915881</a:t>
                      </a:r>
                      <a:endParaRPr lang="en-IN"/>
                    </a:p>
                  </a:txBody>
                  <a:tcPr/>
                </a:tc>
                <a:tc>
                  <a:txBody>
                    <a:bodyPr/>
                    <a:lstStyle/>
                    <a:p>
                      <a:endParaRPr lang="en-IN"/>
                    </a:p>
                  </a:txBody>
                  <a:tcPr/>
                </a:tc>
                <a:tc>
                  <a:txBody>
                    <a:bodyPr/>
                    <a:lstStyle/>
                    <a:p>
                      <a:r>
                        <a:rPr lang="en-US">
                          <a:effectLst/>
                        </a:rPr>
                        <a:t>0.197961369</a:t>
                      </a:r>
                      <a:endParaRPr lang="en-IN"/>
                    </a:p>
                  </a:txBody>
                  <a:tcPr/>
                </a:tc>
                <a:extLst>
                  <a:ext uri="{0D108BD9-81ED-4DB2-BD59-A6C34878D82A}">
                    <a16:rowId xmlns:a16="http://schemas.microsoft.com/office/drawing/2014/main" val="3521585261"/>
                  </a:ext>
                </a:extLst>
              </a:tr>
              <a:tr h="370840">
                <a:tc>
                  <a:txBody>
                    <a:bodyPr/>
                    <a:lstStyle/>
                    <a:p>
                      <a:r>
                        <a:rPr lang="en-IN" dirty="0"/>
                        <a:t>61</a:t>
                      </a:r>
                    </a:p>
                  </a:txBody>
                  <a:tcPr/>
                </a:tc>
                <a:tc>
                  <a:txBody>
                    <a:bodyPr/>
                    <a:lstStyle/>
                    <a:p>
                      <a:r>
                        <a:rPr lang="en-US" sz="1800" b="0" i="0" kern="1200">
                          <a:solidFill>
                            <a:schemeClr val="dk1"/>
                          </a:solidFill>
                          <a:effectLst/>
                          <a:latin typeface="+mn-lt"/>
                          <a:ea typeface="+mn-ea"/>
                          <a:cs typeface="+mn-cs"/>
                        </a:rPr>
                        <a:t>0.492655067</a:t>
                      </a:r>
                      <a:endParaRPr lang="en-IN"/>
                    </a:p>
                  </a:txBody>
                  <a:tcPr/>
                </a:tc>
                <a:tc>
                  <a:txBody>
                    <a:bodyPr/>
                    <a:lstStyle/>
                    <a:p>
                      <a:r>
                        <a:rPr lang="en-US" sz="1800" b="0" i="0" kern="1200">
                          <a:solidFill>
                            <a:schemeClr val="dk1"/>
                          </a:solidFill>
                          <a:effectLst/>
                          <a:latin typeface="+mn-lt"/>
                          <a:ea typeface="+mn-ea"/>
                          <a:cs typeface="+mn-cs"/>
                        </a:rPr>
                        <a:t>0.33642534</a:t>
                      </a:r>
                      <a:endParaRPr lang="en-IN"/>
                    </a:p>
                  </a:txBody>
                  <a:tcPr/>
                </a:tc>
                <a:tc>
                  <a:txBody>
                    <a:bodyPr/>
                    <a:lstStyle/>
                    <a:p>
                      <a:endParaRPr lang="en-IN"/>
                    </a:p>
                  </a:txBody>
                  <a:tcPr/>
                </a:tc>
                <a:tc>
                  <a:txBody>
                    <a:bodyPr/>
                    <a:lstStyle/>
                    <a:p>
                      <a:r>
                        <a:rPr lang="en-US" dirty="0">
                          <a:effectLst/>
                        </a:rPr>
                        <a:t>0.0769247170</a:t>
                      </a:r>
                      <a:endParaRPr lang="en-IN" dirty="0"/>
                    </a:p>
                  </a:txBody>
                  <a:tcPr/>
                </a:tc>
                <a:extLst>
                  <a:ext uri="{0D108BD9-81ED-4DB2-BD59-A6C34878D82A}">
                    <a16:rowId xmlns:a16="http://schemas.microsoft.com/office/drawing/2014/main" val="1235099786"/>
                  </a:ext>
                </a:extLst>
              </a:tr>
            </a:tbl>
          </a:graphicData>
        </a:graphic>
      </p:graphicFrame>
      <p:cxnSp>
        <p:nvCxnSpPr>
          <p:cNvPr id="5" name="Straight Arrow Connector 4">
            <a:extLst>
              <a:ext uri="{FF2B5EF4-FFF2-40B4-BE49-F238E27FC236}">
                <a16:creationId xmlns:a16="http://schemas.microsoft.com/office/drawing/2014/main" id="{F10AB1EC-39B3-B0BC-3A4A-69483FCA6B71}"/>
              </a:ext>
            </a:extLst>
          </p:cNvPr>
          <p:cNvCxnSpPr/>
          <p:nvPr/>
        </p:nvCxnSpPr>
        <p:spPr>
          <a:xfrm>
            <a:off x="2916381" y="1786660"/>
            <a:ext cx="8437419" cy="1539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76A056E9-CAD2-96A2-DB82-D002B322906D}"/>
              </a:ext>
            </a:extLst>
          </p:cNvPr>
          <p:cNvSpPr txBox="1"/>
          <p:nvPr/>
        </p:nvSpPr>
        <p:spPr>
          <a:xfrm flipH="1">
            <a:off x="6713499" y="1421355"/>
            <a:ext cx="1429703" cy="369332"/>
          </a:xfrm>
          <a:prstGeom prst="rect">
            <a:avLst/>
          </a:prstGeom>
          <a:noFill/>
        </p:spPr>
        <p:txBody>
          <a:bodyPr wrap="square" rtlCol="0">
            <a:spAutoFit/>
          </a:bodyPr>
          <a:lstStyle/>
          <a:p>
            <a:r>
              <a:rPr lang="en-IN" dirty="0"/>
              <a:t>1283 columns</a:t>
            </a:r>
          </a:p>
        </p:txBody>
      </p:sp>
    </p:spTree>
    <p:extLst>
      <p:ext uri="{BB962C8B-B14F-4D97-AF65-F5344CB8AC3E}">
        <p14:creationId xmlns:p14="http://schemas.microsoft.com/office/powerpoint/2010/main" val="254022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A10C-609D-DD24-A4F3-54AA38F386C3}"/>
              </a:ext>
            </a:extLst>
          </p:cNvPr>
          <p:cNvSpPr>
            <a:spLocks noGrp="1"/>
          </p:cNvSpPr>
          <p:nvPr>
            <p:ph type="title"/>
          </p:nvPr>
        </p:nvSpPr>
        <p:spPr/>
        <p:txBody>
          <a:bodyPr/>
          <a:lstStyle/>
          <a:p>
            <a:r>
              <a:rPr lang="en-IN" dirty="0"/>
              <a:t>Imaging</a:t>
            </a:r>
          </a:p>
        </p:txBody>
      </p:sp>
      <p:sp>
        <p:nvSpPr>
          <p:cNvPr id="3" name="Content Placeholder 2">
            <a:extLst>
              <a:ext uri="{FF2B5EF4-FFF2-40B4-BE49-F238E27FC236}">
                <a16:creationId xmlns:a16="http://schemas.microsoft.com/office/drawing/2014/main" id="{58E9057F-9FB0-2FB6-5A32-A354F34ACE4B}"/>
              </a:ext>
            </a:extLst>
          </p:cNvPr>
          <p:cNvSpPr>
            <a:spLocks noGrp="1"/>
          </p:cNvSpPr>
          <p:nvPr>
            <p:ph idx="1"/>
          </p:nvPr>
        </p:nvSpPr>
        <p:spPr>
          <a:xfrm>
            <a:off x="838200" y="1540489"/>
            <a:ext cx="10515600" cy="4351338"/>
          </a:xfrm>
        </p:spPr>
        <p:txBody>
          <a:bodyPr>
            <a:normAutofit/>
          </a:bodyPr>
          <a:lstStyle/>
          <a:p>
            <a:pPr>
              <a:lnSpc>
                <a:spcPct val="100000"/>
              </a:lnSpc>
              <a:spcBef>
                <a:spcPts val="0"/>
              </a:spcBef>
            </a:pPr>
            <a:r>
              <a:rPr lang="en-US" dirty="0"/>
              <a:t>The Imaging data is based on Magnetic Resonance Imaging (MRI) sequences available in The Cancer Imaging Archive (TCIA).</a:t>
            </a:r>
          </a:p>
          <a:p>
            <a:pPr>
              <a:lnSpc>
                <a:spcPct val="100000"/>
              </a:lnSpc>
              <a:spcBef>
                <a:spcPts val="0"/>
              </a:spcBef>
            </a:pPr>
            <a:r>
              <a:rPr lang="en-US" dirty="0"/>
              <a:t>PCA scores are obtained for different MRI sequences and for different regions. </a:t>
            </a:r>
          </a:p>
          <a:p>
            <a:pPr>
              <a:lnSpc>
                <a:spcPct val="100000"/>
              </a:lnSpc>
              <a:spcBef>
                <a:spcPts val="0"/>
              </a:spcBef>
            </a:pPr>
            <a:r>
              <a:rPr lang="en-IN" dirty="0"/>
              <a:t>This data contains 143 imaging scores for the same 61 cancer patients.</a:t>
            </a:r>
          </a:p>
        </p:txBody>
      </p:sp>
      <p:grpSp>
        <p:nvGrpSpPr>
          <p:cNvPr id="6" name="Group 5">
            <a:extLst>
              <a:ext uri="{FF2B5EF4-FFF2-40B4-BE49-F238E27FC236}">
                <a16:creationId xmlns:a16="http://schemas.microsoft.com/office/drawing/2014/main" id="{C8B15E10-4A3B-3C00-A59C-723E1643B93A}"/>
              </a:ext>
            </a:extLst>
          </p:cNvPr>
          <p:cNvGrpSpPr/>
          <p:nvPr/>
        </p:nvGrpSpPr>
        <p:grpSpPr>
          <a:xfrm>
            <a:off x="1977739" y="3769053"/>
            <a:ext cx="8236522" cy="1753442"/>
            <a:chOff x="2283996" y="4280953"/>
            <a:chExt cx="8236522" cy="1753442"/>
          </a:xfrm>
        </p:grpSpPr>
        <p:pic>
          <p:nvPicPr>
            <p:cNvPr id="5" name="Picture 4">
              <a:extLst>
                <a:ext uri="{FF2B5EF4-FFF2-40B4-BE49-F238E27FC236}">
                  <a16:creationId xmlns:a16="http://schemas.microsoft.com/office/drawing/2014/main" id="{F673184C-A066-27BF-63BB-E270FBC50FE5}"/>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49801"/>
            <a:stretch/>
          </p:blipFill>
          <p:spPr>
            <a:xfrm>
              <a:off x="2283996" y="4280953"/>
              <a:ext cx="4076114" cy="1753442"/>
            </a:xfrm>
            <a:prstGeom prst="rect">
              <a:avLst/>
            </a:prstGeom>
          </p:spPr>
        </p:pic>
        <p:pic>
          <p:nvPicPr>
            <p:cNvPr id="4" name="Picture 3">
              <a:extLst>
                <a:ext uri="{FF2B5EF4-FFF2-40B4-BE49-F238E27FC236}">
                  <a16:creationId xmlns:a16="http://schemas.microsoft.com/office/drawing/2014/main" id="{A32AFDFB-658A-746A-5227-E60E96C5C4F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49801"/>
            <a:stretch/>
          </p:blipFill>
          <p:spPr>
            <a:xfrm>
              <a:off x="6444404" y="4280953"/>
              <a:ext cx="4076114" cy="1753442"/>
            </a:xfrm>
            <a:prstGeom prst="rect">
              <a:avLst/>
            </a:prstGeom>
          </p:spPr>
        </p:pic>
      </p:grpSp>
      <p:sp>
        <p:nvSpPr>
          <p:cNvPr id="7" name="TextBox 6">
            <a:extLst>
              <a:ext uri="{FF2B5EF4-FFF2-40B4-BE49-F238E27FC236}">
                <a16:creationId xmlns:a16="http://schemas.microsoft.com/office/drawing/2014/main" id="{87B0B55F-6649-7715-D035-0E9F12CF1EB7}"/>
              </a:ext>
            </a:extLst>
          </p:cNvPr>
          <p:cNvSpPr txBox="1"/>
          <p:nvPr/>
        </p:nvSpPr>
        <p:spPr>
          <a:xfrm flipH="1">
            <a:off x="3914775" y="5522495"/>
            <a:ext cx="8277225" cy="738664"/>
          </a:xfrm>
          <a:prstGeom prst="rect">
            <a:avLst/>
          </a:prstGeom>
          <a:noFill/>
        </p:spPr>
        <p:txBody>
          <a:bodyPr wrap="square" rtlCol="0">
            <a:spAutoFit/>
          </a:bodyPr>
          <a:lstStyle/>
          <a:p>
            <a:pPr algn="r" rtl="0" eaLnBrk="0" latinLnBrk="0" hangingPunct="0">
              <a:spcBef>
                <a:spcPts val="0"/>
              </a:spcBef>
              <a:spcAft>
                <a:spcPts val="0"/>
              </a:spcAft>
              <a:buClrTx/>
              <a:buSzPts val="2700"/>
            </a:pPr>
            <a:r>
              <a:rPr lang="en-US" sz="1400" kern="1200" dirty="0">
                <a:solidFill>
                  <a:srgbClr val="000000"/>
                </a:solidFill>
                <a:effectLst/>
                <a:latin typeface="Garamond" panose="02020404030301010803" pitchFamily="18" charset="0"/>
                <a:ea typeface="+mn-ea"/>
                <a:cs typeface="Times New Roman" panose="02020603050405020304" pitchFamily="18" charset="0"/>
              </a:rPr>
              <a:t>Saha, A., Banerjee, S., </a:t>
            </a:r>
            <a:r>
              <a:rPr lang="en-US" sz="1400" kern="1200" dirty="0" err="1">
                <a:solidFill>
                  <a:srgbClr val="000000"/>
                </a:solidFill>
                <a:effectLst/>
                <a:latin typeface="Garamond" panose="02020404030301010803" pitchFamily="18" charset="0"/>
                <a:ea typeface="+mn-ea"/>
                <a:cs typeface="Times New Roman" panose="02020603050405020304" pitchFamily="18" charset="0"/>
              </a:rPr>
              <a:t>Kurtek</a:t>
            </a:r>
            <a:r>
              <a:rPr lang="en-US" sz="1400" kern="1200" dirty="0">
                <a:solidFill>
                  <a:srgbClr val="000000"/>
                </a:solidFill>
                <a:effectLst/>
                <a:latin typeface="Garamond" panose="02020404030301010803" pitchFamily="18" charset="0"/>
                <a:ea typeface="+mn-ea"/>
                <a:cs typeface="Times New Roman" panose="02020603050405020304" pitchFamily="18" charset="0"/>
              </a:rPr>
              <a:t>, S., Narang, S., Lee, J., Rao, G., ... &amp; </a:t>
            </a:r>
            <a:r>
              <a:rPr lang="en-US" sz="1400" kern="1200" dirty="0" err="1">
                <a:solidFill>
                  <a:srgbClr val="000000"/>
                </a:solidFill>
                <a:effectLst/>
                <a:latin typeface="Garamond" panose="02020404030301010803" pitchFamily="18" charset="0"/>
                <a:ea typeface="+mn-ea"/>
                <a:cs typeface="Times New Roman" panose="02020603050405020304" pitchFamily="18" charset="0"/>
              </a:rPr>
              <a:t>Baladandayuthapani</a:t>
            </a:r>
            <a:r>
              <a:rPr lang="en-US" sz="1400" kern="1200" dirty="0">
                <a:solidFill>
                  <a:srgbClr val="000000"/>
                </a:solidFill>
                <a:effectLst/>
                <a:latin typeface="Garamond" panose="02020404030301010803" pitchFamily="18" charset="0"/>
                <a:ea typeface="+mn-ea"/>
                <a:cs typeface="Times New Roman" panose="02020603050405020304" pitchFamily="18" charset="0"/>
              </a:rPr>
              <a:t>, V. (2016). DEMARCATE: Density-based magnetic resonance image clustering for assessing tumor heterogeneity in cancer. </a:t>
            </a:r>
            <a:r>
              <a:rPr lang="en-US" sz="1400" kern="1200" dirty="0" err="1">
                <a:solidFill>
                  <a:srgbClr val="000000"/>
                </a:solidFill>
                <a:effectLst/>
                <a:latin typeface="Garamond" panose="02020404030301010803" pitchFamily="18" charset="0"/>
                <a:ea typeface="+mn-ea"/>
                <a:cs typeface="Times New Roman" panose="02020603050405020304" pitchFamily="18" charset="0"/>
              </a:rPr>
              <a:t>NeuroImage</a:t>
            </a:r>
            <a:r>
              <a:rPr lang="en-US" sz="1400" kern="1200" dirty="0">
                <a:solidFill>
                  <a:srgbClr val="000000"/>
                </a:solidFill>
                <a:effectLst/>
                <a:latin typeface="Garamond" panose="02020404030301010803" pitchFamily="18" charset="0"/>
                <a:ea typeface="+mn-ea"/>
                <a:cs typeface="Times New Roman" panose="02020603050405020304" pitchFamily="18" charset="0"/>
              </a:rPr>
              <a:t>: Clinical, 12, 132-143.</a:t>
            </a:r>
            <a:endParaRPr lang="en-IN" sz="1400" dirty="0">
              <a:effectLst/>
            </a:endParaRPr>
          </a:p>
        </p:txBody>
      </p:sp>
    </p:spTree>
    <p:extLst>
      <p:ext uri="{BB962C8B-B14F-4D97-AF65-F5344CB8AC3E}">
        <p14:creationId xmlns:p14="http://schemas.microsoft.com/office/powerpoint/2010/main" val="103386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DFFC-CB23-0FA6-4DB0-8C45F16B042A}"/>
              </a:ext>
            </a:extLst>
          </p:cNvPr>
          <p:cNvSpPr>
            <a:spLocks noGrp="1"/>
          </p:cNvSpPr>
          <p:nvPr>
            <p:ph type="title"/>
          </p:nvPr>
        </p:nvSpPr>
        <p:spPr/>
        <p:txBody>
          <a:bodyPr/>
          <a:lstStyle/>
          <a:p>
            <a:r>
              <a:rPr lang="en-IN" dirty="0"/>
              <a:t>Imaging</a:t>
            </a:r>
          </a:p>
        </p:txBody>
      </p:sp>
      <p:graphicFrame>
        <p:nvGraphicFramePr>
          <p:cNvPr id="4" name="Table 4">
            <a:extLst>
              <a:ext uri="{FF2B5EF4-FFF2-40B4-BE49-F238E27FC236}">
                <a16:creationId xmlns:a16="http://schemas.microsoft.com/office/drawing/2014/main" id="{C62756FD-141F-3FE1-5143-3464E15F46CC}"/>
              </a:ext>
            </a:extLst>
          </p:cNvPr>
          <p:cNvGraphicFramePr>
            <a:graphicFrameLocks noGrp="1"/>
          </p:cNvGraphicFramePr>
          <p:nvPr>
            <p:ph idx="1"/>
            <p:extLst>
              <p:ext uri="{D42A27DB-BD31-4B8C-83A1-F6EECF244321}">
                <p14:modId xmlns:p14="http://schemas.microsoft.com/office/powerpoint/2010/main" val="238265855"/>
              </p:ext>
            </p:extLst>
          </p:nvPr>
        </p:nvGraphicFramePr>
        <p:xfrm>
          <a:off x="838200" y="1995488"/>
          <a:ext cx="10515600" cy="40792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663358302"/>
                    </a:ext>
                  </a:extLst>
                </a:gridCol>
                <a:gridCol w="2103120">
                  <a:extLst>
                    <a:ext uri="{9D8B030D-6E8A-4147-A177-3AD203B41FA5}">
                      <a16:colId xmlns:a16="http://schemas.microsoft.com/office/drawing/2014/main" val="2393030965"/>
                    </a:ext>
                  </a:extLst>
                </a:gridCol>
                <a:gridCol w="2103120">
                  <a:extLst>
                    <a:ext uri="{9D8B030D-6E8A-4147-A177-3AD203B41FA5}">
                      <a16:colId xmlns:a16="http://schemas.microsoft.com/office/drawing/2014/main" val="1294597328"/>
                    </a:ext>
                  </a:extLst>
                </a:gridCol>
                <a:gridCol w="2103120">
                  <a:extLst>
                    <a:ext uri="{9D8B030D-6E8A-4147-A177-3AD203B41FA5}">
                      <a16:colId xmlns:a16="http://schemas.microsoft.com/office/drawing/2014/main" val="408204453"/>
                    </a:ext>
                  </a:extLst>
                </a:gridCol>
                <a:gridCol w="2103120">
                  <a:extLst>
                    <a:ext uri="{9D8B030D-6E8A-4147-A177-3AD203B41FA5}">
                      <a16:colId xmlns:a16="http://schemas.microsoft.com/office/drawing/2014/main" val="3084245259"/>
                    </a:ext>
                  </a:extLst>
                </a:gridCol>
              </a:tblGrid>
              <a:tr h="370840">
                <a:tc>
                  <a:txBody>
                    <a:bodyPr/>
                    <a:lstStyle/>
                    <a:p>
                      <a:r>
                        <a:rPr lang="en-IN" dirty="0"/>
                        <a:t>Patients</a:t>
                      </a:r>
                    </a:p>
                  </a:txBody>
                  <a:tcPr/>
                </a:tc>
                <a:tc>
                  <a:txBody>
                    <a:bodyPr/>
                    <a:lstStyle/>
                    <a:p>
                      <a:r>
                        <a:rPr lang="en-IN"/>
                        <a:t>T1_NCR.NET.1</a:t>
                      </a:r>
                      <a:endParaRPr lang="en-IN" dirty="0"/>
                    </a:p>
                  </a:txBody>
                  <a:tcPr/>
                </a:tc>
                <a:tc>
                  <a:txBody>
                    <a:bodyPr/>
                    <a:lstStyle/>
                    <a:p>
                      <a:r>
                        <a:rPr lang="en-IN"/>
                        <a:t>T1_NCR.NET.2</a:t>
                      </a:r>
                      <a:endParaRPr lang="en-IN" dirty="0"/>
                    </a:p>
                  </a:txBody>
                  <a:tcPr/>
                </a:tc>
                <a:tc>
                  <a:txBody>
                    <a:bodyPr/>
                    <a:lstStyle/>
                    <a:p>
                      <a:r>
                        <a:rPr lang="en-IN" dirty="0"/>
                        <a:t>…</a:t>
                      </a:r>
                    </a:p>
                  </a:txBody>
                  <a:tcPr/>
                </a:tc>
                <a:tc>
                  <a:txBody>
                    <a:bodyPr/>
                    <a:lstStyle/>
                    <a:p>
                      <a:r>
                        <a:rPr lang="en-US">
                          <a:effectLst/>
                        </a:rPr>
                        <a:t>FLAIR_ET.17</a:t>
                      </a:r>
                      <a:endParaRPr lang="en-IN"/>
                    </a:p>
                  </a:txBody>
                  <a:tcPr/>
                </a:tc>
                <a:extLst>
                  <a:ext uri="{0D108BD9-81ED-4DB2-BD59-A6C34878D82A}">
                    <a16:rowId xmlns:a16="http://schemas.microsoft.com/office/drawing/2014/main" val="3385193912"/>
                  </a:ext>
                </a:extLst>
              </a:tr>
              <a:tr h="370840">
                <a:tc>
                  <a:txBody>
                    <a:bodyPr/>
                    <a:lstStyle/>
                    <a:p>
                      <a:r>
                        <a:rPr lang="en-IN" dirty="0"/>
                        <a:t>1</a:t>
                      </a:r>
                    </a:p>
                  </a:txBody>
                  <a:tcPr/>
                </a:tc>
                <a:tc>
                  <a:txBody>
                    <a:bodyPr/>
                    <a:lstStyle/>
                    <a:p>
                      <a:r>
                        <a:rPr lang="en-US" sz="1800" b="0" i="0" kern="1200">
                          <a:solidFill>
                            <a:schemeClr val="dk1"/>
                          </a:solidFill>
                          <a:effectLst/>
                          <a:latin typeface="+mn-lt"/>
                          <a:ea typeface="+mn-ea"/>
                          <a:cs typeface="+mn-cs"/>
                        </a:rPr>
                        <a:t>15.163961</a:t>
                      </a:r>
                      <a:endParaRPr lang="en-IN" dirty="0"/>
                    </a:p>
                  </a:txBody>
                  <a:tcPr/>
                </a:tc>
                <a:tc>
                  <a:txBody>
                    <a:bodyPr/>
                    <a:lstStyle/>
                    <a:p>
                      <a:r>
                        <a:rPr lang="en-US" sz="1800" b="0" i="0" kern="1200">
                          <a:solidFill>
                            <a:schemeClr val="dk1"/>
                          </a:solidFill>
                          <a:effectLst/>
                          <a:latin typeface="+mn-lt"/>
                          <a:ea typeface="+mn-ea"/>
                          <a:cs typeface="+mn-cs"/>
                        </a:rPr>
                        <a:t>11.93531487</a:t>
                      </a:r>
                      <a:endParaRPr lang="en-IN"/>
                    </a:p>
                  </a:txBody>
                  <a:tcPr/>
                </a:tc>
                <a:tc>
                  <a:txBody>
                    <a:bodyPr/>
                    <a:lstStyle/>
                    <a:p>
                      <a:endParaRPr lang="en-IN"/>
                    </a:p>
                  </a:txBody>
                  <a:tcPr/>
                </a:tc>
                <a:tc>
                  <a:txBody>
                    <a:bodyPr/>
                    <a:lstStyle/>
                    <a:p>
                      <a:r>
                        <a:rPr lang="en-US">
                          <a:effectLst/>
                        </a:rPr>
                        <a:t>-0.439410426</a:t>
                      </a:r>
                      <a:endParaRPr lang="en-IN"/>
                    </a:p>
                  </a:txBody>
                  <a:tcPr/>
                </a:tc>
                <a:extLst>
                  <a:ext uri="{0D108BD9-81ED-4DB2-BD59-A6C34878D82A}">
                    <a16:rowId xmlns:a16="http://schemas.microsoft.com/office/drawing/2014/main" val="3902717575"/>
                  </a:ext>
                </a:extLst>
              </a:tr>
              <a:tr h="370840">
                <a:tc>
                  <a:txBody>
                    <a:bodyPr/>
                    <a:lstStyle/>
                    <a:p>
                      <a:r>
                        <a:rPr lang="en-IN" dirty="0"/>
                        <a:t>2</a:t>
                      </a:r>
                    </a:p>
                  </a:txBody>
                  <a:tcPr/>
                </a:tc>
                <a:tc>
                  <a:txBody>
                    <a:bodyPr/>
                    <a:lstStyle/>
                    <a:p>
                      <a:r>
                        <a:rPr lang="en-US" sz="1800" b="0" i="0" kern="1200">
                          <a:solidFill>
                            <a:schemeClr val="dk1"/>
                          </a:solidFill>
                          <a:effectLst/>
                          <a:latin typeface="+mn-lt"/>
                          <a:ea typeface="+mn-ea"/>
                          <a:cs typeface="+mn-cs"/>
                        </a:rPr>
                        <a:t>6.010334</a:t>
                      </a:r>
                      <a:endParaRPr lang="en-IN" dirty="0"/>
                    </a:p>
                  </a:txBody>
                  <a:tcPr/>
                </a:tc>
                <a:tc>
                  <a:txBody>
                    <a:bodyPr/>
                    <a:lstStyle/>
                    <a:p>
                      <a:r>
                        <a:rPr lang="en-US" sz="1800" b="0" i="0" kern="1200">
                          <a:solidFill>
                            <a:schemeClr val="dk1"/>
                          </a:solidFill>
                          <a:effectLst/>
                          <a:latin typeface="+mn-lt"/>
                          <a:ea typeface="+mn-ea"/>
                          <a:cs typeface="+mn-cs"/>
                        </a:rPr>
                        <a:t>11.16042060</a:t>
                      </a:r>
                      <a:endParaRPr lang="en-IN" dirty="0"/>
                    </a:p>
                  </a:txBody>
                  <a:tcPr/>
                </a:tc>
                <a:tc>
                  <a:txBody>
                    <a:bodyPr/>
                    <a:lstStyle/>
                    <a:p>
                      <a:endParaRPr lang="en-IN" dirty="0"/>
                    </a:p>
                  </a:txBody>
                  <a:tcPr/>
                </a:tc>
                <a:tc>
                  <a:txBody>
                    <a:bodyPr/>
                    <a:lstStyle/>
                    <a:p>
                      <a:r>
                        <a:rPr lang="en-US" dirty="0">
                          <a:effectLst/>
                        </a:rPr>
                        <a:t>0.029878022</a:t>
                      </a:r>
                      <a:endParaRPr lang="en-IN" dirty="0"/>
                    </a:p>
                  </a:txBody>
                  <a:tcPr/>
                </a:tc>
                <a:extLst>
                  <a:ext uri="{0D108BD9-81ED-4DB2-BD59-A6C34878D82A}">
                    <a16:rowId xmlns:a16="http://schemas.microsoft.com/office/drawing/2014/main" val="556222433"/>
                  </a:ext>
                </a:extLst>
              </a:tr>
              <a:tr h="370840">
                <a:tc>
                  <a:txBody>
                    <a:bodyPr/>
                    <a:lstStyle/>
                    <a:p>
                      <a:r>
                        <a:rPr lang="en-IN" dirty="0"/>
                        <a:t>3</a:t>
                      </a:r>
                    </a:p>
                  </a:txBody>
                  <a:tcPr/>
                </a:tc>
                <a:tc>
                  <a:txBody>
                    <a:bodyPr/>
                    <a:lstStyle/>
                    <a:p>
                      <a:r>
                        <a:rPr lang="en-US" sz="1800" b="0" i="0" kern="1200">
                          <a:solidFill>
                            <a:schemeClr val="dk1"/>
                          </a:solidFill>
                          <a:effectLst/>
                          <a:latin typeface="+mn-lt"/>
                          <a:ea typeface="+mn-ea"/>
                          <a:cs typeface="+mn-cs"/>
                        </a:rPr>
                        <a:t>15.943048</a:t>
                      </a:r>
                      <a:endParaRPr lang="en-IN" dirty="0"/>
                    </a:p>
                  </a:txBody>
                  <a:tcPr/>
                </a:tc>
                <a:tc>
                  <a:txBody>
                    <a:bodyPr/>
                    <a:lstStyle/>
                    <a:p>
                      <a:r>
                        <a:rPr lang="en-US" sz="1800" b="0" i="0" kern="1200">
                          <a:solidFill>
                            <a:schemeClr val="dk1"/>
                          </a:solidFill>
                          <a:effectLst/>
                          <a:latin typeface="+mn-lt"/>
                          <a:ea typeface="+mn-ea"/>
                          <a:cs typeface="+mn-cs"/>
                        </a:rPr>
                        <a:t>7.40563100</a:t>
                      </a:r>
                      <a:endParaRPr lang="en-IN" dirty="0"/>
                    </a:p>
                  </a:txBody>
                  <a:tcPr/>
                </a:tc>
                <a:tc>
                  <a:txBody>
                    <a:bodyPr/>
                    <a:lstStyle/>
                    <a:p>
                      <a:endParaRPr lang="en-IN"/>
                    </a:p>
                  </a:txBody>
                  <a:tcPr/>
                </a:tc>
                <a:tc>
                  <a:txBody>
                    <a:bodyPr/>
                    <a:lstStyle/>
                    <a:p>
                      <a:r>
                        <a:rPr lang="en-US">
                          <a:effectLst/>
                        </a:rPr>
                        <a:t>-0.246888770</a:t>
                      </a:r>
                      <a:endParaRPr lang="en-IN"/>
                    </a:p>
                  </a:txBody>
                  <a:tcPr/>
                </a:tc>
                <a:extLst>
                  <a:ext uri="{0D108BD9-81ED-4DB2-BD59-A6C34878D82A}">
                    <a16:rowId xmlns:a16="http://schemas.microsoft.com/office/drawing/2014/main" val="3949839063"/>
                  </a:ext>
                </a:extLst>
              </a:tr>
              <a:tr h="370840">
                <a:tc>
                  <a:txBody>
                    <a:bodyPr/>
                    <a:lstStyle/>
                    <a:p>
                      <a:r>
                        <a:rPr lang="en-IN" dirty="0"/>
                        <a:t>4</a:t>
                      </a:r>
                    </a:p>
                  </a:txBody>
                  <a:tcPr/>
                </a:tc>
                <a:tc>
                  <a:txBody>
                    <a:bodyPr/>
                    <a:lstStyle/>
                    <a:p>
                      <a:r>
                        <a:rPr lang="en-US" sz="1800" b="0" i="0" kern="1200">
                          <a:solidFill>
                            <a:schemeClr val="dk1"/>
                          </a:solidFill>
                          <a:effectLst/>
                          <a:latin typeface="+mn-lt"/>
                          <a:ea typeface="+mn-ea"/>
                          <a:cs typeface="+mn-cs"/>
                        </a:rPr>
                        <a:t>-1.748044</a:t>
                      </a:r>
                      <a:endParaRPr lang="en-IN" dirty="0"/>
                    </a:p>
                  </a:txBody>
                  <a:tcPr/>
                </a:tc>
                <a:tc>
                  <a:txBody>
                    <a:bodyPr/>
                    <a:lstStyle/>
                    <a:p>
                      <a:r>
                        <a:rPr lang="en-US" sz="1800" b="0" i="0" kern="1200">
                          <a:solidFill>
                            <a:schemeClr val="dk1"/>
                          </a:solidFill>
                          <a:effectLst/>
                          <a:latin typeface="+mn-lt"/>
                          <a:ea typeface="+mn-ea"/>
                          <a:cs typeface="+mn-cs"/>
                        </a:rPr>
                        <a:t>-0.55519718</a:t>
                      </a:r>
                      <a:endParaRPr lang="en-IN" dirty="0"/>
                    </a:p>
                  </a:txBody>
                  <a:tcPr/>
                </a:tc>
                <a:tc>
                  <a:txBody>
                    <a:bodyPr/>
                    <a:lstStyle/>
                    <a:p>
                      <a:endParaRPr lang="en-IN"/>
                    </a:p>
                  </a:txBody>
                  <a:tcPr/>
                </a:tc>
                <a:tc>
                  <a:txBody>
                    <a:bodyPr/>
                    <a:lstStyle/>
                    <a:p>
                      <a:r>
                        <a:rPr lang="en-US">
                          <a:effectLst/>
                        </a:rPr>
                        <a:t>-0.124747401</a:t>
                      </a:r>
                      <a:endParaRPr lang="en-IN"/>
                    </a:p>
                  </a:txBody>
                  <a:tcPr/>
                </a:tc>
                <a:extLst>
                  <a:ext uri="{0D108BD9-81ED-4DB2-BD59-A6C34878D82A}">
                    <a16:rowId xmlns:a16="http://schemas.microsoft.com/office/drawing/2014/main" val="2675204558"/>
                  </a:ext>
                </a:extLst>
              </a:tr>
              <a:tr h="370840">
                <a:tc>
                  <a:txBody>
                    <a:bodyPr/>
                    <a:lstStyle/>
                    <a:p>
                      <a:r>
                        <a:rPr lang="en-IN" dirty="0"/>
                        <a:t>5</a:t>
                      </a:r>
                    </a:p>
                  </a:txBody>
                  <a:tcPr/>
                </a:tc>
                <a:tc>
                  <a:txBody>
                    <a:bodyPr/>
                    <a:lstStyle/>
                    <a:p>
                      <a:r>
                        <a:rPr lang="en-US" sz="1800" b="0" i="0" kern="1200">
                          <a:solidFill>
                            <a:schemeClr val="dk1"/>
                          </a:solidFill>
                          <a:effectLst/>
                          <a:latin typeface="+mn-lt"/>
                          <a:ea typeface="+mn-ea"/>
                          <a:cs typeface="+mn-cs"/>
                        </a:rPr>
                        <a:t>15.935045</a:t>
                      </a:r>
                      <a:endParaRPr lang="en-IN" dirty="0"/>
                    </a:p>
                  </a:txBody>
                  <a:tcPr/>
                </a:tc>
                <a:tc>
                  <a:txBody>
                    <a:bodyPr/>
                    <a:lstStyle/>
                    <a:p>
                      <a:r>
                        <a:rPr lang="en-US" sz="1800" b="0" i="0" kern="1200">
                          <a:solidFill>
                            <a:schemeClr val="dk1"/>
                          </a:solidFill>
                          <a:effectLst/>
                          <a:latin typeface="+mn-lt"/>
                          <a:ea typeface="+mn-ea"/>
                          <a:cs typeface="+mn-cs"/>
                        </a:rPr>
                        <a:t>-12.24068179</a:t>
                      </a:r>
                      <a:endParaRPr lang="en-IN" dirty="0"/>
                    </a:p>
                  </a:txBody>
                  <a:tcPr/>
                </a:tc>
                <a:tc>
                  <a:txBody>
                    <a:bodyPr/>
                    <a:lstStyle/>
                    <a:p>
                      <a:endParaRPr lang="en-IN"/>
                    </a:p>
                  </a:txBody>
                  <a:tcPr/>
                </a:tc>
                <a:tc>
                  <a:txBody>
                    <a:bodyPr/>
                    <a:lstStyle/>
                    <a:p>
                      <a:r>
                        <a:rPr lang="en-US">
                          <a:effectLst/>
                        </a:rPr>
                        <a:t>0.041867501</a:t>
                      </a:r>
                      <a:endParaRPr lang="en-IN"/>
                    </a:p>
                  </a:txBody>
                  <a:tcPr/>
                </a:tc>
                <a:extLst>
                  <a:ext uri="{0D108BD9-81ED-4DB2-BD59-A6C34878D82A}">
                    <a16:rowId xmlns:a16="http://schemas.microsoft.com/office/drawing/2014/main" val="1629900561"/>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4158873340"/>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38715943"/>
                  </a:ext>
                </a:extLst>
              </a:tr>
              <a:tr h="370840">
                <a:tc>
                  <a:txBody>
                    <a:bodyPr/>
                    <a:lstStyle/>
                    <a:p>
                      <a:r>
                        <a:rPr lang="en-IN"/>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90288792"/>
                  </a:ext>
                </a:extLst>
              </a:tr>
              <a:tr h="370840">
                <a:tc>
                  <a:txBody>
                    <a:bodyPr/>
                    <a:lstStyle/>
                    <a:p>
                      <a:r>
                        <a:rPr lang="en-IN"/>
                        <a:t>60</a:t>
                      </a:r>
                    </a:p>
                  </a:txBody>
                  <a:tcPr/>
                </a:tc>
                <a:tc>
                  <a:txBody>
                    <a:bodyPr/>
                    <a:lstStyle/>
                    <a:p>
                      <a:r>
                        <a:rPr lang="en-US">
                          <a:effectLst/>
                        </a:rPr>
                        <a:t>1.354076</a:t>
                      </a:r>
                      <a:endParaRPr lang="en-IN"/>
                    </a:p>
                  </a:txBody>
                  <a:tcPr/>
                </a:tc>
                <a:tc>
                  <a:txBody>
                    <a:bodyPr/>
                    <a:lstStyle/>
                    <a:p>
                      <a:r>
                        <a:rPr lang="en-US">
                          <a:effectLst/>
                        </a:rPr>
                        <a:t>7.994179 </a:t>
                      </a:r>
                      <a:endParaRPr lang="en-IN"/>
                    </a:p>
                  </a:txBody>
                  <a:tcPr/>
                </a:tc>
                <a:tc>
                  <a:txBody>
                    <a:bodyPr/>
                    <a:lstStyle/>
                    <a:p>
                      <a:endParaRPr lang="en-IN"/>
                    </a:p>
                  </a:txBody>
                  <a:tcPr/>
                </a:tc>
                <a:tc>
                  <a:txBody>
                    <a:bodyPr/>
                    <a:lstStyle/>
                    <a:p>
                      <a:r>
                        <a:rPr lang="en-US">
                          <a:effectLst/>
                        </a:rPr>
                        <a:t>-0.2843669</a:t>
                      </a:r>
                      <a:endParaRPr lang="en-IN"/>
                    </a:p>
                  </a:txBody>
                  <a:tcPr/>
                </a:tc>
                <a:extLst>
                  <a:ext uri="{0D108BD9-81ED-4DB2-BD59-A6C34878D82A}">
                    <a16:rowId xmlns:a16="http://schemas.microsoft.com/office/drawing/2014/main" val="3665718850"/>
                  </a:ext>
                </a:extLst>
              </a:tr>
              <a:tr h="370840">
                <a:tc>
                  <a:txBody>
                    <a:bodyPr/>
                    <a:lstStyle/>
                    <a:p>
                      <a:r>
                        <a:rPr lang="en-IN" dirty="0"/>
                        <a:t>61</a:t>
                      </a:r>
                    </a:p>
                  </a:txBody>
                  <a:tcPr/>
                </a:tc>
                <a:tc>
                  <a:txBody>
                    <a:bodyPr/>
                    <a:lstStyle/>
                    <a:p>
                      <a:r>
                        <a:rPr lang="en-US" sz="1800" b="0" i="0" kern="1200">
                          <a:solidFill>
                            <a:schemeClr val="dk1"/>
                          </a:solidFill>
                          <a:effectLst/>
                          <a:latin typeface="+mn-lt"/>
                          <a:ea typeface="+mn-ea"/>
                          <a:cs typeface="+mn-cs"/>
                        </a:rPr>
                        <a:t>12.460006</a:t>
                      </a:r>
                      <a:endParaRPr lang="en-IN"/>
                    </a:p>
                  </a:txBody>
                  <a:tcPr/>
                </a:tc>
                <a:tc>
                  <a:txBody>
                    <a:bodyPr/>
                    <a:lstStyle/>
                    <a:p>
                      <a:r>
                        <a:rPr lang="en-US" sz="1800" b="0" i="0" kern="1200">
                          <a:solidFill>
                            <a:schemeClr val="dk1"/>
                          </a:solidFill>
                          <a:effectLst/>
                          <a:latin typeface="+mn-lt"/>
                          <a:ea typeface="+mn-ea"/>
                          <a:cs typeface="+mn-cs"/>
                        </a:rPr>
                        <a:t>-3.42174345</a:t>
                      </a:r>
                      <a:endParaRPr lang="en-IN"/>
                    </a:p>
                  </a:txBody>
                  <a:tcPr/>
                </a:tc>
                <a:tc>
                  <a:txBody>
                    <a:bodyPr/>
                    <a:lstStyle/>
                    <a:p>
                      <a:endParaRPr lang="en-IN"/>
                    </a:p>
                  </a:txBody>
                  <a:tcPr/>
                </a:tc>
                <a:tc>
                  <a:txBody>
                    <a:bodyPr/>
                    <a:lstStyle/>
                    <a:p>
                      <a:r>
                        <a:rPr lang="en-US" dirty="0">
                          <a:effectLst/>
                        </a:rPr>
                        <a:t>-0.967588701</a:t>
                      </a:r>
                      <a:endParaRPr lang="en-IN" dirty="0"/>
                    </a:p>
                  </a:txBody>
                  <a:tcPr/>
                </a:tc>
                <a:extLst>
                  <a:ext uri="{0D108BD9-81ED-4DB2-BD59-A6C34878D82A}">
                    <a16:rowId xmlns:a16="http://schemas.microsoft.com/office/drawing/2014/main" val="4061686632"/>
                  </a:ext>
                </a:extLst>
              </a:tr>
            </a:tbl>
          </a:graphicData>
        </a:graphic>
      </p:graphicFrame>
      <p:cxnSp>
        <p:nvCxnSpPr>
          <p:cNvPr id="5" name="Straight Arrow Connector 4">
            <a:extLst>
              <a:ext uri="{FF2B5EF4-FFF2-40B4-BE49-F238E27FC236}">
                <a16:creationId xmlns:a16="http://schemas.microsoft.com/office/drawing/2014/main" id="{0E99FE7C-11D3-8AB9-D0B0-5FCBF080617A}"/>
              </a:ext>
            </a:extLst>
          </p:cNvPr>
          <p:cNvCxnSpPr/>
          <p:nvPr/>
        </p:nvCxnSpPr>
        <p:spPr>
          <a:xfrm flipV="1">
            <a:off x="2885593" y="1867658"/>
            <a:ext cx="8468207" cy="769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58140F71-71FC-9147-1628-804A9567BD1C}"/>
              </a:ext>
            </a:extLst>
          </p:cNvPr>
          <p:cNvSpPr txBox="1"/>
          <p:nvPr/>
        </p:nvSpPr>
        <p:spPr>
          <a:xfrm flipH="1">
            <a:off x="6598044" y="1512211"/>
            <a:ext cx="2059306" cy="369332"/>
          </a:xfrm>
          <a:prstGeom prst="rect">
            <a:avLst/>
          </a:prstGeom>
          <a:noFill/>
        </p:spPr>
        <p:txBody>
          <a:bodyPr wrap="square" rtlCol="0">
            <a:spAutoFit/>
          </a:bodyPr>
          <a:lstStyle/>
          <a:p>
            <a:r>
              <a:rPr lang="en-IN" dirty="0"/>
              <a:t>143 columns</a:t>
            </a:r>
          </a:p>
        </p:txBody>
      </p:sp>
    </p:spTree>
    <p:extLst>
      <p:ext uri="{BB962C8B-B14F-4D97-AF65-F5344CB8AC3E}">
        <p14:creationId xmlns:p14="http://schemas.microsoft.com/office/powerpoint/2010/main" val="534272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71F9-78DD-959B-D116-81405C8E6E9D}"/>
              </a:ext>
            </a:extLst>
          </p:cNvPr>
          <p:cNvSpPr>
            <a:spLocks noGrp="1"/>
          </p:cNvSpPr>
          <p:nvPr>
            <p:ph type="title"/>
          </p:nvPr>
        </p:nvSpPr>
        <p:spPr/>
        <p:txBody>
          <a:bodyPr/>
          <a:lstStyle/>
          <a:p>
            <a:r>
              <a:rPr lang="en-IN" dirty="0"/>
              <a:t>Survival Time</a:t>
            </a:r>
          </a:p>
        </p:txBody>
      </p:sp>
      <p:sp>
        <p:nvSpPr>
          <p:cNvPr id="3" name="Content Placeholder 2">
            <a:extLst>
              <a:ext uri="{FF2B5EF4-FFF2-40B4-BE49-F238E27FC236}">
                <a16:creationId xmlns:a16="http://schemas.microsoft.com/office/drawing/2014/main" id="{FE906EC6-57A3-0715-BC90-666AB84F5B5A}"/>
              </a:ext>
            </a:extLst>
          </p:cNvPr>
          <p:cNvSpPr>
            <a:spLocks noGrp="1"/>
          </p:cNvSpPr>
          <p:nvPr>
            <p:ph sz="half" idx="1"/>
          </p:nvPr>
        </p:nvSpPr>
        <p:spPr/>
        <p:txBody>
          <a:bodyPr/>
          <a:lstStyle/>
          <a:p>
            <a:r>
              <a:rPr lang="en-US" dirty="0"/>
              <a:t>The length of time from the date of diagnosis for LGG till death. </a:t>
            </a:r>
          </a:p>
          <a:p>
            <a:r>
              <a:rPr lang="en-US" dirty="0"/>
              <a:t>The time ranges from 0.1 to 156.1 months</a:t>
            </a:r>
          </a:p>
          <a:p>
            <a:pPr marL="0" indent="0">
              <a:buNone/>
            </a:pPr>
            <a:endParaRPr lang="en-US" dirty="0"/>
          </a:p>
          <a:p>
            <a:pPr marL="0" indent="0">
              <a:buNone/>
            </a:pPr>
            <a:endParaRPr lang="en-US" dirty="0"/>
          </a:p>
          <a:p>
            <a:endParaRPr lang="en-IN" dirty="0"/>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0CA4E751-C8FB-4462-6F46-E9857377554D}"/>
                  </a:ext>
                </a:extLst>
              </p:cNvPr>
              <p:cNvGraphicFramePr/>
              <p:nvPr>
                <p:extLst>
                  <p:ext uri="{D42A27DB-BD31-4B8C-83A1-F6EECF244321}">
                    <p14:modId xmlns:p14="http://schemas.microsoft.com/office/powerpoint/2010/main" val="3382337877"/>
                  </p:ext>
                </p:extLst>
              </p:nvPr>
            </p:nvGraphicFramePr>
            <p:xfrm>
              <a:off x="6609546" y="1690688"/>
              <a:ext cx="4883150" cy="423934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0CA4E751-C8FB-4462-6F46-E9857377554D}"/>
                  </a:ext>
                </a:extLst>
              </p:cNvPr>
              <p:cNvPicPr>
                <a:picLocks noGrp="1" noRot="1" noChangeAspect="1" noMove="1" noResize="1" noEditPoints="1" noAdjustHandles="1" noChangeArrowheads="1" noChangeShapeType="1"/>
              </p:cNvPicPr>
              <p:nvPr/>
            </p:nvPicPr>
            <p:blipFill>
              <a:blip r:embed="rId3"/>
              <a:stretch>
                <a:fillRect/>
              </a:stretch>
            </p:blipFill>
            <p:spPr>
              <a:xfrm>
                <a:off x="6609546" y="1690688"/>
                <a:ext cx="4883150" cy="4239342"/>
              </a:xfrm>
              <a:prstGeom prst="rect">
                <a:avLst/>
              </a:prstGeom>
            </p:spPr>
          </p:pic>
        </mc:Fallback>
      </mc:AlternateContent>
    </p:spTree>
    <p:extLst>
      <p:ext uri="{BB962C8B-B14F-4D97-AF65-F5344CB8AC3E}">
        <p14:creationId xmlns:p14="http://schemas.microsoft.com/office/powerpoint/2010/main" val="47068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C1F761B1-ACCD-1D55-BFF0-D6BF471B76D4}"/>
              </a:ext>
            </a:extLst>
          </p:cNvPr>
          <p:cNvSpPr/>
          <p:nvPr/>
        </p:nvSpPr>
        <p:spPr>
          <a:xfrm>
            <a:off x="3058458" y="248778"/>
            <a:ext cx="6075084" cy="2030648"/>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377"/>
            <a:r>
              <a:rPr lang="en-US" sz="3200" b="1" dirty="0">
                <a:solidFill>
                  <a:srgbClr val="002647"/>
                </a:solidFill>
                <a:latin typeface="Calibri" panose="020F0502020204030204"/>
              </a:rPr>
              <a:t>Predicting Survival Time of LGG Patients: Refining Feature Selection Methods </a:t>
            </a:r>
          </a:p>
          <a:p>
            <a:pPr algn="ctr" defTabSz="914377"/>
            <a:r>
              <a:rPr lang="en-US" sz="1800" dirty="0">
                <a:solidFill>
                  <a:schemeClr val="tx1"/>
                </a:solidFill>
                <a:latin typeface="Times New Roman"/>
                <a:ea typeface="+mj-ea"/>
                <a:cs typeface="Times New Roman"/>
              </a:rPr>
              <a:t>Mackenzie M., Neo K., Rosie D., and Sanchayan B.</a:t>
            </a:r>
            <a:endParaRPr lang="en-US" sz="2800" dirty="0">
              <a:solidFill>
                <a:schemeClr val="tx1"/>
              </a:solidFill>
              <a:latin typeface="Calibri" panose="020F0502020204030204"/>
            </a:endParaRPr>
          </a:p>
        </p:txBody>
      </p:sp>
      <p:graphicFrame>
        <p:nvGraphicFramePr>
          <p:cNvPr id="2" name="Content Placeholder 3">
            <a:extLst>
              <a:ext uri="{FF2B5EF4-FFF2-40B4-BE49-F238E27FC236}">
                <a16:creationId xmlns:a16="http://schemas.microsoft.com/office/drawing/2014/main" id="{4E9E7E75-D078-0160-DDCD-2ACA11CE7F46}"/>
              </a:ext>
            </a:extLst>
          </p:cNvPr>
          <p:cNvGraphicFramePr>
            <a:graphicFrameLocks noGrp="1"/>
          </p:cNvGraphicFramePr>
          <p:nvPr>
            <p:extLst>
              <p:ext uri="{D42A27DB-BD31-4B8C-83A1-F6EECF244321}">
                <p14:modId xmlns:p14="http://schemas.microsoft.com/office/powerpoint/2010/main" val="3402637488"/>
              </p:ext>
            </p:extLst>
          </p:nvPr>
        </p:nvGraphicFramePr>
        <p:xfrm>
          <a:off x="1066800" y="2456618"/>
          <a:ext cx="9699812" cy="3620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96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326-B352-5F41-A5B6-442B2BC61521}"/>
              </a:ext>
            </a:extLst>
          </p:cNvPr>
          <p:cNvSpPr>
            <a:spLocks noGrp="1"/>
          </p:cNvSpPr>
          <p:nvPr>
            <p:ph type="ctrTitle"/>
          </p:nvPr>
        </p:nvSpPr>
        <p:spPr>
          <a:xfrm>
            <a:off x="0" y="-308044"/>
            <a:ext cx="12192000" cy="1690260"/>
          </a:xfrm>
        </p:spPr>
        <p:txBody>
          <a:bodyPr/>
          <a:lstStyle/>
          <a:p>
            <a:r>
              <a:rPr lang="en-US" sz="4500">
                <a:latin typeface="Times New Roman" panose="02020603050405020304" pitchFamily="18" charset="0"/>
                <a:cs typeface="Times New Roman" panose="02020603050405020304" pitchFamily="18" charset="0"/>
              </a:rPr>
              <a:t>Imaging Informed Inference: Modeling Survival Time through Imaging-aware Gene Selection</a:t>
            </a:r>
          </a:p>
        </p:txBody>
      </p:sp>
      <p:cxnSp>
        <p:nvCxnSpPr>
          <p:cNvPr id="23" name="Straight Arrow Connector 22">
            <a:extLst>
              <a:ext uri="{FF2B5EF4-FFF2-40B4-BE49-F238E27FC236}">
                <a16:creationId xmlns:a16="http://schemas.microsoft.com/office/drawing/2014/main" id="{5E49E872-43CD-F37D-1215-53264F542318}"/>
              </a:ext>
            </a:extLst>
          </p:cNvPr>
          <p:cNvCxnSpPr>
            <a:cxnSpLocks/>
          </p:cNvCxnSpPr>
          <p:nvPr/>
        </p:nvCxnSpPr>
        <p:spPr>
          <a:xfrm>
            <a:off x="9422606" y="4552504"/>
            <a:ext cx="0" cy="84400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FE2D46C-53F9-1E41-ECBE-7CAAF0279352}"/>
              </a:ext>
            </a:extLst>
          </p:cNvPr>
          <p:cNvSpPr/>
          <p:nvPr/>
        </p:nvSpPr>
        <p:spPr>
          <a:xfrm>
            <a:off x="1513268" y="2036343"/>
            <a:ext cx="381039" cy="3368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3ACF2A9F-E05A-300B-897F-B2BEEB68FA8C}"/>
              </a:ext>
            </a:extLst>
          </p:cNvPr>
          <p:cNvSpPr/>
          <p:nvPr/>
        </p:nvSpPr>
        <p:spPr>
          <a:xfrm>
            <a:off x="7121607" y="4233405"/>
            <a:ext cx="514350" cy="5248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C2BFC74-D74D-2221-1B7E-C184ABDFB81B}"/>
              </a:ext>
            </a:extLst>
          </p:cNvPr>
          <p:cNvCxnSpPr>
            <a:cxnSpLocks/>
          </p:cNvCxnSpPr>
          <p:nvPr/>
        </p:nvCxnSpPr>
        <p:spPr>
          <a:xfrm>
            <a:off x="7992677" y="3524925"/>
            <a:ext cx="802241"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9FF5ADB-8996-8703-9FDF-524557C14D58}"/>
              </a:ext>
            </a:extLst>
          </p:cNvPr>
          <p:cNvCxnSpPr>
            <a:cxnSpLocks/>
          </p:cNvCxnSpPr>
          <p:nvPr/>
        </p:nvCxnSpPr>
        <p:spPr>
          <a:xfrm>
            <a:off x="4216451" y="3539378"/>
            <a:ext cx="774363"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82F0084-0854-6F6F-1F77-70921DFCD8CF}"/>
              </a:ext>
            </a:extLst>
          </p:cNvPr>
          <p:cNvCxnSpPr>
            <a:cxnSpLocks/>
          </p:cNvCxnSpPr>
          <p:nvPr/>
        </p:nvCxnSpPr>
        <p:spPr>
          <a:xfrm>
            <a:off x="1703787" y="2036343"/>
            <a:ext cx="0" cy="63092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E20B993-A916-EF80-F8F2-02AEECA97E64}"/>
              </a:ext>
            </a:extLst>
          </p:cNvPr>
          <p:cNvSpPr txBox="1"/>
          <p:nvPr/>
        </p:nvSpPr>
        <p:spPr>
          <a:xfrm>
            <a:off x="1159326" y="4700374"/>
            <a:ext cx="4499848" cy="1477328"/>
          </a:xfrm>
          <a:prstGeom prst="rect">
            <a:avLst/>
          </a:prstGeom>
          <a:noFill/>
          <a:ln w="25400">
            <a:solidFill>
              <a:schemeClr val="accent4"/>
            </a:solidFill>
          </a:ln>
        </p:spPr>
        <p:txBody>
          <a:bodyPr wrap="square" rtlCol="0">
            <a:spAutoFit/>
          </a:bodyPr>
          <a:lstStyle/>
          <a:p>
            <a:r>
              <a:rPr lang="en-US">
                <a:latin typeface="Times New Roman" panose="02020603050405020304" pitchFamily="18" charset="0"/>
                <a:cs typeface="Times New Roman" panose="02020603050405020304" pitchFamily="18" charset="0"/>
              </a:rPr>
              <a:t>Main Focuses: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Building a method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Tuning hyperparameters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Comparing different training/testing splits</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Statistical Inference</a:t>
            </a:r>
          </a:p>
        </p:txBody>
      </p:sp>
      <p:pic>
        <p:nvPicPr>
          <p:cNvPr id="5" name="Picture 4" descr="A close up of text&#10;&#10;Description automatically generated">
            <a:extLst>
              <a:ext uri="{FF2B5EF4-FFF2-40B4-BE49-F238E27FC236}">
                <a16:creationId xmlns:a16="http://schemas.microsoft.com/office/drawing/2014/main" id="{A7DF9C31-7284-597F-8CCE-59641F53E4E3}"/>
              </a:ext>
            </a:extLst>
          </p:cNvPr>
          <p:cNvPicPr>
            <a:picLocks noChangeAspect="1"/>
          </p:cNvPicPr>
          <p:nvPr/>
        </p:nvPicPr>
        <p:blipFill>
          <a:blip r:embed="rId2"/>
          <a:stretch>
            <a:fillRect/>
          </a:stretch>
        </p:blipFill>
        <p:spPr>
          <a:xfrm>
            <a:off x="130244" y="1402151"/>
            <a:ext cx="5449969" cy="719807"/>
          </a:xfrm>
          <a:prstGeom prst="rect">
            <a:avLst/>
          </a:prstGeom>
          <a:ln w="25400">
            <a:solidFill>
              <a:schemeClr val="accent1"/>
            </a:solidFill>
          </a:ln>
        </p:spPr>
      </p:pic>
      <p:pic>
        <p:nvPicPr>
          <p:cNvPr id="12" name="Picture 11" descr="A diagram of a flowchart&#10;&#10;Description automatically generated">
            <a:extLst>
              <a:ext uri="{FF2B5EF4-FFF2-40B4-BE49-F238E27FC236}">
                <a16:creationId xmlns:a16="http://schemas.microsoft.com/office/drawing/2014/main" id="{EAD657EE-D296-9A19-11D6-7B40F7947A91}"/>
              </a:ext>
            </a:extLst>
          </p:cNvPr>
          <p:cNvPicPr>
            <a:picLocks noChangeAspect="1"/>
          </p:cNvPicPr>
          <p:nvPr/>
        </p:nvPicPr>
        <p:blipFill>
          <a:blip r:embed="rId3"/>
          <a:stretch>
            <a:fillRect/>
          </a:stretch>
        </p:blipFill>
        <p:spPr>
          <a:xfrm>
            <a:off x="4990814" y="2611637"/>
            <a:ext cx="2987255" cy="1826577"/>
          </a:xfrm>
          <a:prstGeom prst="rect">
            <a:avLst/>
          </a:prstGeom>
          <a:ln w="25400">
            <a:solidFill>
              <a:schemeClr val="accent1"/>
            </a:solidFill>
          </a:ln>
        </p:spPr>
      </p:pic>
      <p:pic>
        <p:nvPicPr>
          <p:cNvPr id="16" name="Picture 15" descr="A diagram of a function&#10;&#10;Description automatically generated">
            <a:extLst>
              <a:ext uri="{FF2B5EF4-FFF2-40B4-BE49-F238E27FC236}">
                <a16:creationId xmlns:a16="http://schemas.microsoft.com/office/drawing/2014/main" id="{D1730DB6-D8F1-0D86-8A98-C7E5EDFBBCC0}"/>
              </a:ext>
            </a:extLst>
          </p:cNvPr>
          <p:cNvPicPr>
            <a:picLocks noChangeAspect="1"/>
          </p:cNvPicPr>
          <p:nvPr/>
        </p:nvPicPr>
        <p:blipFill>
          <a:blip r:embed="rId4"/>
          <a:stretch>
            <a:fillRect/>
          </a:stretch>
        </p:blipFill>
        <p:spPr>
          <a:xfrm>
            <a:off x="8794918" y="2591602"/>
            <a:ext cx="1270946" cy="1927368"/>
          </a:xfrm>
          <a:prstGeom prst="rect">
            <a:avLst/>
          </a:prstGeom>
          <a:ln w="25400">
            <a:solidFill>
              <a:schemeClr val="accent1"/>
            </a:solidFill>
          </a:ln>
        </p:spPr>
      </p:pic>
      <p:pic>
        <p:nvPicPr>
          <p:cNvPr id="18" name="Picture 17" descr="A yellow sign with black text&#10;&#10;Description automatically generated">
            <a:extLst>
              <a:ext uri="{FF2B5EF4-FFF2-40B4-BE49-F238E27FC236}">
                <a16:creationId xmlns:a16="http://schemas.microsoft.com/office/drawing/2014/main" id="{47A964B2-0E18-C344-B416-9A492B8D0C60}"/>
              </a:ext>
            </a:extLst>
          </p:cNvPr>
          <p:cNvPicPr>
            <a:picLocks noChangeAspect="1"/>
          </p:cNvPicPr>
          <p:nvPr/>
        </p:nvPicPr>
        <p:blipFill>
          <a:blip r:embed="rId5"/>
          <a:stretch>
            <a:fillRect/>
          </a:stretch>
        </p:blipFill>
        <p:spPr>
          <a:xfrm>
            <a:off x="7769095" y="5418289"/>
            <a:ext cx="3964246" cy="587802"/>
          </a:xfrm>
          <a:prstGeom prst="rect">
            <a:avLst/>
          </a:prstGeom>
          <a:ln w="25400">
            <a:solidFill>
              <a:schemeClr val="accent1"/>
            </a:solidFill>
          </a:ln>
        </p:spPr>
      </p:pic>
      <p:pic>
        <p:nvPicPr>
          <p:cNvPr id="4" name="Picture 3" descr="A diagram of a algorithm&#10;&#10;Description automatically generated">
            <a:extLst>
              <a:ext uri="{FF2B5EF4-FFF2-40B4-BE49-F238E27FC236}">
                <a16:creationId xmlns:a16="http://schemas.microsoft.com/office/drawing/2014/main" id="{6D281A8B-A3E0-4A5F-932E-02B6BA521926}"/>
              </a:ext>
            </a:extLst>
          </p:cNvPr>
          <p:cNvPicPr>
            <a:picLocks noChangeAspect="1"/>
          </p:cNvPicPr>
          <p:nvPr/>
        </p:nvPicPr>
        <p:blipFill rotWithShape="1">
          <a:blip r:embed="rId6"/>
          <a:srcRect l="2941" t="4010" r="42" b="1170"/>
          <a:stretch/>
        </p:blipFill>
        <p:spPr>
          <a:xfrm>
            <a:off x="129379" y="2689450"/>
            <a:ext cx="4317733" cy="1729228"/>
          </a:xfrm>
          <a:prstGeom prst="rect">
            <a:avLst/>
          </a:prstGeom>
          <a:ln w="28575">
            <a:solidFill>
              <a:schemeClr val="accent1"/>
            </a:solidFill>
          </a:ln>
        </p:spPr>
      </p:pic>
    </p:spTree>
    <p:extLst>
      <p:ext uri="{BB962C8B-B14F-4D97-AF65-F5344CB8AC3E}">
        <p14:creationId xmlns:p14="http://schemas.microsoft.com/office/powerpoint/2010/main" val="3482000221"/>
      </p:ext>
    </p:extLst>
  </p:cSld>
  <p:clrMapOvr>
    <a:masterClrMapping/>
  </p:clrMapOvr>
</p:sld>
</file>

<file path=ppt/theme/theme1.xml><?xml version="1.0" encoding="utf-8"?>
<a:theme xmlns:a="http://schemas.openxmlformats.org/drawingml/2006/main" name="Content Slide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586</Words>
  <Application>Microsoft Office PowerPoint</Application>
  <PresentationFormat>Widescreen</PresentationFormat>
  <Paragraphs>128</Paragraphs>
  <Slides>10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Courier New</vt:lpstr>
      <vt:lpstr>Garamond</vt:lpstr>
      <vt:lpstr>Times New Roman</vt:lpstr>
      <vt:lpstr>Content Slide 4</vt:lpstr>
      <vt:lpstr>Office Theme</vt:lpstr>
      <vt:lpstr>Data Mining</vt:lpstr>
      <vt:lpstr>Data Description</vt:lpstr>
      <vt:lpstr>Genomics</vt:lpstr>
      <vt:lpstr>Genomics</vt:lpstr>
      <vt:lpstr>Imaging</vt:lpstr>
      <vt:lpstr>Imaging</vt:lpstr>
      <vt:lpstr>Survival Time</vt:lpstr>
      <vt:lpstr>PowerPoint Presentation</vt:lpstr>
      <vt:lpstr>Imaging Informed Inference: Modeling Survival Time through Imaging-aware Gene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Thejasvi Dhanireddy</dc:creator>
  <cp:lastModifiedBy>Sanchayan Bhowal</cp:lastModifiedBy>
  <cp:revision>29</cp:revision>
  <dcterms:created xsi:type="dcterms:W3CDTF">2023-07-20T20:08:31Z</dcterms:created>
  <dcterms:modified xsi:type="dcterms:W3CDTF">2023-07-27T02:33:53Z</dcterms:modified>
</cp:coreProperties>
</file>