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BC0C-95BA-75A8-668A-02634B7C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56EB-6BE6-50B7-8002-CC41B3F80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AB06-6AE0-42B5-0539-45274A6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1C50-7CC0-E5E3-DAE0-60D81B14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679E-09E1-78E5-CA6E-9063EA2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5371-E67A-A822-C160-5CC80597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5598-CED5-50DD-80B0-A59D9922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FAAE-DEA7-4CE7-47C2-EA4B024E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EF25-1687-031D-A38F-A0B5E1E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6C79-E9EB-8524-31B1-A16F27D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4097D-FD86-7CFC-A2BF-251C93462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1E8A-4821-C8D9-4E1C-DA84747E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F08A-0EB8-3501-03AC-2252F6E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8846-A614-C665-4F33-B9FF6574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3E28-C1F7-78A8-03BE-7A5BF17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8C6AB4-3095-99C1-F016-EF0BD35B587F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oundRect">
            <a:avLst>
              <a:gd name="adj" fmla="val 8763"/>
            </a:avLst>
          </a:prstGeom>
          <a:solidFill>
            <a:srgbClr val="D6C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8D86CF-D0F3-4D69-869E-1568B9827D1D}"/>
              </a:ext>
            </a:extLst>
          </p:cNvPr>
          <p:cNvSpPr/>
          <p:nvPr userDrawn="1"/>
        </p:nvSpPr>
        <p:spPr>
          <a:xfrm>
            <a:off x="838200" y="1825625"/>
            <a:ext cx="10515600" cy="4351338"/>
          </a:xfrm>
          <a:prstGeom prst="roundRect">
            <a:avLst>
              <a:gd name="adj" fmla="val 3533"/>
            </a:avLst>
          </a:prstGeom>
          <a:solidFill>
            <a:srgbClr val="D6C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2F845-3C59-44A5-D09D-43CC65A23AF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>
            <a:softEdge rad="0"/>
          </a:effectLst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5965-23FA-53CE-B407-F196A927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F77C-FDF1-FFDC-3B30-B50D4FEA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0785-28E0-929A-65C2-4BEECDD6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8CD6-440E-2350-3938-F45B3303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0B6-DFC1-7DA5-91F4-D240342C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E6DC-1FA1-A758-4EEA-B3FFACB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1180-D91F-7937-4BEF-A27952D9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8428-4FA6-6242-F031-162B12B4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5FC8-A7C4-F133-7948-D7247652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CE31-DB4B-B608-548B-BFDB9F99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86E1-CF40-CBFB-8D24-4248F8E0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D714-7D46-E00B-CBF1-9421180D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9B3E5-B467-F22B-15F1-AE56D8FE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A69C-5581-5A1A-BC46-622BA149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88D67-F144-6A2A-0FBA-E411B0E1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0F31-E8D0-0DEB-C01B-32576B73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F6CD-D965-4514-28A1-608066FD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AE18-B3F6-33A6-8531-8966DC680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AA5F1-4DF3-403A-04EE-7FDB3724D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0BCBB-2108-5593-03CB-219234AF4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948D4-B3B5-784C-D0E0-960CAFBD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41B20-DDD6-A2A8-CB4C-FBF6FD7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E87B-D608-4648-0643-5FC7714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6745-906F-2284-D044-1BA6C9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65645-5356-AC10-BACE-FBFA5747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D2E6E-06A6-1018-BF8F-1D54B55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5723-C033-C5BB-CEF2-5C6071C3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B3DAE-4049-9FFB-FD95-A6AB9867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972BB-DABD-496A-10BA-B616468E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78F0-7D45-DF39-BC80-B8F03361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AB1-494E-C4DA-2719-7EE989D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4148-99C0-8812-6D46-6859BB91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273A-852E-2C29-8509-D60D8A27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F696-F5D7-34B2-5E73-28BA134B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5FE4-EB72-F33E-95E6-96C119DA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70D8-E459-2509-4935-C3BBBE92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1820-A4A0-BADD-1D06-C7DC16BE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CEC8E-7B44-4B35-03A3-8CF327D9E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AB060-0AF3-933A-D476-E67F3B13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7F33-7313-8798-D2E0-EF19CCA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CAB1-7369-8271-B9C5-14C75881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E69A-FD4A-9C0E-A1DA-383EDCE3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6F10B-5CB7-62D8-72A8-59EC619D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AF90-B1F1-DD6D-7F52-0578C597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CF5B-0140-CE30-373B-D103B6CFA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B1B06-E5AF-4A21-A7BF-18F02BE515E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85CA-28D5-AE5A-E7CA-D8961001E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F5BF-2BC9-6C63-2E66-114ADB83F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4E970-63AE-4026-B2D2-DDBD385617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andscape with a lake and trees&#10;&#10;Description automatically generated">
            <a:extLst>
              <a:ext uri="{FF2B5EF4-FFF2-40B4-BE49-F238E27FC236}">
                <a16:creationId xmlns:a16="http://schemas.microsoft.com/office/drawing/2014/main" id="{DD45DB52-4DE0-46A2-0FD2-FFC0354A62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8" b="26706"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69A26-FAC3-0E25-0EAD-D24241026350}"/>
              </a:ext>
            </a:extLst>
          </p:cNvPr>
          <p:cNvSpPr/>
          <p:nvPr/>
        </p:nvSpPr>
        <p:spPr>
          <a:xfrm>
            <a:off x="1150671" y="2264787"/>
            <a:ext cx="9890659" cy="2328426"/>
          </a:xfrm>
          <a:prstGeom prst="roundRect">
            <a:avLst>
              <a:gd name="adj" fmla="val 5605"/>
            </a:avLst>
          </a:prstGeom>
          <a:solidFill>
            <a:srgbClr val="D6C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3F389-B880-1F3C-0EB1-D292696DD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HOA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98D0-BD6D-7527-01C6-222C1DD6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Pike | Advisor: Michael O’Neill | December 2024</a:t>
            </a:r>
          </a:p>
        </p:txBody>
      </p:sp>
    </p:spTree>
    <p:extLst>
      <p:ext uri="{BB962C8B-B14F-4D97-AF65-F5344CB8AC3E}">
        <p14:creationId xmlns:p14="http://schemas.microsoft.com/office/powerpoint/2010/main" val="394640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8B43-3686-E048-369D-01AF4D3E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1F6F-E2A6-0AAA-1C7A-0E84171E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HOA Management System addresses key challenges in HOA management by providing a robust, user-friendly, and scalable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transition to a modern tech stack enabled the development of a secure, responsive, and customizable platform while fostering professional growth and technical expertise.</a:t>
            </a:r>
          </a:p>
          <a:p>
            <a:r>
              <a:rPr lang="en-US" sz="2200" dirty="0"/>
              <a:t>This project reflects a significant achievement in technical and personal development, showcasing a practical solution to real-world challenges. It provides a solid foundation for future enhancements, such as payment integration, advanced communication tools, and expanded community features, ensuring long-term adaptability and relevance. </a:t>
            </a:r>
          </a:p>
        </p:txBody>
      </p:sp>
    </p:spTree>
    <p:extLst>
      <p:ext uri="{BB962C8B-B14F-4D97-AF65-F5344CB8AC3E}">
        <p14:creationId xmlns:p14="http://schemas.microsoft.com/office/powerpoint/2010/main" val="15215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93B-1452-D654-DB75-8032EA36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96D1-AE9A-CD9C-6711-EB6D2AB8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Modernize and streamline HOA operations.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Problem Statement: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Inefficient data management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transparency and robust financial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technical capabilities for self-managed HOAs.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49AA-CE5A-54B8-A2A3-7F8D982A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Research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34C-7AFB-E82A-90EF-A7815D37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existing solutions highlighted gaps in affordability, feature balance, and accessibility.</a:t>
            </a:r>
          </a:p>
          <a:p>
            <a:r>
              <a:rPr lang="en-US" dirty="0"/>
              <a:t>Pivoted from Oracle APEX to React/Node.js for flexibility, scalability, and modern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7076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1F85-DAE7-20B3-260F-7CFCDA8D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1BDA-18E9-C29B-DC47-F3B3AECC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React.js, Tailwind CSS</a:t>
            </a:r>
          </a:p>
          <a:p>
            <a:r>
              <a:rPr lang="en-US" dirty="0"/>
              <a:t>Backend: Node.js, Express.js</a:t>
            </a:r>
          </a:p>
          <a:p>
            <a:r>
              <a:rPr lang="en-US" dirty="0"/>
              <a:t>Database: MySQL</a:t>
            </a:r>
          </a:p>
          <a:p>
            <a:r>
              <a:rPr lang="en-US" dirty="0"/>
              <a:t>Tools: JWT for authentication, SendGrid for email, and MySQL2 for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333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41F7-AD65-2B6B-F90C-E99D8B4D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059B-E98B-E97B-9B33-04BCCAC8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login/authentication</a:t>
            </a:r>
          </a:p>
          <a:p>
            <a:r>
              <a:rPr lang="en-US" dirty="0"/>
              <a:t>Resident and board member portals.</a:t>
            </a:r>
          </a:p>
          <a:p>
            <a:r>
              <a:rPr lang="en-US" dirty="0"/>
              <a:t>Permissions based actions for HOA management</a:t>
            </a:r>
          </a:p>
          <a:p>
            <a:r>
              <a:rPr lang="en-US" dirty="0"/>
              <a:t>Communication, financial, personal information, survey and document management tools.</a:t>
            </a:r>
          </a:p>
          <a:p>
            <a:r>
              <a:rPr lang="en-US" dirty="0"/>
              <a:t>Responsive, easy to use and mobile-friendly design.</a:t>
            </a:r>
          </a:p>
        </p:txBody>
      </p:sp>
    </p:spTree>
    <p:extLst>
      <p:ext uri="{BB962C8B-B14F-4D97-AF65-F5344CB8AC3E}">
        <p14:creationId xmlns:p14="http://schemas.microsoft.com/office/powerpoint/2010/main" val="261595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7C05-AE73-9328-0A4D-1E30D3B9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D873-A7BF-A31B-DC09-8362B7AE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    Resident Dashboard: Account and payment info.</a:t>
            </a:r>
          </a:p>
          <a:p>
            <a:r>
              <a:rPr lang="en-US" dirty="0"/>
              <a:t>    Board Member Actions Dashboard: HOA management functions</a:t>
            </a:r>
          </a:p>
          <a:p>
            <a:r>
              <a:rPr lang="en-US" dirty="0"/>
              <a:t>    Accounts: View history of charges/payments. Make payments and manage cards. View and download receipts.</a:t>
            </a:r>
          </a:p>
          <a:p>
            <a:r>
              <a:rPr lang="en-US" dirty="0"/>
              <a:t>    Message Center: Simple messaging and threaded conversations.</a:t>
            </a:r>
          </a:p>
          <a:p>
            <a:r>
              <a:rPr lang="en-US" dirty="0"/>
              <a:t>    Survey Modals: Creation, participation and results modals </a:t>
            </a:r>
          </a:p>
          <a:p>
            <a:r>
              <a:rPr lang="en-US" dirty="0"/>
              <a:t>    Document Management: File uploads and downloads.</a:t>
            </a:r>
          </a:p>
          <a:p>
            <a:r>
              <a:rPr lang="en-US" dirty="0"/>
              <a:t>    Notification Preferences: Email opt in/out with granular options for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5853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5F-0507-1645-88AF-BB20103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Plan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AEC0-9616-67F6-C2B5-3818AF86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Plan: </a:t>
            </a:r>
          </a:p>
          <a:p>
            <a:r>
              <a:rPr lang="en-US" dirty="0"/>
              <a:t>   Mix of manual and automated testing</a:t>
            </a:r>
          </a:p>
          <a:p>
            <a:r>
              <a:rPr lang="en-US" dirty="0"/>
              <a:t>   Comprehensive Requirements Traceability Matrix</a:t>
            </a:r>
          </a:p>
          <a:p>
            <a:r>
              <a:rPr lang="en-US" dirty="0"/>
              <a:t>   Placed additional importance on Integration and Security testing apart from Unit testing. Created separate formal documents.</a:t>
            </a:r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    Identified and resolved 21 separate issues, including responsiveness, navigation, and database errors.</a:t>
            </a:r>
          </a:p>
          <a:p>
            <a:r>
              <a:rPr lang="en-US" dirty="0"/>
              <a:t>    Optimized UI, authentication, and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25330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AF85-D478-7387-19CE-D210B1F7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5EA2-A2D7-1FB0-067F-CBA8CFB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Migration: Transitioned away from Oracle database and APEX to modern stack. Issues concerning permissions and bulk account creation. Use of the platform in the future.</a:t>
            </a:r>
          </a:p>
          <a:p>
            <a:r>
              <a:rPr lang="en-US" dirty="0"/>
              <a:t>Authentication: Resolved session management race conditions.</a:t>
            </a:r>
          </a:p>
          <a:p>
            <a:endParaRPr lang="en-US" dirty="0"/>
          </a:p>
          <a:p>
            <a:r>
              <a:rPr lang="en-US" dirty="0"/>
              <a:t>Database Performance: Optimized queries and indexing.</a:t>
            </a:r>
          </a:p>
        </p:txBody>
      </p:sp>
    </p:spTree>
    <p:extLst>
      <p:ext uri="{BB962C8B-B14F-4D97-AF65-F5344CB8AC3E}">
        <p14:creationId xmlns:p14="http://schemas.microsoft.com/office/powerpoint/2010/main" val="5156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F4B6-32C3-12C1-D242-48697EE9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16A0-9066-3E7D-4F62-5E60A17C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Integration: Real payment gateways, mobile applications</a:t>
            </a:r>
          </a:p>
          <a:p>
            <a:r>
              <a:rPr lang="en-US" dirty="0"/>
              <a:t>Features: Event scheduling, advanced reporting for board members. Onboarding wizards or full system setup scripts for new HOAs.</a:t>
            </a:r>
          </a:p>
        </p:txBody>
      </p:sp>
    </p:spTree>
    <p:extLst>
      <p:ext uri="{BB962C8B-B14F-4D97-AF65-F5344CB8AC3E}">
        <p14:creationId xmlns:p14="http://schemas.microsoft.com/office/powerpoint/2010/main" val="8791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Office Theme</vt:lpstr>
      <vt:lpstr>HOA Management System</vt:lpstr>
      <vt:lpstr>Statement of Purpose</vt:lpstr>
      <vt:lpstr>Research &amp; Background</vt:lpstr>
      <vt:lpstr>Technology Stack</vt:lpstr>
      <vt:lpstr>Project Requirements</vt:lpstr>
      <vt:lpstr>Implementation</vt:lpstr>
      <vt:lpstr>Test Plan &amp; Results</vt:lpstr>
      <vt:lpstr>Challenges Overcome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Pike</dc:creator>
  <cp:lastModifiedBy>Justin Pike</cp:lastModifiedBy>
  <cp:revision>1</cp:revision>
  <dcterms:created xsi:type="dcterms:W3CDTF">2024-12-02T23:58:25Z</dcterms:created>
  <dcterms:modified xsi:type="dcterms:W3CDTF">2024-12-03T00:40:04Z</dcterms:modified>
</cp:coreProperties>
</file>