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C37C213-40DB-49D6-9452-6832C3B0BC9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7413CDA-6644-43E6-AE62-1C620FC5D03B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168B86B-7CD2-497A-8476-41FC7A3A4393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38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39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1520A428-4910-4A51-92E2-F1983AD9F697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184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8FCC760-0F96-4891-B907-BE1730E29C52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228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229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776839E8-C472-42BF-802D-843D76397729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Второй уровень структуры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ru-RU" sz="1350" spc="-1" strike="noStrike">
                <a:solidFill>
                  <a:srgbClr val="1c1c1c"/>
                </a:solidFill>
                <a:latin typeface="Source Sans Pro Light"/>
              </a:rPr>
              <a:t>Третий уровень структуры</a:t>
            </a:r>
            <a:endParaRPr b="0" lang="ru-RU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Четвёртый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Пятый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Шестой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ru-RU" sz="1200" spc="-1" strike="noStrike">
                <a:solidFill>
                  <a:srgbClr val="1c1c1c"/>
                </a:solidFill>
                <a:latin typeface="Source Sans Pro Light"/>
              </a:rPr>
              <a:t>Седьмой уровень структуры</a:t>
            </a:r>
            <a:endParaRPr b="0" lang="ru-RU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273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274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102A8193-B5ED-43F4-9508-BA191D3CE6CF}" type="slidenum">
              <a:rPr b="1" lang="ru-RU" sz="1800" spc="-1" strike="noStrike">
                <a:solidFill>
                  <a:srgbClr val="e74c3c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l-v@yandex.ru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04360" y="7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Web-программирование</a:t>
            </a: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6336000" y="1595880"/>
            <a:ext cx="3204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2600" spc="-1" strike="noStrike">
                <a:solidFill>
                  <a:srgbClr val="1c1c1c"/>
                </a:solidFill>
                <a:latin typeface="Source Sans Pro Light"/>
              </a:rPr>
              <a:t>Преподаватель:</a:t>
            </a:r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ru-RU" sz="2600" spc="-1" strike="noStrike">
                <a:solidFill>
                  <a:srgbClr val="1c1c1c"/>
                </a:solidFill>
                <a:latin typeface="Source Sans Pro Light"/>
              </a:rPr>
              <a:t>Вождаев Анатолий Юрьевич</a:t>
            </a:r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tol-v@yandex.ru</a:t>
            </a:r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ru-RU" sz="2600" spc="-1" strike="noStrike">
                <a:solidFill>
                  <a:srgbClr val="1c1c1c"/>
                </a:solidFill>
                <a:latin typeface="Source Sans Pro Light"/>
              </a:rPr>
              <a:t>+7(915)1626799</a:t>
            </a:r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ru-R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415440" y="1416240"/>
            <a:ext cx="487656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60000" y="1485000"/>
            <a:ext cx="4104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Помнить пользователя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Помнить его «поведение» и предлагать удобные способы взаимодействия</a:t>
            </a:r>
            <a:endParaRPr b="0" lang="ru-RU" sz="165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853"/>
              </a:spcAft>
            </a:pPr>
            <a:r>
              <a:rPr b="0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4392000" y="1656000"/>
            <a:ext cx="542520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432000" y="1485000"/>
            <a:ext cx="3096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Контролировать доступ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 algn="ctr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Зарегистрироваться на 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github.com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672000" y="1152000"/>
            <a:ext cx="590400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360000" y="1485000"/>
            <a:ext cx="4032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Хранить информацию о сессии\состоянии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Интернет магазины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Социальные сети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Простые игры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5040000" y="2088000"/>
            <a:ext cx="342108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Уведомления и средства связи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Уведомления о новых сообщениях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Подтверждение регистрации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Анализ данных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Реклама товаров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HTTP-запрос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360000" y="1485000"/>
            <a:ext cx="3168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Строка состояния (иногда для ее обозначения используют также термины строка-статус, или строка запроса).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Поля заголовка.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Пустая строка.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Тело запроса.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4032000" y="1545480"/>
            <a:ext cx="5522760" cy="29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88000" y="128628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Chrome → Инструменты разработчика → Network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144000" y="2376000"/>
            <a:ext cx="8495640" cy="24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Методы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получить определенный ресурс (например, HTML-файл, содержащий информацию о товаре или список товаров).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POST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создать новый ресурс (например, новую статью на вики, добавить новый контакт в базу данных).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HEAD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получить метаданные об определенном ресурсе без получения содержания, как делает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. Вы, например, можете использовать запрос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HEAD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, чтобы узнать, когда в последний раз ресурс обновлялся и только потом использовать (более «затратный») запрос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, чтобы загрузить ресурс, который был изменен.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PUT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обновить существующий ресурс (или создать новый, если таковой не существует).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DELETE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удалить указанный ресурс.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TRACE, OPTIONS, CONNECT, PATCH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эти команды используются для менее популярных/продвинутых задач, поэтому мы их не будем рассматривать.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Параметры URL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GET http://mysite.com?name=Fred&amp;age=11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POST данные. POST запросы добавляют новые ресурсы, данные которых зашифрованы в теле запроса.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Куки-файлы клиентской части. Куки-файлы содержат данные сессий о клиенте, включая ключевые слова, которые сервер может использовать для определения его авторизационный статус и права доступа к ресурсам.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sp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Несколько определений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252000" y="1080000"/>
            <a:ext cx="954000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1c1c1c"/>
                </a:solidFill>
                <a:latin typeface="Source Sans Pro Semibold"/>
              </a:rPr>
              <a:t>TCP\IP</a:t>
            </a:r>
            <a:endParaRPr b="1" lang="ru-RU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c9211e"/>
                </a:solidFill>
                <a:latin typeface="Source Sans Pro Semibold"/>
              </a:rPr>
              <a:t>IP-адрес</a:t>
            </a:r>
            <a:endParaRPr b="1" lang="ru-RU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158466"/>
                </a:solidFill>
                <a:latin typeface="Source Sans Pro Semibold"/>
              </a:rPr>
              <a:t>Порт</a:t>
            </a:r>
            <a:endParaRPr b="1" lang="ru-RU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ru-RU" sz="1950" spc="-1" strike="noStrike">
                <a:solidFill>
                  <a:srgbClr val="c9211e"/>
                </a:solidFill>
                <a:latin typeface="Source Sans Pro Semibold"/>
              </a:rPr>
              <a:t> </a:t>
            </a:r>
            <a:r>
              <a:rPr b="1" lang="ru-RU" sz="2600" spc="-1" strike="noStrike">
                <a:solidFill>
                  <a:srgbClr val="c9211e"/>
                </a:solidFill>
                <a:latin typeface="Source Sans Pro Semibold"/>
              </a:rPr>
              <a:t>192.168.0.1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:</a:t>
            </a:r>
            <a:r>
              <a:rPr b="1" lang="ru-RU" sz="2600" spc="-1" strike="noStrike">
                <a:solidFill>
                  <a:srgbClr val="158466"/>
                </a:solidFill>
                <a:latin typeface="Source Sans Pro Semibold"/>
              </a:rPr>
              <a:t>80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21: 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FTP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, File Transer Protocol.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25: 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SMTP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: Электронная почта.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80: 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HTTP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: веб-страница.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443: 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HTTPS</a:t>
            </a: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: защищенная веб-страница.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Запрос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GET https://developer.mozilla.org/en-US/search?q=client+server+overview&amp;topic=apps&amp;topic=html&amp;topic=css&amp;topic=js&amp;topic=api&amp;topic=webdev HTTP/1.1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Host: developer.mozilla.org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Connection: keep-alive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Pragma: no-cache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Cache-Control: no-cache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Upgrade-Insecure-Requests: 1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User-Agent: Mozilla/5.0 (Windows NT 10.0; WOW64) AppleWebKit/537.36 (KHTML, like Gecko) Chrome/52.0.2743.116 Safari/537.36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Accept: text/html,application/xhtml+xml,application/xml;q=0.9,image/webp,*/*;q=0.8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Referer: https://developer.mozilla.org/en-US/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Accept-Encoding: gzip, deflate, sdch, br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Accept-Language: en-US,en;q=0.8,es;q=0.6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Cookie: sessionid=6ynxs23n521lu21b1t136rhbv7ezngie; csrftoken=zIPUJsAZv6pcgCBJSCj1zU6pQZbfMUAT; dwf_section_edit=False; dwf_sg_task_completion=False; _gat=1; _ga=GA1.2.1688886003.1471911953; ffo=true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Тип запроса (GET).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URL целевого ресурса (/en-US/search).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Параметры URL (q=client%2Bserver%2Boverview&amp;topic=apps&amp;topic=html&amp;topic=css&amp;topic=js&amp;topic=api&amp;topic=webdev).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Целевой вебсайт (developer.mozilla.org).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Конец первой строки так же содержит короткую строку, идентифицирующую версию протокола (HTTP/1.1).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Ответ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360000" y="1485000"/>
            <a:ext cx="3816000" cy="60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Зайти в WindowsPowerShell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Curl blizzard.com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432000" y="2145600"/>
            <a:ext cx="8928000" cy="29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Вмето PowerShell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60000" y="1485000"/>
            <a:ext cx="252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Например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https://websniffer.cc/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240000" y="936000"/>
            <a:ext cx="6633360" cy="412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Ipconfig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360000" y="1485000"/>
            <a:ext cx="360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Команда ipconfig/all - отображает полную информацию по всем сетевым адаптерам.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5400000" y="1152000"/>
            <a:ext cx="3888000" cy="382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ping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360000" y="1485000"/>
            <a:ext cx="2376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Ping ya.ru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Ping blizzard.com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4762800" y="1296000"/>
            <a:ext cx="4381200" cy="36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DNS (Domain Name System)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1944000" y="1080000"/>
            <a:ext cx="5544000" cy="436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08760" cy="41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Что происходит?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24000" y="1458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делает запрос к DNS-серверам, у которых узнает необходимый IP-адрес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устанавливает соединение с веб-сервером, который запущен по найденному адресу, используя TCP/IP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делает HTTP-запрос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Веб-сервер возвращает HTML страницу для указанного адреса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отрисовывает HTML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Статические сайты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86800" y="1656000"/>
            <a:ext cx="906120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Динамические сайты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648000" y="1172520"/>
            <a:ext cx="8551080" cy="36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Серверная и клиентская часть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60000" y="1485000"/>
            <a:ext cx="447948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Aft>
                <a:spcPts val="853"/>
              </a:spcAft>
            </a:pPr>
            <a:r>
              <a:rPr b="1" lang="ru-RU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Клиентская часть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HTML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CSS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JavaScript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5063760" y="1485000"/>
            <a:ext cx="447948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Aft>
                <a:spcPts val="853"/>
              </a:spcAft>
            </a:pPr>
            <a:r>
              <a:rPr b="1" lang="ru-RU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Серверная часть</a:t>
            </a:r>
            <a:endParaRPr b="1" lang="ru-R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PHP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Python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NodeJS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…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+фреймворки</a:t>
            </a:r>
            <a:endParaRPr b="1" lang="ru-RU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Что можно сделать в серверной части?</a:t>
            </a:r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60000" y="1485000"/>
            <a:ext cx="576432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Эффективно хранить информацию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Например: </a:t>
            </a:r>
            <a:r>
              <a:rPr b="1" lang="ru-RU" sz="2200" spc="-1" strike="noStrike">
                <a:solidFill>
                  <a:srgbClr val="1c1c1c"/>
                </a:solidFill>
                <a:latin typeface="Source Sans Pro Light"/>
              </a:rPr>
              <a:t>market.yandex.ru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Много однотипных страничек, каждую из которых вручную создавать тяжело </a:t>
            </a:r>
            <a:endParaRPr b="0" lang="ru-R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6124320" y="1152000"/>
            <a:ext cx="3307680" cy="38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2019-09-17T13:57:30Z</dcterms:created>
  <dc:creator/>
  <dc:description/>
  <dc:language>ru-RU</dc:language>
  <cp:lastModifiedBy/>
  <dcterms:modified xsi:type="dcterms:W3CDTF">2019-09-17T20:54:02Z</dcterms:modified>
  <cp:revision>7</cp:revision>
  <dc:subject/>
  <dc:title/>
</cp:coreProperties>
</file>