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Fredoka" charset="1" panose="02000000000000000000"/>
      <p:regular r:id="rId29"/>
    </p:embeddedFont>
    <p:embeddedFont>
      <p:font typeface="Adelina"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expedia.com" TargetMode="External" Type="http://schemas.openxmlformats.org/officeDocument/2006/relationships/hyperlink"/><Relationship Id="rId3" Target="https://www.hotels.com" TargetMode="External" Type="http://schemas.openxmlformats.org/officeDocument/2006/relationships/hyperlink"/><Relationship Id="rId4"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197533"/>
            <a:ext cx="16230600" cy="2995365"/>
            <a:chOff x="0" y="0"/>
            <a:chExt cx="2202108" cy="406400"/>
          </a:xfrm>
        </p:grpSpPr>
        <p:sp>
          <p:nvSpPr>
            <p:cNvPr name="Freeform 3" id="3"/>
            <p:cNvSpPr/>
            <p:nvPr/>
          </p:nvSpPr>
          <p:spPr>
            <a:xfrm flipH="false" flipV="false" rot="0">
              <a:off x="0" y="0"/>
              <a:ext cx="2202108" cy="406400"/>
            </a:xfrm>
            <a:custGeom>
              <a:avLst/>
              <a:gdLst/>
              <a:ahLst/>
              <a:cxnLst/>
              <a:rect r="r" b="b" t="t" l="l"/>
              <a:pathLst>
                <a:path h="406400" w="2202108">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sp>
        <p:sp>
          <p:nvSpPr>
            <p:cNvPr name="TextBox 4" id="4"/>
            <p:cNvSpPr txBox="true"/>
            <p:nvPr/>
          </p:nvSpPr>
          <p:spPr>
            <a:xfrm>
              <a:off x="0" y="-38100"/>
              <a:ext cx="220210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962988" y="-962988"/>
            <a:ext cx="3983376" cy="398337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78253" y="-519233"/>
            <a:ext cx="3013905" cy="301390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326592" y="4046051"/>
            <a:ext cx="15634816" cy="1157442"/>
          </a:xfrm>
          <a:prstGeom prst="rect">
            <a:avLst/>
          </a:prstGeom>
        </p:spPr>
        <p:txBody>
          <a:bodyPr anchor="t" rtlCol="false" tIns="0" lIns="0" bIns="0" rIns="0">
            <a:spAutoFit/>
          </a:bodyPr>
          <a:lstStyle/>
          <a:p>
            <a:pPr algn="ctr">
              <a:lnSpc>
                <a:spcPts val="8180"/>
              </a:lnSpc>
            </a:pPr>
            <a:r>
              <a:rPr lang="en-US" sz="10099">
                <a:solidFill>
                  <a:srgbClr val="542622"/>
                </a:solidFill>
                <a:latin typeface="Fredoka"/>
                <a:ea typeface="Fredoka"/>
                <a:cs typeface="Fredoka"/>
                <a:sym typeface="Fredoka"/>
              </a:rPr>
              <a:t>Primer Avance</a:t>
            </a:r>
          </a:p>
        </p:txBody>
      </p:sp>
      <p:sp>
        <p:nvSpPr>
          <p:cNvPr name="TextBox 12" id="12"/>
          <p:cNvSpPr txBox="true"/>
          <p:nvPr/>
        </p:nvSpPr>
        <p:spPr>
          <a:xfrm rot="0">
            <a:off x="2119413" y="6925026"/>
            <a:ext cx="14561245" cy="968923"/>
          </a:xfrm>
          <a:prstGeom prst="rect">
            <a:avLst/>
          </a:prstGeom>
        </p:spPr>
        <p:txBody>
          <a:bodyPr anchor="t" rtlCol="false" tIns="0" lIns="0" bIns="0" rIns="0">
            <a:spAutoFit/>
          </a:bodyPr>
          <a:lstStyle/>
          <a:p>
            <a:pPr algn="ctr">
              <a:lnSpc>
                <a:spcPts val="6951"/>
              </a:lnSpc>
            </a:pPr>
            <a:r>
              <a:rPr lang="en-US" sz="8275">
                <a:solidFill>
                  <a:srgbClr val="000000"/>
                </a:solidFill>
                <a:latin typeface="Adelina"/>
                <a:ea typeface="Adelina"/>
                <a:cs typeface="Adelina"/>
                <a:sym typeface="Adelina"/>
              </a:rPr>
              <a:t>DESARROLLO WEB INTEGRADO</a:t>
            </a:r>
          </a:p>
        </p:txBody>
      </p:sp>
      <p:grpSp>
        <p:nvGrpSpPr>
          <p:cNvPr name="Group 13" id="13"/>
          <p:cNvGrpSpPr/>
          <p:nvPr/>
        </p:nvGrpSpPr>
        <p:grpSpPr>
          <a:xfrm rot="0">
            <a:off x="-2921613" y="-514599"/>
            <a:ext cx="12065613" cy="1105149"/>
            <a:chOff x="0" y="0"/>
            <a:chExt cx="4436926" cy="406400"/>
          </a:xfrm>
        </p:grpSpPr>
        <p:sp>
          <p:nvSpPr>
            <p:cNvPr name="Freeform 14" id="14"/>
            <p:cNvSpPr/>
            <p:nvPr/>
          </p:nvSpPr>
          <p:spPr>
            <a:xfrm flipH="false" flipV="false" rot="0">
              <a:off x="0" y="0"/>
              <a:ext cx="4436926" cy="406400"/>
            </a:xfrm>
            <a:custGeom>
              <a:avLst/>
              <a:gdLst/>
              <a:ahLst/>
              <a:cxnLst/>
              <a:rect r="r" b="b" t="t" l="l"/>
              <a:pathLst>
                <a:path h="406400" w="4436926">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5" id="15"/>
            <p:cNvSpPr txBox="true"/>
            <p:nvPr/>
          </p:nvSpPr>
          <p:spPr>
            <a:xfrm>
              <a:off x="0" y="-38100"/>
              <a:ext cx="4436926"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5267612" y="7266612"/>
            <a:ext cx="3983376" cy="398337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5752347" y="7751347"/>
            <a:ext cx="3013905" cy="301390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144000" y="9696325"/>
            <a:ext cx="11864697" cy="1105149"/>
            <a:chOff x="0" y="0"/>
            <a:chExt cx="4363042" cy="406400"/>
          </a:xfrm>
        </p:grpSpPr>
        <p:sp>
          <p:nvSpPr>
            <p:cNvPr name="Freeform 23" id="23"/>
            <p:cNvSpPr/>
            <p:nvPr/>
          </p:nvSpPr>
          <p:spPr>
            <a:xfrm flipH="false" flipV="false" rot="0">
              <a:off x="0" y="0"/>
              <a:ext cx="4363043" cy="406400"/>
            </a:xfrm>
            <a:custGeom>
              <a:avLst/>
              <a:gdLst/>
              <a:ahLst/>
              <a:cxnLst/>
              <a:rect r="r" b="b" t="t" l="l"/>
              <a:pathLst>
                <a:path h="406400" w="4363043">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4" id="24"/>
            <p:cNvSpPr txBox="true"/>
            <p:nvPr/>
          </p:nvSpPr>
          <p:spPr>
            <a:xfrm>
              <a:off x="0" y="-38100"/>
              <a:ext cx="4363042" cy="444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6302" y="0"/>
            <a:ext cx="4147666" cy="1543050"/>
            <a:chOff x="0" y="0"/>
            <a:chExt cx="1092389" cy="406400"/>
          </a:xfrm>
        </p:grpSpPr>
        <p:sp>
          <p:nvSpPr>
            <p:cNvPr name="Freeform 3" id="3"/>
            <p:cNvSpPr/>
            <p:nvPr/>
          </p:nvSpPr>
          <p:spPr>
            <a:xfrm flipH="false" flipV="false" rot="0">
              <a:off x="0" y="0"/>
              <a:ext cx="1092389" cy="406400"/>
            </a:xfrm>
            <a:custGeom>
              <a:avLst/>
              <a:gdLst/>
              <a:ahLst/>
              <a:cxnLst/>
              <a:rect r="r" b="b" t="t" l="l"/>
              <a:pathLst>
                <a:path h="406400" w="1092389">
                  <a:moveTo>
                    <a:pt x="889189" y="0"/>
                  </a:moveTo>
                  <a:cubicBezTo>
                    <a:pt x="1001414" y="0"/>
                    <a:pt x="1092389" y="90976"/>
                    <a:pt x="1092389" y="203200"/>
                  </a:cubicBezTo>
                  <a:cubicBezTo>
                    <a:pt x="1092389" y="315424"/>
                    <a:pt x="1001414" y="406400"/>
                    <a:pt x="889189"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109238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718060" y="1209310"/>
            <a:ext cx="4112054" cy="667481"/>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921613" y="-514599"/>
            <a:ext cx="7794074" cy="1105149"/>
            <a:chOff x="0" y="0"/>
            <a:chExt cx="2866139" cy="406400"/>
          </a:xfrm>
        </p:grpSpPr>
        <p:sp>
          <p:nvSpPr>
            <p:cNvPr name="Freeform 9" id="9"/>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0" id="10"/>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5172319" y="8743950"/>
            <a:ext cx="3780351" cy="1543050"/>
            <a:chOff x="0" y="0"/>
            <a:chExt cx="995648" cy="406400"/>
          </a:xfrm>
        </p:grpSpPr>
        <p:sp>
          <p:nvSpPr>
            <p:cNvPr name="Freeform 12" id="12"/>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3" id="13"/>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6896643" y="8292062"/>
            <a:ext cx="4112054" cy="667481"/>
            <a:chOff x="0" y="0"/>
            <a:chExt cx="2503650" cy="406400"/>
          </a:xfrm>
        </p:grpSpPr>
        <p:sp>
          <p:nvSpPr>
            <p:cNvPr name="Freeform 15" id="15"/>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3716000" y="9696325"/>
            <a:ext cx="7292697" cy="1105149"/>
            <a:chOff x="0" y="0"/>
            <a:chExt cx="2681766" cy="406400"/>
          </a:xfrm>
        </p:grpSpPr>
        <p:sp>
          <p:nvSpPr>
            <p:cNvPr name="Freeform 18" id="18"/>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9" id="19"/>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2052879" y="541829"/>
            <a:ext cx="14182241" cy="7750233"/>
          </a:xfrm>
          <a:custGeom>
            <a:avLst/>
            <a:gdLst/>
            <a:ahLst/>
            <a:cxnLst/>
            <a:rect r="r" b="b" t="t" l="l"/>
            <a:pathLst>
              <a:path h="7750233" w="14182241">
                <a:moveTo>
                  <a:pt x="0" y="0"/>
                </a:moveTo>
                <a:lnTo>
                  <a:pt x="14182242" y="0"/>
                </a:lnTo>
                <a:lnTo>
                  <a:pt x="14182242" y="7750233"/>
                </a:lnTo>
                <a:lnTo>
                  <a:pt x="0" y="7750233"/>
                </a:lnTo>
                <a:lnTo>
                  <a:pt x="0" y="0"/>
                </a:lnTo>
                <a:close/>
              </a:path>
            </a:pathLst>
          </a:custGeom>
          <a:blipFill>
            <a:blip r:embed="rId2"/>
            <a:stretch>
              <a:fillRect l="-366" t="0" r="-366" b="0"/>
            </a:stretch>
          </a:blipFill>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66302" y="0"/>
            <a:ext cx="4147666" cy="1543050"/>
            <a:chOff x="0" y="0"/>
            <a:chExt cx="1092389" cy="406400"/>
          </a:xfrm>
        </p:grpSpPr>
        <p:sp>
          <p:nvSpPr>
            <p:cNvPr name="Freeform 3" id="3"/>
            <p:cNvSpPr/>
            <p:nvPr/>
          </p:nvSpPr>
          <p:spPr>
            <a:xfrm flipH="false" flipV="false" rot="0">
              <a:off x="0" y="0"/>
              <a:ext cx="1092389" cy="406400"/>
            </a:xfrm>
            <a:custGeom>
              <a:avLst/>
              <a:gdLst/>
              <a:ahLst/>
              <a:cxnLst/>
              <a:rect r="r" b="b" t="t" l="l"/>
              <a:pathLst>
                <a:path h="406400" w="1092389">
                  <a:moveTo>
                    <a:pt x="889189" y="0"/>
                  </a:moveTo>
                  <a:cubicBezTo>
                    <a:pt x="1001414" y="0"/>
                    <a:pt x="1092389" y="90976"/>
                    <a:pt x="1092389" y="203200"/>
                  </a:cubicBezTo>
                  <a:cubicBezTo>
                    <a:pt x="1092389" y="315424"/>
                    <a:pt x="1001414" y="406400"/>
                    <a:pt x="889189"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109238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718060" y="1209310"/>
            <a:ext cx="4112054" cy="667481"/>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921613" y="-514599"/>
            <a:ext cx="7794074" cy="1105149"/>
            <a:chOff x="0" y="0"/>
            <a:chExt cx="2866139" cy="406400"/>
          </a:xfrm>
        </p:grpSpPr>
        <p:sp>
          <p:nvSpPr>
            <p:cNvPr name="Freeform 9" id="9"/>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0" id="10"/>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5172319" y="8743950"/>
            <a:ext cx="3780351" cy="1543050"/>
            <a:chOff x="0" y="0"/>
            <a:chExt cx="995648" cy="406400"/>
          </a:xfrm>
        </p:grpSpPr>
        <p:sp>
          <p:nvSpPr>
            <p:cNvPr name="Freeform 12" id="12"/>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3" id="13"/>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6896643" y="8292062"/>
            <a:ext cx="4112054" cy="667481"/>
            <a:chOff x="0" y="0"/>
            <a:chExt cx="2503650" cy="406400"/>
          </a:xfrm>
        </p:grpSpPr>
        <p:sp>
          <p:nvSpPr>
            <p:cNvPr name="Freeform 15" id="15"/>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3716000" y="9696325"/>
            <a:ext cx="7292697" cy="1105149"/>
            <a:chOff x="0" y="0"/>
            <a:chExt cx="2681766" cy="406400"/>
          </a:xfrm>
        </p:grpSpPr>
        <p:sp>
          <p:nvSpPr>
            <p:cNvPr name="Freeform 18" id="18"/>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9" id="19"/>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2349695" y="2381250"/>
            <a:ext cx="13588611" cy="5238750"/>
          </a:xfrm>
          <a:prstGeom prst="rect">
            <a:avLst/>
          </a:prstGeom>
        </p:spPr>
        <p:txBody>
          <a:bodyPr anchor="t" rtlCol="false" tIns="0" lIns="0" bIns="0" rIns="0">
            <a:spAutoFit/>
          </a:bodyPr>
          <a:lstStyle/>
          <a:p>
            <a:pPr algn="ctr">
              <a:lnSpc>
                <a:spcPts val="21000"/>
              </a:lnSpc>
            </a:pPr>
            <a:r>
              <a:rPr lang="en-US" sz="15000">
                <a:solidFill>
                  <a:srgbClr val="542622"/>
                </a:solidFill>
                <a:latin typeface="Fredoka"/>
                <a:ea typeface="Fredoka"/>
                <a:cs typeface="Fredoka"/>
                <a:sym typeface="Fredoka"/>
              </a:rPr>
              <a:t>Diagrama de Clases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38577" y="445143"/>
            <a:ext cx="12410846"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Reserva</a:t>
            </a:r>
          </a:p>
        </p:txBody>
      </p:sp>
      <p:grpSp>
        <p:nvGrpSpPr>
          <p:cNvPr name="Group 3" id="3"/>
          <p:cNvGrpSpPr/>
          <p:nvPr/>
        </p:nvGrpSpPr>
        <p:grpSpPr>
          <a:xfrm rot="0">
            <a:off x="-866302" y="0"/>
            <a:ext cx="4147666" cy="1543050"/>
            <a:chOff x="0" y="0"/>
            <a:chExt cx="1092389" cy="406400"/>
          </a:xfrm>
        </p:grpSpPr>
        <p:sp>
          <p:nvSpPr>
            <p:cNvPr name="Freeform 4" id="4"/>
            <p:cNvSpPr/>
            <p:nvPr/>
          </p:nvSpPr>
          <p:spPr>
            <a:xfrm flipH="false" flipV="false" rot="0">
              <a:off x="0" y="0"/>
              <a:ext cx="1092389" cy="406400"/>
            </a:xfrm>
            <a:custGeom>
              <a:avLst/>
              <a:gdLst/>
              <a:ahLst/>
              <a:cxnLst/>
              <a:rect r="r" b="b" t="t" l="l"/>
              <a:pathLst>
                <a:path h="406400" w="1092389">
                  <a:moveTo>
                    <a:pt x="889189" y="0"/>
                  </a:moveTo>
                  <a:cubicBezTo>
                    <a:pt x="1001414" y="0"/>
                    <a:pt x="1092389" y="90976"/>
                    <a:pt x="1092389" y="203200"/>
                  </a:cubicBezTo>
                  <a:cubicBezTo>
                    <a:pt x="1092389" y="315424"/>
                    <a:pt x="1001414" y="406400"/>
                    <a:pt x="889189"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109238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718060" y="1209310"/>
            <a:ext cx="4112054" cy="667481"/>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921613" y="-514599"/>
            <a:ext cx="7794074" cy="1105149"/>
            <a:chOff x="0" y="0"/>
            <a:chExt cx="2866139" cy="406400"/>
          </a:xfrm>
        </p:grpSpPr>
        <p:sp>
          <p:nvSpPr>
            <p:cNvPr name="Freeform 10" id="10"/>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1" id="11"/>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5172319" y="8743950"/>
            <a:ext cx="3780351" cy="1543050"/>
            <a:chOff x="0" y="0"/>
            <a:chExt cx="995648" cy="406400"/>
          </a:xfrm>
        </p:grpSpPr>
        <p:sp>
          <p:nvSpPr>
            <p:cNvPr name="Freeform 13" id="13"/>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4" id="14"/>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6896643" y="8292062"/>
            <a:ext cx="4112054" cy="667481"/>
            <a:chOff x="0" y="0"/>
            <a:chExt cx="2503650" cy="406400"/>
          </a:xfrm>
        </p:grpSpPr>
        <p:sp>
          <p:nvSpPr>
            <p:cNvPr name="Freeform 16" id="1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7" id="1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3716000" y="9696325"/>
            <a:ext cx="7292697" cy="1105149"/>
            <a:chOff x="0" y="0"/>
            <a:chExt cx="2681766" cy="406400"/>
          </a:xfrm>
        </p:grpSpPr>
        <p:sp>
          <p:nvSpPr>
            <p:cNvPr name="Freeform 19" id="19"/>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0" id="20"/>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2316176" y="2358422"/>
            <a:ext cx="13428097" cy="6601121"/>
          </a:xfrm>
          <a:custGeom>
            <a:avLst/>
            <a:gdLst/>
            <a:ahLst/>
            <a:cxnLst/>
            <a:rect r="r" b="b" t="t" l="l"/>
            <a:pathLst>
              <a:path h="6601121" w="13428097">
                <a:moveTo>
                  <a:pt x="0" y="0"/>
                </a:moveTo>
                <a:lnTo>
                  <a:pt x="13428097" y="0"/>
                </a:lnTo>
                <a:lnTo>
                  <a:pt x="13428097" y="6601121"/>
                </a:lnTo>
                <a:lnTo>
                  <a:pt x="0" y="6601121"/>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19861" y="88900"/>
            <a:ext cx="12410846"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Alojamiento</a:t>
            </a:r>
          </a:p>
        </p:txBody>
      </p:sp>
      <p:grpSp>
        <p:nvGrpSpPr>
          <p:cNvPr name="Group 3" id="3"/>
          <p:cNvGrpSpPr/>
          <p:nvPr/>
        </p:nvGrpSpPr>
        <p:grpSpPr>
          <a:xfrm rot="0">
            <a:off x="-866302" y="0"/>
            <a:ext cx="4147666" cy="1543050"/>
            <a:chOff x="0" y="0"/>
            <a:chExt cx="1092389" cy="406400"/>
          </a:xfrm>
        </p:grpSpPr>
        <p:sp>
          <p:nvSpPr>
            <p:cNvPr name="Freeform 4" id="4"/>
            <p:cNvSpPr/>
            <p:nvPr/>
          </p:nvSpPr>
          <p:spPr>
            <a:xfrm flipH="false" flipV="false" rot="0">
              <a:off x="0" y="0"/>
              <a:ext cx="1092389" cy="406400"/>
            </a:xfrm>
            <a:custGeom>
              <a:avLst/>
              <a:gdLst/>
              <a:ahLst/>
              <a:cxnLst/>
              <a:rect r="r" b="b" t="t" l="l"/>
              <a:pathLst>
                <a:path h="406400" w="1092389">
                  <a:moveTo>
                    <a:pt x="889189" y="0"/>
                  </a:moveTo>
                  <a:cubicBezTo>
                    <a:pt x="1001414" y="0"/>
                    <a:pt x="1092389" y="90976"/>
                    <a:pt x="1092389" y="203200"/>
                  </a:cubicBezTo>
                  <a:cubicBezTo>
                    <a:pt x="1092389" y="315424"/>
                    <a:pt x="1001414" y="406400"/>
                    <a:pt x="889189"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109238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718060" y="1209310"/>
            <a:ext cx="4112054" cy="667481"/>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921613" y="-514599"/>
            <a:ext cx="7794074" cy="1105149"/>
            <a:chOff x="0" y="0"/>
            <a:chExt cx="2866139" cy="406400"/>
          </a:xfrm>
        </p:grpSpPr>
        <p:sp>
          <p:nvSpPr>
            <p:cNvPr name="Freeform 10" id="10"/>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1" id="11"/>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5172319" y="8743950"/>
            <a:ext cx="3780351" cy="1543050"/>
            <a:chOff x="0" y="0"/>
            <a:chExt cx="995648" cy="406400"/>
          </a:xfrm>
        </p:grpSpPr>
        <p:sp>
          <p:nvSpPr>
            <p:cNvPr name="Freeform 13" id="13"/>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4" id="14"/>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6896643" y="8292062"/>
            <a:ext cx="4112054" cy="667481"/>
            <a:chOff x="0" y="0"/>
            <a:chExt cx="2503650" cy="406400"/>
          </a:xfrm>
        </p:grpSpPr>
        <p:sp>
          <p:nvSpPr>
            <p:cNvPr name="Freeform 16" id="1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7" id="1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3716000" y="9696325"/>
            <a:ext cx="7292697" cy="1105149"/>
            <a:chOff x="0" y="0"/>
            <a:chExt cx="2681766" cy="406400"/>
          </a:xfrm>
        </p:grpSpPr>
        <p:sp>
          <p:nvSpPr>
            <p:cNvPr name="Freeform 19" id="19"/>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0" id="20"/>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2399055" y="1876790"/>
            <a:ext cx="12652458" cy="7373650"/>
          </a:xfrm>
          <a:custGeom>
            <a:avLst/>
            <a:gdLst/>
            <a:ahLst/>
            <a:cxnLst/>
            <a:rect r="r" b="b" t="t" l="l"/>
            <a:pathLst>
              <a:path h="7373650" w="12652458">
                <a:moveTo>
                  <a:pt x="0" y="0"/>
                </a:moveTo>
                <a:lnTo>
                  <a:pt x="12652458" y="0"/>
                </a:lnTo>
                <a:lnTo>
                  <a:pt x="12652458" y="7373650"/>
                </a:lnTo>
                <a:lnTo>
                  <a:pt x="0" y="7373650"/>
                </a:lnTo>
                <a:lnTo>
                  <a:pt x="0" y="0"/>
                </a:lnTo>
                <a:close/>
              </a:path>
            </a:pathLst>
          </a:custGeom>
          <a:blipFill>
            <a:blip r:embed="rId2"/>
            <a:stretch>
              <a:fillRect l="-1514" t="0" r="-1514" b="-8193"/>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499898" y="-143000"/>
            <a:ext cx="12410846"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Consumo</a:t>
            </a:r>
          </a:p>
        </p:txBody>
      </p:sp>
      <p:grpSp>
        <p:nvGrpSpPr>
          <p:cNvPr name="Group 3" id="3"/>
          <p:cNvGrpSpPr/>
          <p:nvPr/>
        </p:nvGrpSpPr>
        <p:grpSpPr>
          <a:xfrm rot="0">
            <a:off x="-866302" y="0"/>
            <a:ext cx="4147666" cy="1543050"/>
            <a:chOff x="0" y="0"/>
            <a:chExt cx="1092389" cy="406400"/>
          </a:xfrm>
        </p:grpSpPr>
        <p:sp>
          <p:nvSpPr>
            <p:cNvPr name="Freeform 4" id="4"/>
            <p:cNvSpPr/>
            <p:nvPr/>
          </p:nvSpPr>
          <p:spPr>
            <a:xfrm flipH="false" flipV="false" rot="0">
              <a:off x="0" y="0"/>
              <a:ext cx="1092389" cy="406400"/>
            </a:xfrm>
            <a:custGeom>
              <a:avLst/>
              <a:gdLst/>
              <a:ahLst/>
              <a:cxnLst/>
              <a:rect r="r" b="b" t="t" l="l"/>
              <a:pathLst>
                <a:path h="406400" w="1092389">
                  <a:moveTo>
                    <a:pt x="889189" y="0"/>
                  </a:moveTo>
                  <a:cubicBezTo>
                    <a:pt x="1001414" y="0"/>
                    <a:pt x="1092389" y="90976"/>
                    <a:pt x="1092389" y="203200"/>
                  </a:cubicBezTo>
                  <a:cubicBezTo>
                    <a:pt x="1092389" y="315424"/>
                    <a:pt x="1001414" y="406400"/>
                    <a:pt x="889189"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109238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718060" y="1209310"/>
            <a:ext cx="4112054" cy="667481"/>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921613" y="-514599"/>
            <a:ext cx="7794074" cy="1105149"/>
            <a:chOff x="0" y="0"/>
            <a:chExt cx="2866139" cy="406400"/>
          </a:xfrm>
        </p:grpSpPr>
        <p:sp>
          <p:nvSpPr>
            <p:cNvPr name="Freeform 10" id="10"/>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1" id="11"/>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5172319" y="8743950"/>
            <a:ext cx="3780351" cy="1543050"/>
            <a:chOff x="0" y="0"/>
            <a:chExt cx="995648" cy="406400"/>
          </a:xfrm>
        </p:grpSpPr>
        <p:sp>
          <p:nvSpPr>
            <p:cNvPr name="Freeform 13" id="13"/>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4" id="14"/>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6896643" y="8292062"/>
            <a:ext cx="4112054" cy="667481"/>
            <a:chOff x="0" y="0"/>
            <a:chExt cx="2503650" cy="406400"/>
          </a:xfrm>
        </p:grpSpPr>
        <p:sp>
          <p:nvSpPr>
            <p:cNvPr name="Freeform 16" id="1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7" id="1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3716000" y="9696325"/>
            <a:ext cx="7292697" cy="1105149"/>
            <a:chOff x="0" y="0"/>
            <a:chExt cx="2681766" cy="406400"/>
          </a:xfrm>
        </p:grpSpPr>
        <p:sp>
          <p:nvSpPr>
            <p:cNvPr name="Freeform 19" id="19"/>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0" id="20"/>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2373690" y="1654719"/>
            <a:ext cx="13315735" cy="7183783"/>
          </a:xfrm>
          <a:custGeom>
            <a:avLst/>
            <a:gdLst/>
            <a:ahLst/>
            <a:cxnLst/>
            <a:rect r="r" b="b" t="t" l="l"/>
            <a:pathLst>
              <a:path h="7183783" w="13315735">
                <a:moveTo>
                  <a:pt x="0" y="0"/>
                </a:moveTo>
                <a:lnTo>
                  <a:pt x="13315735" y="0"/>
                </a:lnTo>
                <a:lnTo>
                  <a:pt x="13315735" y="7183783"/>
                </a:lnTo>
                <a:lnTo>
                  <a:pt x="0" y="7183783"/>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38577" y="88900"/>
            <a:ext cx="12410846"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Factura</a:t>
            </a:r>
          </a:p>
        </p:txBody>
      </p:sp>
      <p:grpSp>
        <p:nvGrpSpPr>
          <p:cNvPr name="Group 3" id="3"/>
          <p:cNvGrpSpPr/>
          <p:nvPr/>
        </p:nvGrpSpPr>
        <p:grpSpPr>
          <a:xfrm rot="0">
            <a:off x="-866302" y="0"/>
            <a:ext cx="4147666" cy="1543050"/>
            <a:chOff x="0" y="0"/>
            <a:chExt cx="1092389" cy="406400"/>
          </a:xfrm>
        </p:grpSpPr>
        <p:sp>
          <p:nvSpPr>
            <p:cNvPr name="Freeform 4" id="4"/>
            <p:cNvSpPr/>
            <p:nvPr/>
          </p:nvSpPr>
          <p:spPr>
            <a:xfrm flipH="false" flipV="false" rot="0">
              <a:off x="0" y="0"/>
              <a:ext cx="1092389" cy="406400"/>
            </a:xfrm>
            <a:custGeom>
              <a:avLst/>
              <a:gdLst/>
              <a:ahLst/>
              <a:cxnLst/>
              <a:rect r="r" b="b" t="t" l="l"/>
              <a:pathLst>
                <a:path h="406400" w="1092389">
                  <a:moveTo>
                    <a:pt x="889189" y="0"/>
                  </a:moveTo>
                  <a:cubicBezTo>
                    <a:pt x="1001414" y="0"/>
                    <a:pt x="1092389" y="90976"/>
                    <a:pt x="1092389" y="203200"/>
                  </a:cubicBezTo>
                  <a:cubicBezTo>
                    <a:pt x="1092389" y="315424"/>
                    <a:pt x="1001414" y="406400"/>
                    <a:pt x="889189"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5" id="5"/>
            <p:cNvSpPr txBox="true"/>
            <p:nvPr/>
          </p:nvSpPr>
          <p:spPr>
            <a:xfrm>
              <a:off x="0" y="-38100"/>
              <a:ext cx="109238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2718060" y="1209310"/>
            <a:ext cx="4112054" cy="667481"/>
            <a:chOff x="0" y="0"/>
            <a:chExt cx="2503650" cy="406400"/>
          </a:xfrm>
        </p:grpSpPr>
        <p:sp>
          <p:nvSpPr>
            <p:cNvPr name="Freeform 7" id="7"/>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8" id="8"/>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2921613" y="-514599"/>
            <a:ext cx="7794074" cy="1105149"/>
            <a:chOff x="0" y="0"/>
            <a:chExt cx="2866139" cy="406400"/>
          </a:xfrm>
        </p:grpSpPr>
        <p:sp>
          <p:nvSpPr>
            <p:cNvPr name="Freeform 10" id="10"/>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1" id="11"/>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5172319" y="8743950"/>
            <a:ext cx="3780351" cy="1543050"/>
            <a:chOff x="0" y="0"/>
            <a:chExt cx="995648" cy="406400"/>
          </a:xfrm>
        </p:grpSpPr>
        <p:sp>
          <p:nvSpPr>
            <p:cNvPr name="Freeform 13" id="13"/>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4" id="14"/>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6896643" y="8292062"/>
            <a:ext cx="4112054" cy="667481"/>
            <a:chOff x="0" y="0"/>
            <a:chExt cx="2503650" cy="406400"/>
          </a:xfrm>
        </p:grpSpPr>
        <p:sp>
          <p:nvSpPr>
            <p:cNvPr name="Freeform 16" id="1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7" id="1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3716000" y="9696325"/>
            <a:ext cx="7292697" cy="1105149"/>
            <a:chOff x="0" y="0"/>
            <a:chExt cx="2681766" cy="406400"/>
          </a:xfrm>
        </p:grpSpPr>
        <p:sp>
          <p:nvSpPr>
            <p:cNvPr name="Freeform 19" id="19"/>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0" id="20"/>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2576010" y="1787525"/>
            <a:ext cx="12773412" cy="7071248"/>
          </a:xfrm>
          <a:custGeom>
            <a:avLst/>
            <a:gdLst/>
            <a:ahLst/>
            <a:cxnLst/>
            <a:rect r="r" b="b" t="t" l="l"/>
            <a:pathLst>
              <a:path h="7071248" w="12773412">
                <a:moveTo>
                  <a:pt x="0" y="0"/>
                </a:moveTo>
                <a:lnTo>
                  <a:pt x="12773413" y="0"/>
                </a:lnTo>
                <a:lnTo>
                  <a:pt x="12773413" y="7071249"/>
                </a:lnTo>
                <a:lnTo>
                  <a:pt x="0" y="7071249"/>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66302" y="0"/>
            <a:ext cx="4147666" cy="1543050"/>
            <a:chOff x="0" y="0"/>
            <a:chExt cx="1092389" cy="406400"/>
          </a:xfrm>
        </p:grpSpPr>
        <p:sp>
          <p:nvSpPr>
            <p:cNvPr name="Freeform 3" id="3"/>
            <p:cNvSpPr/>
            <p:nvPr/>
          </p:nvSpPr>
          <p:spPr>
            <a:xfrm flipH="false" flipV="false" rot="0">
              <a:off x="0" y="0"/>
              <a:ext cx="1092389" cy="406400"/>
            </a:xfrm>
            <a:custGeom>
              <a:avLst/>
              <a:gdLst/>
              <a:ahLst/>
              <a:cxnLst/>
              <a:rect r="r" b="b" t="t" l="l"/>
              <a:pathLst>
                <a:path h="406400" w="1092389">
                  <a:moveTo>
                    <a:pt x="889189" y="0"/>
                  </a:moveTo>
                  <a:cubicBezTo>
                    <a:pt x="1001414" y="0"/>
                    <a:pt x="1092389" y="90976"/>
                    <a:pt x="1092389" y="203200"/>
                  </a:cubicBezTo>
                  <a:cubicBezTo>
                    <a:pt x="1092389" y="315424"/>
                    <a:pt x="1001414" y="406400"/>
                    <a:pt x="889189"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109238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718060" y="1209310"/>
            <a:ext cx="4112054" cy="667481"/>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921613" y="-514599"/>
            <a:ext cx="7794074" cy="1105149"/>
            <a:chOff x="0" y="0"/>
            <a:chExt cx="2866139" cy="406400"/>
          </a:xfrm>
        </p:grpSpPr>
        <p:sp>
          <p:nvSpPr>
            <p:cNvPr name="Freeform 9" id="9"/>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0" id="10"/>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5172319" y="8743950"/>
            <a:ext cx="3780351" cy="1543050"/>
            <a:chOff x="0" y="0"/>
            <a:chExt cx="995648" cy="406400"/>
          </a:xfrm>
        </p:grpSpPr>
        <p:sp>
          <p:nvSpPr>
            <p:cNvPr name="Freeform 12" id="12"/>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3" id="13"/>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6896643" y="8292062"/>
            <a:ext cx="4112054" cy="667481"/>
            <a:chOff x="0" y="0"/>
            <a:chExt cx="2503650" cy="406400"/>
          </a:xfrm>
        </p:grpSpPr>
        <p:sp>
          <p:nvSpPr>
            <p:cNvPr name="Freeform 15" id="15"/>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3716000" y="9696325"/>
            <a:ext cx="7292697" cy="1105149"/>
            <a:chOff x="0" y="0"/>
            <a:chExt cx="2681766" cy="406400"/>
          </a:xfrm>
        </p:grpSpPr>
        <p:sp>
          <p:nvSpPr>
            <p:cNvPr name="Freeform 18" id="18"/>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9" id="19"/>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2644552" y="1979623"/>
            <a:ext cx="13758100" cy="4754993"/>
          </a:xfrm>
          <a:prstGeom prst="rect">
            <a:avLst/>
          </a:prstGeom>
        </p:spPr>
        <p:txBody>
          <a:bodyPr anchor="t" rtlCol="false" tIns="0" lIns="0" bIns="0" rIns="0">
            <a:spAutoFit/>
          </a:bodyPr>
          <a:lstStyle/>
          <a:p>
            <a:pPr algn="ctr">
              <a:lnSpc>
                <a:spcPts val="19070"/>
              </a:lnSpc>
            </a:pPr>
            <a:r>
              <a:rPr lang="en-US" sz="13621">
                <a:solidFill>
                  <a:srgbClr val="542622"/>
                </a:solidFill>
                <a:latin typeface="Fredoka"/>
                <a:ea typeface="Fredoka"/>
                <a:cs typeface="Fredoka"/>
                <a:sym typeface="Fredoka"/>
              </a:rPr>
              <a:t>Script DDL de Base de Datos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53330" y="0"/>
            <a:ext cx="4147666" cy="723735"/>
            <a:chOff x="0" y="0"/>
            <a:chExt cx="1092389" cy="190613"/>
          </a:xfrm>
        </p:grpSpPr>
        <p:sp>
          <p:nvSpPr>
            <p:cNvPr name="Freeform 3" id="3"/>
            <p:cNvSpPr/>
            <p:nvPr/>
          </p:nvSpPr>
          <p:spPr>
            <a:xfrm flipH="false" flipV="false" rot="0">
              <a:off x="0" y="0"/>
              <a:ext cx="1092389" cy="190613"/>
            </a:xfrm>
            <a:custGeom>
              <a:avLst/>
              <a:gdLst/>
              <a:ahLst/>
              <a:cxnLst/>
              <a:rect r="r" b="b" t="t" l="l"/>
              <a:pathLst>
                <a:path h="190613" w="1092389">
                  <a:moveTo>
                    <a:pt x="889189" y="0"/>
                  </a:moveTo>
                  <a:cubicBezTo>
                    <a:pt x="1001414" y="0"/>
                    <a:pt x="1092389" y="42670"/>
                    <a:pt x="1092389" y="95307"/>
                  </a:cubicBezTo>
                  <a:cubicBezTo>
                    <a:pt x="1092389" y="147943"/>
                    <a:pt x="1001414" y="190613"/>
                    <a:pt x="889189" y="190613"/>
                  </a:cubicBezTo>
                  <a:lnTo>
                    <a:pt x="203200" y="190613"/>
                  </a:lnTo>
                  <a:cubicBezTo>
                    <a:pt x="90976" y="190613"/>
                    <a:pt x="0" y="147943"/>
                    <a:pt x="0" y="95307"/>
                  </a:cubicBezTo>
                  <a:cubicBezTo>
                    <a:pt x="0" y="42670"/>
                    <a:pt x="90976" y="0"/>
                    <a:pt x="203200" y="0"/>
                  </a:cubicBezTo>
                  <a:close/>
                </a:path>
              </a:pathLst>
            </a:custGeom>
            <a:solidFill>
              <a:srgbClr val="FF7466"/>
            </a:solidFill>
          </p:spPr>
        </p:sp>
        <p:sp>
          <p:nvSpPr>
            <p:cNvPr name="TextBox 4" id="4"/>
            <p:cNvSpPr txBox="true"/>
            <p:nvPr/>
          </p:nvSpPr>
          <p:spPr>
            <a:xfrm>
              <a:off x="0" y="-38100"/>
              <a:ext cx="1092389" cy="22871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430764" y="-745031"/>
            <a:ext cx="7794074" cy="1105149"/>
            <a:chOff x="0" y="0"/>
            <a:chExt cx="2866139" cy="406400"/>
          </a:xfrm>
        </p:grpSpPr>
        <p:sp>
          <p:nvSpPr>
            <p:cNvPr name="Freeform 6" id="6"/>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472173" y="9865465"/>
            <a:ext cx="3780351" cy="1543050"/>
            <a:chOff x="0" y="0"/>
            <a:chExt cx="995648" cy="406400"/>
          </a:xfrm>
        </p:grpSpPr>
        <p:sp>
          <p:nvSpPr>
            <p:cNvPr name="Freeform 9" id="9"/>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6896643" y="8847994"/>
            <a:ext cx="4112054" cy="667481"/>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3716000" y="9696325"/>
            <a:ext cx="7292697" cy="1105149"/>
            <a:chOff x="0" y="0"/>
            <a:chExt cx="2681766" cy="406400"/>
          </a:xfrm>
        </p:grpSpPr>
        <p:sp>
          <p:nvSpPr>
            <p:cNvPr name="Freeform 15" id="15"/>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6" id="16"/>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0" y="905038"/>
            <a:ext cx="5857521" cy="6829368"/>
          </a:xfrm>
          <a:custGeom>
            <a:avLst/>
            <a:gdLst/>
            <a:ahLst/>
            <a:cxnLst/>
            <a:rect r="r" b="b" t="t" l="l"/>
            <a:pathLst>
              <a:path h="6829368" w="5857521">
                <a:moveTo>
                  <a:pt x="0" y="0"/>
                </a:moveTo>
                <a:lnTo>
                  <a:pt x="5857521" y="0"/>
                </a:lnTo>
                <a:lnTo>
                  <a:pt x="5857521" y="6829368"/>
                </a:lnTo>
                <a:lnTo>
                  <a:pt x="0" y="6829368"/>
                </a:lnTo>
                <a:lnTo>
                  <a:pt x="0" y="0"/>
                </a:lnTo>
                <a:close/>
              </a:path>
            </a:pathLst>
          </a:custGeom>
          <a:blipFill>
            <a:blip r:embed="rId2"/>
            <a:stretch>
              <a:fillRect l="0" t="0" r="-1901" b="0"/>
            </a:stretch>
          </a:blipFill>
        </p:spPr>
      </p:sp>
      <p:sp>
        <p:nvSpPr>
          <p:cNvPr name="Freeform 18" id="18"/>
          <p:cNvSpPr/>
          <p:nvPr/>
        </p:nvSpPr>
        <p:spPr>
          <a:xfrm flipH="false" flipV="false" rot="0">
            <a:off x="5857521" y="905038"/>
            <a:ext cx="5853817" cy="6829368"/>
          </a:xfrm>
          <a:custGeom>
            <a:avLst/>
            <a:gdLst/>
            <a:ahLst/>
            <a:cxnLst/>
            <a:rect r="r" b="b" t="t" l="l"/>
            <a:pathLst>
              <a:path h="6829368" w="5853817">
                <a:moveTo>
                  <a:pt x="0" y="0"/>
                </a:moveTo>
                <a:lnTo>
                  <a:pt x="5853817" y="0"/>
                </a:lnTo>
                <a:lnTo>
                  <a:pt x="5853817" y="6829368"/>
                </a:lnTo>
                <a:lnTo>
                  <a:pt x="0" y="6829368"/>
                </a:lnTo>
                <a:lnTo>
                  <a:pt x="0" y="0"/>
                </a:lnTo>
                <a:close/>
              </a:path>
            </a:pathLst>
          </a:custGeom>
          <a:blipFill>
            <a:blip r:embed="rId3"/>
            <a:stretch>
              <a:fillRect l="0" t="0" r="-3153" b="0"/>
            </a:stretch>
          </a:blipFill>
        </p:spPr>
      </p:sp>
      <p:sp>
        <p:nvSpPr>
          <p:cNvPr name="Freeform 19" id="19"/>
          <p:cNvSpPr/>
          <p:nvPr/>
        </p:nvSpPr>
        <p:spPr>
          <a:xfrm flipH="false" flipV="false" rot="0">
            <a:off x="11711338" y="1436393"/>
            <a:ext cx="6576662" cy="5766659"/>
          </a:xfrm>
          <a:custGeom>
            <a:avLst/>
            <a:gdLst/>
            <a:ahLst/>
            <a:cxnLst/>
            <a:rect r="r" b="b" t="t" l="l"/>
            <a:pathLst>
              <a:path h="5766659" w="6576662">
                <a:moveTo>
                  <a:pt x="0" y="0"/>
                </a:moveTo>
                <a:lnTo>
                  <a:pt x="6576662" y="0"/>
                </a:lnTo>
                <a:lnTo>
                  <a:pt x="6576662" y="5766659"/>
                </a:lnTo>
                <a:lnTo>
                  <a:pt x="0" y="5766659"/>
                </a:lnTo>
                <a:lnTo>
                  <a:pt x="0" y="0"/>
                </a:lnTo>
                <a:close/>
              </a:path>
            </a:pathLst>
          </a:custGeom>
          <a:blipFill>
            <a:blip r:embed="rId4"/>
            <a:stretch>
              <a:fillRect l="0" t="0" r="-2902"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53330" y="0"/>
            <a:ext cx="4147666" cy="723735"/>
            <a:chOff x="0" y="0"/>
            <a:chExt cx="1092389" cy="190613"/>
          </a:xfrm>
        </p:grpSpPr>
        <p:sp>
          <p:nvSpPr>
            <p:cNvPr name="Freeform 3" id="3"/>
            <p:cNvSpPr/>
            <p:nvPr/>
          </p:nvSpPr>
          <p:spPr>
            <a:xfrm flipH="false" flipV="false" rot="0">
              <a:off x="0" y="0"/>
              <a:ext cx="1092389" cy="190613"/>
            </a:xfrm>
            <a:custGeom>
              <a:avLst/>
              <a:gdLst/>
              <a:ahLst/>
              <a:cxnLst/>
              <a:rect r="r" b="b" t="t" l="l"/>
              <a:pathLst>
                <a:path h="190613" w="1092389">
                  <a:moveTo>
                    <a:pt x="889189" y="0"/>
                  </a:moveTo>
                  <a:cubicBezTo>
                    <a:pt x="1001414" y="0"/>
                    <a:pt x="1092389" y="42670"/>
                    <a:pt x="1092389" y="95307"/>
                  </a:cubicBezTo>
                  <a:cubicBezTo>
                    <a:pt x="1092389" y="147943"/>
                    <a:pt x="1001414" y="190613"/>
                    <a:pt x="889189" y="190613"/>
                  </a:cubicBezTo>
                  <a:lnTo>
                    <a:pt x="203200" y="190613"/>
                  </a:lnTo>
                  <a:cubicBezTo>
                    <a:pt x="90976" y="190613"/>
                    <a:pt x="0" y="147943"/>
                    <a:pt x="0" y="95307"/>
                  </a:cubicBezTo>
                  <a:cubicBezTo>
                    <a:pt x="0" y="42670"/>
                    <a:pt x="90976" y="0"/>
                    <a:pt x="203200" y="0"/>
                  </a:cubicBezTo>
                  <a:close/>
                </a:path>
              </a:pathLst>
            </a:custGeom>
            <a:solidFill>
              <a:srgbClr val="FF7466"/>
            </a:solidFill>
          </p:spPr>
        </p:sp>
        <p:sp>
          <p:nvSpPr>
            <p:cNvPr name="TextBox 4" id="4"/>
            <p:cNvSpPr txBox="true"/>
            <p:nvPr/>
          </p:nvSpPr>
          <p:spPr>
            <a:xfrm>
              <a:off x="0" y="-38100"/>
              <a:ext cx="1092389" cy="22871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430764" y="-745031"/>
            <a:ext cx="7794074" cy="1105149"/>
            <a:chOff x="0" y="0"/>
            <a:chExt cx="2866139" cy="406400"/>
          </a:xfrm>
        </p:grpSpPr>
        <p:sp>
          <p:nvSpPr>
            <p:cNvPr name="Freeform 6" id="6"/>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7" id="7"/>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472173" y="9865465"/>
            <a:ext cx="3780351" cy="1543050"/>
            <a:chOff x="0" y="0"/>
            <a:chExt cx="995648" cy="406400"/>
          </a:xfrm>
        </p:grpSpPr>
        <p:sp>
          <p:nvSpPr>
            <p:cNvPr name="Freeform 9" id="9"/>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0" id="10"/>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6896643" y="8847994"/>
            <a:ext cx="4112054" cy="667481"/>
            <a:chOff x="0" y="0"/>
            <a:chExt cx="2503650" cy="406400"/>
          </a:xfrm>
        </p:grpSpPr>
        <p:sp>
          <p:nvSpPr>
            <p:cNvPr name="Freeform 12" id="12"/>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3716000" y="9696325"/>
            <a:ext cx="7292697" cy="1105149"/>
            <a:chOff x="0" y="0"/>
            <a:chExt cx="2681766" cy="406400"/>
          </a:xfrm>
        </p:grpSpPr>
        <p:sp>
          <p:nvSpPr>
            <p:cNvPr name="Freeform 15" id="15"/>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6" id="16"/>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2870803" y="2123935"/>
            <a:ext cx="5371296" cy="6039130"/>
          </a:xfrm>
          <a:custGeom>
            <a:avLst/>
            <a:gdLst/>
            <a:ahLst/>
            <a:cxnLst/>
            <a:rect r="r" b="b" t="t" l="l"/>
            <a:pathLst>
              <a:path h="6039130" w="5371296">
                <a:moveTo>
                  <a:pt x="0" y="0"/>
                </a:moveTo>
                <a:lnTo>
                  <a:pt x="5371296" y="0"/>
                </a:lnTo>
                <a:lnTo>
                  <a:pt x="5371296" y="6039130"/>
                </a:lnTo>
                <a:lnTo>
                  <a:pt x="0" y="6039130"/>
                </a:lnTo>
                <a:lnTo>
                  <a:pt x="0" y="0"/>
                </a:lnTo>
                <a:close/>
              </a:path>
            </a:pathLst>
          </a:custGeom>
          <a:blipFill>
            <a:blip r:embed="rId2"/>
            <a:stretch>
              <a:fillRect l="0" t="0" r="0" b="0"/>
            </a:stretch>
          </a:blipFill>
        </p:spPr>
      </p:sp>
      <p:sp>
        <p:nvSpPr>
          <p:cNvPr name="Freeform 18" id="18"/>
          <p:cNvSpPr/>
          <p:nvPr/>
        </p:nvSpPr>
        <p:spPr>
          <a:xfrm flipH="false" flipV="false" rot="0">
            <a:off x="8524100" y="2898192"/>
            <a:ext cx="7596138" cy="4490615"/>
          </a:xfrm>
          <a:custGeom>
            <a:avLst/>
            <a:gdLst/>
            <a:ahLst/>
            <a:cxnLst/>
            <a:rect r="r" b="b" t="t" l="l"/>
            <a:pathLst>
              <a:path h="4490615" w="7596138">
                <a:moveTo>
                  <a:pt x="0" y="0"/>
                </a:moveTo>
                <a:lnTo>
                  <a:pt x="7596138" y="0"/>
                </a:lnTo>
                <a:lnTo>
                  <a:pt x="7596138" y="4490616"/>
                </a:lnTo>
                <a:lnTo>
                  <a:pt x="0" y="4490616"/>
                </a:lnTo>
                <a:lnTo>
                  <a:pt x="0" y="0"/>
                </a:lnTo>
                <a:close/>
              </a:path>
            </a:pathLst>
          </a:custGeom>
          <a:blipFill>
            <a:blip r:embed="rId3"/>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7540986" y="3218413"/>
            <a:ext cx="8777217" cy="3716824"/>
          </a:xfrm>
          <a:prstGeom prst="rect">
            <a:avLst/>
          </a:prstGeom>
        </p:spPr>
        <p:txBody>
          <a:bodyPr anchor="t" rtlCol="false" tIns="0" lIns="0" bIns="0" rIns="0">
            <a:spAutoFit/>
          </a:bodyPr>
          <a:lstStyle/>
          <a:p>
            <a:pPr algn="just" marL="821071" indent="-410536" lvl="1">
              <a:lnSpc>
                <a:spcPts val="5932"/>
              </a:lnSpc>
              <a:buFont typeface="Arial"/>
              <a:buChar char="•"/>
            </a:pPr>
            <a:r>
              <a:rPr lang="en-US" sz="3803" spc="76">
                <a:solidFill>
                  <a:srgbClr val="000000"/>
                </a:solidFill>
                <a:latin typeface="Adelina"/>
                <a:ea typeface="Adelina"/>
                <a:cs typeface="Adelina"/>
                <a:sym typeface="Adelina"/>
              </a:rPr>
              <a:t>Optimización de procesos</a:t>
            </a:r>
          </a:p>
          <a:p>
            <a:pPr algn="just" marL="821071" indent="-410536" lvl="1">
              <a:lnSpc>
                <a:spcPts val="5932"/>
              </a:lnSpc>
              <a:buFont typeface="Arial"/>
              <a:buChar char="•"/>
            </a:pPr>
            <a:r>
              <a:rPr lang="en-US" sz="3803" spc="76">
                <a:solidFill>
                  <a:srgbClr val="000000"/>
                </a:solidFill>
                <a:latin typeface="Adelina"/>
                <a:ea typeface="Adelina"/>
                <a:cs typeface="Adelina"/>
                <a:sym typeface="Adelina"/>
              </a:rPr>
              <a:t>Mejora en la precisión de la información</a:t>
            </a:r>
          </a:p>
          <a:p>
            <a:pPr algn="just" marL="821071" indent="-410536" lvl="1">
              <a:lnSpc>
                <a:spcPts val="5932"/>
              </a:lnSpc>
              <a:buFont typeface="Arial"/>
              <a:buChar char="•"/>
            </a:pPr>
            <a:r>
              <a:rPr lang="en-US" sz="3803" spc="76">
                <a:solidFill>
                  <a:srgbClr val="000000"/>
                </a:solidFill>
                <a:latin typeface="Adelina"/>
                <a:ea typeface="Adelina"/>
                <a:cs typeface="Adelina"/>
                <a:sym typeface="Adelina"/>
              </a:rPr>
              <a:t>Experiencia mejorada para el cliente</a:t>
            </a:r>
          </a:p>
          <a:p>
            <a:pPr algn="just" marL="821071" indent="-410536" lvl="1">
              <a:lnSpc>
                <a:spcPts val="5932"/>
              </a:lnSpc>
              <a:buFont typeface="Arial"/>
              <a:buChar char="•"/>
            </a:pPr>
            <a:r>
              <a:rPr lang="en-US" sz="3803" spc="76">
                <a:solidFill>
                  <a:srgbClr val="000000"/>
                </a:solidFill>
                <a:latin typeface="Adelina"/>
                <a:ea typeface="Adelina"/>
                <a:cs typeface="Adelina"/>
                <a:sym typeface="Adelina"/>
              </a:rPr>
              <a:t>Escalabilidad del sistema</a:t>
            </a: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2"/>
            <a:stretch>
              <a:fillRect l="0" t="0" r="0" b="0"/>
            </a:stretch>
          </a:blipFill>
        </p:spPr>
      </p:sp>
      <p:sp>
        <p:nvSpPr>
          <p:cNvPr name="TextBox 31" id="31"/>
          <p:cNvSpPr txBox="true"/>
          <p:nvPr/>
        </p:nvSpPr>
        <p:spPr>
          <a:xfrm rot="0">
            <a:off x="995376" y="440599"/>
            <a:ext cx="16263924" cy="1520313"/>
          </a:xfrm>
          <a:prstGeom prst="rect">
            <a:avLst/>
          </a:prstGeom>
        </p:spPr>
        <p:txBody>
          <a:bodyPr anchor="t" rtlCol="false" tIns="0" lIns="0" bIns="0" rIns="0">
            <a:spAutoFit/>
          </a:bodyPr>
          <a:lstStyle/>
          <a:p>
            <a:pPr algn="ctr">
              <a:lnSpc>
                <a:spcPts val="12530"/>
              </a:lnSpc>
            </a:pPr>
            <a:r>
              <a:rPr lang="en-US" sz="8950">
                <a:solidFill>
                  <a:srgbClr val="542622"/>
                </a:solidFill>
                <a:latin typeface="Fredoka"/>
                <a:ea typeface="Fredoka"/>
                <a:cs typeface="Fredoka"/>
                <a:sym typeface="Fredoka"/>
              </a:rPr>
              <a:t>Conclusiones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7482264" y="3905855"/>
            <a:ext cx="8334748" cy="2039598"/>
          </a:xfrm>
          <a:prstGeom prst="rect">
            <a:avLst/>
          </a:prstGeom>
        </p:spPr>
        <p:txBody>
          <a:bodyPr anchor="t" rtlCol="false" tIns="0" lIns="0" bIns="0" rIns="0">
            <a:spAutoFit/>
          </a:bodyPr>
          <a:lstStyle/>
          <a:p>
            <a:pPr algn="just">
              <a:lnSpc>
                <a:spcPts val="5563"/>
              </a:lnSpc>
            </a:pPr>
            <a:r>
              <a:rPr lang="en-US" sz="3566" spc="71">
                <a:solidFill>
                  <a:srgbClr val="000000"/>
                </a:solidFill>
                <a:latin typeface="Adelina"/>
                <a:ea typeface="Adelina"/>
                <a:cs typeface="Adelina"/>
                <a:sym typeface="Adelina"/>
              </a:rPr>
              <a:t>Barco Peña, Sofia Antonela U22220599</a:t>
            </a:r>
          </a:p>
          <a:p>
            <a:pPr algn="just">
              <a:lnSpc>
                <a:spcPts val="5563"/>
              </a:lnSpc>
            </a:pPr>
            <a:r>
              <a:rPr lang="en-US" sz="3566" spc="71">
                <a:solidFill>
                  <a:srgbClr val="000000"/>
                </a:solidFill>
                <a:latin typeface="Adelina"/>
                <a:ea typeface="Adelina"/>
                <a:cs typeface="Adelina"/>
                <a:sym typeface="Adelina"/>
              </a:rPr>
              <a:t>Sanchez Rodas, Neyder Jose U21321093</a:t>
            </a:r>
          </a:p>
          <a:p>
            <a:pPr algn="just">
              <a:lnSpc>
                <a:spcPts val="5563"/>
              </a:lnSpc>
            </a:pPr>
            <a:r>
              <a:rPr lang="en-US" sz="3566" spc="71">
                <a:solidFill>
                  <a:srgbClr val="000000"/>
                </a:solidFill>
                <a:latin typeface="Adelina"/>
                <a:ea typeface="Adelina"/>
                <a:cs typeface="Adelina"/>
                <a:sym typeface="Adelina"/>
              </a:rPr>
              <a:t>Medina Quispe, Licia Antonia U18207214</a:t>
            </a: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2"/>
            <a:stretch>
              <a:fillRect l="0" t="0" r="0" b="0"/>
            </a:stretch>
          </a:blipFill>
        </p:spPr>
      </p:sp>
      <p:sp>
        <p:nvSpPr>
          <p:cNvPr name="TextBox 31" id="31"/>
          <p:cNvSpPr txBox="true"/>
          <p:nvPr/>
        </p:nvSpPr>
        <p:spPr>
          <a:xfrm rot="0">
            <a:off x="995376" y="421549"/>
            <a:ext cx="16230600"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Integrantes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7633766" y="2842678"/>
            <a:ext cx="8777217" cy="4468294"/>
          </a:xfrm>
          <a:prstGeom prst="rect">
            <a:avLst/>
          </a:prstGeom>
        </p:spPr>
        <p:txBody>
          <a:bodyPr anchor="t" rtlCol="false" tIns="0" lIns="0" bIns="0" rIns="0">
            <a:spAutoFit/>
          </a:bodyPr>
          <a:lstStyle/>
          <a:p>
            <a:pPr algn="just" marL="821071" indent="-410536" lvl="1">
              <a:lnSpc>
                <a:spcPts val="5932"/>
              </a:lnSpc>
              <a:buFont typeface="Arial"/>
              <a:buChar char="•"/>
            </a:pPr>
            <a:r>
              <a:rPr lang="en-US" sz="3803" spc="76">
                <a:solidFill>
                  <a:srgbClr val="000000"/>
                </a:solidFill>
                <a:latin typeface="Adelina"/>
                <a:ea typeface="Adelina"/>
                <a:cs typeface="Adelina"/>
                <a:sym typeface="Adelina"/>
              </a:rPr>
              <a:t>Capacitación cont</a:t>
            </a:r>
            <a:r>
              <a:rPr lang="en-US" sz="3803" spc="76">
                <a:solidFill>
                  <a:srgbClr val="000000"/>
                </a:solidFill>
                <a:latin typeface="Adelina"/>
                <a:ea typeface="Adelina"/>
                <a:cs typeface="Adelina"/>
                <a:sym typeface="Adelina"/>
              </a:rPr>
              <a:t>inua para el personal</a:t>
            </a:r>
          </a:p>
          <a:p>
            <a:pPr algn="just" marL="821071" indent="-410536" lvl="1">
              <a:lnSpc>
                <a:spcPts val="5932"/>
              </a:lnSpc>
              <a:buFont typeface="Arial"/>
              <a:buChar char="•"/>
            </a:pPr>
            <a:r>
              <a:rPr lang="en-US" sz="3803" spc="76">
                <a:solidFill>
                  <a:srgbClr val="000000"/>
                </a:solidFill>
                <a:latin typeface="Adelina"/>
                <a:ea typeface="Adelina"/>
                <a:cs typeface="Adelina"/>
                <a:sym typeface="Adelina"/>
              </a:rPr>
              <a:t>Mantenimiento y actualizaciones periódicas</a:t>
            </a:r>
          </a:p>
          <a:p>
            <a:pPr algn="just" marL="821071" indent="-410536" lvl="1">
              <a:lnSpc>
                <a:spcPts val="5932"/>
              </a:lnSpc>
              <a:buFont typeface="Arial"/>
              <a:buChar char="•"/>
            </a:pPr>
            <a:r>
              <a:rPr lang="en-US" sz="3803" spc="76">
                <a:solidFill>
                  <a:srgbClr val="000000"/>
                </a:solidFill>
                <a:latin typeface="Adelina"/>
                <a:ea typeface="Adelina"/>
                <a:cs typeface="Adelina"/>
                <a:sym typeface="Adelina"/>
              </a:rPr>
              <a:t>Refuerzo de la seguridad en la base de datos</a:t>
            </a: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2"/>
            <a:stretch>
              <a:fillRect l="0" t="0" r="0" b="0"/>
            </a:stretch>
          </a:blipFill>
        </p:spPr>
      </p:sp>
      <p:sp>
        <p:nvSpPr>
          <p:cNvPr name="TextBox 31" id="31"/>
          <p:cNvSpPr txBox="true"/>
          <p:nvPr/>
        </p:nvSpPr>
        <p:spPr>
          <a:xfrm rot="0">
            <a:off x="995376" y="440599"/>
            <a:ext cx="16263924" cy="1520313"/>
          </a:xfrm>
          <a:prstGeom prst="rect">
            <a:avLst/>
          </a:prstGeom>
        </p:spPr>
        <p:txBody>
          <a:bodyPr anchor="t" rtlCol="false" tIns="0" lIns="0" bIns="0" rIns="0">
            <a:spAutoFit/>
          </a:bodyPr>
          <a:lstStyle/>
          <a:p>
            <a:pPr algn="ctr">
              <a:lnSpc>
                <a:spcPts val="12530"/>
              </a:lnSpc>
            </a:pPr>
            <a:r>
              <a:rPr lang="en-US" sz="8950">
                <a:solidFill>
                  <a:srgbClr val="542622"/>
                </a:solidFill>
                <a:latin typeface="Fredoka"/>
                <a:ea typeface="Fredoka"/>
                <a:cs typeface="Fredoka"/>
                <a:sym typeface="Fredoka"/>
              </a:rPr>
              <a:t>Recomendaciones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8082662" y="3109567"/>
            <a:ext cx="8377195" cy="3953567"/>
          </a:xfrm>
          <a:prstGeom prst="rect">
            <a:avLst/>
          </a:prstGeom>
        </p:spPr>
        <p:txBody>
          <a:bodyPr anchor="t" rtlCol="false" tIns="0" lIns="0" bIns="0" rIns="0">
            <a:spAutoFit/>
          </a:bodyPr>
          <a:lstStyle/>
          <a:p>
            <a:pPr algn="just" marL="726176" indent="-363088" lvl="1">
              <a:lnSpc>
                <a:spcPts val="5247"/>
              </a:lnSpc>
              <a:buFont typeface="Arial"/>
              <a:buChar char="•"/>
            </a:pPr>
            <a:r>
              <a:rPr lang="en-US" sz="3363" spc="67">
                <a:solidFill>
                  <a:srgbClr val="000000"/>
                </a:solidFill>
                <a:latin typeface="Adelina"/>
                <a:ea typeface="Adelina"/>
                <a:cs typeface="Adelina"/>
                <a:sym typeface="Adelina"/>
              </a:rPr>
              <a:t>Expedia</a:t>
            </a:r>
          </a:p>
          <a:p>
            <a:pPr algn="just">
              <a:lnSpc>
                <a:spcPts val="5247"/>
              </a:lnSpc>
            </a:pPr>
            <a:r>
              <a:rPr lang="en-US" sz="3363" spc="67">
                <a:solidFill>
                  <a:srgbClr val="000000"/>
                </a:solidFill>
                <a:latin typeface="Adelina"/>
                <a:ea typeface="Adelina"/>
                <a:cs typeface="Adelina"/>
                <a:sym typeface="Adelina"/>
              </a:rPr>
              <a:t>Página web: </a:t>
            </a:r>
            <a:r>
              <a:rPr lang="en-US" sz="3363" spc="67" u="sng">
                <a:solidFill>
                  <a:srgbClr val="000000"/>
                </a:solidFill>
                <a:latin typeface="Adelina"/>
                <a:ea typeface="Adelina"/>
                <a:cs typeface="Adelina"/>
                <a:sym typeface="Adelina"/>
                <a:hlinkClick r:id="rId2" tooltip="https://www.expedia.com"/>
              </a:rPr>
              <a:t>www.expedia.com</a:t>
            </a:r>
          </a:p>
          <a:p>
            <a:pPr algn="just" marL="726176" indent="-363088" lvl="1">
              <a:lnSpc>
                <a:spcPts val="5247"/>
              </a:lnSpc>
              <a:buFont typeface="Arial"/>
              <a:buChar char="•"/>
            </a:pPr>
            <a:r>
              <a:rPr lang="en-US" sz="3363" spc="67">
                <a:solidFill>
                  <a:srgbClr val="000000"/>
                </a:solidFill>
                <a:latin typeface="Adelina"/>
                <a:ea typeface="Adelina"/>
                <a:cs typeface="Adelina"/>
                <a:sym typeface="Adelina"/>
              </a:rPr>
              <a:t>Hotels.com</a:t>
            </a:r>
          </a:p>
          <a:p>
            <a:pPr algn="just">
              <a:lnSpc>
                <a:spcPts val="5247"/>
              </a:lnSpc>
            </a:pPr>
            <a:r>
              <a:rPr lang="en-US" sz="3363" spc="67">
                <a:solidFill>
                  <a:srgbClr val="000000"/>
                </a:solidFill>
                <a:latin typeface="Adelina"/>
                <a:ea typeface="Adelina"/>
                <a:cs typeface="Adelina"/>
                <a:sym typeface="Adelina"/>
              </a:rPr>
              <a:t>Página web: </a:t>
            </a:r>
            <a:r>
              <a:rPr lang="en-US" sz="3363" spc="67" u="sng">
                <a:solidFill>
                  <a:srgbClr val="000000"/>
                </a:solidFill>
                <a:latin typeface="Adelina"/>
                <a:ea typeface="Adelina"/>
                <a:cs typeface="Adelina"/>
                <a:sym typeface="Adelina"/>
                <a:hlinkClick r:id="rId3" tooltip="https://www.hotels.com"/>
              </a:rPr>
              <a:t>www.hotels.com</a:t>
            </a:r>
          </a:p>
          <a:p>
            <a:pPr algn="just" marL="726176" indent="-363088" lvl="1">
              <a:lnSpc>
                <a:spcPts val="5247"/>
              </a:lnSpc>
              <a:buFont typeface="Arial"/>
              <a:buChar char="•"/>
            </a:pPr>
            <a:r>
              <a:rPr lang="en-US" sz="3363" spc="67" u="sng">
                <a:solidFill>
                  <a:srgbClr val="000000"/>
                </a:solidFill>
                <a:latin typeface="Adelina"/>
                <a:ea typeface="Adelina"/>
                <a:cs typeface="Adelina"/>
                <a:sym typeface="Adelina"/>
              </a:rPr>
              <a:t>Air Canada Hotels</a:t>
            </a:r>
          </a:p>
          <a:p>
            <a:pPr algn="just">
              <a:lnSpc>
                <a:spcPts val="5247"/>
              </a:lnSpc>
            </a:pPr>
            <a:r>
              <a:rPr lang="en-US" sz="3363" spc="67" u="sng">
                <a:solidFill>
                  <a:srgbClr val="000000"/>
                </a:solidFill>
                <a:latin typeface="Adelina"/>
                <a:ea typeface="Adelina"/>
                <a:cs typeface="Adelina"/>
                <a:sym typeface="Adelina"/>
              </a:rPr>
              <a:t>Página web: www.aircanada.com/hotels</a:t>
            </a: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4"/>
            <a:stretch>
              <a:fillRect l="0" t="0" r="0" b="0"/>
            </a:stretch>
          </a:blipFill>
        </p:spPr>
      </p:sp>
      <p:sp>
        <p:nvSpPr>
          <p:cNvPr name="TextBox 31" id="31"/>
          <p:cNvSpPr txBox="true"/>
          <p:nvPr/>
        </p:nvSpPr>
        <p:spPr>
          <a:xfrm rot="0">
            <a:off x="995376" y="440599"/>
            <a:ext cx="16263924" cy="1520313"/>
          </a:xfrm>
          <a:prstGeom prst="rect">
            <a:avLst/>
          </a:prstGeom>
        </p:spPr>
        <p:txBody>
          <a:bodyPr anchor="t" rtlCol="false" tIns="0" lIns="0" bIns="0" rIns="0">
            <a:spAutoFit/>
          </a:bodyPr>
          <a:lstStyle/>
          <a:p>
            <a:pPr algn="ctr">
              <a:lnSpc>
                <a:spcPts val="12530"/>
              </a:lnSpc>
            </a:pPr>
            <a:r>
              <a:rPr lang="en-US" sz="8950">
                <a:solidFill>
                  <a:srgbClr val="542622"/>
                </a:solidFill>
                <a:latin typeface="Fredoka"/>
                <a:ea typeface="Fredoka"/>
                <a:cs typeface="Fredoka"/>
                <a:sym typeface="Fredoka"/>
              </a:rPr>
              <a:t>BIBLIOGRAFÍA</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8082662" y="3109567"/>
            <a:ext cx="8377195" cy="1291537"/>
          </a:xfrm>
          <a:prstGeom prst="rect">
            <a:avLst/>
          </a:prstGeom>
        </p:spPr>
        <p:txBody>
          <a:bodyPr anchor="t" rtlCol="false" tIns="0" lIns="0" bIns="0" rIns="0">
            <a:spAutoFit/>
          </a:bodyPr>
          <a:lstStyle/>
          <a:p>
            <a:pPr algn="just">
              <a:lnSpc>
                <a:spcPts val="5247"/>
              </a:lnSpc>
            </a:pPr>
            <a:r>
              <a:rPr lang="en-US" sz="3363" spc="67">
                <a:solidFill>
                  <a:srgbClr val="000000"/>
                </a:solidFill>
                <a:latin typeface="Adelina"/>
                <a:ea typeface="Adelina"/>
                <a:cs typeface="Adelina"/>
                <a:sym typeface="Adelina"/>
              </a:rPr>
              <a:t>https://github.com/SanchezRodas/Projecto_Desarrollo_Web_Integrado.git </a:t>
            </a: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2"/>
            <a:stretch>
              <a:fillRect l="0" t="0" r="0" b="0"/>
            </a:stretch>
          </a:blipFill>
        </p:spPr>
      </p:sp>
      <p:sp>
        <p:nvSpPr>
          <p:cNvPr name="TextBox 31" id="31"/>
          <p:cNvSpPr txBox="true"/>
          <p:nvPr/>
        </p:nvSpPr>
        <p:spPr>
          <a:xfrm rot="0">
            <a:off x="995376" y="440599"/>
            <a:ext cx="16263924" cy="1520313"/>
          </a:xfrm>
          <a:prstGeom prst="rect">
            <a:avLst/>
          </a:prstGeom>
        </p:spPr>
        <p:txBody>
          <a:bodyPr anchor="t" rtlCol="false" tIns="0" lIns="0" bIns="0" rIns="0">
            <a:spAutoFit/>
          </a:bodyPr>
          <a:lstStyle/>
          <a:p>
            <a:pPr algn="ctr">
              <a:lnSpc>
                <a:spcPts val="12530"/>
              </a:lnSpc>
            </a:pPr>
            <a:r>
              <a:rPr lang="en-US" sz="8950">
                <a:solidFill>
                  <a:srgbClr val="542622"/>
                </a:solidFill>
                <a:latin typeface="Fredoka"/>
                <a:ea typeface="Fredoka"/>
                <a:cs typeface="Fredoka"/>
                <a:sym typeface="Fredoka"/>
              </a:rPr>
              <a:t>ANEXO</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3209947"/>
            <a:ext cx="16230600" cy="2995365"/>
            <a:chOff x="0" y="0"/>
            <a:chExt cx="2202108" cy="406400"/>
          </a:xfrm>
        </p:grpSpPr>
        <p:sp>
          <p:nvSpPr>
            <p:cNvPr name="Freeform 3" id="3"/>
            <p:cNvSpPr/>
            <p:nvPr/>
          </p:nvSpPr>
          <p:spPr>
            <a:xfrm flipH="false" flipV="false" rot="0">
              <a:off x="0" y="0"/>
              <a:ext cx="2202108" cy="406400"/>
            </a:xfrm>
            <a:custGeom>
              <a:avLst/>
              <a:gdLst/>
              <a:ahLst/>
              <a:cxnLst/>
              <a:rect r="r" b="b" t="t" l="l"/>
              <a:pathLst>
                <a:path h="406400" w="2202108">
                  <a:moveTo>
                    <a:pt x="1998908" y="0"/>
                  </a:moveTo>
                  <a:cubicBezTo>
                    <a:pt x="2111132" y="0"/>
                    <a:pt x="2202108" y="90976"/>
                    <a:pt x="2202108" y="203200"/>
                  </a:cubicBezTo>
                  <a:cubicBezTo>
                    <a:pt x="2202108" y="315424"/>
                    <a:pt x="2111132" y="406400"/>
                    <a:pt x="1998908" y="406400"/>
                  </a:cubicBezTo>
                  <a:lnTo>
                    <a:pt x="203200" y="406400"/>
                  </a:lnTo>
                  <a:cubicBezTo>
                    <a:pt x="90976" y="406400"/>
                    <a:pt x="0" y="315424"/>
                    <a:pt x="0" y="203200"/>
                  </a:cubicBezTo>
                  <a:cubicBezTo>
                    <a:pt x="0" y="90976"/>
                    <a:pt x="90976" y="0"/>
                    <a:pt x="203200" y="0"/>
                  </a:cubicBezTo>
                  <a:close/>
                </a:path>
              </a:pathLst>
            </a:custGeom>
            <a:solidFill>
              <a:srgbClr val="FFDDA9"/>
            </a:solidFill>
          </p:spPr>
        </p:sp>
        <p:sp>
          <p:nvSpPr>
            <p:cNvPr name="TextBox 4" id="4"/>
            <p:cNvSpPr txBox="true"/>
            <p:nvPr/>
          </p:nvSpPr>
          <p:spPr>
            <a:xfrm>
              <a:off x="0" y="-38100"/>
              <a:ext cx="2202108" cy="444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599175" y="4123938"/>
            <a:ext cx="15089650" cy="1748409"/>
          </a:xfrm>
          <a:prstGeom prst="rect">
            <a:avLst/>
          </a:prstGeom>
        </p:spPr>
        <p:txBody>
          <a:bodyPr anchor="t" rtlCol="false" tIns="0" lIns="0" bIns="0" rIns="0">
            <a:spAutoFit/>
          </a:bodyPr>
          <a:lstStyle/>
          <a:p>
            <a:pPr algn="ctr">
              <a:lnSpc>
                <a:spcPts val="12393"/>
              </a:lnSpc>
            </a:pPr>
            <a:r>
              <a:rPr lang="en-US" sz="15300">
                <a:solidFill>
                  <a:srgbClr val="542622"/>
                </a:solidFill>
                <a:latin typeface="Fredoka"/>
                <a:ea typeface="Fredoka"/>
                <a:cs typeface="Fredoka"/>
                <a:sym typeface="Fredoka"/>
              </a:rPr>
              <a:t>Gracias</a:t>
            </a:r>
          </a:p>
        </p:txBody>
      </p:sp>
      <p:grpSp>
        <p:nvGrpSpPr>
          <p:cNvPr name="Group 6" id="6"/>
          <p:cNvGrpSpPr/>
          <p:nvPr/>
        </p:nvGrpSpPr>
        <p:grpSpPr>
          <a:xfrm rot="0">
            <a:off x="15267612" y="-962988"/>
            <a:ext cx="3983376" cy="398337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62988" y="7266612"/>
            <a:ext cx="3983376" cy="39833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466"/>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5752347" y="-519233"/>
            <a:ext cx="3013905" cy="301390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478253" y="7751347"/>
            <a:ext cx="3013905" cy="301390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1616"/>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144000" y="-514599"/>
            <a:ext cx="12065613" cy="1105149"/>
            <a:chOff x="0" y="0"/>
            <a:chExt cx="4436926" cy="406400"/>
          </a:xfrm>
        </p:grpSpPr>
        <p:sp>
          <p:nvSpPr>
            <p:cNvPr name="Freeform 19" id="19"/>
            <p:cNvSpPr/>
            <p:nvPr/>
          </p:nvSpPr>
          <p:spPr>
            <a:xfrm flipH="false" flipV="false" rot="0">
              <a:off x="0" y="0"/>
              <a:ext cx="4436926" cy="406400"/>
            </a:xfrm>
            <a:custGeom>
              <a:avLst/>
              <a:gdLst/>
              <a:ahLst/>
              <a:cxnLst/>
              <a:rect r="r" b="b" t="t" l="l"/>
              <a:pathLst>
                <a:path h="406400" w="4436926">
                  <a:moveTo>
                    <a:pt x="4233726" y="0"/>
                  </a:moveTo>
                  <a:cubicBezTo>
                    <a:pt x="4345950" y="0"/>
                    <a:pt x="4436926" y="90976"/>
                    <a:pt x="4436926" y="203200"/>
                  </a:cubicBezTo>
                  <a:cubicBezTo>
                    <a:pt x="4436926" y="315424"/>
                    <a:pt x="4345950" y="406400"/>
                    <a:pt x="4233726"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0" id="20"/>
            <p:cNvSpPr txBox="true"/>
            <p:nvPr/>
          </p:nvSpPr>
          <p:spPr>
            <a:xfrm>
              <a:off x="0" y="-38100"/>
              <a:ext cx="4436926"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2720697" y="9696325"/>
            <a:ext cx="11864697" cy="1105149"/>
            <a:chOff x="0" y="0"/>
            <a:chExt cx="4363042" cy="406400"/>
          </a:xfrm>
        </p:grpSpPr>
        <p:sp>
          <p:nvSpPr>
            <p:cNvPr name="Freeform 22" id="22"/>
            <p:cNvSpPr/>
            <p:nvPr/>
          </p:nvSpPr>
          <p:spPr>
            <a:xfrm flipH="false" flipV="false" rot="0">
              <a:off x="0" y="0"/>
              <a:ext cx="4363043" cy="406400"/>
            </a:xfrm>
            <a:custGeom>
              <a:avLst/>
              <a:gdLst/>
              <a:ahLst/>
              <a:cxnLst/>
              <a:rect r="r" b="b" t="t" l="l"/>
              <a:pathLst>
                <a:path h="406400" w="4363043">
                  <a:moveTo>
                    <a:pt x="4159843" y="0"/>
                  </a:moveTo>
                  <a:cubicBezTo>
                    <a:pt x="4272067" y="0"/>
                    <a:pt x="4363043" y="90976"/>
                    <a:pt x="4363043" y="203200"/>
                  </a:cubicBezTo>
                  <a:cubicBezTo>
                    <a:pt x="4363043" y="315424"/>
                    <a:pt x="4272067" y="406400"/>
                    <a:pt x="4159843"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23" id="23"/>
            <p:cNvSpPr txBox="true"/>
            <p:nvPr/>
          </p:nvSpPr>
          <p:spPr>
            <a:xfrm>
              <a:off x="0" y="-38100"/>
              <a:ext cx="4363042" cy="444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6759374" y="3270427"/>
            <a:ext cx="10361354" cy="3371850"/>
          </a:xfrm>
          <a:prstGeom prst="rect">
            <a:avLst/>
          </a:prstGeom>
        </p:spPr>
        <p:txBody>
          <a:bodyPr anchor="t" rtlCol="false" tIns="0" lIns="0" bIns="0" rIns="0">
            <a:spAutoFit/>
          </a:bodyPr>
          <a:lstStyle/>
          <a:p>
            <a:pPr algn="just">
              <a:lnSpc>
                <a:spcPts val="3899"/>
              </a:lnSpc>
            </a:pPr>
            <a:r>
              <a:rPr lang="en-US" sz="2499" spc="49">
                <a:solidFill>
                  <a:srgbClr val="000000"/>
                </a:solidFill>
                <a:latin typeface="Adelina"/>
                <a:ea typeface="Adelina"/>
                <a:cs typeface="Adelina"/>
                <a:sym typeface="Adelina"/>
              </a:rPr>
              <a:t>Una compañía hotelera que opera en varias ciudades gestiona actualmente las reservas y ocupación de habitaciones de forma manual, centralizándolo todo en un departamento de reservas. Cada hotel cuenta con personal encargado de estos procesos, pero todo se realiza desde el centro de reservas sin automatización. Ante esta situación, la empresa nos contrató para desarrollar un sistema integrado que optimice procesos clave. </a:t>
            </a: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2"/>
            <a:stretch>
              <a:fillRect l="0" t="0" r="0" b="0"/>
            </a:stretch>
          </a:blipFill>
        </p:spPr>
      </p:sp>
      <p:sp>
        <p:nvSpPr>
          <p:cNvPr name="TextBox 31" id="31"/>
          <p:cNvSpPr txBox="true"/>
          <p:nvPr/>
        </p:nvSpPr>
        <p:spPr>
          <a:xfrm rot="0">
            <a:off x="995376" y="421549"/>
            <a:ext cx="16230600"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Introducción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7414482" y="3359316"/>
            <a:ext cx="9844818" cy="4107001"/>
          </a:xfrm>
          <a:prstGeom prst="rect">
            <a:avLst/>
          </a:prstGeom>
        </p:spPr>
        <p:txBody>
          <a:bodyPr anchor="t" rtlCol="false" tIns="0" lIns="0" bIns="0" rIns="0">
            <a:spAutoFit/>
          </a:bodyPr>
          <a:lstStyle/>
          <a:p>
            <a:pPr algn="just">
              <a:lnSpc>
                <a:spcPts val="4761"/>
              </a:lnSpc>
            </a:pPr>
            <a:r>
              <a:rPr lang="en-US" sz="3052" spc="61">
                <a:solidFill>
                  <a:srgbClr val="000000"/>
                </a:solidFill>
                <a:latin typeface="Adelina"/>
                <a:ea typeface="Adelina"/>
                <a:cs typeface="Adelina"/>
                <a:sym typeface="Adelina"/>
              </a:rPr>
              <a:t>Desarrollar, en un plazo de 18 semanas, un sistema integrado de gestión de reservas, ocupación de habitaciones, servicios y facturación para la cadena de hoteles utilizando Java, NetBeans y tecnología web, con el objetivo de optimizar los procesos operativos, mejorar la experiencia del cliente y reducir errores en la gestión manual.</a:t>
            </a: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2"/>
            <a:stretch>
              <a:fillRect l="0" t="0" r="0" b="0"/>
            </a:stretch>
          </a:blipFill>
        </p:spPr>
      </p:sp>
      <p:sp>
        <p:nvSpPr>
          <p:cNvPr name="TextBox 31" id="31"/>
          <p:cNvSpPr txBox="true"/>
          <p:nvPr/>
        </p:nvSpPr>
        <p:spPr>
          <a:xfrm rot="0">
            <a:off x="995376" y="421549"/>
            <a:ext cx="16230600"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Objetivo General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7454070" y="2408066"/>
            <a:ext cx="9805230" cy="6019027"/>
          </a:xfrm>
          <a:prstGeom prst="rect">
            <a:avLst/>
          </a:prstGeom>
        </p:spPr>
        <p:txBody>
          <a:bodyPr anchor="t" rtlCol="false" tIns="0" lIns="0" bIns="0" rIns="0">
            <a:spAutoFit/>
          </a:bodyPr>
          <a:lstStyle/>
          <a:p>
            <a:pPr algn="just" marL="560367" indent="-280183" lvl="1">
              <a:lnSpc>
                <a:spcPts val="4048"/>
              </a:lnSpc>
              <a:buFont typeface="Arial"/>
              <a:buChar char="•"/>
            </a:pPr>
            <a:r>
              <a:rPr lang="en-US" sz="2595" spc="51">
                <a:solidFill>
                  <a:srgbClr val="000000"/>
                </a:solidFill>
                <a:latin typeface="Adelina"/>
                <a:ea typeface="Adelina"/>
                <a:cs typeface="Adelina"/>
                <a:sym typeface="Adelina"/>
              </a:rPr>
              <a:t>Diseñar e implementar una base de datos relacional en MySQL que almacene información sobre reservas, habitaciones, clientes, servicios y facturación, conectada a la aplicación Java a través de JDBC.</a:t>
            </a:r>
          </a:p>
          <a:p>
            <a:pPr algn="just" marL="560367" indent="-280183" lvl="1">
              <a:lnSpc>
                <a:spcPts val="4048"/>
              </a:lnSpc>
              <a:buFont typeface="Arial"/>
              <a:buChar char="•"/>
            </a:pPr>
            <a:r>
              <a:rPr lang="en-US" sz="2595" spc="51">
                <a:solidFill>
                  <a:srgbClr val="000000"/>
                </a:solidFill>
                <a:latin typeface="Adelina"/>
                <a:ea typeface="Adelina"/>
                <a:cs typeface="Adelina"/>
                <a:sym typeface="Adelina"/>
              </a:rPr>
              <a:t>Desarrollar un módulo de gestión de reservas y ocupación de habitaciones, donde los empleados puedan realizar reservas, asignar habitaciones y consultar la disponibilidad en tiempo real utilizando Servlets y JSP en NetBeans.</a:t>
            </a:r>
          </a:p>
          <a:p>
            <a:pPr algn="just" marL="560367" indent="-280183" lvl="1">
              <a:lnSpc>
                <a:spcPts val="4048"/>
              </a:lnSpc>
              <a:buFont typeface="Arial"/>
              <a:buChar char="•"/>
            </a:pPr>
            <a:r>
              <a:rPr lang="en-US" sz="2595" spc="51">
                <a:solidFill>
                  <a:srgbClr val="000000"/>
                </a:solidFill>
                <a:latin typeface="Adelina"/>
                <a:ea typeface="Adelina"/>
                <a:cs typeface="Adelina"/>
                <a:sym typeface="Adelina"/>
              </a:rPr>
              <a:t>Implementar un sistema de facturación automático, utilizando JSP y Java para calcular costos de estancias, servicios adicionales y generar facturas y reportes.</a:t>
            </a:r>
          </a:p>
          <a:p>
            <a:pPr algn="just">
              <a:lnSpc>
                <a:spcPts val="4048"/>
              </a:lnSpc>
            </a:pP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2"/>
            <a:stretch>
              <a:fillRect l="0" t="0" r="0" b="0"/>
            </a:stretch>
          </a:blipFill>
        </p:spPr>
      </p:sp>
      <p:sp>
        <p:nvSpPr>
          <p:cNvPr name="TextBox 31" id="31"/>
          <p:cNvSpPr txBox="true"/>
          <p:nvPr/>
        </p:nvSpPr>
        <p:spPr>
          <a:xfrm rot="0">
            <a:off x="995376" y="421549"/>
            <a:ext cx="16230600"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Objetivo Especificos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7454070" y="2408066"/>
            <a:ext cx="9805230" cy="5010365"/>
          </a:xfrm>
          <a:prstGeom prst="rect">
            <a:avLst/>
          </a:prstGeom>
        </p:spPr>
        <p:txBody>
          <a:bodyPr anchor="t" rtlCol="false" tIns="0" lIns="0" bIns="0" rIns="0">
            <a:spAutoFit/>
          </a:bodyPr>
          <a:lstStyle/>
          <a:p>
            <a:pPr algn="just">
              <a:lnSpc>
                <a:spcPts val="4048"/>
              </a:lnSpc>
            </a:pPr>
            <a:r>
              <a:rPr lang="en-US" sz="2595" spc="51">
                <a:solidFill>
                  <a:srgbClr val="000000"/>
                </a:solidFill>
                <a:latin typeface="Adelina"/>
                <a:ea typeface="Adelina"/>
                <a:cs typeface="Adelina"/>
                <a:sym typeface="Adelina"/>
              </a:rPr>
              <a:t>El sistema de gestión hotelera utiliza Java como lenguaje de programación para desarrollar una aplicación web que interactúa con una base de datos relacional. La conexión con la base de datos se maneja mediante JDBC, lo que permite la gestión de reservas, habitaciones y facturación de manera eficiente. Servlets y JSP facilitan la creación de interfaces dinámicas para los usuarios y el manejo de las solicitudes del cliente. El uso de NetBeans como IDE proporciona herramientas de desarrollo rápido y depuración para aplicaciones Java, lo que mejora la productividad del equipo de desarrollo.</a:t>
            </a: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2"/>
            <a:stretch>
              <a:fillRect l="0" t="0" r="0" b="0"/>
            </a:stretch>
          </a:blipFill>
        </p:spPr>
      </p:sp>
      <p:sp>
        <p:nvSpPr>
          <p:cNvPr name="TextBox 31" id="31"/>
          <p:cNvSpPr txBox="true"/>
          <p:nvPr/>
        </p:nvSpPr>
        <p:spPr>
          <a:xfrm rot="0">
            <a:off x="995376" y="421549"/>
            <a:ext cx="16230600" cy="1698626"/>
          </a:xfrm>
          <a:prstGeom prst="rect">
            <a:avLst/>
          </a:prstGeom>
        </p:spPr>
        <p:txBody>
          <a:bodyPr anchor="t" rtlCol="false" tIns="0" lIns="0" bIns="0" rIns="0">
            <a:spAutoFit/>
          </a:bodyPr>
          <a:lstStyle/>
          <a:p>
            <a:pPr algn="ctr">
              <a:lnSpc>
                <a:spcPts val="13999"/>
              </a:lnSpc>
            </a:pPr>
            <a:r>
              <a:rPr lang="en-US" sz="9999">
                <a:solidFill>
                  <a:srgbClr val="542622"/>
                </a:solidFill>
                <a:latin typeface="Fredoka"/>
                <a:ea typeface="Fredoka"/>
                <a:cs typeface="Fredoka"/>
                <a:sym typeface="Fredoka"/>
              </a:rPr>
              <a:t>Fundamento Teórico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7454070" y="2502738"/>
            <a:ext cx="9805230" cy="4506035"/>
          </a:xfrm>
          <a:prstGeom prst="rect">
            <a:avLst/>
          </a:prstGeom>
        </p:spPr>
        <p:txBody>
          <a:bodyPr anchor="t" rtlCol="false" tIns="0" lIns="0" bIns="0" rIns="0">
            <a:spAutoFit/>
          </a:bodyPr>
          <a:lstStyle/>
          <a:p>
            <a:pPr algn="just">
              <a:lnSpc>
                <a:spcPts val="4048"/>
              </a:lnSpc>
            </a:pPr>
            <a:r>
              <a:rPr lang="en-US" sz="2595" spc="51">
                <a:solidFill>
                  <a:srgbClr val="000000"/>
                </a:solidFill>
                <a:latin typeface="Adelina"/>
                <a:ea typeface="Adelina"/>
                <a:cs typeface="Adelina"/>
                <a:sym typeface="Adelina"/>
              </a:rPr>
              <a:t>La solución consiste en desarrollar un sistema integrado en Java que automatice los procesos de reservas, ocupación de habitaciones, gestión de servicios y facturación. Utilizando JSP y Servlets, la aplicación permitirá a los empleados gestionar las reservas en tiempo real, asignar habitaciones disponibles y generar facturas automáticamente basadas en los servicios utilizados por los clientes. La base de datos relacional almacenará todos los datos clave, y el sistema mejorará la eficiencia operativa al eliminar los procesos manuales.</a:t>
            </a:r>
          </a:p>
        </p:txBody>
      </p:sp>
      <p:sp>
        <p:nvSpPr>
          <p:cNvPr name="Freeform 30" id="30"/>
          <p:cNvSpPr/>
          <p:nvPr/>
        </p:nvSpPr>
        <p:spPr>
          <a:xfrm flipH="false" flipV="false" rot="0">
            <a:off x="326012" y="2588463"/>
            <a:ext cx="5743956" cy="5743956"/>
          </a:xfrm>
          <a:custGeom>
            <a:avLst/>
            <a:gdLst/>
            <a:ahLst/>
            <a:cxnLst/>
            <a:rect r="r" b="b" t="t" l="l"/>
            <a:pathLst>
              <a:path h="5743956" w="5743956">
                <a:moveTo>
                  <a:pt x="0" y="0"/>
                </a:moveTo>
                <a:lnTo>
                  <a:pt x="5743956" y="0"/>
                </a:lnTo>
                <a:lnTo>
                  <a:pt x="5743956" y="5743956"/>
                </a:lnTo>
                <a:lnTo>
                  <a:pt x="0" y="5743956"/>
                </a:lnTo>
                <a:lnTo>
                  <a:pt x="0" y="0"/>
                </a:lnTo>
                <a:close/>
              </a:path>
            </a:pathLst>
          </a:custGeom>
          <a:blipFill>
            <a:blip r:embed="rId2"/>
            <a:stretch>
              <a:fillRect l="0" t="0" r="0" b="0"/>
            </a:stretch>
          </a:blipFill>
        </p:spPr>
      </p:sp>
      <p:sp>
        <p:nvSpPr>
          <p:cNvPr name="TextBox 31" id="31"/>
          <p:cNvSpPr txBox="true"/>
          <p:nvPr/>
        </p:nvSpPr>
        <p:spPr>
          <a:xfrm rot="0">
            <a:off x="995376" y="440599"/>
            <a:ext cx="16263924" cy="1520313"/>
          </a:xfrm>
          <a:prstGeom prst="rect">
            <a:avLst/>
          </a:prstGeom>
        </p:spPr>
        <p:txBody>
          <a:bodyPr anchor="t" rtlCol="false" tIns="0" lIns="0" bIns="0" rIns="0">
            <a:spAutoFit/>
          </a:bodyPr>
          <a:lstStyle/>
          <a:p>
            <a:pPr algn="ctr">
              <a:lnSpc>
                <a:spcPts val="12530"/>
              </a:lnSpc>
            </a:pPr>
            <a:r>
              <a:rPr lang="en-US" sz="8950">
                <a:solidFill>
                  <a:srgbClr val="542622"/>
                </a:solidFill>
                <a:latin typeface="Fredoka"/>
                <a:ea typeface="Fredoka"/>
                <a:cs typeface="Fredoka"/>
                <a:sym typeface="Fredoka"/>
              </a:rPr>
              <a:t>Planteamiento de solución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9258300"/>
            <a:ext cx="2056027" cy="667481"/>
            <a:chOff x="0" y="0"/>
            <a:chExt cx="1251825" cy="406400"/>
          </a:xfrm>
        </p:grpSpPr>
        <p:sp>
          <p:nvSpPr>
            <p:cNvPr name="Freeform 3" id="3"/>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4" id="4"/>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380058" y="9258300"/>
            <a:ext cx="2056027" cy="667481"/>
            <a:chOff x="0" y="0"/>
            <a:chExt cx="1251825" cy="406400"/>
          </a:xfrm>
        </p:grpSpPr>
        <p:sp>
          <p:nvSpPr>
            <p:cNvPr name="Freeform 6" id="6"/>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731360" y="9258300"/>
            <a:ext cx="2056027" cy="667481"/>
            <a:chOff x="0" y="0"/>
            <a:chExt cx="1251825" cy="406400"/>
          </a:xfrm>
        </p:grpSpPr>
        <p:sp>
          <p:nvSpPr>
            <p:cNvPr name="Freeform 9" id="9"/>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0" id="10"/>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8082662" y="9258300"/>
            <a:ext cx="2056027" cy="667481"/>
            <a:chOff x="0" y="0"/>
            <a:chExt cx="1251825" cy="406400"/>
          </a:xfrm>
        </p:grpSpPr>
        <p:sp>
          <p:nvSpPr>
            <p:cNvPr name="Freeform 12" id="12"/>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3" id="13"/>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0433964" y="9258300"/>
            <a:ext cx="2056027" cy="667481"/>
            <a:chOff x="0" y="0"/>
            <a:chExt cx="1251825" cy="406400"/>
          </a:xfrm>
        </p:grpSpPr>
        <p:sp>
          <p:nvSpPr>
            <p:cNvPr name="Freeform 15" id="15"/>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785266" y="9258300"/>
            <a:ext cx="2056027" cy="667481"/>
            <a:chOff x="0" y="0"/>
            <a:chExt cx="1251825" cy="406400"/>
          </a:xfrm>
        </p:grpSpPr>
        <p:sp>
          <p:nvSpPr>
            <p:cNvPr name="Freeform 18" id="18"/>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9" id="19"/>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5136568" y="9258300"/>
            <a:ext cx="2056027" cy="667481"/>
            <a:chOff x="0" y="0"/>
            <a:chExt cx="1251825" cy="406400"/>
          </a:xfrm>
        </p:grpSpPr>
        <p:sp>
          <p:nvSpPr>
            <p:cNvPr name="Freeform 21" id="21"/>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2" id="22"/>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487870" y="9258300"/>
            <a:ext cx="2056027" cy="667481"/>
            <a:chOff x="0" y="0"/>
            <a:chExt cx="1251825" cy="406400"/>
          </a:xfrm>
        </p:grpSpPr>
        <p:sp>
          <p:nvSpPr>
            <p:cNvPr name="Freeform 24" id="24"/>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5" id="25"/>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0">
            <a:off x="-1322602" y="9258300"/>
            <a:ext cx="2056027" cy="667481"/>
            <a:chOff x="0" y="0"/>
            <a:chExt cx="1251825" cy="406400"/>
          </a:xfrm>
        </p:grpSpPr>
        <p:sp>
          <p:nvSpPr>
            <p:cNvPr name="Freeform 27" id="27"/>
            <p:cNvSpPr/>
            <p:nvPr/>
          </p:nvSpPr>
          <p:spPr>
            <a:xfrm flipH="false" flipV="false" rot="0">
              <a:off x="0" y="0"/>
              <a:ext cx="1251825" cy="406400"/>
            </a:xfrm>
            <a:custGeom>
              <a:avLst/>
              <a:gdLst/>
              <a:ahLst/>
              <a:cxnLst/>
              <a:rect r="r" b="b" t="t" l="l"/>
              <a:pathLst>
                <a:path h="406400" w="1251825">
                  <a:moveTo>
                    <a:pt x="1048625" y="0"/>
                  </a:moveTo>
                  <a:cubicBezTo>
                    <a:pt x="1160849" y="0"/>
                    <a:pt x="1251825" y="90976"/>
                    <a:pt x="1251825" y="203200"/>
                  </a:cubicBezTo>
                  <a:cubicBezTo>
                    <a:pt x="1251825" y="315424"/>
                    <a:pt x="1160849" y="406400"/>
                    <a:pt x="1048625"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28" id="28"/>
            <p:cNvSpPr txBox="true"/>
            <p:nvPr/>
          </p:nvSpPr>
          <p:spPr>
            <a:xfrm>
              <a:off x="0" y="-38100"/>
              <a:ext cx="1251825"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9" id="29"/>
          <p:cNvSpPr/>
          <p:nvPr/>
        </p:nvSpPr>
        <p:spPr>
          <a:xfrm flipH="false" flipV="false" rot="0">
            <a:off x="2056971" y="1786047"/>
            <a:ext cx="6758229" cy="6714907"/>
          </a:xfrm>
          <a:custGeom>
            <a:avLst/>
            <a:gdLst/>
            <a:ahLst/>
            <a:cxnLst/>
            <a:rect r="r" b="b" t="t" l="l"/>
            <a:pathLst>
              <a:path h="6714907" w="6758229">
                <a:moveTo>
                  <a:pt x="0" y="0"/>
                </a:moveTo>
                <a:lnTo>
                  <a:pt x="6758228" y="0"/>
                </a:lnTo>
                <a:lnTo>
                  <a:pt x="6758228" y="6714906"/>
                </a:lnTo>
                <a:lnTo>
                  <a:pt x="0" y="6714906"/>
                </a:lnTo>
                <a:lnTo>
                  <a:pt x="0" y="0"/>
                </a:lnTo>
                <a:close/>
              </a:path>
            </a:pathLst>
          </a:custGeom>
          <a:blipFill>
            <a:blip r:embed="rId2"/>
            <a:stretch>
              <a:fillRect l="0" t="0" r="0" b="0"/>
            </a:stretch>
          </a:blipFill>
        </p:spPr>
      </p:sp>
      <p:sp>
        <p:nvSpPr>
          <p:cNvPr name="Freeform 30" id="30"/>
          <p:cNvSpPr/>
          <p:nvPr/>
        </p:nvSpPr>
        <p:spPr>
          <a:xfrm flipH="false" flipV="false" rot="0">
            <a:off x="8920797" y="3685281"/>
            <a:ext cx="7728938" cy="2916437"/>
          </a:xfrm>
          <a:custGeom>
            <a:avLst/>
            <a:gdLst/>
            <a:ahLst/>
            <a:cxnLst/>
            <a:rect r="r" b="b" t="t" l="l"/>
            <a:pathLst>
              <a:path h="2916437" w="7728938">
                <a:moveTo>
                  <a:pt x="0" y="0"/>
                </a:moveTo>
                <a:lnTo>
                  <a:pt x="7728938" y="0"/>
                </a:lnTo>
                <a:lnTo>
                  <a:pt x="7728938" y="2916438"/>
                </a:lnTo>
                <a:lnTo>
                  <a:pt x="0" y="2916438"/>
                </a:lnTo>
                <a:lnTo>
                  <a:pt x="0" y="0"/>
                </a:lnTo>
                <a:close/>
              </a:path>
            </a:pathLst>
          </a:custGeom>
          <a:blipFill>
            <a:blip r:embed="rId3"/>
            <a:stretch>
              <a:fillRect l="0" t="0" r="-6609" b="0"/>
            </a:stretch>
          </a:blipFill>
        </p:spPr>
      </p:sp>
      <p:sp>
        <p:nvSpPr>
          <p:cNvPr name="TextBox 31" id="31"/>
          <p:cNvSpPr txBox="true"/>
          <p:nvPr/>
        </p:nvSpPr>
        <p:spPr>
          <a:xfrm rot="0">
            <a:off x="995376" y="440599"/>
            <a:ext cx="16263924" cy="1520313"/>
          </a:xfrm>
          <a:prstGeom prst="rect">
            <a:avLst/>
          </a:prstGeom>
        </p:spPr>
        <p:txBody>
          <a:bodyPr anchor="t" rtlCol="false" tIns="0" lIns="0" bIns="0" rIns="0">
            <a:spAutoFit/>
          </a:bodyPr>
          <a:lstStyle/>
          <a:p>
            <a:pPr algn="ctr">
              <a:lnSpc>
                <a:spcPts val="12530"/>
              </a:lnSpc>
            </a:pPr>
            <a:r>
              <a:rPr lang="en-US" sz="8950">
                <a:solidFill>
                  <a:srgbClr val="542622"/>
                </a:solidFill>
                <a:latin typeface="Fredoka"/>
                <a:ea typeface="Fredoka"/>
                <a:cs typeface="Fredoka"/>
                <a:sym typeface="Fredoka"/>
              </a:rPr>
              <a:t>Diseño de la base de datos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866302" y="0"/>
            <a:ext cx="4147666" cy="1543050"/>
            <a:chOff x="0" y="0"/>
            <a:chExt cx="1092389" cy="406400"/>
          </a:xfrm>
        </p:grpSpPr>
        <p:sp>
          <p:nvSpPr>
            <p:cNvPr name="Freeform 3" id="3"/>
            <p:cNvSpPr/>
            <p:nvPr/>
          </p:nvSpPr>
          <p:spPr>
            <a:xfrm flipH="false" flipV="false" rot="0">
              <a:off x="0" y="0"/>
              <a:ext cx="1092389" cy="406400"/>
            </a:xfrm>
            <a:custGeom>
              <a:avLst/>
              <a:gdLst/>
              <a:ahLst/>
              <a:cxnLst/>
              <a:rect r="r" b="b" t="t" l="l"/>
              <a:pathLst>
                <a:path h="406400" w="1092389">
                  <a:moveTo>
                    <a:pt x="889189" y="0"/>
                  </a:moveTo>
                  <a:cubicBezTo>
                    <a:pt x="1001414" y="0"/>
                    <a:pt x="1092389" y="90976"/>
                    <a:pt x="1092389" y="203200"/>
                  </a:cubicBezTo>
                  <a:cubicBezTo>
                    <a:pt x="1092389" y="315424"/>
                    <a:pt x="1001414" y="406400"/>
                    <a:pt x="889189"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4" id="4"/>
            <p:cNvSpPr txBox="true"/>
            <p:nvPr/>
          </p:nvSpPr>
          <p:spPr>
            <a:xfrm>
              <a:off x="0" y="-38100"/>
              <a:ext cx="109238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718060" y="1209310"/>
            <a:ext cx="4112054" cy="667481"/>
            <a:chOff x="0" y="0"/>
            <a:chExt cx="2503650" cy="406400"/>
          </a:xfrm>
        </p:grpSpPr>
        <p:sp>
          <p:nvSpPr>
            <p:cNvPr name="Freeform 6" id="6"/>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7" id="7"/>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2921613" y="-514599"/>
            <a:ext cx="7794074" cy="1105149"/>
            <a:chOff x="0" y="0"/>
            <a:chExt cx="2866139" cy="406400"/>
          </a:xfrm>
        </p:grpSpPr>
        <p:sp>
          <p:nvSpPr>
            <p:cNvPr name="Freeform 9" id="9"/>
            <p:cNvSpPr/>
            <p:nvPr/>
          </p:nvSpPr>
          <p:spPr>
            <a:xfrm flipH="false" flipV="false" rot="0">
              <a:off x="0" y="0"/>
              <a:ext cx="2866139" cy="406400"/>
            </a:xfrm>
            <a:custGeom>
              <a:avLst/>
              <a:gdLst/>
              <a:ahLst/>
              <a:cxnLst/>
              <a:rect r="r" b="b" t="t" l="l"/>
              <a:pathLst>
                <a:path h="406400" w="2866139">
                  <a:moveTo>
                    <a:pt x="2662939" y="0"/>
                  </a:moveTo>
                  <a:cubicBezTo>
                    <a:pt x="2775164" y="0"/>
                    <a:pt x="2866139" y="90976"/>
                    <a:pt x="2866139" y="203200"/>
                  </a:cubicBezTo>
                  <a:cubicBezTo>
                    <a:pt x="2866139" y="315424"/>
                    <a:pt x="2775164" y="406400"/>
                    <a:pt x="2662939"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0" id="10"/>
            <p:cNvSpPr txBox="true"/>
            <p:nvPr/>
          </p:nvSpPr>
          <p:spPr>
            <a:xfrm>
              <a:off x="0" y="-38100"/>
              <a:ext cx="2866139"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5172319" y="8743950"/>
            <a:ext cx="3780351" cy="1543050"/>
            <a:chOff x="0" y="0"/>
            <a:chExt cx="995648" cy="406400"/>
          </a:xfrm>
        </p:grpSpPr>
        <p:sp>
          <p:nvSpPr>
            <p:cNvPr name="Freeform 12" id="12"/>
            <p:cNvSpPr/>
            <p:nvPr/>
          </p:nvSpPr>
          <p:spPr>
            <a:xfrm flipH="false" flipV="false" rot="0">
              <a:off x="0" y="0"/>
              <a:ext cx="995648" cy="406400"/>
            </a:xfrm>
            <a:custGeom>
              <a:avLst/>
              <a:gdLst/>
              <a:ahLst/>
              <a:cxnLst/>
              <a:rect r="r" b="b" t="t" l="l"/>
              <a:pathLst>
                <a:path h="406400" w="995648">
                  <a:moveTo>
                    <a:pt x="792448" y="0"/>
                  </a:moveTo>
                  <a:cubicBezTo>
                    <a:pt x="904672" y="0"/>
                    <a:pt x="995648" y="90976"/>
                    <a:pt x="995648" y="203200"/>
                  </a:cubicBezTo>
                  <a:cubicBezTo>
                    <a:pt x="995648" y="315424"/>
                    <a:pt x="904672" y="406400"/>
                    <a:pt x="792448" y="406400"/>
                  </a:cubicBezTo>
                  <a:lnTo>
                    <a:pt x="203200" y="406400"/>
                  </a:lnTo>
                  <a:cubicBezTo>
                    <a:pt x="90976" y="406400"/>
                    <a:pt x="0" y="315424"/>
                    <a:pt x="0" y="203200"/>
                  </a:cubicBezTo>
                  <a:cubicBezTo>
                    <a:pt x="0" y="90976"/>
                    <a:pt x="90976" y="0"/>
                    <a:pt x="203200" y="0"/>
                  </a:cubicBezTo>
                  <a:close/>
                </a:path>
              </a:pathLst>
            </a:custGeom>
            <a:solidFill>
              <a:srgbClr val="FF7466"/>
            </a:solidFill>
          </p:spPr>
        </p:sp>
        <p:sp>
          <p:nvSpPr>
            <p:cNvPr name="TextBox 13" id="13"/>
            <p:cNvSpPr txBox="true"/>
            <p:nvPr/>
          </p:nvSpPr>
          <p:spPr>
            <a:xfrm>
              <a:off x="0" y="-38100"/>
              <a:ext cx="995648"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6896643" y="8292062"/>
            <a:ext cx="4112054" cy="667481"/>
            <a:chOff x="0" y="0"/>
            <a:chExt cx="2503650" cy="406400"/>
          </a:xfrm>
        </p:grpSpPr>
        <p:sp>
          <p:nvSpPr>
            <p:cNvPr name="Freeform 15" id="15"/>
            <p:cNvSpPr/>
            <p:nvPr/>
          </p:nvSpPr>
          <p:spPr>
            <a:xfrm flipH="false" flipV="false" rot="0">
              <a:off x="0" y="0"/>
              <a:ext cx="2503650" cy="406400"/>
            </a:xfrm>
            <a:custGeom>
              <a:avLst/>
              <a:gdLst/>
              <a:ahLst/>
              <a:cxnLst/>
              <a:rect r="r" b="b" t="t" l="l"/>
              <a:pathLst>
                <a:path h="406400" w="2503650">
                  <a:moveTo>
                    <a:pt x="2300450" y="0"/>
                  </a:moveTo>
                  <a:cubicBezTo>
                    <a:pt x="2412674" y="0"/>
                    <a:pt x="2503650" y="90976"/>
                    <a:pt x="2503650" y="203200"/>
                  </a:cubicBezTo>
                  <a:cubicBezTo>
                    <a:pt x="2503650" y="315424"/>
                    <a:pt x="2412674" y="406400"/>
                    <a:pt x="2300450" y="406400"/>
                  </a:cubicBezTo>
                  <a:lnTo>
                    <a:pt x="203200" y="406400"/>
                  </a:lnTo>
                  <a:cubicBezTo>
                    <a:pt x="90976" y="406400"/>
                    <a:pt x="0" y="315424"/>
                    <a:pt x="0" y="203200"/>
                  </a:cubicBezTo>
                  <a:cubicBezTo>
                    <a:pt x="0" y="90976"/>
                    <a:pt x="90976" y="0"/>
                    <a:pt x="203200" y="0"/>
                  </a:cubicBezTo>
                  <a:close/>
                </a:path>
              </a:pathLst>
            </a:custGeom>
            <a:solidFill>
              <a:srgbClr val="FF1616"/>
            </a:solidFill>
          </p:spPr>
        </p:sp>
        <p:sp>
          <p:nvSpPr>
            <p:cNvPr name="TextBox 16" id="16"/>
            <p:cNvSpPr txBox="true"/>
            <p:nvPr/>
          </p:nvSpPr>
          <p:spPr>
            <a:xfrm>
              <a:off x="0" y="-38100"/>
              <a:ext cx="250365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3716000" y="9696325"/>
            <a:ext cx="7292697" cy="1105149"/>
            <a:chOff x="0" y="0"/>
            <a:chExt cx="2681766" cy="406400"/>
          </a:xfrm>
        </p:grpSpPr>
        <p:sp>
          <p:nvSpPr>
            <p:cNvPr name="Freeform 18" id="18"/>
            <p:cNvSpPr/>
            <p:nvPr/>
          </p:nvSpPr>
          <p:spPr>
            <a:xfrm flipH="false" flipV="false" rot="0">
              <a:off x="0" y="0"/>
              <a:ext cx="2681767" cy="406400"/>
            </a:xfrm>
            <a:custGeom>
              <a:avLst/>
              <a:gdLst/>
              <a:ahLst/>
              <a:cxnLst/>
              <a:rect r="r" b="b" t="t" l="l"/>
              <a:pathLst>
                <a:path h="406400" w="2681767">
                  <a:moveTo>
                    <a:pt x="2478567" y="0"/>
                  </a:moveTo>
                  <a:cubicBezTo>
                    <a:pt x="2590791" y="0"/>
                    <a:pt x="2681767" y="90976"/>
                    <a:pt x="2681767" y="203200"/>
                  </a:cubicBezTo>
                  <a:cubicBezTo>
                    <a:pt x="2681767" y="315424"/>
                    <a:pt x="2590791" y="406400"/>
                    <a:pt x="2478567" y="406400"/>
                  </a:cubicBezTo>
                  <a:lnTo>
                    <a:pt x="203200" y="406400"/>
                  </a:lnTo>
                  <a:cubicBezTo>
                    <a:pt x="90976" y="406400"/>
                    <a:pt x="0" y="315424"/>
                    <a:pt x="0" y="203200"/>
                  </a:cubicBezTo>
                  <a:cubicBezTo>
                    <a:pt x="0" y="90976"/>
                    <a:pt x="90976" y="0"/>
                    <a:pt x="203200" y="0"/>
                  </a:cubicBezTo>
                  <a:close/>
                </a:path>
              </a:pathLst>
            </a:custGeom>
            <a:solidFill>
              <a:srgbClr val="FFBD59"/>
            </a:solidFill>
          </p:spPr>
        </p:sp>
        <p:sp>
          <p:nvSpPr>
            <p:cNvPr name="TextBox 19" id="19"/>
            <p:cNvSpPr txBox="true"/>
            <p:nvPr/>
          </p:nvSpPr>
          <p:spPr>
            <a:xfrm>
              <a:off x="0" y="-38100"/>
              <a:ext cx="2681766"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226337" y="2367440"/>
            <a:ext cx="18061663" cy="3928657"/>
          </a:xfrm>
          <a:prstGeom prst="rect">
            <a:avLst/>
          </a:prstGeom>
        </p:spPr>
        <p:txBody>
          <a:bodyPr anchor="t" rtlCol="false" tIns="0" lIns="0" bIns="0" rIns="0">
            <a:spAutoFit/>
          </a:bodyPr>
          <a:lstStyle/>
          <a:p>
            <a:pPr algn="ctr">
              <a:lnSpc>
                <a:spcPts val="15728"/>
              </a:lnSpc>
            </a:pPr>
            <a:r>
              <a:rPr lang="en-US" sz="11234">
                <a:solidFill>
                  <a:srgbClr val="542622"/>
                </a:solidFill>
                <a:latin typeface="Fredoka"/>
                <a:ea typeface="Fredoka"/>
                <a:cs typeface="Fredoka"/>
                <a:sym typeface="Fredoka"/>
              </a:rPr>
              <a:t>Modelo </a:t>
            </a:r>
          </a:p>
          <a:p>
            <a:pPr algn="ctr">
              <a:lnSpc>
                <a:spcPts val="15728"/>
              </a:lnSpc>
            </a:pPr>
            <a:r>
              <a:rPr lang="en-US" sz="11234">
                <a:solidFill>
                  <a:srgbClr val="542622"/>
                </a:solidFill>
                <a:latin typeface="Fredoka"/>
                <a:ea typeface="Fredoka"/>
                <a:cs typeface="Fredoka"/>
                <a:sym typeface="Fredoka"/>
              </a:rPr>
              <a:t>Entidad-Relación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DAGPxNip7gI</dc:identifier>
  <dcterms:modified xsi:type="dcterms:W3CDTF">2011-08-01T06:04:30Z</dcterms:modified>
  <cp:revision>1</cp:revision>
  <dc:title>Presentación para Proyecto Sim</dc:title>
</cp:coreProperties>
</file>