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849d3c5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849d3c5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849d3c5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849d3c5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b849d3c5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849d3c5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b849d3c5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849d3c5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849d3c5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849d3c5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used to learn the textual pattern for relationship extraction. It predicts the relationship between an entity pair from multiple sentences who include both the entities. The traditional patterns extract the patterns in a bootstrapping manner. This method, however, faces difficulties during matching of the learned patterns to unseen context which leads to semantic drift. An e.g for the same is given in [3] as follows: Consider two sentences as, ● Beijing , the capital of China, is a megacity rich in history.  ● Tokyo , Japan’s capital , was originally a small village .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Here, the pattern X the capital of Y is extracted easily. But, faces difficulty while extracting the same pattern in the second sentence due to the variety in the language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b849d3c5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849d3c5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b849d3c5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849d3c5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b849d3c5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849d3c5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b849d3c5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849d3c5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b849d3c5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849d3c5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b849d3c5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849d3c5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b849d3c5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849d3c5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b849d3c5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849d3c5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b849d3c5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849d3c5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849d3c5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849d3c5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b849d3c5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b849d3c5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b849d3c5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b849d3c5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b849d3c5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b849d3c5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b849d3c5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b849d3c5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b849d3c5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b849d3c5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b849d3c5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b849d3c5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b849d3c5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849d3c5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b849d3c5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849d3c5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b849d3c5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b849d3c5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b849d3c5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b849d3c5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b849d3c5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b849d3c5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b849d3c5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b849d3c5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b849d3c5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b849d3c5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b849d3c5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b849d3c5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b849d3c5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b849d3c5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b849d3c5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b849d3c5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b849d3c5f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b849d3c5f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b849d3c5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849d3c5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b849d3c5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b849d3c5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b849d3c5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b849d3c5f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b849d3c5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b849d3c5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b849d3c5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849d3c5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b849d3c5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849d3c5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b849d3c5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b849d3c5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b849d3c5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b849d3c5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849d3c5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849d3c5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b849d3c5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b849d3c5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b849d3c5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849d3c5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b849d3c5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849d3c5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b849d3c5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849d3c5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guided taxonomy construction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Sanchita Badkas</a:t>
            </a:r>
            <a:endParaRPr/>
          </a:p>
          <a:p>
            <a:pPr indent="0" lvl="0" marL="0" rtl="0" algn="l">
              <a:spcBef>
                <a:spcPts val="0"/>
              </a:spcBef>
              <a:spcAft>
                <a:spcPts val="0"/>
              </a:spcAft>
              <a:buNone/>
            </a:pPr>
            <a:r>
              <a:rPr lang="en"/>
              <a:t>2019H1030520P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81825" y="625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a:p>
            <a:pPr indent="0" lvl="0" marL="0" rtl="0" algn="l">
              <a:spcBef>
                <a:spcPts val="0"/>
              </a:spcBef>
              <a:spcAft>
                <a:spcPts val="0"/>
              </a:spcAft>
              <a:buNone/>
            </a:pPr>
            <a:r>
              <a:t/>
            </a:r>
            <a:endParaRPr/>
          </a:p>
        </p:txBody>
      </p:sp>
      <p:sp>
        <p:nvSpPr>
          <p:cNvPr id="143" name="Google Shape;143;p22"/>
          <p:cNvSpPr txBox="1"/>
          <p:nvPr>
            <p:ph idx="1" type="body"/>
          </p:nvPr>
        </p:nvSpPr>
        <p:spPr>
          <a:xfrm>
            <a:off x="729450" y="1361125"/>
            <a:ext cx="76887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Weakly s</a:t>
            </a:r>
            <a:r>
              <a:rPr b="1" lang="en" sz="1800"/>
              <a:t>upervised RE:</a:t>
            </a:r>
            <a:endParaRPr b="1" sz="1800"/>
          </a:p>
          <a:p>
            <a:pPr indent="0" lvl="0" marL="0" rtl="0" algn="l">
              <a:lnSpc>
                <a:spcPct val="100000"/>
              </a:lnSpc>
              <a:spcBef>
                <a:spcPts val="1600"/>
              </a:spcBef>
              <a:spcAft>
                <a:spcPts val="0"/>
              </a:spcAft>
              <a:buNone/>
            </a:pPr>
            <a:r>
              <a:rPr lang="en" sz="1600"/>
              <a:t>Starts out with handful of seeds and iteratively finds new ones.</a:t>
            </a:r>
            <a:endParaRPr sz="1600"/>
          </a:p>
          <a:p>
            <a:pPr indent="0" lvl="0" marL="0" rtl="0" algn="l">
              <a:lnSpc>
                <a:spcPct val="100000"/>
              </a:lnSpc>
              <a:spcBef>
                <a:spcPts val="1600"/>
              </a:spcBef>
              <a:spcAft>
                <a:spcPts val="0"/>
              </a:spcAft>
              <a:buNone/>
            </a:pPr>
            <a:r>
              <a:rPr lang="en" sz="1600" u="sng"/>
              <a:t>Advantages</a:t>
            </a:r>
            <a:r>
              <a:rPr lang="en" sz="1600"/>
              <a:t> : Expensive labelled data isn’t required in large quantities.</a:t>
            </a:r>
            <a:endParaRPr sz="1600"/>
          </a:p>
          <a:p>
            <a:pPr indent="0" lvl="0" marL="0" rtl="0" algn="l">
              <a:lnSpc>
                <a:spcPct val="100000"/>
              </a:lnSpc>
              <a:spcBef>
                <a:spcPts val="1600"/>
              </a:spcBef>
              <a:spcAft>
                <a:spcPts val="0"/>
              </a:spcAft>
              <a:buNone/>
            </a:pPr>
            <a:r>
              <a:rPr lang="en" sz="1600" u="sng"/>
              <a:t>Drawbacks </a:t>
            </a:r>
            <a:r>
              <a:rPr lang="en" sz="1600"/>
              <a:t>:Seed intrusion errors can cause semantic drift if not monitored.</a:t>
            </a:r>
            <a:endParaRPr sz="1600"/>
          </a:p>
          <a:p>
            <a:pPr indent="0" lvl="0" marL="0" rtl="0" algn="l">
              <a:lnSpc>
                <a:spcPct val="100000"/>
              </a:lnSpc>
              <a:spcBef>
                <a:spcPts val="1600"/>
              </a:spcBef>
              <a:spcAft>
                <a:spcPts val="1600"/>
              </a:spcAft>
              <a:buNone/>
            </a:pPr>
            <a:r>
              <a:rPr lang="en" sz="1600"/>
              <a:t>E.g. :   ​Seed set - {iron, mercury, carbon}  Here, mercury is a planet, element as well as Greek god.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21075"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a:p>
            <a:pPr indent="0" lvl="0" marL="0" rtl="0" algn="l">
              <a:spcBef>
                <a:spcPts val="0"/>
              </a:spcBef>
              <a:spcAft>
                <a:spcPts val="0"/>
              </a:spcAft>
              <a:buNone/>
            </a:pPr>
            <a:r>
              <a:t/>
            </a:r>
            <a:endParaRPr/>
          </a:p>
        </p:txBody>
      </p:sp>
      <p:sp>
        <p:nvSpPr>
          <p:cNvPr id="149" name="Google Shape;149;p23"/>
          <p:cNvSpPr txBox="1"/>
          <p:nvPr>
            <p:ph idx="1" type="body"/>
          </p:nvPr>
        </p:nvSpPr>
        <p:spPr>
          <a:xfrm>
            <a:off x="5484325" y="1621725"/>
            <a:ext cx="3148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Weakly supervised RE:</a:t>
            </a:r>
            <a:endParaRPr b="1" sz="1800"/>
          </a:p>
          <a:p>
            <a:pPr indent="0" lvl="0" marL="0" rtl="0" algn="l">
              <a:lnSpc>
                <a:spcPct val="100000"/>
              </a:lnSpc>
              <a:spcBef>
                <a:spcPts val="1600"/>
              </a:spcBef>
              <a:spcAft>
                <a:spcPts val="0"/>
              </a:spcAft>
              <a:buNone/>
            </a:pPr>
            <a:r>
              <a:rPr lang="en" sz="1600"/>
              <a:t>The snowball method.</a:t>
            </a:r>
            <a:endParaRPr b="1" sz="1800"/>
          </a:p>
          <a:p>
            <a:pPr indent="0" lvl="0" marL="0" rtl="0" algn="l">
              <a:spcBef>
                <a:spcPts val="1600"/>
              </a:spcBef>
              <a:spcAft>
                <a:spcPts val="1600"/>
              </a:spcAft>
              <a:buNone/>
            </a:pPr>
            <a:r>
              <a:t/>
            </a:r>
            <a:endParaRPr b="1" sz="1800"/>
          </a:p>
        </p:txBody>
      </p:sp>
      <p:pic>
        <p:nvPicPr>
          <p:cNvPr id="150" name="Google Shape;150;p23"/>
          <p:cNvPicPr preferRelativeResize="0"/>
          <p:nvPr/>
        </p:nvPicPr>
        <p:blipFill>
          <a:blip r:embed="rId3">
            <a:alphaModFix/>
          </a:blip>
          <a:stretch>
            <a:fillRect/>
          </a:stretch>
        </p:blipFill>
        <p:spPr>
          <a:xfrm>
            <a:off x="697725" y="1621725"/>
            <a:ext cx="4576651" cy="23712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21075"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a:p>
            <a:pPr indent="0" lvl="0" marL="0" rtl="0" algn="l">
              <a:spcBef>
                <a:spcPts val="0"/>
              </a:spcBef>
              <a:spcAft>
                <a:spcPts val="0"/>
              </a:spcAft>
              <a:buNone/>
            </a:pPr>
            <a:r>
              <a:t/>
            </a:r>
            <a:endParaRPr/>
          </a:p>
        </p:txBody>
      </p:sp>
      <p:sp>
        <p:nvSpPr>
          <p:cNvPr id="156" name="Google Shape;156;p24"/>
          <p:cNvSpPr txBox="1"/>
          <p:nvPr>
            <p:ph idx="1" type="body"/>
          </p:nvPr>
        </p:nvSpPr>
        <p:spPr>
          <a:xfrm>
            <a:off x="729450" y="1387300"/>
            <a:ext cx="7688700" cy="29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Distantly s</a:t>
            </a:r>
            <a:r>
              <a:rPr b="1" lang="en" sz="1900"/>
              <a:t>upervised RE:</a:t>
            </a:r>
            <a:endParaRPr b="1" sz="1900"/>
          </a:p>
          <a:p>
            <a:pPr indent="0" lvl="0" marL="0" rtl="0" algn="l">
              <a:lnSpc>
                <a:spcPct val="100000"/>
              </a:lnSpc>
              <a:spcBef>
                <a:spcPts val="1600"/>
              </a:spcBef>
              <a:spcAft>
                <a:spcPts val="0"/>
              </a:spcAft>
              <a:buNone/>
            </a:pPr>
            <a:r>
              <a:rPr lang="en" sz="1700"/>
              <a:t>Combination of Weakly supervised and supervised RE approaches. Seed set taken from existing knowledge bases like DBpedia, Yago and iteratively improved. </a:t>
            </a:r>
            <a:endParaRPr sz="1700"/>
          </a:p>
          <a:p>
            <a:pPr indent="0" lvl="0" marL="0" rtl="0" algn="l">
              <a:lnSpc>
                <a:spcPct val="100000"/>
              </a:lnSpc>
              <a:spcBef>
                <a:spcPts val="1600"/>
              </a:spcBef>
              <a:spcAft>
                <a:spcPts val="0"/>
              </a:spcAft>
              <a:buNone/>
            </a:pPr>
            <a:r>
              <a:rPr lang="en" sz="1700" u="sng"/>
              <a:t>Advantages</a:t>
            </a:r>
            <a:r>
              <a:rPr lang="en" sz="1700"/>
              <a:t> : Reduced effort in labelling data.</a:t>
            </a:r>
            <a:endParaRPr sz="1700"/>
          </a:p>
          <a:p>
            <a:pPr indent="0" lvl="0" marL="0" rtl="0" algn="l">
              <a:lnSpc>
                <a:spcPct val="100000"/>
              </a:lnSpc>
              <a:spcBef>
                <a:spcPts val="1600"/>
              </a:spcBef>
              <a:spcAft>
                <a:spcPts val="1600"/>
              </a:spcAft>
              <a:buNone/>
            </a:pPr>
            <a:r>
              <a:rPr lang="en" sz="1700" u="sng"/>
              <a:t>Drawbacks </a:t>
            </a:r>
            <a:r>
              <a:rPr lang="en" sz="1700"/>
              <a:t>: Restricted to knowledge base. Also, prone to iterative errors while improving the seed set.</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210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p:txBody>
      </p:sp>
      <p:sp>
        <p:nvSpPr>
          <p:cNvPr id="162" name="Google Shape;162;p25"/>
          <p:cNvSpPr txBox="1"/>
          <p:nvPr>
            <p:ph idx="1" type="body"/>
          </p:nvPr>
        </p:nvSpPr>
        <p:spPr>
          <a:xfrm>
            <a:off x="729450" y="1400400"/>
            <a:ext cx="7688700" cy="29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Unsu</a:t>
            </a:r>
            <a:r>
              <a:rPr b="1" lang="en" sz="1900"/>
              <a:t>pervised RE:</a:t>
            </a:r>
            <a:endParaRPr b="1" sz="1900"/>
          </a:p>
          <a:p>
            <a:pPr indent="0" lvl="0" marL="0" rtl="0" algn="l">
              <a:lnSpc>
                <a:spcPct val="100000"/>
              </a:lnSpc>
              <a:spcBef>
                <a:spcPts val="1600"/>
              </a:spcBef>
              <a:spcAft>
                <a:spcPts val="0"/>
              </a:spcAft>
              <a:buNone/>
            </a:pPr>
            <a:r>
              <a:rPr lang="en" sz="1700"/>
              <a:t>Uses heuristics and general rules for RE.</a:t>
            </a:r>
            <a:endParaRPr sz="1700"/>
          </a:p>
          <a:p>
            <a:pPr indent="0" lvl="0" marL="0" rtl="0" algn="l">
              <a:lnSpc>
                <a:spcPct val="100000"/>
              </a:lnSpc>
              <a:spcBef>
                <a:spcPts val="1600"/>
              </a:spcBef>
              <a:spcAft>
                <a:spcPts val="0"/>
              </a:spcAft>
              <a:buNone/>
            </a:pPr>
            <a:r>
              <a:rPr lang="en" sz="1700" u="sng"/>
              <a:t>Advantages</a:t>
            </a:r>
            <a:r>
              <a:rPr lang="en" sz="1700"/>
              <a:t> : Labelled data not required</a:t>
            </a:r>
            <a:endParaRPr sz="1700"/>
          </a:p>
          <a:p>
            <a:pPr indent="0" lvl="0" marL="0" rtl="0" algn="l">
              <a:lnSpc>
                <a:spcPct val="100000"/>
              </a:lnSpc>
              <a:spcBef>
                <a:spcPts val="1600"/>
              </a:spcBef>
              <a:spcAft>
                <a:spcPts val="1600"/>
              </a:spcAft>
              <a:buNone/>
            </a:pPr>
            <a:r>
              <a:rPr lang="en" sz="1700" u="sng"/>
              <a:t>Drawbacks </a:t>
            </a:r>
            <a:r>
              <a:rPr lang="en" sz="1700"/>
              <a:t>: Completely dependent on heuristics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Weakly supervised RE:</a:t>
            </a:r>
            <a:endParaRPr/>
          </a:p>
        </p:txBody>
      </p:sp>
      <p:sp>
        <p:nvSpPr>
          <p:cNvPr id="168" name="Google Shape;168;p26"/>
          <p:cNvSpPr txBox="1"/>
          <p:nvPr>
            <p:ph idx="1" type="body"/>
          </p:nvPr>
        </p:nvSpPr>
        <p:spPr>
          <a:xfrm>
            <a:off x="729450" y="1348050"/>
            <a:ext cx="76887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Two different approaches:</a:t>
            </a:r>
            <a:endParaRPr sz="1900"/>
          </a:p>
          <a:p>
            <a:pPr indent="-349250" lvl="0" marL="457200" rtl="0" algn="l">
              <a:spcBef>
                <a:spcPts val="1600"/>
              </a:spcBef>
              <a:spcAft>
                <a:spcPts val="0"/>
              </a:spcAft>
              <a:buSzPts val="1900"/>
              <a:buChar char="●"/>
            </a:pPr>
            <a:r>
              <a:rPr lang="en" sz="1900"/>
              <a:t>Pattern based </a:t>
            </a:r>
            <a:endParaRPr sz="1900"/>
          </a:p>
          <a:p>
            <a:pPr indent="-349250" lvl="0" marL="457200" rtl="0" algn="l">
              <a:spcBef>
                <a:spcPts val="0"/>
              </a:spcBef>
              <a:spcAft>
                <a:spcPts val="0"/>
              </a:spcAft>
              <a:buSzPts val="1900"/>
              <a:buChar char="●"/>
            </a:pPr>
            <a:r>
              <a:rPr lang="en" sz="1900"/>
              <a:t>Distribution based</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7650" y="638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Weakly supervised RE</a:t>
            </a:r>
            <a:endParaRPr/>
          </a:p>
        </p:txBody>
      </p:sp>
      <p:sp>
        <p:nvSpPr>
          <p:cNvPr id="174" name="Google Shape;174;p27"/>
          <p:cNvSpPr txBox="1"/>
          <p:nvPr>
            <p:ph idx="1" type="body"/>
          </p:nvPr>
        </p:nvSpPr>
        <p:spPr>
          <a:xfrm>
            <a:off x="729450" y="1374225"/>
            <a:ext cx="7980000" cy="376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t>Pattern based approach:</a:t>
            </a:r>
            <a:endParaRPr b="1" sz="1700"/>
          </a:p>
          <a:p>
            <a:pPr indent="0" lvl="0" marL="0" rtl="0" algn="l">
              <a:lnSpc>
                <a:spcPct val="100000"/>
              </a:lnSpc>
              <a:spcBef>
                <a:spcPts val="1600"/>
              </a:spcBef>
              <a:spcAft>
                <a:spcPts val="0"/>
              </a:spcAft>
              <a:buNone/>
            </a:pPr>
            <a:r>
              <a:rPr lang="en" sz="1600"/>
              <a:t>Used to learn textual pattern for RE. Predicts relationship between entity pair from sentences including both entities.</a:t>
            </a:r>
            <a:endParaRPr sz="1600"/>
          </a:p>
          <a:p>
            <a:pPr indent="0" lvl="0" marL="0" rtl="0" algn="l">
              <a:lnSpc>
                <a:spcPct val="100000"/>
              </a:lnSpc>
              <a:spcBef>
                <a:spcPts val="1600"/>
              </a:spcBef>
              <a:spcAft>
                <a:spcPts val="0"/>
              </a:spcAft>
              <a:buNone/>
            </a:pPr>
            <a:r>
              <a:rPr lang="en" sz="1600" u="sng"/>
              <a:t>Advantage</a:t>
            </a:r>
            <a:r>
              <a:rPr lang="en" sz="1600"/>
              <a:t> : Simplicity.</a:t>
            </a:r>
            <a:endParaRPr sz="1600"/>
          </a:p>
          <a:p>
            <a:pPr indent="0" lvl="0" marL="0" rtl="0" algn="l">
              <a:lnSpc>
                <a:spcPct val="100000"/>
              </a:lnSpc>
              <a:spcBef>
                <a:spcPts val="1600"/>
              </a:spcBef>
              <a:spcAft>
                <a:spcPts val="0"/>
              </a:spcAft>
              <a:buNone/>
            </a:pPr>
            <a:r>
              <a:rPr lang="en" sz="1600" u="sng"/>
              <a:t>Limitation </a:t>
            </a:r>
            <a:r>
              <a:rPr lang="en" sz="1600"/>
              <a:t>: Faces difficulties during matching learned patterns to unseen context.</a:t>
            </a:r>
            <a:endParaRPr sz="1600"/>
          </a:p>
          <a:p>
            <a:pPr indent="-330200" lvl="0" marL="457200" rtl="0" algn="l">
              <a:lnSpc>
                <a:spcPct val="100000"/>
              </a:lnSpc>
              <a:spcBef>
                <a:spcPts val="1600"/>
              </a:spcBef>
              <a:spcAft>
                <a:spcPts val="0"/>
              </a:spcAft>
              <a:buSzPts val="1600"/>
              <a:buAutoNum type="arabicPeriod"/>
            </a:pPr>
            <a:r>
              <a:rPr lang="en" sz="1600"/>
              <a:t>Beijing , the capital of China, is a megacity rich in history.</a:t>
            </a:r>
            <a:endParaRPr sz="1600"/>
          </a:p>
          <a:p>
            <a:pPr indent="-330200" lvl="0" marL="457200" rtl="0" algn="l">
              <a:lnSpc>
                <a:spcPct val="100000"/>
              </a:lnSpc>
              <a:spcBef>
                <a:spcPts val="0"/>
              </a:spcBef>
              <a:spcAft>
                <a:spcPts val="0"/>
              </a:spcAft>
              <a:buSzPts val="1600"/>
              <a:buAutoNum type="arabicPeriod"/>
            </a:pPr>
            <a:r>
              <a:rPr lang="en" sz="1600"/>
              <a:t>Tokyo , Japan’s capital , was originally a small village . </a:t>
            </a:r>
            <a:endParaRPr sz="1600"/>
          </a:p>
          <a:p>
            <a:pPr indent="0" lvl="0" marL="0" rtl="0" algn="l">
              <a:lnSpc>
                <a:spcPct val="100000"/>
              </a:lnSpc>
              <a:spcBef>
                <a:spcPts val="1600"/>
              </a:spcBef>
              <a:spcAft>
                <a:spcPts val="0"/>
              </a:spcAft>
              <a:buNone/>
            </a:pPr>
            <a:r>
              <a:rPr lang="en" sz="1600"/>
              <a:t>Here, the pattern X the capital of Y is extracted easily. But, faces difficulty while extracting the same pattern in the second sentence due to the variety in the language.</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8341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Weakly supervised RE</a:t>
            </a:r>
            <a:endParaRPr/>
          </a:p>
        </p:txBody>
      </p:sp>
      <p:sp>
        <p:nvSpPr>
          <p:cNvPr id="180" name="Google Shape;180;p28"/>
          <p:cNvSpPr txBox="1"/>
          <p:nvPr>
            <p:ph idx="1" type="body"/>
          </p:nvPr>
        </p:nvSpPr>
        <p:spPr>
          <a:xfrm>
            <a:off x="729450" y="1413475"/>
            <a:ext cx="7688700" cy="29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Distributional approach</a:t>
            </a:r>
            <a:endParaRPr b="1" sz="1600"/>
          </a:p>
          <a:p>
            <a:pPr indent="0" lvl="0" marL="0" rtl="0" algn="l">
              <a:spcBef>
                <a:spcPts val="1600"/>
              </a:spcBef>
              <a:spcAft>
                <a:spcPts val="0"/>
              </a:spcAft>
              <a:buNone/>
            </a:pPr>
            <a:r>
              <a:rPr lang="en" sz="1500"/>
              <a:t>U</a:t>
            </a:r>
            <a:r>
              <a:rPr lang="en" sz="1500"/>
              <a:t>se the corpus level co-occurrence statistics of entities. </a:t>
            </a:r>
            <a:endParaRPr sz="1500"/>
          </a:p>
          <a:p>
            <a:pPr indent="0" lvl="0" marL="0" rtl="0" algn="l">
              <a:spcBef>
                <a:spcPts val="1600"/>
              </a:spcBef>
              <a:spcAft>
                <a:spcPts val="0"/>
              </a:spcAft>
              <a:buNone/>
            </a:pPr>
            <a:r>
              <a:rPr lang="en" sz="1500"/>
              <a:t>Focus on learning the low-dimensional representations to preserve these statistics which leads to entities having similar semantic meanings having similar representations. </a:t>
            </a:r>
            <a:endParaRPr sz="1500"/>
          </a:p>
          <a:p>
            <a:pPr indent="0" lvl="0" marL="0" rtl="0" algn="l">
              <a:spcBef>
                <a:spcPts val="1600"/>
              </a:spcBef>
              <a:spcAft>
                <a:spcPts val="0"/>
              </a:spcAft>
              <a:buNone/>
            </a:pPr>
            <a:r>
              <a:rPr lang="en" sz="1500"/>
              <a:t>Parameters like context type, frequency weighting, similarity measures used.</a:t>
            </a:r>
            <a:endParaRPr sz="1500"/>
          </a:p>
          <a:p>
            <a:pPr indent="0" lvl="0" marL="0" rtl="0" algn="l">
              <a:spcBef>
                <a:spcPts val="1600"/>
              </a:spcBef>
              <a:spcAft>
                <a:spcPts val="16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76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Weakly supervised RE</a:t>
            </a:r>
            <a:endParaRPr/>
          </a:p>
        </p:txBody>
      </p:sp>
      <p:pic>
        <p:nvPicPr>
          <p:cNvPr id="186" name="Google Shape;186;p29"/>
          <p:cNvPicPr preferRelativeResize="0"/>
          <p:nvPr/>
        </p:nvPicPr>
        <p:blipFill>
          <a:blip r:embed="rId3">
            <a:alphaModFix/>
          </a:blip>
          <a:stretch>
            <a:fillRect/>
          </a:stretch>
        </p:blipFill>
        <p:spPr>
          <a:xfrm>
            <a:off x="442913" y="1649075"/>
            <a:ext cx="8258175" cy="286622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76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a:t>
            </a:r>
            <a:endParaRPr/>
          </a:p>
        </p:txBody>
      </p:sp>
      <p:sp>
        <p:nvSpPr>
          <p:cNvPr id="192" name="Google Shape;192;p30"/>
          <p:cNvSpPr txBox="1"/>
          <p:nvPr>
            <p:ph idx="1" type="body"/>
          </p:nvPr>
        </p:nvSpPr>
        <p:spPr>
          <a:xfrm>
            <a:off x="729450" y="1334950"/>
            <a:ext cx="80787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REPEL -  Relation Extraction with Pattern-enhanced Embedding Learning</a:t>
            </a:r>
            <a:endParaRPr b="1" sz="1700"/>
          </a:p>
          <a:p>
            <a:pPr indent="0" lvl="0" marL="0" rtl="0" algn="l">
              <a:lnSpc>
                <a:spcPct val="100000"/>
              </a:lnSpc>
              <a:spcBef>
                <a:spcPts val="1600"/>
              </a:spcBef>
              <a:spcAft>
                <a:spcPts val="0"/>
              </a:spcAft>
              <a:buNone/>
            </a:pPr>
            <a:r>
              <a:rPr lang="en" sz="1700"/>
              <a:t>Model works by combining the </a:t>
            </a:r>
            <a:r>
              <a:rPr lang="en" sz="1700"/>
              <a:t>perspectives</a:t>
            </a:r>
            <a:r>
              <a:rPr lang="en" sz="1700"/>
              <a:t> of pattern and distribution based approaches via co training.</a:t>
            </a:r>
            <a:endParaRPr sz="1700"/>
          </a:p>
          <a:p>
            <a:pPr indent="0" lvl="0" marL="0" rtl="0" algn="l">
              <a:lnSpc>
                <a:spcPct val="100000"/>
              </a:lnSpc>
              <a:spcBef>
                <a:spcPts val="1600"/>
              </a:spcBef>
              <a:spcAft>
                <a:spcPts val="0"/>
              </a:spcAft>
              <a:buNone/>
            </a:pPr>
            <a:r>
              <a:rPr lang="en" sz="1700"/>
              <a:t>Individually, supervision of these frameworks comes completely from initially provided instances. Instead, allow both models to supervise each other. </a:t>
            </a:r>
            <a:endParaRPr sz="1700"/>
          </a:p>
          <a:p>
            <a:pPr indent="0" lvl="0" marL="0" rtl="0" algn="l">
              <a:spcBef>
                <a:spcPts val="1600"/>
              </a:spcBef>
              <a:spcAft>
                <a:spcPts val="0"/>
              </a:spcAft>
              <a:buNone/>
            </a:pPr>
            <a:r>
              <a:rPr lang="en" sz="1700" u="sng"/>
              <a:t>Pattern Module</a:t>
            </a:r>
            <a:r>
              <a:rPr lang="en" sz="1700"/>
              <a:t> - Generator - Extracts candidate seed instances from corpus</a:t>
            </a:r>
            <a:endParaRPr sz="1700"/>
          </a:p>
          <a:p>
            <a:pPr indent="0" lvl="0" marL="0" rtl="0" algn="l">
              <a:spcBef>
                <a:spcPts val="1600"/>
              </a:spcBef>
              <a:spcAft>
                <a:spcPts val="1600"/>
              </a:spcAft>
              <a:buNone/>
            </a:pPr>
            <a:r>
              <a:rPr lang="en" sz="1700" u="sng"/>
              <a:t>Distributional Module </a:t>
            </a:r>
            <a:r>
              <a:rPr lang="en" sz="1700"/>
              <a:t>- Discriminator - Evaluates each instance which serve as extra signals for generator to generate highly confident instances who would act as seeds from discriminator.</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807975"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a:t>
            </a:r>
            <a:endParaRPr/>
          </a:p>
        </p:txBody>
      </p:sp>
      <p:pic>
        <p:nvPicPr>
          <p:cNvPr id="198" name="Google Shape;198;p31"/>
          <p:cNvPicPr preferRelativeResize="0"/>
          <p:nvPr/>
        </p:nvPicPr>
        <p:blipFill>
          <a:blip r:embed="rId3">
            <a:alphaModFix/>
          </a:blip>
          <a:stretch>
            <a:fillRect/>
          </a:stretch>
        </p:blipFill>
        <p:spPr>
          <a:xfrm>
            <a:off x="897525" y="1531250"/>
            <a:ext cx="7509600" cy="269610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sp>
        <p:nvSpPr>
          <p:cNvPr id="93" name="Google Shape;93;p14"/>
          <p:cNvSpPr txBox="1"/>
          <p:nvPr>
            <p:ph idx="1" type="body"/>
          </p:nvPr>
        </p:nvSpPr>
        <p:spPr>
          <a:xfrm>
            <a:off x="727650" y="1437575"/>
            <a:ext cx="7688700" cy="274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Task guided Taxonomy construction - A novel approach</a:t>
            </a:r>
            <a:endParaRPr sz="1600"/>
          </a:p>
          <a:p>
            <a:pPr indent="-317500" lvl="1" marL="914400" rtl="0" algn="l">
              <a:spcBef>
                <a:spcPts val="0"/>
              </a:spcBef>
              <a:spcAft>
                <a:spcPts val="0"/>
              </a:spcAft>
              <a:buSzPts val="1400"/>
              <a:buChar char="○"/>
            </a:pPr>
            <a:r>
              <a:rPr lang="en" sz="1400"/>
              <a:t>Input : User provided seed taxonomy and domain specific corpus</a:t>
            </a:r>
            <a:endParaRPr sz="1400"/>
          </a:p>
          <a:p>
            <a:pPr indent="-317500" lvl="1" marL="914400" rtl="0" algn="l">
              <a:spcBef>
                <a:spcPts val="0"/>
              </a:spcBef>
              <a:spcAft>
                <a:spcPts val="0"/>
              </a:spcAft>
              <a:buSzPts val="1400"/>
              <a:buChar char="○"/>
            </a:pPr>
            <a:r>
              <a:rPr lang="en" sz="1400"/>
              <a:t>Output : User specific application tasks taxonomy</a:t>
            </a:r>
            <a:endParaRPr sz="1400"/>
          </a:p>
          <a:p>
            <a:pPr indent="-317500" lvl="0" marL="457200" rtl="0" algn="l">
              <a:spcBef>
                <a:spcPts val="0"/>
              </a:spcBef>
              <a:spcAft>
                <a:spcPts val="0"/>
              </a:spcAft>
              <a:buSzPts val="1400"/>
              <a:buChar char="●"/>
            </a:pPr>
            <a:r>
              <a:rPr lang="en" sz="1400"/>
              <a:t>Model is based on</a:t>
            </a:r>
            <a:endParaRPr sz="1400"/>
          </a:p>
          <a:p>
            <a:pPr indent="-317500" lvl="1" marL="914400" rtl="0" algn="l">
              <a:spcBef>
                <a:spcPts val="0"/>
              </a:spcBef>
              <a:spcAft>
                <a:spcPts val="0"/>
              </a:spcAft>
              <a:buSzPts val="1400"/>
              <a:buChar char="○"/>
            </a:pPr>
            <a:r>
              <a:rPr lang="en" sz="1400"/>
              <a:t>Weakly supervised relationship extraction</a:t>
            </a:r>
            <a:endParaRPr sz="1400"/>
          </a:p>
          <a:p>
            <a:pPr indent="-317500" lvl="1" marL="914400" rtl="0" algn="l">
              <a:spcBef>
                <a:spcPts val="0"/>
              </a:spcBef>
              <a:spcAft>
                <a:spcPts val="0"/>
              </a:spcAft>
              <a:buSzPts val="1400"/>
              <a:buChar char="○"/>
            </a:pPr>
            <a:r>
              <a:rPr lang="en" sz="1400"/>
              <a:t>Set expansion</a:t>
            </a:r>
            <a:endParaRPr sz="1400"/>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94875" y="638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 - Problem </a:t>
            </a:r>
            <a:r>
              <a:rPr lang="en"/>
              <a:t>definition</a:t>
            </a:r>
            <a:endParaRPr/>
          </a:p>
        </p:txBody>
      </p:sp>
      <p:pic>
        <p:nvPicPr>
          <p:cNvPr id="204" name="Google Shape;204;p32"/>
          <p:cNvPicPr preferRelativeResize="0"/>
          <p:nvPr/>
        </p:nvPicPr>
        <p:blipFill rotWithShape="1">
          <a:blip r:embed="rId3">
            <a:alphaModFix/>
          </a:blip>
          <a:srcRect b="0" l="1458" r="0" t="0"/>
          <a:stretch/>
        </p:blipFill>
        <p:spPr>
          <a:xfrm>
            <a:off x="794875" y="1626725"/>
            <a:ext cx="7811100" cy="2984850"/>
          </a:xfrm>
          <a:prstGeom prst="rect">
            <a:avLst/>
          </a:prstGeom>
          <a:noFill/>
          <a:ln cap="flat" cmpd="sng" w="19050">
            <a:solidFill>
              <a:srgbClr val="B7B7B7"/>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7650"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 - Pattern Module</a:t>
            </a:r>
            <a:endParaRPr/>
          </a:p>
        </p:txBody>
      </p:sp>
      <p:sp>
        <p:nvSpPr>
          <p:cNvPr id="210" name="Google Shape;210;p33"/>
          <p:cNvSpPr txBox="1"/>
          <p:nvPr>
            <p:ph idx="1" type="body"/>
          </p:nvPr>
        </p:nvSpPr>
        <p:spPr>
          <a:xfrm>
            <a:off x="4585075" y="1581525"/>
            <a:ext cx="3935100" cy="288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t> Π </a:t>
            </a:r>
            <a:r>
              <a:rPr lang="en" sz="1700"/>
              <a:t>- Represents the patterns</a:t>
            </a:r>
            <a:endParaRPr sz="1700"/>
          </a:p>
          <a:p>
            <a:pPr indent="0" lvl="0" marL="0" rtl="0" algn="l">
              <a:lnSpc>
                <a:spcPct val="100000"/>
              </a:lnSpc>
              <a:spcBef>
                <a:spcPts val="0"/>
              </a:spcBef>
              <a:spcAft>
                <a:spcPts val="0"/>
              </a:spcAft>
              <a:buNone/>
            </a:pPr>
            <a:r>
              <a:rPr b="1" lang="en" sz="1700"/>
              <a:t>R(π) </a:t>
            </a:r>
            <a:r>
              <a:rPr lang="en" sz="1700"/>
              <a:t>-Represents the reliability of the p</a:t>
            </a:r>
            <a:endParaRPr sz="1700"/>
          </a:p>
          <a:p>
            <a:pPr indent="0" lvl="0" marL="0" rtl="0" algn="l">
              <a:lnSpc>
                <a:spcPct val="100000"/>
              </a:lnSpc>
              <a:spcBef>
                <a:spcPts val="0"/>
              </a:spcBef>
              <a:spcAft>
                <a:spcPts val="0"/>
              </a:spcAft>
              <a:buNone/>
            </a:pPr>
            <a:r>
              <a:rPr b="1" lang="en" sz="1700"/>
              <a:t>G(π)</a:t>
            </a:r>
            <a:r>
              <a:rPr lang="en" sz="1700"/>
              <a:t>- Represents all the entity pairs extracted by the pattern</a:t>
            </a:r>
            <a:endParaRPr sz="2000"/>
          </a:p>
          <a:p>
            <a:pPr indent="0" lvl="0" marL="0" rtl="0" algn="l">
              <a:lnSpc>
                <a:spcPct val="100000"/>
              </a:lnSpc>
              <a:spcBef>
                <a:spcPts val="0"/>
              </a:spcBef>
              <a:spcAft>
                <a:spcPts val="0"/>
              </a:spcAft>
              <a:buNone/>
            </a:pPr>
            <a:r>
              <a:rPr b="1" lang="en" sz="1700"/>
              <a:t>S</a:t>
            </a:r>
            <a:r>
              <a:rPr b="1" baseline="-25000" lang="en" sz="1700"/>
              <a:t>pair</a:t>
            </a:r>
            <a:r>
              <a:rPr b="1" lang="en" sz="1700"/>
              <a:t> </a:t>
            </a:r>
            <a:r>
              <a:rPr lang="en" sz="1700"/>
              <a:t>- Represents the set of seed entity pairs under the target relation</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If a pattern can extract many seed entity pairs under the target relation, then it will be considered reliable.</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p:txBody>
      </p:sp>
      <p:pic>
        <p:nvPicPr>
          <p:cNvPr id="211" name="Google Shape;211;p33"/>
          <p:cNvPicPr preferRelativeResize="0"/>
          <p:nvPr/>
        </p:nvPicPr>
        <p:blipFill>
          <a:blip r:embed="rId3">
            <a:alphaModFix/>
          </a:blip>
          <a:stretch>
            <a:fillRect/>
          </a:stretch>
        </p:blipFill>
        <p:spPr>
          <a:xfrm>
            <a:off x="501900" y="2004288"/>
            <a:ext cx="3778600" cy="141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800075"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 - Pattern Module</a:t>
            </a:r>
            <a:endParaRPr/>
          </a:p>
        </p:txBody>
      </p:sp>
      <p:pic>
        <p:nvPicPr>
          <p:cNvPr id="217" name="Google Shape;217;p34"/>
          <p:cNvPicPr preferRelativeResize="0"/>
          <p:nvPr/>
        </p:nvPicPr>
        <p:blipFill>
          <a:blip r:embed="rId3">
            <a:alphaModFix/>
          </a:blip>
          <a:stretch>
            <a:fillRect/>
          </a:stretch>
        </p:blipFill>
        <p:spPr>
          <a:xfrm>
            <a:off x="570525" y="1582775"/>
            <a:ext cx="8147800" cy="26838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76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 - Distributional Module</a:t>
            </a:r>
            <a:endParaRPr/>
          </a:p>
        </p:txBody>
      </p:sp>
      <p:sp>
        <p:nvSpPr>
          <p:cNvPr id="223" name="Google Shape;223;p35"/>
          <p:cNvSpPr txBox="1"/>
          <p:nvPr>
            <p:ph idx="1" type="body"/>
          </p:nvPr>
        </p:nvSpPr>
        <p:spPr>
          <a:xfrm>
            <a:off x="4225550" y="1529175"/>
            <a:ext cx="49167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Build a bipartite network between all entities and words.</a:t>
            </a:r>
            <a:endParaRPr sz="1600"/>
          </a:p>
          <a:p>
            <a:pPr indent="0" lvl="0" marL="0" rtl="0" algn="l">
              <a:spcBef>
                <a:spcPts val="1600"/>
              </a:spcBef>
              <a:spcAft>
                <a:spcPts val="0"/>
              </a:spcAft>
              <a:buNone/>
            </a:pPr>
            <a:r>
              <a:rPr lang="en" sz="1600"/>
              <a:t>The weight between the entity and a word is defined as the number of sentences in which they co-occur. For an entity ‘e’ and a word ‘w’, the conditional probability is inferred as</a:t>
            </a:r>
            <a:endParaRPr sz="1600"/>
          </a:p>
          <a:p>
            <a:pPr indent="0" lvl="0" marL="0" rtl="0" algn="l">
              <a:spcBef>
                <a:spcPts val="1600"/>
              </a:spcBef>
              <a:spcAft>
                <a:spcPts val="0"/>
              </a:spcAft>
              <a:buNone/>
            </a:pPr>
            <a:r>
              <a:rPr b="1" lang="en" sz="1600"/>
              <a:t>x</a:t>
            </a:r>
            <a:r>
              <a:rPr b="1" baseline="-25000" lang="en" sz="1600"/>
              <a:t>e</a:t>
            </a:r>
            <a:r>
              <a:rPr lang="en" sz="1600"/>
              <a:t> is the vector representation of entity</a:t>
            </a:r>
            <a:endParaRPr sz="1600"/>
          </a:p>
          <a:p>
            <a:pPr indent="0" lvl="0" marL="0" rtl="0" algn="l">
              <a:spcBef>
                <a:spcPts val="0"/>
              </a:spcBef>
              <a:spcAft>
                <a:spcPts val="0"/>
              </a:spcAft>
              <a:buNone/>
            </a:pPr>
            <a:r>
              <a:rPr b="1" lang="en" sz="1600"/>
              <a:t>c</a:t>
            </a:r>
            <a:r>
              <a:rPr b="1" baseline="-25000" lang="en" sz="1600"/>
              <a:t>w</a:t>
            </a:r>
            <a:r>
              <a:rPr lang="en" sz="1600"/>
              <a:t> is the embedding vector of word w</a:t>
            </a:r>
            <a:endParaRPr sz="1600"/>
          </a:p>
          <a:p>
            <a:pPr indent="0" lvl="0" marL="0" rtl="0" algn="l">
              <a:spcBef>
                <a:spcPts val="0"/>
              </a:spcBef>
              <a:spcAft>
                <a:spcPts val="0"/>
              </a:spcAft>
              <a:buNone/>
            </a:pPr>
            <a:r>
              <a:rPr b="1" lang="en" sz="1600"/>
              <a:t>Z</a:t>
            </a:r>
            <a:r>
              <a:rPr lang="en" sz="1600"/>
              <a:t> is the normalization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 </a:t>
            </a:r>
            <a:endParaRPr sz="1600"/>
          </a:p>
        </p:txBody>
      </p:sp>
      <p:pic>
        <p:nvPicPr>
          <p:cNvPr id="224" name="Google Shape;224;p35"/>
          <p:cNvPicPr preferRelativeResize="0"/>
          <p:nvPr/>
        </p:nvPicPr>
        <p:blipFill>
          <a:blip r:embed="rId3">
            <a:alphaModFix/>
          </a:blip>
          <a:stretch>
            <a:fillRect/>
          </a:stretch>
        </p:blipFill>
        <p:spPr>
          <a:xfrm>
            <a:off x="727650" y="2033800"/>
            <a:ext cx="3209975" cy="1198875"/>
          </a:xfrm>
          <a:prstGeom prst="rect">
            <a:avLst/>
          </a:prstGeom>
          <a:noFill/>
          <a:ln>
            <a:noFill/>
          </a:ln>
        </p:spPr>
      </p:pic>
      <p:sp>
        <p:nvSpPr>
          <p:cNvPr id="225" name="Google Shape;225;p35"/>
          <p:cNvSpPr txBox="1"/>
          <p:nvPr/>
        </p:nvSpPr>
        <p:spPr>
          <a:xfrm>
            <a:off x="727725" y="3520600"/>
            <a:ext cx="3210000" cy="8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accent1"/>
                </a:solidFill>
                <a:latin typeface="Lato"/>
                <a:ea typeface="Lato"/>
                <a:cs typeface="Lato"/>
                <a:sym typeface="Lato"/>
              </a:rPr>
              <a:t>Both the functions of the modules are simplified to form objective functions which are optimized.</a:t>
            </a:r>
            <a:endParaRPr sz="16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651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REPEL - Joint Optimization</a:t>
            </a:r>
            <a:endParaRPr/>
          </a:p>
        </p:txBody>
      </p:sp>
      <p:sp>
        <p:nvSpPr>
          <p:cNvPr id="231" name="Google Shape;231;p36"/>
          <p:cNvSpPr txBox="1"/>
          <p:nvPr>
            <p:ph idx="1" type="body"/>
          </p:nvPr>
        </p:nvSpPr>
        <p:spPr>
          <a:xfrm>
            <a:off x="729450" y="1348050"/>
            <a:ext cx="76887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a:t>
            </a:r>
            <a:r>
              <a:rPr lang="en" sz="1800"/>
              <a:t>nother objective function is introduced whose goal is to encourage the agreement of both the modules. This objective function is referred to as the joint optimization problem introduced in the paper.  </a:t>
            </a:r>
            <a:endParaRPr sz="1800"/>
          </a:p>
          <a:p>
            <a:pPr indent="0" lvl="0" marL="0" rtl="0" algn="l">
              <a:spcBef>
                <a:spcPts val="1600"/>
              </a:spcBef>
              <a:spcAft>
                <a:spcPts val="0"/>
              </a:spcAft>
              <a:buNone/>
            </a:pPr>
            <a:r>
              <a:rPr lang="en" sz="1800"/>
              <a:t> </a:t>
            </a:r>
            <a:endParaRPr sz="1800"/>
          </a:p>
          <a:p>
            <a:pPr indent="0" lvl="0" marL="0" rtl="0" algn="l">
              <a:spcBef>
                <a:spcPts val="1600"/>
              </a:spcBef>
              <a:spcAft>
                <a:spcPts val="16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807975"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Expansion</a:t>
            </a:r>
            <a:endParaRPr/>
          </a:p>
        </p:txBody>
      </p:sp>
      <p:sp>
        <p:nvSpPr>
          <p:cNvPr id="237" name="Google Shape;237;p37"/>
          <p:cNvSpPr txBox="1"/>
          <p:nvPr>
            <p:ph idx="1" type="body"/>
          </p:nvPr>
        </p:nvSpPr>
        <p:spPr>
          <a:xfrm>
            <a:off x="729450" y="1400400"/>
            <a:ext cx="7688700" cy="29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a:t>
            </a:r>
            <a:r>
              <a:rPr lang="en" sz="1700"/>
              <a:t>rocess of expanding the original set of seeds.</a:t>
            </a:r>
            <a:endParaRPr sz="1700"/>
          </a:p>
          <a:p>
            <a:pPr indent="0" lvl="0" marL="0" rtl="0" algn="l">
              <a:spcBef>
                <a:spcPts val="1600"/>
              </a:spcBef>
              <a:spcAft>
                <a:spcPts val="0"/>
              </a:spcAft>
              <a:buNone/>
            </a:pPr>
            <a:r>
              <a:rPr lang="en" sz="1700"/>
              <a:t>Previous studies like Google Set, SEAL and Lyretail give good quality results but seed oriented online data extraction is costly. </a:t>
            </a:r>
            <a:endParaRPr sz="1700"/>
          </a:p>
          <a:p>
            <a:pPr indent="0" lvl="0" marL="0" rtl="0" algn="l">
              <a:spcBef>
                <a:spcPts val="1600"/>
              </a:spcBef>
              <a:spcAft>
                <a:spcPts val="0"/>
              </a:spcAft>
              <a:buNone/>
            </a:pPr>
            <a:r>
              <a:rPr lang="en" sz="1700"/>
              <a:t>Offline approaches are categorized into </a:t>
            </a:r>
            <a:endParaRPr sz="1700"/>
          </a:p>
          <a:p>
            <a:pPr indent="-336550" lvl="0" marL="457200" rtl="0" algn="l">
              <a:spcBef>
                <a:spcPts val="1600"/>
              </a:spcBef>
              <a:spcAft>
                <a:spcPts val="0"/>
              </a:spcAft>
              <a:buSzPts val="1700"/>
              <a:buAutoNum type="arabicPeriod"/>
            </a:pPr>
            <a:r>
              <a:rPr lang="en" sz="1700"/>
              <a:t>One time entity ranking </a:t>
            </a:r>
            <a:endParaRPr sz="1700"/>
          </a:p>
          <a:p>
            <a:pPr indent="-336550" lvl="0" marL="457200" rtl="0" algn="l">
              <a:spcBef>
                <a:spcPts val="0"/>
              </a:spcBef>
              <a:spcAft>
                <a:spcPts val="0"/>
              </a:spcAft>
              <a:buSzPts val="1700"/>
              <a:buAutoNum type="arabicPeriod"/>
            </a:pPr>
            <a:r>
              <a:rPr lang="en" sz="1700"/>
              <a:t>Iterative pattern based bootstrapping​</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Expansion - One time entity ranking</a:t>
            </a:r>
            <a:endParaRPr/>
          </a:p>
        </p:txBody>
      </p:sp>
      <p:sp>
        <p:nvSpPr>
          <p:cNvPr id="243" name="Google Shape;243;p38"/>
          <p:cNvSpPr txBox="1"/>
          <p:nvPr>
            <p:ph idx="1" type="body"/>
          </p:nvPr>
        </p:nvSpPr>
        <p:spPr>
          <a:xfrm>
            <a:off x="729450" y="1505100"/>
            <a:ext cx="7688700" cy="35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Assumes similar entities would </a:t>
            </a:r>
            <a:r>
              <a:rPr lang="en" sz="1700"/>
              <a:t>appear</a:t>
            </a:r>
            <a:r>
              <a:rPr lang="en" sz="1700"/>
              <a:t> in similar contexts</a:t>
            </a:r>
            <a:endParaRPr sz="1700"/>
          </a:p>
          <a:p>
            <a:pPr indent="0" lvl="0" marL="0" rtl="0" algn="l">
              <a:spcBef>
                <a:spcPts val="1600"/>
              </a:spcBef>
              <a:spcAft>
                <a:spcPts val="0"/>
              </a:spcAft>
              <a:buNone/>
            </a:pPr>
            <a:r>
              <a:rPr lang="en" sz="1700"/>
              <a:t>M</a:t>
            </a:r>
            <a:r>
              <a:rPr lang="en" sz="1700"/>
              <a:t>ake a one time ranking of candidate entities based on their distributional similarity with the seed entities. </a:t>
            </a:r>
            <a:endParaRPr sz="1700"/>
          </a:p>
          <a:p>
            <a:pPr indent="0" lvl="0" marL="0" rtl="0" algn="l">
              <a:spcBef>
                <a:spcPts val="1600"/>
              </a:spcBef>
              <a:spcAft>
                <a:spcPts val="0"/>
              </a:spcAft>
              <a:buNone/>
            </a:pPr>
            <a:r>
              <a:rPr lang="en" sz="1700"/>
              <a:t>Context required for the algorithms brought in by wikipedia lists and free text pattern and entity-entity distributional similarity is calculated based on all context features. </a:t>
            </a:r>
            <a:endParaRPr sz="1700"/>
          </a:p>
          <a:p>
            <a:pPr indent="0" lvl="0" marL="0" rtl="0" algn="l">
              <a:spcBef>
                <a:spcPts val="1600"/>
              </a:spcBef>
              <a:spcAft>
                <a:spcPts val="1600"/>
              </a:spcAft>
              <a:buNone/>
            </a:pPr>
            <a:r>
              <a:rPr lang="en" sz="1700" u="sng"/>
              <a:t>Limitation </a:t>
            </a:r>
            <a:r>
              <a:rPr lang="en" sz="1700"/>
              <a:t>: Since all the contexts are used, high chances of seed intrusion error. Also, the extractions take place based on the initial seeds provided.</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94875" y="340275"/>
            <a:ext cx="7688700" cy="8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Expansion - Iterative pattern based bootstrapping​</a:t>
            </a:r>
            <a:endParaRPr/>
          </a:p>
          <a:p>
            <a:pPr indent="0" lvl="0" marL="0" rtl="0" algn="l">
              <a:spcBef>
                <a:spcPts val="0"/>
              </a:spcBef>
              <a:spcAft>
                <a:spcPts val="0"/>
              </a:spcAft>
              <a:buNone/>
            </a:pPr>
            <a:r>
              <a:t/>
            </a:r>
            <a:endParaRPr/>
          </a:p>
        </p:txBody>
      </p:sp>
      <p:sp>
        <p:nvSpPr>
          <p:cNvPr id="249" name="Google Shape;249;p39"/>
          <p:cNvSpPr txBox="1"/>
          <p:nvPr>
            <p:ph idx="1" type="body"/>
          </p:nvPr>
        </p:nvSpPr>
        <p:spPr>
          <a:xfrm>
            <a:off x="729450" y="1348050"/>
            <a:ext cx="8209500" cy="35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t>
            </a:r>
            <a:r>
              <a:rPr lang="en" sz="1600"/>
              <a:t>tarts from seed entities and extracts quality patterns, based on a predeﬁned pattern scoring mechanism, and it then applies extracted patterns to obtain even higher quality entities using a different entity scoring method. </a:t>
            </a:r>
            <a:endParaRPr sz="1600"/>
          </a:p>
          <a:p>
            <a:pPr indent="0" lvl="0" marL="0" rtl="0" algn="l">
              <a:spcBef>
                <a:spcPts val="1600"/>
              </a:spcBef>
              <a:spcAft>
                <a:spcPts val="0"/>
              </a:spcAft>
              <a:buNone/>
            </a:pPr>
            <a:r>
              <a:rPr lang="en" sz="1600"/>
              <a:t>The process iteratively accumulates high quality patterns which are used for future iterations. </a:t>
            </a:r>
            <a:endParaRPr sz="1600"/>
          </a:p>
          <a:p>
            <a:pPr indent="0" lvl="0" marL="0" rtl="0" algn="l">
              <a:spcBef>
                <a:spcPts val="1600"/>
              </a:spcBef>
              <a:spcAft>
                <a:spcPts val="0"/>
              </a:spcAft>
              <a:buNone/>
            </a:pPr>
            <a:r>
              <a:rPr lang="en" sz="1600"/>
              <a:t>The quality of these patterns needs to be strictly maintained as seed intrusion problem can grow exponentially with each iteration causing semantic shift. Thus, the entity scoring methods are crucial and due to sensitivity towards the patterns, a huge amount of caution needs to be exercised. </a:t>
            </a:r>
            <a:endParaRPr sz="1600"/>
          </a:p>
          <a:p>
            <a:pPr indent="0" lvl="0" marL="0" rtl="0" algn="l">
              <a:spcBef>
                <a:spcPts val="1600"/>
              </a:spcBef>
              <a:spcAft>
                <a:spcPts val="1600"/>
              </a:spcAft>
              <a:buNone/>
            </a:pPr>
            <a:r>
              <a:rPr lang="en" sz="1600" u="sng"/>
              <a:t>Limitation </a:t>
            </a:r>
            <a:r>
              <a:rPr lang="en" sz="1600"/>
              <a:t>: Having a perfect scoring mechanism is difficult due to diversity in the text data.</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821075"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Novel framework</a:t>
            </a:r>
            <a:endParaRPr/>
          </a:p>
        </p:txBody>
      </p:sp>
      <p:sp>
        <p:nvSpPr>
          <p:cNvPr id="255" name="Google Shape;255;p40"/>
          <p:cNvSpPr txBox="1"/>
          <p:nvPr>
            <p:ph idx="1" type="body"/>
          </p:nvPr>
        </p:nvSpPr>
        <p:spPr>
          <a:xfrm>
            <a:off x="729450" y="1452750"/>
            <a:ext cx="76887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a:t>
            </a:r>
            <a:r>
              <a:rPr lang="en" sz="1700"/>
              <a:t>o address these challenges of previous approaches</a:t>
            </a:r>
            <a:endParaRPr sz="1700"/>
          </a:p>
          <a:p>
            <a:pPr indent="0" lvl="0" marL="0" rtl="0" algn="l">
              <a:spcBef>
                <a:spcPts val="1600"/>
              </a:spcBef>
              <a:spcAft>
                <a:spcPts val="0"/>
              </a:spcAft>
              <a:buNone/>
            </a:pPr>
            <a:r>
              <a:rPr lang="en" sz="1700"/>
              <a:t>To overcome the seed intrusion problem, it selects the context features based on distributional similarity instead of using all the available contexts.</a:t>
            </a:r>
            <a:endParaRPr sz="1700"/>
          </a:p>
          <a:p>
            <a:pPr indent="0" lvl="0" marL="0" rtl="0" algn="l">
              <a:spcBef>
                <a:spcPts val="1600"/>
              </a:spcBef>
              <a:spcAft>
                <a:spcPts val="1600"/>
              </a:spcAft>
              <a:buNone/>
            </a:pPr>
            <a:r>
              <a:rPr lang="en" sz="1700"/>
              <a:t>To overcome the semantic drift problem, reset the feature pool at the beginning of each iteration. Makes use of an unsupervised ranking based ensemble method at each iteration to refine the entities.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7638" y="57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An iteration</a:t>
            </a:r>
            <a:endParaRPr/>
          </a:p>
        </p:txBody>
      </p:sp>
      <p:pic>
        <p:nvPicPr>
          <p:cNvPr id="261" name="Google Shape;261;p41"/>
          <p:cNvPicPr preferRelativeResize="0"/>
          <p:nvPr/>
        </p:nvPicPr>
        <p:blipFill>
          <a:blip r:embed="rId3">
            <a:alphaModFix/>
          </a:blip>
          <a:stretch>
            <a:fillRect/>
          </a:stretch>
        </p:blipFill>
        <p:spPr>
          <a:xfrm>
            <a:off x="9875" y="1482750"/>
            <a:ext cx="9134124" cy="351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41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Taxonomy Construction:</a:t>
            </a:r>
            <a:endParaRPr/>
          </a:p>
        </p:txBody>
      </p:sp>
      <p:sp>
        <p:nvSpPr>
          <p:cNvPr id="99" name="Google Shape;99;p15"/>
          <p:cNvSpPr txBox="1"/>
          <p:nvPr>
            <p:ph idx="1" type="body"/>
          </p:nvPr>
        </p:nvSpPr>
        <p:spPr>
          <a:xfrm>
            <a:off x="6006388" y="1450675"/>
            <a:ext cx="2614500" cy="2600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700"/>
              <a:t> Used for naming and classifying entities in a particular domain. </a:t>
            </a:r>
            <a:endParaRPr sz="1700"/>
          </a:p>
        </p:txBody>
      </p:sp>
      <p:pic>
        <p:nvPicPr>
          <p:cNvPr id="100" name="Google Shape;100;p15"/>
          <p:cNvPicPr preferRelativeResize="0"/>
          <p:nvPr/>
        </p:nvPicPr>
        <p:blipFill rotWithShape="1">
          <a:blip r:embed="rId3">
            <a:alphaModFix/>
          </a:blip>
          <a:srcRect b="0" l="0" r="15661" t="0"/>
          <a:stretch/>
        </p:blipFill>
        <p:spPr>
          <a:xfrm>
            <a:off x="736113" y="1450675"/>
            <a:ext cx="5077400" cy="260032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a:t>
            </a:r>
            <a:endParaRPr/>
          </a:p>
        </p:txBody>
      </p:sp>
      <p:sp>
        <p:nvSpPr>
          <p:cNvPr id="267" name="Google Shape;267;p42"/>
          <p:cNvSpPr txBox="1"/>
          <p:nvPr>
            <p:ph idx="1" type="body"/>
          </p:nvPr>
        </p:nvSpPr>
        <p:spPr>
          <a:xfrm>
            <a:off x="729450" y="1465825"/>
            <a:ext cx="7688700" cy="287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Model and Context Features </a:t>
            </a:r>
            <a:endParaRPr sz="1800"/>
          </a:p>
          <a:p>
            <a:pPr indent="-342900" lvl="0" marL="457200" rtl="0" algn="l">
              <a:spcBef>
                <a:spcPts val="0"/>
              </a:spcBef>
              <a:spcAft>
                <a:spcPts val="0"/>
              </a:spcAft>
              <a:buSzPts val="1800"/>
              <a:buChar char="●"/>
            </a:pPr>
            <a:r>
              <a:rPr lang="en" sz="1800"/>
              <a:t>Context dependent similarity</a:t>
            </a:r>
            <a:endParaRPr sz="1800"/>
          </a:p>
          <a:p>
            <a:pPr indent="-342900" lvl="0" marL="457200" rtl="0" algn="l">
              <a:spcBef>
                <a:spcPts val="0"/>
              </a:spcBef>
              <a:spcAft>
                <a:spcPts val="0"/>
              </a:spcAft>
              <a:buSzPts val="1800"/>
              <a:buChar char="●"/>
            </a:pPr>
            <a:r>
              <a:rPr lang="en" sz="1800"/>
              <a:t>Context feature selection</a:t>
            </a:r>
            <a:endParaRPr sz="1800"/>
          </a:p>
          <a:p>
            <a:pPr indent="-342900" lvl="0" marL="457200" rtl="0" algn="l">
              <a:spcBef>
                <a:spcPts val="0"/>
              </a:spcBef>
              <a:spcAft>
                <a:spcPts val="0"/>
              </a:spcAft>
              <a:buSzPts val="1800"/>
              <a:buChar char="●"/>
            </a:pPr>
            <a:r>
              <a:rPr lang="en" sz="1800"/>
              <a:t>Entity selection via rank ensemble</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Data Model and Context features</a:t>
            </a:r>
            <a:endParaRPr/>
          </a:p>
        </p:txBody>
      </p:sp>
      <p:sp>
        <p:nvSpPr>
          <p:cNvPr id="273" name="Google Shape;273;p43"/>
          <p:cNvSpPr txBox="1"/>
          <p:nvPr>
            <p:ph idx="1" type="body"/>
          </p:nvPr>
        </p:nvSpPr>
        <p:spPr>
          <a:xfrm>
            <a:off x="4855650" y="1465825"/>
            <a:ext cx="3562500" cy="28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Data is modeled as a bipartite graph, with candidate entities on one side and their context features on the other. These features are obtained using skip grams and coarse grained types. </a:t>
            </a:r>
            <a:endParaRPr sz="1600"/>
          </a:p>
          <a:p>
            <a:pPr indent="0" lvl="0" marL="0" rtl="0" algn="l">
              <a:spcBef>
                <a:spcPts val="1600"/>
              </a:spcBef>
              <a:spcAft>
                <a:spcPts val="1600"/>
              </a:spcAft>
              <a:buNone/>
            </a:pPr>
            <a:r>
              <a:rPr lang="en" sz="1600"/>
              <a:t> Between each pair of entity ‘e’ and context feature ‘c’  weight is calculated using TD-IDF transformation. </a:t>
            </a:r>
            <a:endParaRPr sz="1600"/>
          </a:p>
        </p:txBody>
      </p:sp>
      <p:pic>
        <p:nvPicPr>
          <p:cNvPr id="274" name="Google Shape;274;p43"/>
          <p:cNvPicPr preferRelativeResize="0"/>
          <p:nvPr/>
        </p:nvPicPr>
        <p:blipFill>
          <a:blip r:embed="rId3">
            <a:alphaModFix/>
          </a:blip>
          <a:stretch>
            <a:fillRect/>
          </a:stretch>
        </p:blipFill>
        <p:spPr>
          <a:xfrm>
            <a:off x="162126" y="1465825"/>
            <a:ext cx="4534075" cy="999475"/>
          </a:xfrm>
          <a:prstGeom prst="rect">
            <a:avLst/>
          </a:prstGeom>
          <a:noFill/>
          <a:ln cap="flat" cmpd="sng" w="9525">
            <a:solidFill>
              <a:srgbClr val="999999"/>
            </a:solidFill>
            <a:prstDash val="solid"/>
            <a:round/>
            <a:headEnd len="sm" w="sm" type="none"/>
            <a:tailEnd len="sm" w="sm" type="none"/>
          </a:ln>
        </p:spPr>
      </p:pic>
      <p:sp>
        <p:nvSpPr>
          <p:cNvPr id="275" name="Google Shape;275;p43"/>
          <p:cNvSpPr txBox="1"/>
          <p:nvPr/>
        </p:nvSpPr>
        <p:spPr>
          <a:xfrm>
            <a:off x="196325" y="2643725"/>
            <a:ext cx="4500000" cy="19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Lato"/>
                <a:ea typeface="Lato"/>
                <a:cs typeface="Lato"/>
                <a:sym typeface="Lato"/>
              </a:rPr>
              <a:t>X​e,c ​is the raw co-occurrence count between entity e and context feature c </a:t>
            </a:r>
            <a:endParaRPr sz="16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accent1"/>
                </a:solidFill>
                <a:latin typeface="Lato"/>
                <a:ea typeface="Lato"/>
                <a:cs typeface="Lato"/>
                <a:sym typeface="Lato"/>
              </a:rPr>
              <a:t>|E| is the total number of candidate entities </a:t>
            </a:r>
            <a:endParaRPr sz="16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accent1"/>
                </a:solidFill>
                <a:latin typeface="Lato"/>
                <a:ea typeface="Lato"/>
                <a:cs typeface="Lato"/>
                <a:sym typeface="Lato"/>
              </a:rPr>
              <a:t>Here,  each entity e is treated as a “document” and each of its context feature c as a “term”. </a:t>
            </a:r>
            <a:endParaRPr sz="1600">
              <a:solidFill>
                <a:schemeClr val="accent1"/>
              </a:solidFill>
              <a:latin typeface="Lato"/>
              <a:ea typeface="Lato"/>
              <a:cs typeface="Lato"/>
              <a:sym typeface="Lato"/>
            </a:endParaRPr>
          </a:p>
          <a:p>
            <a:pPr indent="0" lvl="0" marL="0" rtl="0" algn="l">
              <a:spcBef>
                <a:spcPts val="1600"/>
              </a:spcBef>
              <a:spcAft>
                <a:spcPts val="0"/>
              </a:spcAft>
              <a:buNone/>
            </a:pPr>
            <a:r>
              <a:rPr lang="en" sz="1500">
                <a:latin typeface="Lato"/>
                <a:ea typeface="Lato"/>
                <a:cs typeface="Lato"/>
                <a:sym typeface="Lato"/>
              </a:rPr>
              <a:t> </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Context Dependent Similarity</a:t>
            </a:r>
            <a:endParaRPr/>
          </a:p>
        </p:txBody>
      </p:sp>
      <p:sp>
        <p:nvSpPr>
          <p:cNvPr id="281" name="Google Shape;281;p44"/>
          <p:cNvSpPr txBox="1"/>
          <p:nvPr>
            <p:ph idx="1" type="body"/>
          </p:nvPr>
        </p:nvSpPr>
        <p:spPr>
          <a:xfrm>
            <a:off x="4572000" y="1461375"/>
            <a:ext cx="4572000" cy="15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find the set of entities that are most similar to the current set. Weighted Jaccard similarity measure is used </a:t>
            </a:r>
            <a:endParaRPr/>
          </a:p>
          <a:p>
            <a:pPr indent="0" lvl="0" marL="0" rtl="0" algn="l">
              <a:spcBef>
                <a:spcPts val="1600"/>
              </a:spcBef>
              <a:spcAft>
                <a:spcPts val="1600"/>
              </a:spcAft>
              <a:buNone/>
            </a:pPr>
            <a:r>
              <a:rPr lang="en"/>
              <a:t>Given a set of context features F, context-dependent similarity is calculated</a:t>
            </a:r>
            <a:endParaRPr/>
          </a:p>
        </p:txBody>
      </p:sp>
      <p:pic>
        <p:nvPicPr>
          <p:cNvPr id="282" name="Google Shape;282;p44"/>
          <p:cNvPicPr preferRelativeResize="0"/>
          <p:nvPr/>
        </p:nvPicPr>
        <p:blipFill>
          <a:blip r:embed="rId3">
            <a:alphaModFix/>
          </a:blip>
          <a:stretch>
            <a:fillRect/>
          </a:stretch>
        </p:blipFill>
        <p:spPr>
          <a:xfrm>
            <a:off x="0" y="1461375"/>
            <a:ext cx="4487900" cy="813706"/>
          </a:xfrm>
          <a:prstGeom prst="rect">
            <a:avLst/>
          </a:prstGeom>
          <a:noFill/>
          <a:ln>
            <a:noFill/>
          </a:ln>
        </p:spPr>
      </p:pic>
      <p:pic>
        <p:nvPicPr>
          <p:cNvPr id="283" name="Google Shape;283;p44"/>
          <p:cNvPicPr preferRelativeResize="0"/>
          <p:nvPr/>
        </p:nvPicPr>
        <p:blipFill>
          <a:blip r:embed="rId4">
            <a:alphaModFix/>
          </a:blip>
          <a:stretch>
            <a:fillRect/>
          </a:stretch>
        </p:blipFill>
        <p:spPr>
          <a:xfrm>
            <a:off x="471075" y="2669900"/>
            <a:ext cx="8507075" cy="24736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Context Feature Selection</a:t>
            </a:r>
            <a:endParaRPr/>
          </a:p>
        </p:txBody>
      </p:sp>
      <p:sp>
        <p:nvSpPr>
          <p:cNvPr id="289" name="Google Shape;289;p45"/>
          <p:cNvSpPr txBox="1"/>
          <p:nvPr>
            <p:ph idx="1" type="body"/>
          </p:nvPr>
        </p:nvSpPr>
        <p:spPr>
          <a:xfrm>
            <a:off x="729450" y="1465825"/>
            <a:ext cx="7688700" cy="28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He</a:t>
            </a:r>
            <a:r>
              <a:rPr lang="en" sz="1700"/>
              <a:t>lps ﬁnd a feature subset F​∗​ of ﬁxed size Q that best “proﬁles” the target semantic class. </a:t>
            </a:r>
            <a:endParaRPr sz="1700"/>
          </a:p>
          <a:p>
            <a:pPr indent="0" lvl="0" marL="0" rtl="0" algn="l">
              <a:spcBef>
                <a:spcPts val="1600"/>
              </a:spcBef>
              <a:spcAft>
                <a:spcPts val="0"/>
              </a:spcAft>
              <a:buNone/>
            </a:pPr>
            <a:r>
              <a:rPr lang="en" sz="1700"/>
              <a:t>Therefore, given such F​∗​, the entity-entity similarity conditioned on it can best reﬂect their distributional similarity with regard to the target class.</a:t>
            </a:r>
            <a:endParaRPr sz="1700"/>
          </a:p>
          <a:p>
            <a:pPr indent="0" lvl="0" marL="0" rtl="0" algn="l">
              <a:spcBef>
                <a:spcPts val="1600"/>
              </a:spcBef>
              <a:spcAft>
                <a:spcPts val="1600"/>
              </a:spcAft>
              <a:buNone/>
            </a:pPr>
            <a:r>
              <a:rPr lang="en" sz="1700"/>
              <a:t> However, this is an NP hard problem. Thus, a heuristic method that ﬁrst scores each context feature based on its accumulated strength with entities in X and then selects top Q features with maximum scores is used. </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Context Feature Selection</a:t>
            </a:r>
            <a:endParaRPr/>
          </a:p>
        </p:txBody>
      </p:sp>
      <p:pic>
        <p:nvPicPr>
          <p:cNvPr id="295" name="Google Shape;295;p46"/>
          <p:cNvPicPr preferRelativeResize="0"/>
          <p:nvPr/>
        </p:nvPicPr>
        <p:blipFill>
          <a:blip r:embed="rId3">
            <a:alphaModFix/>
          </a:blip>
          <a:stretch>
            <a:fillRect/>
          </a:stretch>
        </p:blipFill>
        <p:spPr>
          <a:xfrm>
            <a:off x="152400" y="1613600"/>
            <a:ext cx="8839201" cy="278387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Entity selection via rank ensemble: </a:t>
            </a:r>
            <a:endParaRPr/>
          </a:p>
        </p:txBody>
      </p:sp>
      <p:sp>
        <p:nvSpPr>
          <p:cNvPr id="301" name="Google Shape;301;p47"/>
          <p:cNvSpPr txBox="1"/>
          <p:nvPr>
            <p:ph idx="1" type="body"/>
          </p:nvPr>
        </p:nvSpPr>
        <p:spPr>
          <a:xfrm>
            <a:off x="554100" y="2952400"/>
            <a:ext cx="8039400" cy="287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 The algorithm ranks each candidate entity based on its score calculated by the following formula and then adds top-ranked ones into the expanded set. </a:t>
            </a:r>
            <a:endParaRPr sz="1700"/>
          </a:p>
        </p:txBody>
      </p:sp>
      <p:pic>
        <p:nvPicPr>
          <p:cNvPr id="302" name="Google Shape;302;p47"/>
          <p:cNvPicPr preferRelativeResize="0"/>
          <p:nvPr/>
        </p:nvPicPr>
        <p:blipFill>
          <a:blip r:embed="rId3">
            <a:alphaModFix/>
          </a:blip>
          <a:stretch>
            <a:fillRect/>
          </a:stretch>
        </p:blipFill>
        <p:spPr>
          <a:xfrm>
            <a:off x="2171700" y="1727575"/>
            <a:ext cx="4800600" cy="9715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SetExpan - Entity selection via rank ensemble: </a:t>
            </a:r>
            <a:endParaRPr/>
          </a:p>
        </p:txBody>
      </p:sp>
      <p:pic>
        <p:nvPicPr>
          <p:cNvPr id="308" name="Google Shape;308;p48"/>
          <p:cNvPicPr preferRelativeResize="0"/>
          <p:nvPr/>
        </p:nvPicPr>
        <p:blipFill>
          <a:blip r:embed="rId3">
            <a:alphaModFix/>
          </a:blip>
          <a:stretch>
            <a:fillRect/>
          </a:stretch>
        </p:blipFill>
        <p:spPr>
          <a:xfrm>
            <a:off x="479388" y="1338775"/>
            <a:ext cx="8185214" cy="362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Taxonomy Constructor:</a:t>
            </a:r>
            <a:endParaRPr/>
          </a:p>
        </p:txBody>
      </p:sp>
      <p:sp>
        <p:nvSpPr>
          <p:cNvPr id="314" name="Google Shape;314;p49"/>
          <p:cNvSpPr txBox="1"/>
          <p:nvPr>
            <p:ph idx="1" type="body"/>
          </p:nvPr>
        </p:nvSpPr>
        <p:spPr>
          <a:xfrm>
            <a:off x="7302975" y="1465825"/>
            <a:ext cx="1727700" cy="28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Uses SetExpan - Horizontal Expansion</a:t>
            </a:r>
            <a:endParaRPr b="1" sz="1800"/>
          </a:p>
          <a:p>
            <a:pPr indent="0" lvl="0" marL="0" rtl="0" algn="l">
              <a:spcBef>
                <a:spcPts val="1600"/>
              </a:spcBef>
              <a:spcAft>
                <a:spcPts val="1600"/>
              </a:spcAft>
              <a:buNone/>
            </a:pPr>
            <a:r>
              <a:rPr b="1" lang="en" sz="1800"/>
              <a:t>Uses REPEL - Vertical Expansion</a:t>
            </a:r>
            <a:endParaRPr b="1" sz="1800"/>
          </a:p>
        </p:txBody>
      </p:sp>
      <p:pic>
        <p:nvPicPr>
          <p:cNvPr id="315" name="Google Shape;315;p49"/>
          <p:cNvPicPr preferRelativeResize="0"/>
          <p:nvPr/>
        </p:nvPicPr>
        <p:blipFill>
          <a:blip r:embed="rId3">
            <a:alphaModFix/>
          </a:blip>
          <a:stretch>
            <a:fillRect/>
          </a:stretch>
        </p:blipFill>
        <p:spPr>
          <a:xfrm>
            <a:off x="117125" y="1264500"/>
            <a:ext cx="7121649" cy="377430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Taxonomy Constructor:</a:t>
            </a:r>
            <a:endParaRPr/>
          </a:p>
        </p:txBody>
      </p:sp>
      <p:pic>
        <p:nvPicPr>
          <p:cNvPr id="321" name="Google Shape;321;p50"/>
          <p:cNvPicPr preferRelativeResize="0"/>
          <p:nvPr/>
        </p:nvPicPr>
        <p:blipFill>
          <a:blip r:embed="rId3">
            <a:alphaModFix/>
          </a:blip>
          <a:stretch>
            <a:fillRect/>
          </a:stretch>
        </p:blipFill>
        <p:spPr>
          <a:xfrm>
            <a:off x="230950" y="1613600"/>
            <a:ext cx="8839201" cy="287550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 Results on WikiList</a:t>
            </a:r>
            <a:endParaRPr/>
          </a:p>
        </p:txBody>
      </p:sp>
      <p:pic>
        <p:nvPicPr>
          <p:cNvPr id="327" name="Google Shape;327;p51"/>
          <p:cNvPicPr preferRelativeResize="0"/>
          <p:nvPr/>
        </p:nvPicPr>
        <p:blipFill>
          <a:blip r:embed="rId3">
            <a:alphaModFix/>
          </a:blip>
          <a:stretch>
            <a:fillRect/>
          </a:stretch>
        </p:blipFill>
        <p:spPr>
          <a:xfrm>
            <a:off x="152400" y="1364950"/>
            <a:ext cx="8838901" cy="36607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8180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TC:</a:t>
            </a:r>
            <a:endParaRPr/>
          </a:p>
        </p:txBody>
      </p:sp>
      <p:sp>
        <p:nvSpPr>
          <p:cNvPr id="106" name="Google Shape;106;p16"/>
          <p:cNvSpPr txBox="1"/>
          <p:nvPr>
            <p:ph idx="1" type="body"/>
          </p:nvPr>
        </p:nvSpPr>
        <p:spPr>
          <a:xfrm>
            <a:off x="781800" y="1441200"/>
            <a:ext cx="7688700" cy="333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Manual labour</a:t>
            </a:r>
            <a:endParaRPr sz="1800"/>
          </a:p>
          <a:p>
            <a:pPr indent="-330200" lvl="1" marL="914400" rtl="0" algn="l">
              <a:spcBef>
                <a:spcPts val="0"/>
              </a:spcBef>
              <a:spcAft>
                <a:spcPts val="0"/>
              </a:spcAft>
              <a:buSzPts val="1600"/>
              <a:buChar char="○"/>
            </a:pPr>
            <a:r>
              <a:rPr lang="en" sz="1600"/>
              <a:t>Laborious</a:t>
            </a:r>
            <a:r>
              <a:rPr lang="en" sz="1600"/>
              <a:t> and subjective</a:t>
            </a:r>
            <a:endParaRPr sz="1600"/>
          </a:p>
          <a:p>
            <a:pPr indent="-342900" lvl="0" marL="457200" rtl="0" algn="l">
              <a:spcBef>
                <a:spcPts val="0"/>
              </a:spcBef>
              <a:spcAft>
                <a:spcPts val="0"/>
              </a:spcAft>
              <a:buSzPts val="1800"/>
              <a:buChar char="●"/>
            </a:pPr>
            <a:r>
              <a:rPr lang="en" sz="1800"/>
              <a:t>Bag of words</a:t>
            </a:r>
            <a:endParaRPr sz="1800"/>
          </a:p>
          <a:p>
            <a:pPr indent="-330200" lvl="1" marL="914400" rtl="0" algn="l">
              <a:spcBef>
                <a:spcPts val="0"/>
              </a:spcBef>
              <a:spcAft>
                <a:spcPts val="0"/>
              </a:spcAft>
              <a:buSzPts val="1600"/>
              <a:buChar char="○"/>
            </a:pPr>
            <a:r>
              <a:rPr lang="en" sz="1600"/>
              <a:t>Clustering methodologies applied</a:t>
            </a:r>
            <a:endParaRPr sz="1600"/>
          </a:p>
          <a:p>
            <a:pPr indent="-330200" lvl="1" marL="914400" rtl="0" algn="l">
              <a:spcBef>
                <a:spcPts val="0"/>
              </a:spcBef>
              <a:spcAft>
                <a:spcPts val="0"/>
              </a:spcAft>
              <a:buSzPts val="1600"/>
              <a:buChar char="○"/>
            </a:pPr>
            <a:r>
              <a:rPr lang="en" sz="1600"/>
              <a:t>Relationships ignored</a:t>
            </a:r>
            <a:endParaRPr sz="1600"/>
          </a:p>
          <a:p>
            <a:pPr indent="-342900" lvl="0" marL="457200" rtl="0" algn="l">
              <a:spcBef>
                <a:spcPts val="0"/>
              </a:spcBef>
              <a:spcAft>
                <a:spcPts val="0"/>
              </a:spcAft>
              <a:buSzPts val="1800"/>
              <a:buChar char="●"/>
            </a:pPr>
            <a:r>
              <a:rPr lang="en" sz="1800"/>
              <a:t>Rule based</a:t>
            </a:r>
            <a:endParaRPr sz="1800"/>
          </a:p>
          <a:p>
            <a:pPr indent="-330200" lvl="1" marL="914400" rtl="0" algn="l">
              <a:spcBef>
                <a:spcPts val="0"/>
              </a:spcBef>
              <a:spcAft>
                <a:spcPts val="0"/>
              </a:spcAft>
              <a:buSzPts val="1600"/>
              <a:buChar char="○"/>
            </a:pPr>
            <a:r>
              <a:rPr lang="en" sz="1600"/>
              <a:t>Leverage pattern based distributions like “Is-a” patterns</a:t>
            </a:r>
            <a:endParaRPr sz="1600"/>
          </a:p>
          <a:p>
            <a:pPr indent="-330200" lvl="1" marL="914400" rtl="0" algn="l">
              <a:spcBef>
                <a:spcPts val="0"/>
              </a:spcBef>
              <a:spcAft>
                <a:spcPts val="0"/>
              </a:spcAft>
              <a:buSzPts val="1600"/>
              <a:buChar char="○"/>
            </a:pPr>
            <a:r>
              <a:rPr lang="en" sz="1600"/>
              <a:t>Variety in language makes difficult for covering all rules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 Results on DBLP</a:t>
            </a:r>
            <a:endParaRPr/>
          </a:p>
        </p:txBody>
      </p:sp>
      <p:pic>
        <p:nvPicPr>
          <p:cNvPr id="333" name="Google Shape;333;p52"/>
          <p:cNvPicPr preferRelativeResize="0"/>
          <p:nvPr/>
        </p:nvPicPr>
        <p:blipFill>
          <a:blip r:embed="rId3">
            <a:alphaModFix/>
          </a:blip>
          <a:stretch>
            <a:fillRect/>
          </a:stretch>
        </p:blipFill>
        <p:spPr>
          <a:xfrm>
            <a:off x="152400" y="1364950"/>
            <a:ext cx="8812724" cy="34975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 Quantitative Results:</a:t>
            </a:r>
            <a:endParaRPr/>
          </a:p>
        </p:txBody>
      </p:sp>
      <p:sp>
        <p:nvSpPr>
          <p:cNvPr id="339" name="Google Shape;339;p53"/>
          <p:cNvSpPr txBox="1"/>
          <p:nvPr>
            <p:ph idx="1" type="body"/>
          </p:nvPr>
        </p:nvSpPr>
        <p:spPr>
          <a:xfrm>
            <a:off x="729450" y="3757450"/>
            <a:ext cx="7875300" cy="111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The quantitative results included P​a​, R​a​, F1​a​ denote the ancestor-Precision, ancestor-Recall, and ancestor-F1-score, respectively. Similarly, edge-based metrics are P​e​,R​e​,and F1​e,​respectively.  </a:t>
            </a:r>
            <a:endParaRPr sz="1700"/>
          </a:p>
        </p:txBody>
      </p:sp>
      <p:pic>
        <p:nvPicPr>
          <p:cNvPr id="340" name="Google Shape;340;p53"/>
          <p:cNvPicPr preferRelativeResize="0"/>
          <p:nvPr/>
        </p:nvPicPr>
        <p:blipFill>
          <a:blip r:embed="rId3">
            <a:alphaModFix/>
          </a:blip>
          <a:stretch>
            <a:fillRect/>
          </a:stretch>
        </p:blipFill>
        <p:spPr>
          <a:xfrm>
            <a:off x="2419127" y="1515650"/>
            <a:ext cx="3828075" cy="2241801"/>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HiExpan - Quantitative Results:</a:t>
            </a:r>
            <a:endParaRPr/>
          </a:p>
          <a:p>
            <a:pPr indent="0" lvl="0" marL="0" rtl="0" algn="l">
              <a:spcBef>
                <a:spcPts val="0"/>
              </a:spcBef>
              <a:spcAft>
                <a:spcPts val="0"/>
              </a:spcAft>
              <a:buNone/>
            </a:pPr>
            <a:r>
              <a:t/>
            </a:r>
            <a:endParaRPr/>
          </a:p>
        </p:txBody>
      </p:sp>
      <p:pic>
        <p:nvPicPr>
          <p:cNvPr id="346" name="Google Shape;346;p54"/>
          <p:cNvPicPr preferRelativeResize="0"/>
          <p:nvPr/>
        </p:nvPicPr>
        <p:blipFill>
          <a:blip r:embed="rId3">
            <a:alphaModFix/>
          </a:blip>
          <a:stretch>
            <a:fillRect/>
          </a:stretch>
        </p:blipFill>
        <p:spPr>
          <a:xfrm>
            <a:off x="154200" y="1407800"/>
            <a:ext cx="8839200" cy="1828300"/>
          </a:xfrm>
          <a:prstGeom prst="rect">
            <a:avLst/>
          </a:prstGeom>
          <a:noFill/>
          <a:ln cap="flat" cmpd="sng" w="9525">
            <a:solidFill>
              <a:srgbClr val="666666"/>
            </a:solidFill>
            <a:prstDash val="solid"/>
            <a:round/>
            <a:headEnd len="sm" w="sm" type="none"/>
            <a:tailEnd len="sm" w="sm" type="none"/>
          </a:ln>
        </p:spPr>
      </p:pic>
      <p:sp>
        <p:nvSpPr>
          <p:cNvPr id="347" name="Google Shape;347;p54"/>
          <p:cNvSpPr txBox="1"/>
          <p:nvPr/>
        </p:nvSpPr>
        <p:spPr>
          <a:xfrm>
            <a:off x="154200" y="3354475"/>
            <a:ext cx="8839200" cy="16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 </a:t>
            </a:r>
            <a:r>
              <a:rPr lang="en" u="sng">
                <a:latin typeface="Lato"/>
                <a:ea typeface="Lato"/>
                <a:cs typeface="Lato"/>
                <a:sym typeface="Lato"/>
              </a:rPr>
              <a:t>HSetExpan</a:t>
            </a:r>
            <a:r>
              <a:rPr lang="en">
                <a:latin typeface="Lato"/>
                <a:ea typeface="Lato"/>
                <a:cs typeface="Lato"/>
                <a:sym typeface="Lato"/>
              </a:rPr>
              <a:t> - Iteratively applies SetExpan at each level of taxonomy. For lower levels it uses the child-parent similarity for deciding the best parent to attach the node.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a:t>
            </a:r>
            <a:r>
              <a:rPr lang="en" u="sng">
                <a:latin typeface="Lato"/>
                <a:ea typeface="Lato"/>
                <a:cs typeface="Lato"/>
                <a:sym typeface="Lato"/>
              </a:rPr>
              <a:t>NoREPEL </a:t>
            </a:r>
            <a:r>
              <a:rPr lang="en">
                <a:latin typeface="Lato"/>
                <a:ea typeface="Lato"/>
                <a:cs typeface="Lato"/>
                <a:sym typeface="Lato"/>
              </a:rPr>
              <a:t>- The HiExpan algorithm without the REPEL module. It instead uses a skip gram model for learning term embeddings.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a:t>
            </a:r>
            <a:r>
              <a:rPr lang="en" u="sng">
                <a:latin typeface="Lato"/>
                <a:ea typeface="Lato"/>
                <a:cs typeface="Lato"/>
                <a:sym typeface="Lato"/>
              </a:rPr>
              <a:t>NoGTO</a:t>
            </a:r>
            <a:r>
              <a:rPr lang="en">
                <a:latin typeface="Lato"/>
                <a:ea typeface="Lato"/>
                <a:cs typeface="Lato"/>
                <a:sym typeface="Lato"/>
              </a:rPr>
              <a:t> - HiExpan algorithm without the optimization module.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 </a:t>
            </a:r>
            <a:r>
              <a:rPr lang="en" u="sng">
                <a:latin typeface="Lato"/>
                <a:ea typeface="Lato"/>
                <a:cs typeface="Lato"/>
                <a:sym typeface="Lato"/>
              </a:rPr>
              <a:t>HiExpan </a:t>
            </a:r>
            <a:r>
              <a:rPr lang="en">
                <a:latin typeface="Lato"/>
                <a:ea typeface="Lato"/>
                <a:cs typeface="Lato"/>
                <a:sym typeface="Lato"/>
              </a:rPr>
              <a:t>- The proposed framework</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be improved?</a:t>
            </a:r>
            <a:endParaRPr/>
          </a:p>
        </p:txBody>
      </p:sp>
      <p:sp>
        <p:nvSpPr>
          <p:cNvPr id="353" name="Google Shape;353;p55"/>
          <p:cNvSpPr txBox="1"/>
          <p:nvPr>
            <p:ph idx="1" type="body"/>
          </p:nvPr>
        </p:nvSpPr>
        <p:spPr>
          <a:xfrm>
            <a:off x="729450" y="1465825"/>
            <a:ext cx="7688700" cy="28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Problems:</a:t>
            </a:r>
            <a:endParaRPr sz="1600" u="sng"/>
          </a:p>
          <a:p>
            <a:pPr indent="-330200" lvl="0" marL="457200" rtl="0" algn="l">
              <a:spcBef>
                <a:spcPts val="1600"/>
              </a:spcBef>
              <a:spcAft>
                <a:spcPts val="0"/>
              </a:spcAft>
              <a:buSzPts val="1600"/>
              <a:buAutoNum type="arabicPeriod"/>
            </a:pPr>
            <a:r>
              <a:rPr lang="en" sz="1600"/>
              <a:t>HiExpan tends to place synonyms at the same level of taxonomy as they share the semantic meanings and appear in similar contexts. These synonyms tend to make the generated taxonomy less informative, reducing the overall quality.  </a:t>
            </a:r>
            <a:endParaRPr sz="1600"/>
          </a:p>
          <a:p>
            <a:pPr indent="-330200" lvl="0" marL="457200" rtl="0" algn="l">
              <a:spcBef>
                <a:spcPts val="0"/>
              </a:spcBef>
              <a:spcAft>
                <a:spcPts val="0"/>
              </a:spcAft>
              <a:buSzPts val="1600"/>
              <a:buAutoNum type="arabicPeriod"/>
            </a:pPr>
            <a:r>
              <a:rPr lang="en" sz="1600"/>
              <a:t>Domain specific corpus needs to be available for input.</a:t>
            </a:r>
            <a:endParaRPr sz="1600"/>
          </a:p>
          <a:p>
            <a:pPr indent="-317500" lvl="1" marL="914400" rtl="0" algn="l">
              <a:spcBef>
                <a:spcPts val="0"/>
              </a:spcBef>
              <a:spcAft>
                <a:spcPts val="0"/>
              </a:spcAft>
              <a:buSzPts val="1400"/>
              <a:buAutoNum type="alphaLcPeriod"/>
            </a:pPr>
            <a:r>
              <a:rPr lang="en" sz="1400"/>
              <a:t>Difficult with new domains coming in frequently</a:t>
            </a:r>
            <a:endParaRPr sz="1400"/>
          </a:p>
          <a:p>
            <a:pPr indent="-317500" lvl="1" marL="914400" rtl="0" algn="l">
              <a:spcBef>
                <a:spcPts val="0"/>
              </a:spcBef>
              <a:spcAft>
                <a:spcPts val="0"/>
              </a:spcAft>
              <a:buSzPts val="1400"/>
              <a:buAutoNum type="alphaLcPeriod"/>
            </a:pPr>
            <a:r>
              <a:rPr lang="en" sz="1400"/>
              <a:t>Corpus for domain widely available compared to corpus for subdomain causing problem in case of constructing a taxonomy of a subdomain.</a:t>
            </a:r>
            <a:endParaRPr sz="1400"/>
          </a:p>
          <a:p>
            <a:pPr indent="-330200" lvl="0" marL="457200" rtl="0" algn="l">
              <a:spcBef>
                <a:spcPts val="0"/>
              </a:spcBef>
              <a:spcAft>
                <a:spcPts val="0"/>
              </a:spcAft>
              <a:buSzPts val="1600"/>
              <a:buAutoNum type="arabicPeriod"/>
            </a:pPr>
            <a:r>
              <a:rPr lang="en" sz="1600"/>
              <a:t>Choice of seeds is subjective</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6"/>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be improved?</a:t>
            </a:r>
            <a:endParaRPr/>
          </a:p>
        </p:txBody>
      </p:sp>
      <p:sp>
        <p:nvSpPr>
          <p:cNvPr id="359" name="Google Shape;359;p56"/>
          <p:cNvSpPr txBox="1"/>
          <p:nvPr/>
        </p:nvSpPr>
        <p:spPr>
          <a:xfrm>
            <a:off x="417900" y="1607350"/>
            <a:ext cx="8325900" cy="3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Lato"/>
                <a:ea typeface="Lato"/>
                <a:cs typeface="Lato"/>
                <a:sym typeface="Lato"/>
              </a:rPr>
              <a:t>Solutions:</a:t>
            </a:r>
            <a:endParaRPr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Need to incorporate “Knowledge + Context” in taxonomy construction. A </a:t>
            </a:r>
            <a:r>
              <a:rPr lang="en">
                <a:latin typeface="Lato"/>
                <a:ea typeface="Lato"/>
                <a:cs typeface="Lato"/>
                <a:sym typeface="Lato"/>
              </a:rPr>
              <a:t>hierarchical</a:t>
            </a:r>
            <a:r>
              <a:rPr lang="en">
                <a:latin typeface="Lato"/>
                <a:ea typeface="Lato"/>
                <a:cs typeface="Lato"/>
                <a:sym typeface="Lato"/>
              </a:rPr>
              <a:t> clustering approach for this has been proposed by Microsoft.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To remove the subjectivity of the seeds, need to filter them by removing ,</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 Prototypicality - Words which are most representative of a domain. The high frequency of these words includes a lot of variety in contexts which may cause semantic drift in the generated tree. </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Ambiguity - Polysemy of seed can introduce seed intrusion in the taxonomy. This can be avoided by providing a domain specific corpus like in the case of HiExpan, but when it isn’t available this ambiguity needs to be removed.</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Coverage - Coverage of a seed set for a concept is the amount of semantic space which the seed shares in common with the semantic space defined by the concept. </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729450"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choice of seeds:</a:t>
            </a:r>
            <a:endParaRPr/>
          </a:p>
        </p:txBody>
      </p:sp>
      <p:pic>
        <p:nvPicPr>
          <p:cNvPr id="365" name="Google Shape;365;p57"/>
          <p:cNvPicPr preferRelativeResize="0"/>
          <p:nvPr/>
        </p:nvPicPr>
        <p:blipFill>
          <a:blip r:embed="rId3">
            <a:alphaModFix/>
          </a:blip>
          <a:stretch>
            <a:fillRect/>
          </a:stretch>
        </p:blipFill>
        <p:spPr>
          <a:xfrm>
            <a:off x="152400" y="1364950"/>
            <a:ext cx="8688000" cy="3626151"/>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8"/>
          <p:cNvSpPr txBox="1"/>
          <p:nvPr>
            <p:ph type="title"/>
          </p:nvPr>
        </p:nvSpPr>
        <p:spPr>
          <a:xfrm>
            <a:off x="845525" y="1296600"/>
            <a:ext cx="7688700" cy="33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21075" y="67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Extraction:</a:t>
            </a:r>
            <a:endParaRPr/>
          </a:p>
        </p:txBody>
      </p:sp>
      <p:sp>
        <p:nvSpPr>
          <p:cNvPr id="112" name="Google Shape;112;p17"/>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 Extracts semantic relationships from a given corpus/document.</a:t>
            </a:r>
            <a:endParaRPr sz="1700"/>
          </a:p>
          <a:p>
            <a:pPr indent="-336550" lvl="0" marL="457200" rtl="0" algn="l">
              <a:spcBef>
                <a:spcPts val="0"/>
              </a:spcBef>
              <a:spcAft>
                <a:spcPts val="0"/>
              </a:spcAft>
              <a:buSzPts val="1700"/>
              <a:buChar char="●"/>
            </a:pPr>
            <a:r>
              <a:rPr lang="en" sz="1700"/>
              <a:t> Essential for extracting structured information from unstructured data.</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210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extraction</a:t>
            </a:r>
            <a:endParaRPr/>
          </a:p>
        </p:txBody>
      </p:sp>
      <p:sp>
        <p:nvSpPr>
          <p:cNvPr id="118" name="Google Shape;118;p18"/>
          <p:cNvSpPr txBox="1"/>
          <p:nvPr>
            <p:ph idx="1" type="body"/>
          </p:nvPr>
        </p:nvSpPr>
        <p:spPr>
          <a:xfrm>
            <a:off x="4572000" y="1549450"/>
            <a:ext cx="4114800" cy="32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‘​CHICAGO (AP) — Citing high fuel prices, United Airlines said Friday it has increased fares by $6 per round trip on flights to some cities also served by lower-cost carriers. ​</a:t>
            </a:r>
            <a:r>
              <a:rPr i="1" lang="en">
                <a:solidFill>
                  <a:srgbClr val="FF0000"/>
                </a:solidFill>
              </a:rPr>
              <a:t>American Airlines</a:t>
            </a:r>
            <a:r>
              <a:rPr i="1" lang="en"/>
              <a:t>, </a:t>
            </a:r>
            <a:r>
              <a:rPr i="1" lang="en">
                <a:solidFill>
                  <a:srgbClr val="38761D"/>
                </a:solidFill>
              </a:rPr>
              <a:t>a unit of</a:t>
            </a:r>
            <a:r>
              <a:rPr i="1" lang="en"/>
              <a:t> ​</a:t>
            </a:r>
            <a:r>
              <a:rPr i="1" lang="en">
                <a:solidFill>
                  <a:srgbClr val="0000FF"/>
                </a:solidFill>
              </a:rPr>
              <a:t>AMR</a:t>
            </a:r>
            <a:r>
              <a:rPr i="1" lang="en"/>
              <a:t>, immediately matched the move, </a:t>
            </a:r>
            <a:r>
              <a:rPr i="1" lang="en">
                <a:solidFill>
                  <a:srgbClr val="38761D"/>
                </a:solidFill>
              </a:rPr>
              <a:t>spokesman ​</a:t>
            </a:r>
            <a:r>
              <a:rPr i="1" lang="en">
                <a:solidFill>
                  <a:srgbClr val="FF0000"/>
                </a:solidFill>
              </a:rPr>
              <a:t>Tim Wagner</a:t>
            </a:r>
            <a:r>
              <a:rPr i="1" lang="en"/>
              <a:t> ​said. ​</a:t>
            </a:r>
            <a:r>
              <a:rPr i="1" lang="en">
                <a:solidFill>
                  <a:srgbClr val="FF0000"/>
                </a:solidFill>
              </a:rPr>
              <a:t>United</a:t>
            </a:r>
            <a:r>
              <a:rPr i="1" lang="en"/>
              <a:t> ​, </a:t>
            </a:r>
            <a:r>
              <a:rPr i="1" lang="en">
                <a:solidFill>
                  <a:srgbClr val="38761D"/>
                </a:solidFill>
              </a:rPr>
              <a:t>​a unit of</a:t>
            </a:r>
            <a:r>
              <a:rPr i="1" lang="en"/>
              <a:t> </a:t>
            </a:r>
            <a:r>
              <a:rPr i="1" lang="en">
                <a:solidFill>
                  <a:srgbClr val="0000FF"/>
                </a:solidFill>
              </a:rPr>
              <a:t>UAL</a:t>
            </a:r>
            <a:r>
              <a:rPr i="1" lang="en"/>
              <a:t>, said the increase took effect Thursday night and applies to most routes where it competes against discount carriers, such as Chicago to Dallas and Atlanta and Denver to San Francisco, Los Angeles and New York. ‘ </a:t>
            </a:r>
            <a:endParaRPr i="1"/>
          </a:p>
          <a:p>
            <a:pPr indent="0" lvl="0" marL="0" rtl="0" algn="l">
              <a:spcBef>
                <a:spcPts val="1600"/>
              </a:spcBef>
              <a:spcAft>
                <a:spcPts val="1600"/>
              </a:spcAft>
              <a:buNone/>
            </a:pPr>
            <a:r>
              <a:t/>
            </a:r>
            <a:endParaRPr i="1"/>
          </a:p>
        </p:txBody>
      </p:sp>
      <p:pic>
        <p:nvPicPr>
          <p:cNvPr id="119" name="Google Shape;119;p18"/>
          <p:cNvPicPr preferRelativeResize="0"/>
          <p:nvPr/>
        </p:nvPicPr>
        <p:blipFill>
          <a:blip r:embed="rId3">
            <a:alphaModFix/>
          </a:blip>
          <a:stretch>
            <a:fillRect/>
          </a:stretch>
        </p:blipFill>
        <p:spPr>
          <a:xfrm>
            <a:off x="233388" y="1693400"/>
            <a:ext cx="4114801" cy="2135188"/>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07975" y="66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p:txBody>
      </p:sp>
      <p:sp>
        <p:nvSpPr>
          <p:cNvPr id="125" name="Google Shape;125;p19"/>
          <p:cNvSpPr txBox="1"/>
          <p:nvPr>
            <p:ph idx="1" type="body"/>
          </p:nvPr>
        </p:nvSpPr>
        <p:spPr>
          <a:xfrm>
            <a:off x="727650" y="1387300"/>
            <a:ext cx="7688700" cy="282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Rule based RE</a:t>
            </a:r>
            <a:endParaRPr sz="1800"/>
          </a:p>
          <a:p>
            <a:pPr indent="-342900" lvl="0" marL="457200" rtl="0" algn="l">
              <a:spcBef>
                <a:spcPts val="0"/>
              </a:spcBef>
              <a:spcAft>
                <a:spcPts val="0"/>
              </a:spcAft>
              <a:buSzPts val="1800"/>
              <a:buChar char="●"/>
            </a:pPr>
            <a:r>
              <a:rPr lang="en" sz="1800"/>
              <a:t>Supervised RE</a:t>
            </a:r>
            <a:endParaRPr sz="1800"/>
          </a:p>
          <a:p>
            <a:pPr indent="-342900" lvl="0" marL="457200" rtl="0" algn="l">
              <a:spcBef>
                <a:spcPts val="0"/>
              </a:spcBef>
              <a:spcAft>
                <a:spcPts val="0"/>
              </a:spcAft>
              <a:buSzPts val="1800"/>
              <a:buChar char="●"/>
            </a:pPr>
            <a:r>
              <a:rPr lang="en" sz="1800"/>
              <a:t>Weakly supervised RE</a:t>
            </a:r>
            <a:endParaRPr sz="1800"/>
          </a:p>
          <a:p>
            <a:pPr indent="-342900" lvl="0" marL="457200" rtl="0" algn="l">
              <a:spcBef>
                <a:spcPts val="0"/>
              </a:spcBef>
              <a:spcAft>
                <a:spcPts val="0"/>
              </a:spcAft>
              <a:buSzPts val="1800"/>
              <a:buChar char="●"/>
            </a:pPr>
            <a:r>
              <a:rPr lang="en" sz="1800"/>
              <a:t>Distantly supervised RE</a:t>
            </a:r>
            <a:endParaRPr sz="1800"/>
          </a:p>
          <a:p>
            <a:pPr indent="-342900" lvl="0" marL="457200" rtl="0" algn="l">
              <a:spcBef>
                <a:spcPts val="0"/>
              </a:spcBef>
              <a:spcAft>
                <a:spcPts val="0"/>
              </a:spcAft>
              <a:buSzPts val="1800"/>
              <a:buChar char="●"/>
            </a:pPr>
            <a:r>
              <a:rPr lang="en" sz="1800"/>
              <a:t>Unsupervised RE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21050"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p:txBody>
      </p:sp>
      <p:sp>
        <p:nvSpPr>
          <p:cNvPr id="131" name="Google Shape;131;p20"/>
          <p:cNvSpPr txBox="1"/>
          <p:nvPr>
            <p:ph idx="1" type="body"/>
          </p:nvPr>
        </p:nvSpPr>
        <p:spPr>
          <a:xfrm>
            <a:off x="729450" y="1413475"/>
            <a:ext cx="7688700" cy="29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Rule based RE:</a:t>
            </a:r>
            <a:endParaRPr b="1" sz="1800"/>
          </a:p>
          <a:p>
            <a:pPr indent="0" lvl="0" marL="0" rtl="0" algn="l">
              <a:lnSpc>
                <a:spcPct val="100000"/>
              </a:lnSpc>
              <a:spcBef>
                <a:spcPts val="1600"/>
              </a:spcBef>
              <a:spcAft>
                <a:spcPts val="0"/>
              </a:spcAft>
              <a:buNone/>
            </a:pPr>
            <a:r>
              <a:rPr lang="en" sz="1600"/>
              <a:t>Extracting relations based on predefined rules. </a:t>
            </a:r>
            <a:endParaRPr sz="1600"/>
          </a:p>
          <a:p>
            <a:pPr indent="0" lvl="0" marL="0" rtl="0" algn="l">
              <a:lnSpc>
                <a:spcPct val="100000"/>
              </a:lnSpc>
              <a:spcBef>
                <a:spcPts val="1600"/>
              </a:spcBef>
              <a:spcAft>
                <a:spcPts val="0"/>
              </a:spcAft>
              <a:buNone/>
            </a:pPr>
            <a:r>
              <a:rPr lang="en" sz="1600"/>
              <a:t>E.g. “​USA is a country ​ ” here _ is a _ would be a rule. </a:t>
            </a:r>
            <a:endParaRPr sz="1600"/>
          </a:p>
          <a:p>
            <a:pPr indent="0" lvl="0" marL="0" rtl="0" algn="l">
              <a:lnSpc>
                <a:spcPct val="100000"/>
              </a:lnSpc>
              <a:spcBef>
                <a:spcPts val="1600"/>
              </a:spcBef>
              <a:spcAft>
                <a:spcPts val="0"/>
              </a:spcAft>
              <a:buNone/>
            </a:pPr>
            <a:r>
              <a:rPr lang="en" sz="1600" u="sng"/>
              <a:t>Advantages</a:t>
            </a:r>
            <a:r>
              <a:rPr lang="en" sz="1600"/>
              <a:t> : Simplicity and ease of extraction of relations for a specific domain </a:t>
            </a:r>
            <a:endParaRPr sz="1600"/>
          </a:p>
          <a:p>
            <a:pPr indent="0" lvl="0" marL="0" rtl="0" algn="l">
              <a:lnSpc>
                <a:spcPct val="100000"/>
              </a:lnSpc>
              <a:spcBef>
                <a:spcPts val="1600"/>
              </a:spcBef>
              <a:spcAft>
                <a:spcPts val="1600"/>
              </a:spcAft>
              <a:buNone/>
            </a:pPr>
            <a:r>
              <a:rPr lang="en" sz="1600" u="sng"/>
              <a:t>Drawbacks </a:t>
            </a:r>
            <a:r>
              <a:rPr lang="en" sz="1600"/>
              <a:t>: Huge variety in language a lot of human labour is required for creating rules that would all the relations from a corpus. Thus, scaling this to corpus level is difficult.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4150" y="66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for RE</a:t>
            </a:r>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729450" y="1321875"/>
            <a:ext cx="7688700" cy="30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Supervised</a:t>
            </a:r>
            <a:r>
              <a:rPr b="1" lang="en" sz="1800"/>
              <a:t> RE:</a:t>
            </a:r>
            <a:endParaRPr b="1" sz="1800"/>
          </a:p>
          <a:p>
            <a:pPr indent="0" lvl="0" marL="0" rtl="0" algn="l">
              <a:lnSpc>
                <a:spcPct val="100000"/>
              </a:lnSpc>
              <a:spcBef>
                <a:spcPts val="1600"/>
              </a:spcBef>
              <a:spcAft>
                <a:spcPts val="0"/>
              </a:spcAft>
              <a:buNone/>
            </a:pPr>
            <a:r>
              <a:rPr lang="en" sz="1600"/>
              <a:t>Makes use of ML models like binary classifiers, NN to determine presence of relationship among entities. </a:t>
            </a:r>
            <a:endParaRPr sz="1600"/>
          </a:p>
          <a:p>
            <a:pPr indent="0" lvl="0" marL="0" rtl="0" algn="l">
              <a:lnSpc>
                <a:spcPct val="100000"/>
              </a:lnSpc>
              <a:spcBef>
                <a:spcPts val="1600"/>
              </a:spcBef>
              <a:spcAft>
                <a:spcPts val="0"/>
              </a:spcAft>
              <a:buNone/>
            </a:pPr>
            <a:r>
              <a:rPr lang="en" sz="1600" u="sng"/>
              <a:t>Advantages</a:t>
            </a:r>
            <a:r>
              <a:rPr lang="en" sz="1600"/>
              <a:t> : High recall scores </a:t>
            </a:r>
            <a:endParaRPr sz="1600"/>
          </a:p>
          <a:p>
            <a:pPr indent="0" lvl="0" marL="0" rtl="0" algn="l">
              <a:lnSpc>
                <a:spcPct val="100000"/>
              </a:lnSpc>
              <a:spcBef>
                <a:spcPts val="1600"/>
              </a:spcBef>
              <a:spcAft>
                <a:spcPts val="0"/>
              </a:spcAft>
              <a:buNone/>
            </a:pPr>
            <a:r>
              <a:rPr lang="en" sz="1600" u="sng"/>
              <a:t>Drawbacks </a:t>
            </a:r>
            <a:r>
              <a:rPr lang="en" sz="1600"/>
              <a:t>: Corpus needs to be preprocessed by NLP modules to extract features. Expensive to obtain labelled data for domain specific corpus</a:t>
            </a:r>
            <a:endParaRPr sz="1600"/>
          </a:p>
          <a:p>
            <a:pPr indent="0" lvl="0" marL="0" rtl="0" algn="l">
              <a:spcBef>
                <a:spcPts val="1600"/>
              </a:spcBef>
              <a:spcAft>
                <a:spcPts val="1600"/>
              </a:spcAft>
              <a:buNone/>
            </a:pPr>
            <a:r>
              <a:t/>
            </a:r>
            <a:endParaRPr b="1"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