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27"/>
  </p:notesMasterIdLst>
  <p:sldIdLst>
    <p:sldId id="256" r:id="rId2"/>
    <p:sldId id="257" r:id="rId3"/>
    <p:sldId id="258" r:id="rId4"/>
    <p:sldId id="263" r:id="rId5"/>
    <p:sldId id="259" r:id="rId6"/>
    <p:sldId id="266" r:id="rId7"/>
    <p:sldId id="260" r:id="rId8"/>
    <p:sldId id="261" r:id="rId9"/>
    <p:sldId id="264" r:id="rId10"/>
    <p:sldId id="269" r:id="rId11"/>
    <p:sldId id="282" r:id="rId12"/>
    <p:sldId id="290" r:id="rId13"/>
    <p:sldId id="281" r:id="rId14"/>
    <p:sldId id="283" r:id="rId15"/>
    <p:sldId id="284" r:id="rId16"/>
    <p:sldId id="285" r:id="rId17"/>
    <p:sldId id="286" r:id="rId18"/>
    <p:sldId id="288" r:id="rId19"/>
    <p:sldId id="270" r:id="rId20"/>
    <p:sldId id="289" r:id="rId21"/>
    <p:sldId id="271" r:id="rId22"/>
    <p:sldId id="291" r:id="rId23"/>
    <p:sldId id="292" r:id="rId24"/>
    <p:sldId id="265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6107" autoAdjust="0"/>
  </p:normalViewPr>
  <p:slideViewPr>
    <p:cSldViewPr snapToGrid="0">
      <p:cViewPr varScale="1">
        <p:scale>
          <a:sx n="64" d="100"/>
          <a:sy n="64" d="100"/>
        </p:scale>
        <p:origin x="162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6883c959aa5c8b8/Desktop/Certificate/Vrinda_Store_Cleaned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[Vrinda_Store_Cleaned.csv]Sheet1!PivotTable1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Selling Products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4602627587028852E-2"/>
          <c:y val="9.311093508756535E-2"/>
          <c:w val="0.93318122162956185"/>
          <c:h val="0.844426718577705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Sheet1!$A$4:$A$12</c:f>
              <c:strCache>
                <c:ptCount val="8"/>
                <c:pt idx="0">
                  <c:v>Blouse</c:v>
                </c:pt>
                <c:pt idx="1">
                  <c:v>Bottom</c:v>
                </c:pt>
                <c:pt idx="2">
                  <c:v>Ethnic Dress</c:v>
                </c:pt>
                <c:pt idx="3">
                  <c:v>kurta</c:v>
                </c:pt>
                <c:pt idx="4">
                  <c:v>Saree</c:v>
                </c:pt>
                <c:pt idx="5">
                  <c:v>Set</c:v>
                </c:pt>
                <c:pt idx="6">
                  <c:v>Top</c:v>
                </c:pt>
                <c:pt idx="7">
                  <c:v>Western Dress</c:v>
                </c:pt>
              </c:strCache>
            </c:strRef>
          </c:cat>
          <c:val>
            <c:numRef>
              <c:f>Sheet1!$B$4:$B$12</c:f>
              <c:numCache>
                <c:formatCode>General</c:formatCode>
                <c:ptCount val="8"/>
                <c:pt idx="0">
                  <c:v>229</c:v>
                </c:pt>
                <c:pt idx="1">
                  <c:v>78</c:v>
                </c:pt>
                <c:pt idx="2">
                  <c:v>264</c:v>
                </c:pt>
                <c:pt idx="3">
                  <c:v>10446</c:v>
                </c:pt>
                <c:pt idx="4">
                  <c:v>1380</c:v>
                </c:pt>
                <c:pt idx="5">
                  <c:v>12391</c:v>
                </c:pt>
                <c:pt idx="6">
                  <c:v>2193</c:v>
                </c:pt>
                <c:pt idx="7">
                  <c:v>4066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AA-4981-B111-08911A1E6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39406527"/>
        <c:axId val="339961423"/>
      </c:barChart>
      <c:catAx>
        <c:axId val="339406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961423"/>
        <c:crosses val="autoZero"/>
        <c:auto val="1"/>
        <c:lblAlgn val="ctr"/>
        <c:lblOffset val="100"/>
        <c:noMultiLvlLbl val="0"/>
      </c:catAx>
      <c:valAx>
        <c:axId val="3399614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40652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E8EB-53D4-4349-A92F-9746F0EBDCE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7A785-ED5C-4B66-BE99-397ACD242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59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17B5-5262-4549-A896-293990205624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40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71A8-3C02-4524-B1F0-71BE42EE9190}" type="datetime1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55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1E81-2E22-476B-9B82-860B23A6AED9}" type="datetime1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5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D2CD-E738-4DAB-AF55-DE93EAB2764A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98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4722-8A25-4301-A839-696E95C85BDD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97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C19B-4B28-4D4A-8F46-162AD3DEF83B}" type="datetime1">
              <a:rPr lang="en-IN" smtClean="0"/>
              <a:t>20-04-2025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74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0276-6ED0-4412-AE43-888BBC547DAB}" type="datetime1">
              <a:rPr lang="en-IN" smtClean="0"/>
              <a:t>20-04-2025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85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55C0-C248-4C2C-B208-D54D7CAA5B08}" type="datetime1">
              <a:rPr lang="en-IN" smtClean="0"/>
              <a:t>20-04-2025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96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D6E6-0568-49C2-83D2-319DB3D50045}" type="datetime1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19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3E5E-B507-490C-ABE7-14D5FB40F99E}" type="datetime1">
              <a:rPr lang="en-IN" smtClean="0"/>
              <a:t>20-04-2025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66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B431-5F27-46CA-803F-93A79C82E592}" type="datetime1">
              <a:rPr lang="en-IN" smtClean="0"/>
              <a:t>20-04-2025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85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93F8C4B-42D7-40C3-8D7A-633DBAEC96CD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IN"/>
              <a:t>Internship 2024-2025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6EBF14A-8E36-4694-891A-B27AA5D76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BBA512D-261C-59B1-90B5-262405010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828800"/>
            <a:ext cx="10332610" cy="2273219"/>
          </a:xfrm>
        </p:spPr>
        <p:txBody>
          <a:bodyPr/>
          <a:lstStyle/>
          <a:p>
            <a:r>
              <a:rPr lang="en-US" b="1" dirty="0"/>
              <a:t>INTERNSHIP Report 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251604"/>
            <a:ext cx="7315200" cy="914400"/>
          </a:xfrm>
        </p:spPr>
        <p:txBody>
          <a:bodyPr/>
          <a:lstStyle/>
          <a:p>
            <a:r>
              <a:rPr lang="en-US" b="1" dirty="0"/>
              <a:t>Guide – Prof. </a:t>
            </a:r>
            <a:r>
              <a:rPr lang="en-US" b="1" dirty="0" err="1"/>
              <a:t>Punnet.E.Patel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74575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9268" y="1128408"/>
            <a:ext cx="7817101" cy="4601183"/>
          </a:xfrm>
        </p:spPr>
        <p:txBody>
          <a:bodyPr>
            <a:normAutofit/>
          </a:bodyPr>
          <a:lstStyle/>
          <a:p>
            <a:r>
              <a:rPr sz="2400" dirty="0">
                <a:solidFill>
                  <a:schemeClr val="tx1"/>
                </a:solidFill>
              </a:rPr>
              <a:t>Week 01:</a:t>
            </a:r>
          </a:p>
          <a:p>
            <a:r>
              <a:rPr sz="2400" dirty="0">
                <a:solidFill>
                  <a:schemeClr val="tx1"/>
                </a:solidFill>
              </a:rPr>
              <a:t>• Understood business requirements and KPIs</a:t>
            </a:r>
          </a:p>
          <a:p>
            <a:r>
              <a:rPr sz="2400" dirty="0">
                <a:solidFill>
                  <a:schemeClr val="tx1"/>
                </a:solidFill>
              </a:rPr>
              <a:t>• Collected past 3 months sales data </a:t>
            </a:r>
          </a:p>
          <a:p>
            <a:r>
              <a:rPr sz="2400" dirty="0">
                <a:solidFill>
                  <a:schemeClr val="tx1"/>
                </a:solidFill>
              </a:rPr>
              <a:t>• Conducted meetings with stakeholders</a:t>
            </a:r>
          </a:p>
          <a:p>
            <a:r>
              <a:rPr sz="2400" dirty="0">
                <a:solidFill>
                  <a:schemeClr val="tx1"/>
                </a:solidFill>
              </a:rPr>
              <a:t>• Identified main focus: customer segmentation &amp; product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3C6C63-B031-0698-AEEC-BE10085A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A341D-6BCA-BFF1-DD88-919B2314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C3C46-2FFE-3EDF-F160-4B950758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10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5C94F45-57FB-FB19-57CF-8146DBDB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7547-4637-4B32-9E9D-EBBDF314ADC9}" type="datetime1">
              <a:rPr lang="en-IN" smtClean="0"/>
              <a:t>20-04-2025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F90657-FC22-671A-D009-D4260D9FE9CF}"/>
              </a:ext>
            </a:extLst>
          </p:cNvPr>
          <p:cNvSpPr txBox="1"/>
          <p:nvPr/>
        </p:nvSpPr>
        <p:spPr>
          <a:xfrm>
            <a:off x="596097" y="2927489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Week</a:t>
            </a:r>
            <a:r>
              <a:rPr lang="en-US" sz="4000" dirty="0">
                <a:solidFill>
                  <a:schemeClr val="bg1"/>
                </a:solidFill>
              </a:rPr>
              <a:t> 01: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3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003FF6-34EC-CAD9-5837-00000A73D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37" y="685743"/>
            <a:ext cx="12191999" cy="578919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67A65-78E2-0EC2-ABF2-F6AC32DA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D2CD-E738-4DAB-AF55-DE93EAB2764A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8D5C-BFE5-7D1C-C1A7-354C9D0D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FD5E9-D052-B2E4-87A7-481FC3FF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001CC-F9B6-CC32-6B4A-D1C418FC1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6" y="0"/>
            <a:ext cx="12192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6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6FEC-A5CE-936A-3EFC-A07071E6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Questions: 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B025-22E0-613C-C000-51CD8E39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1)Compare the Sales and Orders using single chart</a:t>
            </a:r>
          </a:p>
          <a:p>
            <a:r>
              <a:rPr lang="en-US" sz="2800" dirty="0">
                <a:solidFill>
                  <a:schemeClr val="tx1"/>
                </a:solidFill>
              </a:rPr>
              <a:t>2)Which month Got the highest Sales and Orders?</a:t>
            </a:r>
          </a:p>
          <a:p>
            <a:r>
              <a:rPr lang="en-US" sz="2800" dirty="0">
                <a:solidFill>
                  <a:schemeClr val="tx1"/>
                </a:solidFill>
              </a:rPr>
              <a:t>3)Who purchased more men or women ?</a:t>
            </a:r>
          </a:p>
          <a:p>
            <a:r>
              <a:rPr lang="en-US" sz="2800" dirty="0">
                <a:solidFill>
                  <a:schemeClr val="tx1"/>
                </a:solidFill>
              </a:rPr>
              <a:t>4)What are the different order status?</a:t>
            </a:r>
          </a:p>
          <a:p>
            <a:r>
              <a:rPr lang="en-US" sz="2800" dirty="0">
                <a:solidFill>
                  <a:schemeClr val="tx1"/>
                </a:solidFill>
              </a:rPr>
              <a:t>5)List top states contributing to the sales?</a:t>
            </a:r>
          </a:p>
          <a:p>
            <a:r>
              <a:rPr lang="en-US" sz="2800" dirty="0">
                <a:solidFill>
                  <a:schemeClr val="tx1"/>
                </a:solidFill>
              </a:rPr>
              <a:t>6)Relation between age and gender based on number of orders</a:t>
            </a:r>
          </a:p>
          <a:p>
            <a:r>
              <a:rPr lang="en-US" sz="2800" dirty="0">
                <a:solidFill>
                  <a:schemeClr val="tx1"/>
                </a:solidFill>
              </a:rPr>
              <a:t>7)Highest selling category?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A5553-607F-D463-C687-AB2A0707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D2CD-E738-4DAB-AF55-DE93EAB2764A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2968A-6542-5E5D-38D9-247CEB3B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A6BB-DC39-E7B3-6CB1-6A21B1D1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ED2111-33A5-A2DF-DFD2-FE79A4CE6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823" y="1222049"/>
            <a:ext cx="7293775" cy="4601183"/>
          </a:xfrm>
        </p:spPr>
        <p:txBody>
          <a:bodyPr>
            <a:normAutofit/>
          </a:bodyPr>
          <a:lstStyle/>
          <a:p>
            <a:r>
              <a:rPr sz="3200" dirty="0">
                <a:solidFill>
                  <a:schemeClr val="tx1"/>
                </a:solidFill>
              </a:rPr>
              <a:t>Week 02:</a:t>
            </a:r>
          </a:p>
          <a:p>
            <a:r>
              <a:rPr sz="3200" dirty="0">
                <a:solidFill>
                  <a:schemeClr val="tx1"/>
                </a:solidFill>
              </a:rPr>
              <a:t>• Cleaned and organized sales data using Excel</a:t>
            </a:r>
          </a:p>
          <a:p>
            <a:r>
              <a:rPr sz="3200" dirty="0">
                <a:solidFill>
                  <a:schemeClr val="tx1"/>
                </a:solidFill>
              </a:rPr>
              <a:t>• Created pivot tables to identify top-selling products</a:t>
            </a:r>
          </a:p>
          <a:p>
            <a:r>
              <a:rPr sz="3200" dirty="0">
                <a:solidFill>
                  <a:schemeClr val="tx1"/>
                </a:solidFill>
              </a:rPr>
              <a:t>• Shared findings in a team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AB73FC-8042-DE9C-9D6B-0F3176C0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61843-D3B4-2DAB-7496-BF7D0D03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0686E-1A64-ECC7-0466-61FA1D84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13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16BF7F-EF05-C263-EB54-DE5DC7B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3BBA-ECDF-49A0-BFBB-914406D23D06}" type="datetime1">
              <a:rPr lang="en-IN" smtClean="0"/>
              <a:t>20-04-2025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C69FA4-7653-F991-4A38-F814FE0168C5}"/>
              </a:ext>
            </a:extLst>
          </p:cNvPr>
          <p:cNvSpPr txBox="1"/>
          <p:nvPr/>
        </p:nvSpPr>
        <p:spPr>
          <a:xfrm>
            <a:off x="648182" y="3055716"/>
            <a:ext cx="1936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Week 02:</a:t>
            </a:r>
            <a:endParaRPr lang="en-IN" sz="3600" dirty="0">
              <a:solidFill>
                <a:schemeClr val="bg1"/>
              </a:solidFill>
            </a:endParaRP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3926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CAFB-0A40-6F0C-F47A-50227D08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4482D30-9A5A-E27F-76F8-4D7068751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38124" cy="557408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888D-B70D-DB4A-0B11-FF98465D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D2CD-E738-4DAB-AF55-DE93EAB2764A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3BF64-3F88-CCCF-19FE-359784DC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7E5F-806A-B303-ACBA-AA1BAB15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14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8452AC-44CE-0F73-DC14-252B59952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BFA92DA9-9532-33BA-F3FE-A41691AE8E38}"/>
              </a:ext>
            </a:extLst>
          </p:cNvPr>
          <p:cNvSpPr/>
          <p:nvPr/>
        </p:nvSpPr>
        <p:spPr>
          <a:xfrm rot="20455252">
            <a:off x="9440844" y="3804711"/>
            <a:ext cx="679881" cy="2857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959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4C8C-4D5D-CEDE-A6B4-AB52DD74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FAA80C-8A26-B93C-C28D-ADF8B735A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772"/>
            <a:ext cx="12192000" cy="552957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2C6A-04C1-331C-0538-FDF0B4DF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D2CD-E738-4DAB-AF55-DE93EAB2764A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43DB9-49D7-BF6F-8024-9B2EA7FC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552F4-D32E-B954-2514-410390E0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15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4910FD-C228-C8B0-2C6D-557ECAD77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652A78E7-6B5C-2A11-8489-DA0C3DFFAEE3}"/>
              </a:ext>
            </a:extLst>
          </p:cNvPr>
          <p:cNvSpPr/>
          <p:nvPr/>
        </p:nvSpPr>
        <p:spPr>
          <a:xfrm rot="20146322">
            <a:off x="2662133" y="3112699"/>
            <a:ext cx="504658" cy="27212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134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CDB8-EA9A-576E-793B-C5F3DE05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39D92D-0014-6124-3216-912858247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915"/>
            <a:ext cx="12138124" cy="562543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9A09D-A568-E493-7373-68ECC0E0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D2CD-E738-4DAB-AF55-DE93EAB2764A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FEC3-DA93-B6D1-F497-7015939C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DBB68-4A91-DB63-6720-EA7D6D9A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16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DB7F63-B9BB-0943-DD2D-F8AB11BD1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84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F28E-B8E0-5961-62CA-8E9687AA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482A3A-AAC5-00C8-2485-730ABC1AF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37" y="914401"/>
            <a:ext cx="12377600" cy="54419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BD97A-6115-6DD0-E1EB-560C8959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D2CD-E738-4DAB-AF55-DE93EAB2764A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56D90-768C-6FDF-6D2B-8D83E59E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9D880-B006-1039-31B9-F0A07842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17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DCB31C-A3E6-C530-DC69-E3C5C5073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938" y="0"/>
            <a:ext cx="12192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87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E3A-C951-3D7F-F4D6-739079A8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3E52A-FD31-DA01-D40C-1890A7DA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D2CD-E738-4DAB-AF55-DE93EAB2764A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D7A22-CD24-EAD8-6724-BDFAF9FE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7EF0A-51D3-A563-4C66-8F03AC56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18</a:t>
            </a:fld>
            <a:endParaRPr lang="en-IN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EC3C97C-71C3-A3F5-C63F-54E1CD2E0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239022"/>
              </p:ext>
            </p:extLst>
          </p:nvPr>
        </p:nvGraphicFramePr>
        <p:xfrm>
          <a:off x="0" y="526093"/>
          <a:ext cx="11799517" cy="5937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A0AD2F5-D2E5-B81C-2F49-0A9AAF51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F7DBC9-AD9B-C028-B509-C6FC74DD77C9}"/>
              </a:ext>
            </a:extLst>
          </p:cNvPr>
          <p:cNvSpPr txBox="1"/>
          <p:nvPr/>
        </p:nvSpPr>
        <p:spPr>
          <a:xfrm>
            <a:off x="1570160" y="1115262"/>
            <a:ext cx="3278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Top Selling Products 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2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2310" y="1128408"/>
            <a:ext cx="7641015" cy="4601183"/>
          </a:xfrm>
        </p:spPr>
        <p:txBody>
          <a:bodyPr>
            <a:normAutofit/>
          </a:bodyPr>
          <a:lstStyle/>
          <a:p>
            <a:r>
              <a:rPr sz="3200" dirty="0">
                <a:solidFill>
                  <a:schemeClr val="tx1"/>
                </a:solidFill>
              </a:rPr>
              <a:t>Week 03:</a:t>
            </a:r>
          </a:p>
          <a:p>
            <a:r>
              <a:rPr sz="3200" dirty="0">
                <a:solidFill>
                  <a:schemeClr val="tx1"/>
                </a:solidFill>
              </a:rPr>
              <a:t>• Focused on customer behavior</a:t>
            </a:r>
          </a:p>
          <a:p>
            <a:r>
              <a:rPr sz="3200" dirty="0">
                <a:solidFill>
                  <a:schemeClr val="tx1"/>
                </a:solidFill>
              </a:rPr>
              <a:t>• Built Power BI dashboards for customer segmentation</a:t>
            </a:r>
          </a:p>
          <a:p>
            <a:r>
              <a:rPr sz="3200" dirty="0">
                <a:solidFill>
                  <a:schemeClr val="tx1"/>
                </a:solidFill>
              </a:rPr>
              <a:t>• Proposed insights on seasonal product performance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• Visualized product category trends in Power BI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F7B0E-173F-8A68-DF61-325226734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6C0B7-66D9-A926-88FF-BCC6F600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1E8A3-768D-1990-C7C8-6A0AC63A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19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A89CB-2148-7B1D-A225-C3724766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7A59-8605-4D48-9FFE-4E8E1C55B3D1}" type="datetime1">
              <a:rPr lang="en-IN" smtClean="0"/>
              <a:t>20-04-2025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61F1A-3BAC-4B67-18DB-5B82E26DE002}"/>
              </a:ext>
            </a:extLst>
          </p:cNvPr>
          <p:cNvSpPr txBox="1"/>
          <p:nvPr/>
        </p:nvSpPr>
        <p:spPr>
          <a:xfrm>
            <a:off x="678675" y="3172463"/>
            <a:ext cx="1910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Week 03:</a:t>
            </a:r>
            <a:endParaRPr lang="en-IN" sz="3600" dirty="0">
              <a:solidFill>
                <a:schemeClr val="bg1"/>
              </a:solidFill>
            </a:endParaRPr>
          </a:p>
          <a:p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59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:Sanchit Sanjay Chaudhari</a:t>
            </a:r>
          </a:p>
          <a:p>
            <a:r>
              <a:rPr lang="en-US" dirty="0"/>
              <a:t>Year : Third Year</a:t>
            </a:r>
          </a:p>
          <a:p>
            <a:r>
              <a:rPr lang="en-US" dirty="0"/>
              <a:t>Branch : Information Technology</a:t>
            </a:r>
          </a:p>
          <a:p>
            <a:r>
              <a:rPr lang="en-US" dirty="0"/>
              <a:t>Roll No :11</a:t>
            </a:r>
          </a:p>
          <a:p>
            <a:r>
              <a:rPr lang="en-US" dirty="0"/>
              <a:t>Subject : Internship</a:t>
            </a:r>
          </a:p>
          <a:p>
            <a:r>
              <a:rPr lang="en-IN" dirty="0"/>
              <a:t>Academic Year: 2024-2025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10FBA-6135-ED30-C653-F821867C3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3DC2B-48EE-4E0B-F748-2F8D5908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D4C4-F740-B4B5-6CEA-28F5F3C9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2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59459-4162-574D-9B8B-60EE2E73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7DF5-05D1-4377-A17F-286EE555356E}" type="datetime1">
              <a:rPr lang="en-IN" smtClean="0"/>
              <a:t>20-04-2025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05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9E4D-D834-8AA4-7966-9CF5F2CB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2410C-C1E0-F0CD-C6B7-4A13508B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D2CD-E738-4DAB-AF55-DE93EAB2764A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AB842-8918-A926-E6B6-2286CC4E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D4B28-2CF2-A309-A4D5-FA21088E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20</a:t>
            </a:fld>
            <a:endParaRPr lang="en-IN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609AEAB-69C6-9CE8-290E-413AA104C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" y="598420"/>
            <a:ext cx="12192000" cy="565201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346EC3-B950-5AF9-9D36-DBBF66B7D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77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9268" y="1128408"/>
            <a:ext cx="7751714" cy="4601183"/>
          </a:xfrm>
        </p:spPr>
        <p:txBody>
          <a:bodyPr>
            <a:normAutofit/>
          </a:bodyPr>
          <a:lstStyle/>
          <a:p>
            <a:r>
              <a:rPr sz="3200" dirty="0">
                <a:solidFill>
                  <a:schemeClr val="tx1"/>
                </a:solidFill>
              </a:rPr>
              <a:t>Week 04:</a:t>
            </a:r>
          </a:p>
          <a:p>
            <a:r>
              <a:rPr sz="3200" dirty="0">
                <a:solidFill>
                  <a:schemeClr val="tx1"/>
                </a:solidFill>
              </a:rPr>
              <a:t>• Finalized insights and formatted executive report</a:t>
            </a:r>
          </a:p>
          <a:p>
            <a:r>
              <a:rPr sz="3200" dirty="0">
                <a:solidFill>
                  <a:schemeClr val="tx1"/>
                </a:solidFill>
              </a:rPr>
              <a:t>• Presented dashboard to mentors</a:t>
            </a:r>
          </a:p>
          <a:p>
            <a:r>
              <a:rPr sz="3200" dirty="0">
                <a:solidFill>
                  <a:schemeClr val="tx1"/>
                </a:solidFill>
              </a:rPr>
              <a:t>• Discussed possible actions based on the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047AEB-467C-79BF-A006-1907BDA2F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171E5-21D6-B43E-C944-48F39FD0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FD63A-7F0B-5652-43D1-4E38A2F4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21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FACC6-91E4-358D-F7C6-EDE188A7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1D36-1114-4BEF-9C6A-E82B0780FCEE}" type="datetime1">
              <a:rPr lang="en-IN" smtClean="0"/>
              <a:t>20-04-2025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5755A-84F2-1A08-A2BC-E009178DF0CC}"/>
              </a:ext>
            </a:extLst>
          </p:cNvPr>
          <p:cNvSpPr txBox="1"/>
          <p:nvPr/>
        </p:nvSpPr>
        <p:spPr>
          <a:xfrm>
            <a:off x="842606" y="3035210"/>
            <a:ext cx="1948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Week 04:</a:t>
            </a:r>
            <a:endParaRPr lang="en-IN" sz="3600" dirty="0">
              <a:solidFill>
                <a:schemeClr val="bg1"/>
              </a:solidFill>
            </a:endParaRPr>
          </a:p>
          <a:p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80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3C6C-3B93-D668-8D26-B6E5D9CB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DFCF7-BFCB-FB58-94C5-5AC81760A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235710"/>
            <a:ext cx="7315200" cy="512064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Women (69%) drive most sales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, especially adult women.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"Set" and "Saree"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are the top-selling product categories.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Sales are stable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, but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order count is declining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fewer, higher-value orders.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Top states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by sales: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Maharashtra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Karnataka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Uttar Pradesh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94430-12DE-E79E-7DC3-78B5C25B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D2CD-E738-4DAB-AF55-DE93EAB2764A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77C3-BC57-C1B9-D16C-AC275B4C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9CED1-4E5A-85FC-B80F-08A809EE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22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B7C20E-8A74-E8A2-C376-D925E31B6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7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E550-7C04-0A95-689D-AAFBED8B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387777" cy="4601183"/>
          </a:xfrm>
        </p:spPr>
        <p:txBody>
          <a:bodyPr>
            <a:normAutofit/>
          </a:bodyPr>
          <a:lstStyle/>
          <a:p>
            <a:r>
              <a:rPr lang="en-US" sz="3200" b="1" dirty="0"/>
              <a:t>Strategic Recommendations</a:t>
            </a:r>
            <a:br>
              <a:rPr lang="en-US" sz="3200" b="1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DE30-438B-BC73-3B6C-BBFF566A3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015" y="1123837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1)Target female customers</a:t>
            </a:r>
            <a:r>
              <a:rPr lang="en-US" sz="2400" dirty="0">
                <a:solidFill>
                  <a:schemeClr val="tx1"/>
                </a:solidFill>
              </a:rPr>
              <a:t>, especially adult women.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2)</a:t>
            </a:r>
            <a:r>
              <a:rPr lang="en-US" sz="2400" dirty="0">
                <a:solidFill>
                  <a:schemeClr val="tx1"/>
                </a:solidFill>
              </a:rPr>
              <a:t>Boost stock and promotions for </a:t>
            </a:r>
            <a:r>
              <a:rPr lang="en-US" sz="2400" b="1" dirty="0">
                <a:solidFill>
                  <a:schemeClr val="tx1"/>
                </a:solidFill>
              </a:rPr>
              <a:t>"Sets" and "Sarees"</a:t>
            </a:r>
            <a:r>
              <a:rPr lang="en-US" sz="2400" dirty="0">
                <a:solidFill>
                  <a:schemeClr val="tx1"/>
                </a:solidFill>
              </a:rPr>
              <a:t>, the top-selling categories.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3)</a:t>
            </a:r>
            <a:r>
              <a:rPr lang="en-US" sz="2400" dirty="0">
                <a:solidFill>
                  <a:schemeClr val="tx1"/>
                </a:solidFill>
              </a:rPr>
              <a:t>Focus on </a:t>
            </a:r>
            <a:r>
              <a:rPr lang="en-US" sz="2400" b="1" dirty="0">
                <a:solidFill>
                  <a:schemeClr val="tx1"/>
                </a:solidFill>
              </a:rPr>
              <a:t>high-performing states</a:t>
            </a:r>
            <a:r>
              <a:rPr lang="en-US" sz="2400" dirty="0">
                <a:solidFill>
                  <a:schemeClr val="tx1"/>
                </a:solidFill>
              </a:rPr>
              <a:t> like Maharashtra and Karnataka for marketing and distribution.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4)</a:t>
            </a:r>
            <a:r>
              <a:rPr lang="en-US" sz="2400" dirty="0">
                <a:solidFill>
                  <a:schemeClr val="tx1"/>
                </a:solidFill>
              </a:rPr>
              <a:t>Investigate the </a:t>
            </a:r>
            <a:r>
              <a:rPr lang="en-US" sz="2400" b="1" dirty="0">
                <a:solidFill>
                  <a:schemeClr val="tx1"/>
                </a:solidFill>
              </a:rPr>
              <a:t>decline in order volume</a:t>
            </a:r>
            <a:r>
              <a:rPr lang="en-US" sz="2400" dirty="0">
                <a:solidFill>
                  <a:schemeClr val="tx1"/>
                </a:solidFill>
              </a:rPr>
              <a:t> despite stable revenue – maybe fewer but higher-price items?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5)</a:t>
            </a:r>
            <a:r>
              <a:rPr lang="en-US" sz="2400" dirty="0">
                <a:solidFill>
                  <a:schemeClr val="tx1"/>
                </a:solidFill>
              </a:rPr>
              <a:t>Analyze customer preferences by </a:t>
            </a:r>
            <a:r>
              <a:rPr lang="en-US" sz="2400" b="1" dirty="0">
                <a:solidFill>
                  <a:schemeClr val="tx1"/>
                </a:solidFill>
              </a:rPr>
              <a:t>age group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041F0-E3A6-24EC-EF4C-145BC028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D2CD-E738-4DAB-AF55-DE93EAB2764A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A2452-75D6-B777-BEE8-729362DF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6BD25-7207-4CF5-6CAD-1FE1FABC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23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BC1372-B79A-F746-6C79-99692DACC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32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Certificate: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5A56E3-2A6F-6E33-F4F6-390B504F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447A1-64FB-8F1A-0197-585098F4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5E7E7-EF57-23D7-7860-3CE01A07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24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2159132-362A-E0EC-8E98-78CC2AA3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52E3-4DB6-4FEF-8888-B6CE2A4EC09E}" type="datetime1">
              <a:rPr lang="en-IN" smtClean="0"/>
              <a:t>20-04-2025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CA3961-6203-EACA-0641-3ABA41E3F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758" y="944091"/>
            <a:ext cx="7883377" cy="541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02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19" y="914401"/>
            <a:ext cx="8278083" cy="4267199"/>
          </a:xfrm>
        </p:spPr>
        <p:txBody>
          <a:bodyPr>
            <a:noAutofit/>
          </a:bodyPr>
          <a:lstStyle/>
          <a:p>
            <a:pPr algn="l"/>
            <a:r>
              <a:rPr sz="3200" dirty="0">
                <a:solidFill>
                  <a:schemeClr val="tx1"/>
                </a:solidFill>
              </a:rPr>
              <a:t>
The internship at </a:t>
            </a:r>
            <a:r>
              <a:rPr sz="3200" dirty="0" err="1">
                <a:solidFill>
                  <a:schemeClr val="tx1"/>
                </a:solidFill>
              </a:rPr>
              <a:t>Cognifyz</a:t>
            </a:r>
            <a:r>
              <a:rPr sz="3200" dirty="0">
                <a:solidFill>
                  <a:schemeClr val="tx1"/>
                </a:solidFill>
              </a:rPr>
              <a:t> Technology provided valuable hands-on experience as a Business Analyst. Throughout the four weeks, I developed essential skills in </a:t>
            </a:r>
            <a:r>
              <a:rPr lang="en-US" sz="3200" dirty="0">
                <a:solidFill>
                  <a:schemeClr val="tx1"/>
                </a:solidFill>
              </a:rPr>
              <a:t>business</a:t>
            </a:r>
            <a:r>
              <a:rPr sz="3200" dirty="0">
                <a:solidFill>
                  <a:schemeClr val="tx1"/>
                </a:solidFill>
              </a:rPr>
              <a:t> analysis, communication, and reporting. Using tools like Excel and Power BI, I was able to transform raw data into meaningful insights. This opportunity enhanced my understanding of real-world business processes and strengthened my analytical mindset.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AA7D50-2A7D-5AE5-C584-378C9849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15683-5A52-B165-924D-32BB7234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A2E0C-099D-DB8D-C93E-4CCB9373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25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AE23-64ED-DB8B-32A5-E7EC0283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158C-7C90-4884-80E0-87AAF9342442}" type="datetime1">
              <a:rPr lang="en-IN" smtClean="0"/>
              <a:t>20-04-2025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FA922-81F3-7616-9F98-E63E5884D651}"/>
              </a:ext>
            </a:extLst>
          </p:cNvPr>
          <p:cNvSpPr txBox="1"/>
          <p:nvPr/>
        </p:nvSpPr>
        <p:spPr>
          <a:xfrm>
            <a:off x="404598" y="3105834"/>
            <a:ext cx="240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97170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Details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: </a:t>
            </a:r>
            <a:r>
              <a:rPr lang="en-IN" dirty="0"/>
              <a:t> </a:t>
            </a:r>
            <a:r>
              <a:rPr lang="en-US" dirty="0" err="1"/>
              <a:t>Cognifyz</a:t>
            </a:r>
            <a:r>
              <a:rPr lang="en-US" dirty="0"/>
              <a:t> Technology </a:t>
            </a:r>
            <a:endParaRPr lang="en-IN" dirty="0"/>
          </a:p>
          <a:p>
            <a:r>
              <a:rPr lang="en-IN" dirty="0"/>
              <a:t>Email :</a:t>
            </a:r>
            <a:r>
              <a:rPr lang="en-US" dirty="0"/>
              <a:t>cognifyztechnologies@gmail.com </a:t>
            </a:r>
            <a:endParaRPr lang="en-IN" dirty="0"/>
          </a:p>
          <a:p>
            <a:r>
              <a:rPr lang="en-IN" dirty="0"/>
              <a:t>Phone Number : 7066644855</a:t>
            </a:r>
          </a:p>
          <a:p>
            <a:r>
              <a:rPr lang="en-IN" dirty="0"/>
              <a:t>Web :www.cognifyz.com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2C265-F337-1CDC-4FA1-17B4E42D4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C6EBD-1BBE-3C4B-721B-601C59EF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A4487-4578-C7A3-537D-455CC677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3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F52C28-3B42-80FE-43E2-F622563E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1B67-BE6F-45B8-A7B1-9F7F730A7FFD}" type="datetime1">
              <a:rPr lang="en-IN" smtClean="0"/>
              <a:t>20-04-2025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3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Process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: Selection of CV </a:t>
            </a:r>
          </a:p>
          <a:p>
            <a:r>
              <a:rPr lang="en-US" dirty="0"/>
              <a:t>Step 2 : Telephonic Interview</a:t>
            </a:r>
          </a:p>
          <a:p>
            <a:pPr marL="0" indent="0">
              <a:buNone/>
            </a:pPr>
            <a:r>
              <a:rPr lang="en-US" dirty="0"/>
              <a:t>		    - Scheduled on </a:t>
            </a:r>
            <a:r>
              <a:rPr lang="en-US" b="1" dirty="0"/>
              <a:t>March 4,2025</a:t>
            </a:r>
          </a:p>
          <a:p>
            <a:pPr marL="0" indent="0">
              <a:buNone/>
            </a:pPr>
            <a:r>
              <a:rPr lang="en-US" dirty="0"/>
              <a:t>		    - Interviewer :Sahil </a:t>
            </a:r>
            <a:r>
              <a:rPr lang="en-US" dirty="0" err="1"/>
              <a:t>Lambat</a:t>
            </a:r>
            <a:endParaRPr lang="en-US" dirty="0"/>
          </a:p>
          <a:p>
            <a:r>
              <a:rPr lang="en-US" dirty="0"/>
              <a:t>Step 3 : Final Selection Mail</a:t>
            </a:r>
          </a:p>
          <a:p>
            <a:pPr marL="0" indent="0">
              <a:buNone/>
            </a:pPr>
            <a:r>
              <a:rPr lang="en-US" dirty="0"/>
              <a:t>     		   -  Received </a:t>
            </a:r>
            <a:r>
              <a:rPr lang="en-US" dirty="0" err="1"/>
              <a:t>date:March</a:t>
            </a:r>
            <a:r>
              <a:rPr lang="en-US" dirty="0"/>
              <a:t> 6,2025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84BA4-8109-B0E9-1913-EDC8EDE75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AB08-3862-2FB8-3816-CAAF3FFE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F998A-3174-94B5-642F-E0148C64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4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488A6-396E-47F1-B564-80320707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B37C-4CE2-465D-84C0-AF777470EFA7}" type="datetime1">
              <a:rPr lang="en-IN" smtClean="0"/>
              <a:t>20-04-2025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61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 Letter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9B8B1-E35A-92CA-AFD2-34AB94A33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07"/>
            <a:ext cx="12192000" cy="914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38275-B8BF-DECE-D9A5-655C0B41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7CAAA-7DDB-0EE7-261B-9DDDFE7C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5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99EE09-AA31-E0C3-91F9-67C98050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CE72-0567-4699-8001-6AD40E626D32}" type="datetime1">
              <a:rPr lang="en-IN" smtClean="0"/>
              <a:t>20-04-2025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6D7EA2-37F0-538C-81EF-60CA57B73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96" y="907129"/>
            <a:ext cx="8279133" cy="516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4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Role  : Business Analyst Intern</a:t>
            </a:r>
          </a:p>
          <a:p>
            <a:r>
              <a:rPr dirty="0"/>
              <a:t>Location  : Remote</a:t>
            </a:r>
          </a:p>
          <a:p>
            <a:r>
              <a:rPr dirty="0"/>
              <a:t>Duration: 4 Weeks</a:t>
            </a:r>
          </a:p>
          <a:p>
            <a:r>
              <a:rPr dirty="0"/>
              <a:t>Perks :  Certificate, Training</a:t>
            </a:r>
            <a:r>
              <a:rPr lang="en-US" dirty="0"/>
              <a:t> , Offer Letter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96A9E-1C4D-BCA2-EA8A-B5F44BEED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70B3D-1EBC-17D9-D52A-983FDB19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76FEE-3AC8-FE8F-85B2-2D68A928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6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073B0-C7C5-A0F5-B479-DC116B64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3082-317A-4194-9197-FB42DBC4FA1A}" type="datetime1">
              <a:rPr lang="en-IN" smtClean="0"/>
              <a:t>20-04-2025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88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Manager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Project Manager </a:t>
            </a:r>
            <a:r>
              <a:rPr lang="en-IN" b="1" dirty="0" err="1"/>
              <a:t>Name:Sahil</a:t>
            </a:r>
            <a:r>
              <a:rPr lang="en-IN" b="1" dirty="0"/>
              <a:t>  </a:t>
            </a:r>
            <a:r>
              <a:rPr lang="en-IN" b="1" dirty="0" err="1"/>
              <a:t>Lambat</a:t>
            </a:r>
            <a:endParaRPr lang="en-IN" i="1" dirty="0"/>
          </a:p>
          <a:p>
            <a:r>
              <a:rPr lang="en-IN" b="1" dirty="0"/>
              <a:t>Email</a:t>
            </a:r>
            <a:r>
              <a:rPr lang="en-IN" dirty="0"/>
              <a:t> :sahillambat@cognifyz.com</a:t>
            </a:r>
          </a:p>
          <a:p>
            <a:r>
              <a:rPr lang="en-US" b="1" dirty="0"/>
              <a:t>Phone number</a:t>
            </a:r>
            <a:r>
              <a:rPr lang="en-US" dirty="0"/>
              <a:t> :7066644855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2AC13-9741-A04A-E9A2-D73A6EDA4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F268F-E30C-9F47-09E5-C78BD6A4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2FCA4-9738-4F13-CBC3-BD50D836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7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45461-24A6-F15E-DCAA-C2728B5E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5EA8-1DD0-4CBB-A02D-56A5AD4018BC}" type="datetime1">
              <a:rPr lang="en-IN" smtClean="0"/>
              <a:t>20-04-2025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90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64" y="2124010"/>
            <a:ext cx="3328827" cy="2037023"/>
          </a:xfrm>
        </p:spPr>
        <p:txBody>
          <a:bodyPr>
            <a:normAutofit/>
          </a:bodyPr>
          <a:lstStyle/>
          <a:p>
            <a:r>
              <a:rPr lang="en-US" dirty="0"/>
              <a:t>Official Communication Medium</a:t>
            </a:r>
            <a:endParaRPr lang="en-I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72171C-F7EC-4D6C-01DA-29F5C1F63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C3F06-AE4D-F03C-ED04-79BE6C36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0AF3A-1D7E-3C93-A382-EE76E18E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8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D28D7FA-915B-F685-86D7-0BE663FF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281-FB66-4499-B5E6-D06895BB9090}" type="datetime1">
              <a:rPr lang="en-IN" smtClean="0"/>
              <a:t>20-04-2025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5833A-E2C3-845E-D9D2-D6F5BDF5B4A7}"/>
              </a:ext>
            </a:extLst>
          </p:cNvPr>
          <p:cNvSpPr txBox="1"/>
          <p:nvPr/>
        </p:nvSpPr>
        <p:spPr>
          <a:xfrm>
            <a:off x="3568304" y="2250379"/>
            <a:ext cx="86236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Email as an Official Communication Medium</a:t>
            </a:r>
            <a:br>
              <a:rPr lang="en-US" sz="2800" dirty="0"/>
            </a:br>
            <a:r>
              <a:rPr lang="en-US" sz="2800" dirty="0"/>
              <a:t>Email is widely recognized as the primary medium for official communication in organizations.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1685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7" y="1399853"/>
            <a:ext cx="2743960" cy="4058293"/>
          </a:xfrm>
        </p:spPr>
        <p:txBody>
          <a:bodyPr>
            <a:normAutofit/>
          </a:bodyPr>
          <a:lstStyle/>
          <a:p>
            <a:r>
              <a:rPr lang="en-US" dirty="0"/>
              <a:t>Weekly Details </a:t>
            </a:r>
            <a:br>
              <a:rPr lang="en-US" dirty="0"/>
            </a:br>
            <a:r>
              <a:rPr lang="en-US" sz="1800" i="1" dirty="0"/>
              <a:t>(4Weeks Work Schedule )</a:t>
            </a:r>
            <a:endParaRPr lang="en-IN" sz="1800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035864"/>
              </p:ext>
            </p:extLst>
          </p:nvPr>
        </p:nvGraphicFramePr>
        <p:xfrm>
          <a:off x="3534310" y="1399853"/>
          <a:ext cx="8116584" cy="224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092">
                  <a:extLst>
                    <a:ext uri="{9D8B030D-6E8A-4147-A177-3AD203B41FA5}">
                      <a16:colId xmlns:a16="http://schemas.microsoft.com/office/drawing/2014/main" val="2833904494"/>
                    </a:ext>
                  </a:extLst>
                </a:gridCol>
                <a:gridCol w="1026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5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66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  <a:r>
                        <a:rPr lang="en-US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07-01-2025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13-01-2025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05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</a:t>
                      </a:r>
                      <a:r>
                        <a:rPr lang="en-US" baseline="0" dirty="0"/>
                        <a:t>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14-01-2025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20-01-2025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49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</a:t>
                      </a:r>
                      <a:r>
                        <a:rPr lang="en-US" baseline="0" dirty="0"/>
                        <a:t>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21-01-2025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26-01-2025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4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</a:t>
                      </a:r>
                      <a:r>
                        <a:rPr lang="en-US" baseline="0" dirty="0"/>
                        <a:t>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27-01-2025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02-01-2025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9F14EFF-27E8-15F9-B6D4-F8532365F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B93B-127D-F250-B15D-7B3E235B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2024-2025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DA4EC-F473-6D4B-C704-E2DFE615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14A-8E36-4694-891A-B27AA5D76361}" type="slidenum">
              <a:rPr lang="en-IN" smtClean="0"/>
              <a:t>9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70255-EABA-9DFE-9B60-2CD7A0FD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41B3-C4F5-4A51-97EB-A96B138276C4}" type="datetime1">
              <a:rPr lang="en-IN" smtClean="0"/>
              <a:t>20-04-2025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19979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EA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1348</TotalTime>
  <Words>706</Words>
  <Application>Microsoft Office PowerPoint</Application>
  <PresentationFormat>Widescreen</PresentationFormat>
  <Paragraphs>174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Arial</vt:lpstr>
      <vt:lpstr>Corbel</vt:lpstr>
      <vt:lpstr>Wingdings 2</vt:lpstr>
      <vt:lpstr>Frame</vt:lpstr>
      <vt:lpstr>INTERNSHIP Report </vt:lpstr>
      <vt:lpstr>Personal Information</vt:lpstr>
      <vt:lpstr>Company Details </vt:lpstr>
      <vt:lpstr>Selection Process </vt:lpstr>
      <vt:lpstr>Offer Letter </vt:lpstr>
      <vt:lpstr>Internship Details</vt:lpstr>
      <vt:lpstr>Project Manager Details</vt:lpstr>
      <vt:lpstr>Official Communication Medium</vt:lpstr>
      <vt:lpstr>Weekly Details  (4Weeks Work Schedule )</vt:lpstr>
      <vt:lpstr>Week 01: • Understood business requirements and KPIs • Collected past 3 months sales data  • Conducted meetings with stakeholders • Identified main focus: customer segmentation &amp; product performance</vt:lpstr>
      <vt:lpstr>PowerPoint Presentation</vt:lpstr>
      <vt:lpstr>Questions:  </vt:lpstr>
      <vt:lpstr>Week 02: • Cleaned and organized sales data using Excel • Created pivot tables to identify top-selling products • Shared findings in a team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 03: • Focused on customer behavior • Built Power BI dashboards for customer segmentation • Proposed insights on seasonal product performance • Visualized product category trends in Power BI</vt:lpstr>
      <vt:lpstr>PowerPoint Presentation</vt:lpstr>
      <vt:lpstr>Week 04: • Finalized insights and formatted executive report • Presented dashboard to mentors • Discussed possible actions based on the report</vt:lpstr>
      <vt:lpstr>Key Insights:</vt:lpstr>
      <vt:lpstr>Strategic Recommendations </vt:lpstr>
      <vt:lpstr>Certificate:</vt:lpstr>
      <vt:lpstr>
The internship at Cognifyz Technology provided valuable hands-on experience as a Business Analyst. Throughout the four weeks, I developed essential skills in business analysis, communication, and reporting. Using tools like Excel and Power BI, I was able to transform raw data into meaningful insights. This opportunity enhanced my understanding of real-world business processes and strengthened my analytical mindset.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Report</dc:title>
  <dc:creator>Microsoft account</dc:creator>
  <cp:lastModifiedBy>SANCHIT CHAUDHARI</cp:lastModifiedBy>
  <cp:revision>59</cp:revision>
  <dcterms:created xsi:type="dcterms:W3CDTF">2022-03-22T12:28:52Z</dcterms:created>
  <dcterms:modified xsi:type="dcterms:W3CDTF">2025-04-20T08:52:52Z</dcterms:modified>
</cp:coreProperties>
</file>