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67" r:id="rId3"/>
    <p:sldId id="257" r:id="rId4"/>
    <p:sldId id="258" r:id="rId5"/>
    <p:sldId id="259" r:id="rId6"/>
    <p:sldId id="260" r:id="rId7"/>
    <p:sldId id="261" r:id="rId8"/>
    <p:sldId id="266" r:id="rId9"/>
    <p:sldId id="262" r:id="rId10"/>
    <p:sldId id="265"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F3514-DB2C-4225-97E5-177E83ACE2E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6D12376-AC57-4EBE-93D2-A99B2AE6118E}">
      <dgm:prSet/>
      <dgm:spPr/>
      <dgm:t>
        <a:bodyPr/>
        <a:lstStyle/>
        <a:p>
          <a:pPr>
            <a:lnSpc>
              <a:spcPct val="100000"/>
            </a:lnSpc>
          </a:pPr>
          <a:r>
            <a:rPr lang="en-IN" dirty="0"/>
            <a:t>Power generation from solar panels is variable due to variations in solar irradiance, temperature and other components. Often when a system is entirely based on solar powering, it tends to compromise on the regularity and availability of power. </a:t>
          </a:r>
          <a:endParaRPr lang="en-US" dirty="0"/>
        </a:p>
      </dgm:t>
    </dgm:pt>
    <dgm:pt modelId="{4CA839AD-FB89-4846-9934-647DF15090EF}" type="parTrans" cxnId="{8F538D7D-C385-49FB-BAAB-D4BB2D69D61F}">
      <dgm:prSet/>
      <dgm:spPr/>
      <dgm:t>
        <a:bodyPr/>
        <a:lstStyle/>
        <a:p>
          <a:endParaRPr lang="en-US"/>
        </a:p>
      </dgm:t>
    </dgm:pt>
    <dgm:pt modelId="{84A13487-4109-439E-AE41-9564736C624E}" type="sibTrans" cxnId="{8F538D7D-C385-49FB-BAAB-D4BB2D69D61F}">
      <dgm:prSet/>
      <dgm:spPr/>
      <dgm:t>
        <a:bodyPr/>
        <a:lstStyle/>
        <a:p>
          <a:pPr>
            <a:lnSpc>
              <a:spcPct val="100000"/>
            </a:lnSpc>
          </a:pPr>
          <a:endParaRPr lang="en-US"/>
        </a:p>
      </dgm:t>
    </dgm:pt>
    <dgm:pt modelId="{51D6F909-DC5E-41C2-8285-7A9814E1CC17}">
      <dgm:prSet/>
      <dgm:spPr/>
      <dgm:t>
        <a:bodyPr/>
        <a:lstStyle/>
        <a:p>
          <a:pPr>
            <a:lnSpc>
              <a:spcPct val="100000"/>
            </a:lnSpc>
          </a:pPr>
          <a:r>
            <a:rPr lang="en-IN"/>
            <a:t>Conventional energy sources guarantee 24/7 availability of power but are limited on a long term basis and come at the cost of serious environmental damages.</a:t>
          </a:r>
          <a:endParaRPr lang="en-US"/>
        </a:p>
      </dgm:t>
    </dgm:pt>
    <dgm:pt modelId="{4D9D67D0-2C79-40F1-BAE4-45F55CAE4029}" type="parTrans" cxnId="{3D01B32D-6F1A-44F1-889F-CEB74C2F1F9A}">
      <dgm:prSet/>
      <dgm:spPr/>
      <dgm:t>
        <a:bodyPr/>
        <a:lstStyle/>
        <a:p>
          <a:endParaRPr lang="en-US"/>
        </a:p>
      </dgm:t>
    </dgm:pt>
    <dgm:pt modelId="{E37D3987-B03B-4874-A11A-F2CF6AB434D7}" type="sibTrans" cxnId="{3D01B32D-6F1A-44F1-889F-CEB74C2F1F9A}">
      <dgm:prSet/>
      <dgm:spPr/>
      <dgm:t>
        <a:bodyPr/>
        <a:lstStyle/>
        <a:p>
          <a:pPr>
            <a:lnSpc>
              <a:spcPct val="100000"/>
            </a:lnSpc>
          </a:pPr>
          <a:endParaRPr lang="en-US"/>
        </a:p>
      </dgm:t>
    </dgm:pt>
    <dgm:pt modelId="{E62ACDC2-70E8-47DE-97FC-0E310682C1B0}">
      <dgm:prSet/>
      <dgm:spPr/>
      <dgm:t>
        <a:bodyPr/>
        <a:lstStyle/>
        <a:p>
          <a:pPr>
            <a:lnSpc>
              <a:spcPct val="100000"/>
            </a:lnSpc>
          </a:pPr>
          <a:r>
            <a:rPr lang="en-IN"/>
            <a:t>What the current situation demands is striking the right balance between the two or in other words maximize the use of solar energy and minimize that of conventional while ensuring uninterrupted power supply. </a:t>
          </a:r>
          <a:endParaRPr lang="en-US"/>
        </a:p>
      </dgm:t>
    </dgm:pt>
    <dgm:pt modelId="{306A2EA1-B2CC-4BC7-B6A3-AECD6C64EFEE}" type="parTrans" cxnId="{B4D90257-452B-458B-9F5B-09DF6F8E2DD5}">
      <dgm:prSet/>
      <dgm:spPr/>
      <dgm:t>
        <a:bodyPr/>
        <a:lstStyle/>
        <a:p>
          <a:endParaRPr lang="en-US"/>
        </a:p>
      </dgm:t>
    </dgm:pt>
    <dgm:pt modelId="{23398031-CEE3-4740-BEB9-995A3D259370}" type="sibTrans" cxnId="{B4D90257-452B-458B-9F5B-09DF6F8E2DD5}">
      <dgm:prSet/>
      <dgm:spPr/>
      <dgm:t>
        <a:bodyPr/>
        <a:lstStyle/>
        <a:p>
          <a:pPr>
            <a:lnSpc>
              <a:spcPct val="100000"/>
            </a:lnSpc>
          </a:pPr>
          <a:endParaRPr lang="en-US"/>
        </a:p>
      </dgm:t>
    </dgm:pt>
    <dgm:pt modelId="{2EAF97A9-DB70-4C14-9B79-0C8D59852CA5}">
      <dgm:prSet/>
      <dgm:spPr/>
      <dgm:t>
        <a:bodyPr/>
        <a:lstStyle/>
        <a:p>
          <a:pPr>
            <a:lnSpc>
              <a:spcPct val="100000"/>
            </a:lnSpc>
          </a:pPr>
          <a:r>
            <a:rPr lang="en-IN"/>
            <a:t>The aim of the project is to design an intelligent IoT based system that efficiently switches between Solar and Conventional Energy based on the load requirements of the user while ensuring a regular power supply. </a:t>
          </a:r>
          <a:endParaRPr lang="en-US"/>
        </a:p>
      </dgm:t>
    </dgm:pt>
    <dgm:pt modelId="{2B681C6F-2141-4703-B36D-15A58B8848AA}" type="parTrans" cxnId="{075973C6-82DF-48C9-BD19-76AC737CC3E0}">
      <dgm:prSet/>
      <dgm:spPr/>
      <dgm:t>
        <a:bodyPr/>
        <a:lstStyle/>
        <a:p>
          <a:endParaRPr lang="en-US"/>
        </a:p>
      </dgm:t>
    </dgm:pt>
    <dgm:pt modelId="{7D611396-7C00-4C28-9A0A-B5EDF64348DC}" type="sibTrans" cxnId="{075973C6-82DF-48C9-BD19-76AC737CC3E0}">
      <dgm:prSet/>
      <dgm:spPr/>
      <dgm:t>
        <a:bodyPr/>
        <a:lstStyle/>
        <a:p>
          <a:endParaRPr lang="en-US"/>
        </a:p>
      </dgm:t>
    </dgm:pt>
    <dgm:pt modelId="{5E3B8F16-6F13-4752-BE86-B8983E3567D6}" type="pres">
      <dgm:prSet presAssocID="{612F3514-DB2C-4225-97E5-177E83ACE2E9}" presName="root" presStyleCnt="0">
        <dgm:presLayoutVars>
          <dgm:dir/>
          <dgm:resizeHandles val="exact"/>
        </dgm:presLayoutVars>
      </dgm:prSet>
      <dgm:spPr/>
    </dgm:pt>
    <dgm:pt modelId="{74D772CE-1CC8-4A85-AC1A-6AC7BE613AAF}" type="pres">
      <dgm:prSet presAssocID="{612F3514-DB2C-4225-97E5-177E83ACE2E9}" presName="container" presStyleCnt="0">
        <dgm:presLayoutVars>
          <dgm:dir/>
          <dgm:resizeHandles val="exact"/>
        </dgm:presLayoutVars>
      </dgm:prSet>
      <dgm:spPr/>
    </dgm:pt>
    <dgm:pt modelId="{DB5236DD-CFA2-41FE-821B-97A8207D07DB}" type="pres">
      <dgm:prSet presAssocID="{F6D12376-AC57-4EBE-93D2-A99B2AE6118E}" presName="compNode" presStyleCnt="0"/>
      <dgm:spPr/>
    </dgm:pt>
    <dgm:pt modelId="{DCB45B42-8E59-4BDD-A0E6-C59CF52D8F31}" type="pres">
      <dgm:prSet presAssocID="{F6D12376-AC57-4EBE-93D2-A99B2AE6118E}" presName="iconBgRect" presStyleLbl="bgShp" presStyleIdx="0" presStyleCnt="4"/>
      <dgm:spPr/>
    </dgm:pt>
    <dgm:pt modelId="{6A020B43-75FE-4D84-9447-98233F21AF69}" type="pres">
      <dgm:prSet presAssocID="{F6D12376-AC57-4EBE-93D2-A99B2AE611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n"/>
        </a:ext>
      </dgm:extLst>
    </dgm:pt>
    <dgm:pt modelId="{7B0328E0-2F69-4C1B-9305-CCBE616C0EE3}" type="pres">
      <dgm:prSet presAssocID="{F6D12376-AC57-4EBE-93D2-A99B2AE6118E}" presName="spaceRect" presStyleCnt="0"/>
      <dgm:spPr/>
    </dgm:pt>
    <dgm:pt modelId="{FF1C2F37-750E-4512-A064-004896A82FDC}" type="pres">
      <dgm:prSet presAssocID="{F6D12376-AC57-4EBE-93D2-A99B2AE6118E}" presName="textRect" presStyleLbl="revTx" presStyleIdx="0" presStyleCnt="4">
        <dgm:presLayoutVars>
          <dgm:chMax val="1"/>
          <dgm:chPref val="1"/>
        </dgm:presLayoutVars>
      </dgm:prSet>
      <dgm:spPr/>
    </dgm:pt>
    <dgm:pt modelId="{2623AD38-1329-4026-8EAA-C7F0D815DD39}" type="pres">
      <dgm:prSet presAssocID="{84A13487-4109-439E-AE41-9564736C624E}" presName="sibTrans" presStyleLbl="sibTrans2D1" presStyleIdx="0" presStyleCnt="0"/>
      <dgm:spPr/>
    </dgm:pt>
    <dgm:pt modelId="{A601DFD8-1B1A-47B8-9406-85A8CBD68C34}" type="pres">
      <dgm:prSet presAssocID="{51D6F909-DC5E-41C2-8285-7A9814E1CC17}" presName="compNode" presStyleCnt="0"/>
      <dgm:spPr/>
    </dgm:pt>
    <dgm:pt modelId="{82D7FFB6-7A68-48B8-99BC-63998E5975A5}" type="pres">
      <dgm:prSet presAssocID="{51D6F909-DC5E-41C2-8285-7A9814E1CC17}" presName="iconBgRect" presStyleLbl="bgShp" presStyleIdx="1" presStyleCnt="4"/>
      <dgm:spPr/>
    </dgm:pt>
    <dgm:pt modelId="{BF66C625-814D-468E-AF66-A97A8DA108CC}" type="pres">
      <dgm:prSet presAssocID="{51D6F909-DC5E-41C2-8285-7A9814E1CC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dmill"/>
        </a:ext>
      </dgm:extLst>
    </dgm:pt>
    <dgm:pt modelId="{99EC1637-5785-4152-A822-5BD2C556A0AF}" type="pres">
      <dgm:prSet presAssocID="{51D6F909-DC5E-41C2-8285-7A9814E1CC17}" presName="spaceRect" presStyleCnt="0"/>
      <dgm:spPr/>
    </dgm:pt>
    <dgm:pt modelId="{1D22CBF7-12B7-4AFA-BE9B-4BA5B492CC22}" type="pres">
      <dgm:prSet presAssocID="{51D6F909-DC5E-41C2-8285-7A9814E1CC17}" presName="textRect" presStyleLbl="revTx" presStyleIdx="1" presStyleCnt="4">
        <dgm:presLayoutVars>
          <dgm:chMax val="1"/>
          <dgm:chPref val="1"/>
        </dgm:presLayoutVars>
      </dgm:prSet>
      <dgm:spPr/>
    </dgm:pt>
    <dgm:pt modelId="{38FA26CD-10F5-4DAA-92E1-4A3CF4EE563F}" type="pres">
      <dgm:prSet presAssocID="{E37D3987-B03B-4874-A11A-F2CF6AB434D7}" presName="sibTrans" presStyleLbl="sibTrans2D1" presStyleIdx="0" presStyleCnt="0"/>
      <dgm:spPr/>
    </dgm:pt>
    <dgm:pt modelId="{016EA7B6-1A4C-42CD-84E1-C74B98545DF6}" type="pres">
      <dgm:prSet presAssocID="{E62ACDC2-70E8-47DE-97FC-0E310682C1B0}" presName="compNode" presStyleCnt="0"/>
      <dgm:spPr/>
    </dgm:pt>
    <dgm:pt modelId="{5AC1962B-62ED-4D2D-9F2C-7CD599A87822}" type="pres">
      <dgm:prSet presAssocID="{E62ACDC2-70E8-47DE-97FC-0E310682C1B0}" presName="iconBgRect" presStyleLbl="bgShp" presStyleIdx="2" presStyleCnt="4"/>
      <dgm:spPr/>
    </dgm:pt>
    <dgm:pt modelId="{CD8BE43B-C016-43E0-B221-425516950C2F}" type="pres">
      <dgm:prSet presAssocID="{E62ACDC2-70E8-47DE-97FC-0E310682C1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1C877875-9C1B-4E43-B688-414ED9A41B7B}" type="pres">
      <dgm:prSet presAssocID="{E62ACDC2-70E8-47DE-97FC-0E310682C1B0}" presName="spaceRect" presStyleCnt="0"/>
      <dgm:spPr/>
    </dgm:pt>
    <dgm:pt modelId="{1DC8DB2E-4124-4014-9B04-2EE595CF88D7}" type="pres">
      <dgm:prSet presAssocID="{E62ACDC2-70E8-47DE-97FC-0E310682C1B0}" presName="textRect" presStyleLbl="revTx" presStyleIdx="2" presStyleCnt="4">
        <dgm:presLayoutVars>
          <dgm:chMax val="1"/>
          <dgm:chPref val="1"/>
        </dgm:presLayoutVars>
      </dgm:prSet>
      <dgm:spPr/>
    </dgm:pt>
    <dgm:pt modelId="{16E6749F-8545-4B3B-9AA4-8530DAD4D666}" type="pres">
      <dgm:prSet presAssocID="{23398031-CEE3-4740-BEB9-995A3D259370}" presName="sibTrans" presStyleLbl="sibTrans2D1" presStyleIdx="0" presStyleCnt="0"/>
      <dgm:spPr/>
    </dgm:pt>
    <dgm:pt modelId="{B4AB8068-F427-4B69-8CDC-9FB0F146B046}" type="pres">
      <dgm:prSet presAssocID="{2EAF97A9-DB70-4C14-9B79-0C8D59852CA5}" presName="compNode" presStyleCnt="0"/>
      <dgm:spPr/>
    </dgm:pt>
    <dgm:pt modelId="{A5F0CA2E-E97F-4CF5-BFB1-BD6314BC14F1}" type="pres">
      <dgm:prSet presAssocID="{2EAF97A9-DB70-4C14-9B79-0C8D59852CA5}" presName="iconBgRect" presStyleLbl="bgShp" presStyleIdx="3" presStyleCnt="4"/>
      <dgm:spPr/>
    </dgm:pt>
    <dgm:pt modelId="{3FFD5DFD-F816-46E9-95CF-435CF3491971}" type="pres">
      <dgm:prSet presAssocID="{2EAF97A9-DB70-4C14-9B79-0C8D59852C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A92D63DC-B569-4AAF-B124-CD29E260741E}" type="pres">
      <dgm:prSet presAssocID="{2EAF97A9-DB70-4C14-9B79-0C8D59852CA5}" presName="spaceRect" presStyleCnt="0"/>
      <dgm:spPr/>
    </dgm:pt>
    <dgm:pt modelId="{5E7AEF11-D295-4497-BF2D-4C1F7D7B3159}" type="pres">
      <dgm:prSet presAssocID="{2EAF97A9-DB70-4C14-9B79-0C8D59852CA5}" presName="textRect" presStyleLbl="revTx" presStyleIdx="3" presStyleCnt="4">
        <dgm:presLayoutVars>
          <dgm:chMax val="1"/>
          <dgm:chPref val="1"/>
        </dgm:presLayoutVars>
      </dgm:prSet>
      <dgm:spPr/>
    </dgm:pt>
  </dgm:ptLst>
  <dgm:cxnLst>
    <dgm:cxn modelId="{F173CE0E-BABE-4F16-AC23-3EBA08CDE215}" type="presOf" srcId="{E37D3987-B03B-4874-A11A-F2CF6AB434D7}" destId="{38FA26CD-10F5-4DAA-92E1-4A3CF4EE563F}" srcOrd="0" destOrd="0" presId="urn:microsoft.com/office/officeart/2018/2/layout/IconCircleList"/>
    <dgm:cxn modelId="{3D01B32D-6F1A-44F1-889F-CEB74C2F1F9A}" srcId="{612F3514-DB2C-4225-97E5-177E83ACE2E9}" destId="{51D6F909-DC5E-41C2-8285-7A9814E1CC17}" srcOrd="1" destOrd="0" parTransId="{4D9D67D0-2C79-40F1-BAE4-45F55CAE4029}" sibTransId="{E37D3987-B03B-4874-A11A-F2CF6AB434D7}"/>
    <dgm:cxn modelId="{90111439-2DD4-4FEC-B777-A09F4674D868}" type="presOf" srcId="{2EAF97A9-DB70-4C14-9B79-0C8D59852CA5}" destId="{5E7AEF11-D295-4497-BF2D-4C1F7D7B3159}" srcOrd="0" destOrd="0" presId="urn:microsoft.com/office/officeart/2018/2/layout/IconCircleList"/>
    <dgm:cxn modelId="{CA2B4A4C-CA03-4E3A-ADE1-7884E8AF8688}" type="presOf" srcId="{F6D12376-AC57-4EBE-93D2-A99B2AE6118E}" destId="{FF1C2F37-750E-4512-A064-004896A82FDC}" srcOrd="0" destOrd="0" presId="urn:microsoft.com/office/officeart/2018/2/layout/IconCircleList"/>
    <dgm:cxn modelId="{B4D90257-452B-458B-9F5B-09DF6F8E2DD5}" srcId="{612F3514-DB2C-4225-97E5-177E83ACE2E9}" destId="{E62ACDC2-70E8-47DE-97FC-0E310682C1B0}" srcOrd="2" destOrd="0" parTransId="{306A2EA1-B2CC-4BC7-B6A3-AECD6C64EFEE}" sibTransId="{23398031-CEE3-4740-BEB9-995A3D259370}"/>
    <dgm:cxn modelId="{1ABCFC57-CC85-4623-BA61-F4DFFA97804F}" type="presOf" srcId="{612F3514-DB2C-4225-97E5-177E83ACE2E9}" destId="{5E3B8F16-6F13-4752-BE86-B8983E3567D6}" srcOrd="0" destOrd="0" presId="urn:microsoft.com/office/officeart/2018/2/layout/IconCircleList"/>
    <dgm:cxn modelId="{6B94AE6B-0627-4ED3-A74F-59B057D883B2}" type="presOf" srcId="{84A13487-4109-439E-AE41-9564736C624E}" destId="{2623AD38-1329-4026-8EAA-C7F0D815DD39}" srcOrd="0" destOrd="0" presId="urn:microsoft.com/office/officeart/2018/2/layout/IconCircleList"/>
    <dgm:cxn modelId="{82CB8077-A89A-406B-B92C-091FD1DDD80D}" type="presOf" srcId="{23398031-CEE3-4740-BEB9-995A3D259370}" destId="{16E6749F-8545-4B3B-9AA4-8530DAD4D666}" srcOrd="0" destOrd="0" presId="urn:microsoft.com/office/officeart/2018/2/layout/IconCircleList"/>
    <dgm:cxn modelId="{8F538D7D-C385-49FB-BAAB-D4BB2D69D61F}" srcId="{612F3514-DB2C-4225-97E5-177E83ACE2E9}" destId="{F6D12376-AC57-4EBE-93D2-A99B2AE6118E}" srcOrd="0" destOrd="0" parTransId="{4CA839AD-FB89-4846-9934-647DF15090EF}" sibTransId="{84A13487-4109-439E-AE41-9564736C624E}"/>
    <dgm:cxn modelId="{A7CE77C2-88E2-47C8-B90F-690276E0625D}" type="presOf" srcId="{51D6F909-DC5E-41C2-8285-7A9814E1CC17}" destId="{1D22CBF7-12B7-4AFA-BE9B-4BA5B492CC22}" srcOrd="0" destOrd="0" presId="urn:microsoft.com/office/officeart/2018/2/layout/IconCircleList"/>
    <dgm:cxn modelId="{075973C6-82DF-48C9-BD19-76AC737CC3E0}" srcId="{612F3514-DB2C-4225-97E5-177E83ACE2E9}" destId="{2EAF97A9-DB70-4C14-9B79-0C8D59852CA5}" srcOrd="3" destOrd="0" parTransId="{2B681C6F-2141-4703-B36D-15A58B8848AA}" sibTransId="{7D611396-7C00-4C28-9A0A-B5EDF64348DC}"/>
    <dgm:cxn modelId="{56793AF7-F13C-44E0-A4A9-FD666A73C041}" type="presOf" srcId="{E62ACDC2-70E8-47DE-97FC-0E310682C1B0}" destId="{1DC8DB2E-4124-4014-9B04-2EE595CF88D7}" srcOrd="0" destOrd="0" presId="urn:microsoft.com/office/officeart/2018/2/layout/IconCircleList"/>
    <dgm:cxn modelId="{6C2B71C6-13AD-427E-A5C6-A4C595024527}" type="presParOf" srcId="{5E3B8F16-6F13-4752-BE86-B8983E3567D6}" destId="{74D772CE-1CC8-4A85-AC1A-6AC7BE613AAF}" srcOrd="0" destOrd="0" presId="urn:microsoft.com/office/officeart/2018/2/layout/IconCircleList"/>
    <dgm:cxn modelId="{5B8612B4-1B15-438D-8A54-B26D421C7922}" type="presParOf" srcId="{74D772CE-1CC8-4A85-AC1A-6AC7BE613AAF}" destId="{DB5236DD-CFA2-41FE-821B-97A8207D07DB}" srcOrd="0" destOrd="0" presId="urn:microsoft.com/office/officeart/2018/2/layout/IconCircleList"/>
    <dgm:cxn modelId="{6A24027B-2B86-4737-92DA-6DE0CF59787B}" type="presParOf" srcId="{DB5236DD-CFA2-41FE-821B-97A8207D07DB}" destId="{DCB45B42-8E59-4BDD-A0E6-C59CF52D8F31}" srcOrd="0" destOrd="0" presId="urn:microsoft.com/office/officeart/2018/2/layout/IconCircleList"/>
    <dgm:cxn modelId="{E51FF0EA-934B-4674-9B42-B43D2038491A}" type="presParOf" srcId="{DB5236DD-CFA2-41FE-821B-97A8207D07DB}" destId="{6A020B43-75FE-4D84-9447-98233F21AF69}" srcOrd="1" destOrd="0" presId="urn:microsoft.com/office/officeart/2018/2/layout/IconCircleList"/>
    <dgm:cxn modelId="{4EDF36C7-F239-4E09-843B-860B4CB6C2C6}" type="presParOf" srcId="{DB5236DD-CFA2-41FE-821B-97A8207D07DB}" destId="{7B0328E0-2F69-4C1B-9305-CCBE616C0EE3}" srcOrd="2" destOrd="0" presId="urn:microsoft.com/office/officeart/2018/2/layout/IconCircleList"/>
    <dgm:cxn modelId="{1AE019C8-C3E4-46AD-AF8C-8A974CC06EDE}" type="presParOf" srcId="{DB5236DD-CFA2-41FE-821B-97A8207D07DB}" destId="{FF1C2F37-750E-4512-A064-004896A82FDC}" srcOrd="3" destOrd="0" presId="urn:microsoft.com/office/officeart/2018/2/layout/IconCircleList"/>
    <dgm:cxn modelId="{A64C9246-EE97-4E3A-A0DB-8C1FCEBBCD27}" type="presParOf" srcId="{74D772CE-1CC8-4A85-AC1A-6AC7BE613AAF}" destId="{2623AD38-1329-4026-8EAA-C7F0D815DD39}" srcOrd="1" destOrd="0" presId="urn:microsoft.com/office/officeart/2018/2/layout/IconCircleList"/>
    <dgm:cxn modelId="{A861EB40-A45B-4A0B-9883-61A2AC4092D1}" type="presParOf" srcId="{74D772CE-1CC8-4A85-AC1A-6AC7BE613AAF}" destId="{A601DFD8-1B1A-47B8-9406-85A8CBD68C34}" srcOrd="2" destOrd="0" presId="urn:microsoft.com/office/officeart/2018/2/layout/IconCircleList"/>
    <dgm:cxn modelId="{9E10FC6C-411A-4FBF-BA17-28EDA7546A45}" type="presParOf" srcId="{A601DFD8-1B1A-47B8-9406-85A8CBD68C34}" destId="{82D7FFB6-7A68-48B8-99BC-63998E5975A5}" srcOrd="0" destOrd="0" presId="urn:microsoft.com/office/officeart/2018/2/layout/IconCircleList"/>
    <dgm:cxn modelId="{D41699D8-D584-4A6F-B82F-A390DD24D1C0}" type="presParOf" srcId="{A601DFD8-1B1A-47B8-9406-85A8CBD68C34}" destId="{BF66C625-814D-468E-AF66-A97A8DA108CC}" srcOrd="1" destOrd="0" presId="urn:microsoft.com/office/officeart/2018/2/layout/IconCircleList"/>
    <dgm:cxn modelId="{59207222-1EDD-4AFC-8567-71341C020D01}" type="presParOf" srcId="{A601DFD8-1B1A-47B8-9406-85A8CBD68C34}" destId="{99EC1637-5785-4152-A822-5BD2C556A0AF}" srcOrd="2" destOrd="0" presId="urn:microsoft.com/office/officeart/2018/2/layout/IconCircleList"/>
    <dgm:cxn modelId="{71ABCC6E-5BF4-4BC7-8796-60493893AED2}" type="presParOf" srcId="{A601DFD8-1B1A-47B8-9406-85A8CBD68C34}" destId="{1D22CBF7-12B7-4AFA-BE9B-4BA5B492CC22}" srcOrd="3" destOrd="0" presId="urn:microsoft.com/office/officeart/2018/2/layout/IconCircleList"/>
    <dgm:cxn modelId="{880AFF72-EFFB-4572-92F8-3B493A5C582B}" type="presParOf" srcId="{74D772CE-1CC8-4A85-AC1A-6AC7BE613AAF}" destId="{38FA26CD-10F5-4DAA-92E1-4A3CF4EE563F}" srcOrd="3" destOrd="0" presId="urn:microsoft.com/office/officeart/2018/2/layout/IconCircleList"/>
    <dgm:cxn modelId="{5BBC5204-FC05-46C3-9CEA-D047EAA32B4F}" type="presParOf" srcId="{74D772CE-1CC8-4A85-AC1A-6AC7BE613AAF}" destId="{016EA7B6-1A4C-42CD-84E1-C74B98545DF6}" srcOrd="4" destOrd="0" presId="urn:microsoft.com/office/officeart/2018/2/layout/IconCircleList"/>
    <dgm:cxn modelId="{3F5C2F8E-D9FD-438A-8434-29717046C912}" type="presParOf" srcId="{016EA7B6-1A4C-42CD-84E1-C74B98545DF6}" destId="{5AC1962B-62ED-4D2D-9F2C-7CD599A87822}" srcOrd="0" destOrd="0" presId="urn:microsoft.com/office/officeart/2018/2/layout/IconCircleList"/>
    <dgm:cxn modelId="{975B30EA-D1E0-4EC3-86C1-1A753BFFF60A}" type="presParOf" srcId="{016EA7B6-1A4C-42CD-84E1-C74B98545DF6}" destId="{CD8BE43B-C016-43E0-B221-425516950C2F}" srcOrd="1" destOrd="0" presId="urn:microsoft.com/office/officeart/2018/2/layout/IconCircleList"/>
    <dgm:cxn modelId="{0C9A7DEB-B5D1-4193-B6EE-15BB5A67ED90}" type="presParOf" srcId="{016EA7B6-1A4C-42CD-84E1-C74B98545DF6}" destId="{1C877875-9C1B-4E43-B688-414ED9A41B7B}" srcOrd="2" destOrd="0" presId="urn:microsoft.com/office/officeart/2018/2/layout/IconCircleList"/>
    <dgm:cxn modelId="{E1DA986B-6029-4241-AD35-C959B05EA0F6}" type="presParOf" srcId="{016EA7B6-1A4C-42CD-84E1-C74B98545DF6}" destId="{1DC8DB2E-4124-4014-9B04-2EE595CF88D7}" srcOrd="3" destOrd="0" presId="urn:microsoft.com/office/officeart/2018/2/layout/IconCircleList"/>
    <dgm:cxn modelId="{54BF2BF1-A2B9-48DC-A0A9-936A1464A1CE}" type="presParOf" srcId="{74D772CE-1CC8-4A85-AC1A-6AC7BE613AAF}" destId="{16E6749F-8545-4B3B-9AA4-8530DAD4D666}" srcOrd="5" destOrd="0" presId="urn:microsoft.com/office/officeart/2018/2/layout/IconCircleList"/>
    <dgm:cxn modelId="{4EEB00C4-B1B4-4A88-AEC5-58D4FD4E8F53}" type="presParOf" srcId="{74D772CE-1CC8-4A85-AC1A-6AC7BE613AAF}" destId="{B4AB8068-F427-4B69-8CDC-9FB0F146B046}" srcOrd="6" destOrd="0" presId="urn:microsoft.com/office/officeart/2018/2/layout/IconCircleList"/>
    <dgm:cxn modelId="{0117780C-2492-47E4-9B8B-CDE0698AC752}" type="presParOf" srcId="{B4AB8068-F427-4B69-8CDC-9FB0F146B046}" destId="{A5F0CA2E-E97F-4CF5-BFB1-BD6314BC14F1}" srcOrd="0" destOrd="0" presId="urn:microsoft.com/office/officeart/2018/2/layout/IconCircleList"/>
    <dgm:cxn modelId="{C480C356-7C5F-4199-A75A-0EFA8939AFB4}" type="presParOf" srcId="{B4AB8068-F427-4B69-8CDC-9FB0F146B046}" destId="{3FFD5DFD-F816-46E9-95CF-435CF3491971}" srcOrd="1" destOrd="0" presId="urn:microsoft.com/office/officeart/2018/2/layout/IconCircleList"/>
    <dgm:cxn modelId="{7FC61407-7FF7-405E-BF7F-9DAF9709DC70}" type="presParOf" srcId="{B4AB8068-F427-4B69-8CDC-9FB0F146B046}" destId="{A92D63DC-B569-4AAF-B124-CD29E260741E}" srcOrd="2" destOrd="0" presId="urn:microsoft.com/office/officeart/2018/2/layout/IconCircleList"/>
    <dgm:cxn modelId="{9B55F8BC-F15A-4F8A-87A1-7510E321E17B}" type="presParOf" srcId="{B4AB8068-F427-4B69-8CDC-9FB0F146B046}" destId="{5E7AEF11-D295-4497-BF2D-4C1F7D7B315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DA5CB-DDE8-49D4-B601-3EB30448FCE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54B63F-1DFE-404A-98B8-0B5FD13F856E}">
      <dgm:prSet/>
      <dgm:spPr/>
      <dgm:t>
        <a:bodyPr/>
        <a:lstStyle/>
        <a:p>
          <a:pPr>
            <a:lnSpc>
              <a:spcPct val="100000"/>
            </a:lnSpc>
          </a:pPr>
          <a:r>
            <a:rPr lang="en-US"/>
            <a:t>Usually at 11-12pm the midday sun is at its highest intensity. Hence, we will power all 3 units with solar power while conventional is driven to 0.</a:t>
          </a:r>
        </a:p>
      </dgm:t>
    </dgm:pt>
    <dgm:pt modelId="{C6A6B148-39C0-4D3C-A453-B389BE92FC94}" type="parTrans" cxnId="{60E4D494-9CDE-4F85-86FF-724436846D6C}">
      <dgm:prSet/>
      <dgm:spPr/>
      <dgm:t>
        <a:bodyPr/>
        <a:lstStyle/>
        <a:p>
          <a:endParaRPr lang="en-US"/>
        </a:p>
      </dgm:t>
    </dgm:pt>
    <dgm:pt modelId="{6F9F45C3-85FF-4374-A412-7FC99FD535A6}" type="sibTrans" cxnId="{60E4D494-9CDE-4F85-86FF-724436846D6C}">
      <dgm:prSet/>
      <dgm:spPr/>
      <dgm:t>
        <a:bodyPr/>
        <a:lstStyle/>
        <a:p>
          <a:endParaRPr lang="en-US"/>
        </a:p>
      </dgm:t>
    </dgm:pt>
    <dgm:pt modelId="{9E2F12C6-0AA9-4E96-8F70-9B8B78B8BD39}">
      <dgm:prSet/>
      <dgm:spPr/>
      <dgm:t>
        <a:bodyPr/>
        <a:lstStyle/>
        <a:p>
          <a:pPr>
            <a:lnSpc>
              <a:spcPct val="100000"/>
            </a:lnSpc>
          </a:pPr>
          <a:r>
            <a:rPr lang="en-US"/>
            <a:t>Around 4-5 pm in the afternoon, the Sun starts to set hence the solar current decreases and it is likely that it will not be able to power all 3 units. Since we need to </a:t>
          </a:r>
          <a:r>
            <a:rPr lang="en-US" b="1"/>
            <a:t>maximize solar and minimize conventional, </a:t>
          </a:r>
          <a:r>
            <a:rPr lang="en-US"/>
            <a:t>we switch to a combination of solar and conventional to power the system.</a:t>
          </a:r>
        </a:p>
      </dgm:t>
    </dgm:pt>
    <dgm:pt modelId="{D045EFF6-E6C4-4EFC-B26F-7B58B45FFDCE}" type="parTrans" cxnId="{F2CA9BF7-9EE0-4D75-BE0C-006E01350E88}">
      <dgm:prSet/>
      <dgm:spPr/>
      <dgm:t>
        <a:bodyPr/>
        <a:lstStyle/>
        <a:p>
          <a:endParaRPr lang="en-US"/>
        </a:p>
      </dgm:t>
    </dgm:pt>
    <dgm:pt modelId="{8A641AC3-76E4-4A77-BC67-0D052F9EC62F}" type="sibTrans" cxnId="{F2CA9BF7-9EE0-4D75-BE0C-006E01350E88}">
      <dgm:prSet/>
      <dgm:spPr/>
      <dgm:t>
        <a:bodyPr/>
        <a:lstStyle/>
        <a:p>
          <a:endParaRPr lang="en-US"/>
        </a:p>
      </dgm:t>
    </dgm:pt>
    <dgm:pt modelId="{1B1789FC-BC99-49C3-BFE8-0927D5CCDCD6}">
      <dgm:prSet/>
      <dgm:spPr/>
      <dgm:t>
        <a:bodyPr/>
        <a:lstStyle/>
        <a:p>
          <a:pPr>
            <a:lnSpc>
              <a:spcPct val="100000"/>
            </a:lnSpc>
          </a:pPr>
          <a:r>
            <a:rPr lang="en-US"/>
            <a:t>During the evening around 6-7pm the solar energy is negligible. To minimize conventional we need not power the factory ,thus we shall power the other 2 units using conventional current.</a:t>
          </a:r>
        </a:p>
      </dgm:t>
    </dgm:pt>
    <dgm:pt modelId="{28977CF9-1977-471E-BAAA-9DA232E7885A}" type="parTrans" cxnId="{7F72CA1B-530B-4967-90B6-87B1810221BC}">
      <dgm:prSet/>
      <dgm:spPr/>
      <dgm:t>
        <a:bodyPr/>
        <a:lstStyle/>
        <a:p>
          <a:endParaRPr lang="en-US"/>
        </a:p>
      </dgm:t>
    </dgm:pt>
    <dgm:pt modelId="{EFB0A462-453F-4969-80A1-F83D71028860}" type="sibTrans" cxnId="{7F72CA1B-530B-4967-90B6-87B1810221BC}">
      <dgm:prSet/>
      <dgm:spPr/>
      <dgm:t>
        <a:bodyPr/>
        <a:lstStyle/>
        <a:p>
          <a:endParaRPr lang="en-US"/>
        </a:p>
      </dgm:t>
    </dgm:pt>
    <dgm:pt modelId="{720D02DF-A92E-4950-A439-8E5C20C4B5D6}">
      <dgm:prSet/>
      <dgm:spPr/>
      <dgm:t>
        <a:bodyPr/>
        <a:lstStyle/>
        <a:p>
          <a:pPr>
            <a:lnSpc>
              <a:spcPct val="100000"/>
            </a:lnSpc>
          </a:pPr>
          <a:r>
            <a:rPr lang="en-US"/>
            <a:t>At night, it is optimal to only power the hospital as it is our priority for which we will use conventional.</a:t>
          </a:r>
        </a:p>
      </dgm:t>
    </dgm:pt>
    <dgm:pt modelId="{C3938E63-D16D-4CAE-92CC-35084DE539E8}" type="parTrans" cxnId="{7222B3B8-D2B5-413D-BFCC-B3562303F6F9}">
      <dgm:prSet/>
      <dgm:spPr/>
      <dgm:t>
        <a:bodyPr/>
        <a:lstStyle/>
        <a:p>
          <a:endParaRPr lang="en-US"/>
        </a:p>
      </dgm:t>
    </dgm:pt>
    <dgm:pt modelId="{CC6DF71C-BA61-4D9E-A179-518E6D9BDA92}" type="sibTrans" cxnId="{7222B3B8-D2B5-413D-BFCC-B3562303F6F9}">
      <dgm:prSet/>
      <dgm:spPr/>
      <dgm:t>
        <a:bodyPr/>
        <a:lstStyle/>
        <a:p>
          <a:endParaRPr lang="en-US"/>
        </a:p>
      </dgm:t>
    </dgm:pt>
    <dgm:pt modelId="{F3477F24-8FC8-453C-BF2F-85818AD23796}">
      <dgm:prSet/>
      <dgm:spPr/>
      <dgm:t>
        <a:bodyPr/>
        <a:lstStyle/>
        <a:p>
          <a:pPr>
            <a:lnSpc>
              <a:spcPct val="100000"/>
            </a:lnSpc>
          </a:pPr>
          <a:r>
            <a:rPr lang="en-US"/>
            <a:t>Without IoT, we would need to hire someone to connect and disconnect the respective circuits. However using the knowledge and resources IoT has, we have created an </a:t>
          </a:r>
          <a:r>
            <a:rPr lang="en-IN"/>
            <a:t>automatic switching system that relays between Solar and Conventional depending on load requirements.</a:t>
          </a:r>
          <a:endParaRPr lang="en-US"/>
        </a:p>
      </dgm:t>
    </dgm:pt>
    <dgm:pt modelId="{BD40DD2C-4D51-4A28-B67A-A61C783C8F02}" type="parTrans" cxnId="{3E16E35D-4188-4074-BC53-6C32DCC53D2E}">
      <dgm:prSet/>
      <dgm:spPr/>
      <dgm:t>
        <a:bodyPr/>
        <a:lstStyle/>
        <a:p>
          <a:endParaRPr lang="en-US"/>
        </a:p>
      </dgm:t>
    </dgm:pt>
    <dgm:pt modelId="{1EEEDAC7-58B5-4467-814A-E5887B3B764F}" type="sibTrans" cxnId="{3E16E35D-4188-4074-BC53-6C32DCC53D2E}">
      <dgm:prSet/>
      <dgm:spPr/>
      <dgm:t>
        <a:bodyPr/>
        <a:lstStyle/>
        <a:p>
          <a:endParaRPr lang="en-US"/>
        </a:p>
      </dgm:t>
    </dgm:pt>
    <dgm:pt modelId="{4D0FF3CC-4821-44B1-88F1-F8B1D25ED149}" type="pres">
      <dgm:prSet presAssocID="{C30DA5CB-DDE8-49D4-B601-3EB30448FCED}" presName="root" presStyleCnt="0">
        <dgm:presLayoutVars>
          <dgm:dir/>
          <dgm:resizeHandles val="exact"/>
        </dgm:presLayoutVars>
      </dgm:prSet>
      <dgm:spPr/>
    </dgm:pt>
    <dgm:pt modelId="{2299C479-2422-4301-9AC4-67D7FC01303B}" type="pres">
      <dgm:prSet presAssocID="{2D54B63F-1DFE-404A-98B8-0B5FD13F856E}" presName="compNode" presStyleCnt="0"/>
      <dgm:spPr/>
    </dgm:pt>
    <dgm:pt modelId="{331F519E-CDFB-4E1A-B554-9E1F5BEE64AD}" type="pres">
      <dgm:prSet presAssocID="{2D54B63F-1DFE-404A-98B8-0B5FD13F856E}" presName="bgRect" presStyleLbl="bgShp" presStyleIdx="0" presStyleCnt="5"/>
      <dgm:spPr/>
    </dgm:pt>
    <dgm:pt modelId="{7C0B4DAE-A73C-4792-8BB7-63F087C18DCE}" type="pres">
      <dgm:prSet presAssocID="{2D54B63F-1DFE-404A-98B8-0B5FD13F85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n"/>
        </a:ext>
      </dgm:extLst>
    </dgm:pt>
    <dgm:pt modelId="{47526492-CEAC-4AED-8F83-A7E41A57776F}" type="pres">
      <dgm:prSet presAssocID="{2D54B63F-1DFE-404A-98B8-0B5FD13F856E}" presName="spaceRect" presStyleCnt="0"/>
      <dgm:spPr/>
    </dgm:pt>
    <dgm:pt modelId="{6B28292C-4071-4C08-AB6F-6377425983E7}" type="pres">
      <dgm:prSet presAssocID="{2D54B63F-1DFE-404A-98B8-0B5FD13F856E}" presName="parTx" presStyleLbl="revTx" presStyleIdx="0" presStyleCnt="5">
        <dgm:presLayoutVars>
          <dgm:chMax val="0"/>
          <dgm:chPref val="0"/>
        </dgm:presLayoutVars>
      </dgm:prSet>
      <dgm:spPr/>
    </dgm:pt>
    <dgm:pt modelId="{E35A2223-AEF0-4CD1-A2BE-F1C2DEAFD65A}" type="pres">
      <dgm:prSet presAssocID="{6F9F45C3-85FF-4374-A412-7FC99FD535A6}" presName="sibTrans" presStyleCnt="0"/>
      <dgm:spPr/>
    </dgm:pt>
    <dgm:pt modelId="{9CD639AE-D616-4D4E-8288-195613136149}" type="pres">
      <dgm:prSet presAssocID="{9E2F12C6-0AA9-4E96-8F70-9B8B78B8BD39}" presName="compNode" presStyleCnt="0"/>
      <dgm:spPr/>
    </dgm:pt>
    <dgm:pt modelId="{EEE48DAE-4D15-4DE3-80D4-80C2A3E084A0}" type="pres">
      <dgm:prSet presAssocID="{9E2F12C6-0AA9-4E96-8F70-9B8B78B8BD39}" presName="bgRect" presStyleLbl="bgShp" presStyleIdx="1" presStyleCnt="5"/>
      <dgm:spPr/>
    </dgm:pt>
    <dgm:pt modelId="{0D4B1BFE-EDA0-49F2-A924-03922D4DD036}" type="pres">
      <dgm:prSet presAssocID="{9E2F12C6-0AA9-4E96-8F70-9B8B78B8BD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set scene"/>
        </a:ext>
      </dgm:extLst>
    </dgm:pt>
    <dgm:pt modelId="{C472B852-A32C-4A3E-9650-32944F9412F8}" type="pres">
      <dgm:prSet presAssocID="{9E2F12C6-0AA9-4E96-8F70-9B8B78B8BD39}" presName="spaceRect" presStyleCnt="0"/>
      <dgm:spPr/>
    </dgm:pt>
    <dgm:pt modelId="{6C32FC71-07EC-4959-B6F7-BEB99DD6F0A2}" type="pres">
      <dgm:prSet presAssocID="{9E2F12C6-0AA9-4E96-8F70-9B8B78B8BD39}" presName="parTx" presStyleLbl="revTx" presStyleIdx="1" presStyleCnt="5">
        <dgm:presLayoutVars>
          <dgm:chMax val="0"/>
          <dgm:chPref val="0"/>
        </dgm:presLayoutVars>
      </dgm:prSet>
      <dgm:spPr/>
    </dgm:pt>
    <dgm:pt modelId="{C66EA647-C9C1-4D79-B83D-8846E0CAE1FF}" type="pres">
      <dgm:prSet presAssocID="{8A641AC3-76E4-4A77-BC67-0D052F9EC62F}" presName="sibTrans" presStyleCnt="0"/>
      <dgm:spPr/>
    </dgm:pt>
    <dgm:pt modelId="{7ACE72CC-75E9-41C8-B28B-BE99BD8D4CAA}" type="pres">
      <dgm:prSet presAssocID="{1B1789FC-BC99-49C3-BFE8-0927D5CCDCD6}" presName="compNode" presStyleCnt="0"/>
      <dgm:spPr/>
    </dgm:pt>
    <dgm:pt modelId="{3740F641-8221-4E4F-B958-D8C489F2E939}" type="pres">
      <dgm:prSet presAssocID="{1B1789FC-BC99-49C3-BFE8-0927D5CCDCD6}" presName="bgRect" presStyleLbl="bgShp" presStyleIdx="2" presStyleCnt="5"/>
      <dgm:spPr/>
    </dgm:pt>
    <dgm:pt modelId="{D8A8DE6A-0756-4003-AF7A-C79AF3AA7D58}" type="pres">
      <dgm:prSet presAssocID="{1B1789FC-BC99-49C3-BFE8-0927D5CCDC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ndmill"/>
        </a:ext>
      </dgm:extLst>
    </dgm:pt>
    <dgm:pt modelId="{7D2B5049-5B97-4010-8AA1-C937BEE6C12F}" type="pres">
      <dgm:prSet presAssocID="{1B1789FC-BC99-49C3-BFE8-0927D5CCDCD6}" presName="spaceRect" presStyleCnt="0"/>
      <dgm:spPr/>
    </dgm:pt>
    <dgm:pt modelId="{408CA8AF-75CF-45B2-A61C-89540BCD8EE2}" type="pres">
      <dgm:prSet presAssocID="{1B1789FC-BC99-49C3-BFE8-0927D5CCDCD6}" presName="parTx" presStyleLbl="revTx" presStyleIdx="2" presStyleCnt="5">
        <dgm:presLayoutVars>
          <dgm:chMax val="0"/>
          <dgm:chPref val="0"/>
        </dgm:presLayoutVars>
      </dgm:prSet>
      <dgm:spPr/>
    </dgm:pt>
    <dgm:pt modelId="{BC52B859-C9ED-4D57-920A-0FD3EAAE829C}" type="pres">
      <dgm:prSet presAssocID="{EFB0A462-453F-4969-80A1-F83D71028860}" presName="sibTrans" presStyleCnt="0"/>
      <dgm:spPr/>
    </dgm:pt>
    <dgm:pt modelId="{24130B0B-F970-4220-856A-28395C52C3E3}" type="pres">
      <dgm:prSet presAssocID="{720D02DF-A92E-4950-A439-8E5C20C4B5D6}" presName="compNode" presStyleCnt="0"/>
      <dgm:spPr/>
    </dgm:pt>
    <dgm:pt modelId="{040BCFF0-FB96-4AF2-9387-AE479AEC69F1}" type="pres">
      <dgm:prSet presAssocID="{720D02DF-A92E-4950-A439-8E5C20C4B5D6}" presName="bgRect" presStyleLbl="bgShp" presStyleIdx="3" presStyleCnt="5"/>
      <dgm:spPr/>
    </dgm:pt>
    <dgm:pt modelId="{C901F836-ABBC-4DD2-AE28-A28939E583FB}" type="pres">
      <dgm:prSet presAssocID="{720D02DF-A92E-4950-A439-8E5C20C4B5D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reetlight"/>
        </a:ext>
      </dgm:extLst>
    </dgm:pt>
    <dgm:pt modelId="{47975835-A3AD-4062-B5E6-3AA2C052FE0A}" type="pres">
      <dgm:prSet presAssocID="{720D02DF-A92E-4950-A439-8E5C20C4B5D6}" presName="spaceRect" presStyleCnt="0"/>
      <dgm:spPr/>
    </dgm:pt>
    <dgm:pt modelId="{6E9A823D-8D30-400F-87D0-922E21CDB07B}" type="pres">
      <dgm:prSet presAssocID="{720D02DF-A92E-4950-A439-8E5C20C4B5D6}" presName="parTx" presStyleLbl="revTx" presStyleIdx="3" presStyleCnt="5">
        <dgm:presLayoutVars>
          <dgm:chMax val="0"/>
          <dgm:chPref val="0"/>
        </dgm:presLayoutVars>
      </dgm:prSet>
      <dgm:spPr/>
    </dgm:pt>
    <dgm:pt modelId="{B705014A-DFBE-433E-8546-EF24FB32C269}" type="pres">
      <dgm:prSet presAssocID="{CC6DF71C-BA61-4D9E-A179-518E6D9BDA92}" presName="sibTrans" presStyleCnt="0"/>
      <dgm:spPr/>
    </dgm:pt>
    <dgm:pt modelId="{41193D7A-BA44-4A45-9BFF-476707E5003E}" type="pres">
      <dgm:prSet presAssocID="{F3477F24-8FC8-453C-BF2F-85818AD23796}" presName="compNode" presStyleCnt="0"/>
      <dgm:spPr/>
    </dgm:pt>
    <dgm:pt modelId="{B913F452-0735-4DE7-BD23-C7599EEB98C2}" type="pres">
      <dgm:prSet presAssocID="{F3477F24-8FC8-453C-BF2F-85818AD23796}" presName="bgRect" presStyleLbl="bgShp" presStyleIdx="4" presStyleCnt="5"/>
      <dgm:spPr/>
    </dgm:pt>
    <dgm:pt modelId="{758010D0-9019-4A8D-868D-38226E04E2A4}" type="pres">
      <dgm:prSet presAssocID="{F3477F24-8FC8-453C-BF2F-85818AD237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7090B86F-75A7-4061-8E11-64ED92652CB0}" type="pres">
      <dgm:prSet presAssocID="{F3477F24-8FC8-453C-BF2F-85818AD23796}" presName="spaceRect" presStyleCnt="0"/>
      <dgm:spPr/>
    </dgm:pt>
    <dgm:pt modelId="{D63C2FA1-680C-4603-BFF2-6052944369CF}" type="pres">
      <dgm:prSet presAssocID="{F3477F24-8FC8-453C-BF2F-85818AD23796}" presName="parTx" presStyleLbl="revTx" presStyleIdx="4" presStyleCnt="5">
        <dgm:presLayoutVars>
          <dgm:chMax val="0"/>
          <dgm:chPref val="0"/>
        </dgm:presLayoutVars>
      </dgm:prSet>
      <dgm:spPr/>
    </dgm:pt>
  </dgm:ptLst>
  <dgm:cxnLst>
    <dgm:cxn modelId="{7F72CA1B-530B-4967-90B6-87B1810221BC}" srcId="{C30DA5CB-DDE8-49D4-B601-3EB30448FCED}" destId="{1B1789FC-BC99-49C3-BFE8-0927D5CCDCD6}" srcOrd="2" destOrd="0" parTransId="{28977CF9-1977-471E-BAAA-9DA232E7885A}" sibTransId="{EFB0A462-453F-4969-80A1-F83D71028860}"/>
    <dgm:cxn modelId="{897F3D35-25DD-46FD-9F82-700855CD8140}" type="presOf" srcId="{F3477F24-8FC8-453C-BF2F-85818AD23796}" destId="{D63C2FA1-680C-4603-BFF2-6052944369CF}" srcOrd="0" destOrd="0" presId="urn:microsoft.com/office/officeart/2018/2/layout/IconVerticalSolidList"/>
    <dgm:cxn modelId="{E6131640-F9EE-40C6-9BE3-C2E02EDB40C1}" type="presOf" srcId="{1B1789FC-BC99-49C3-BFE8-0927D5CCDCD6}" destId="{408CA8AF-75CF-45B2-A61C-89540BCD8EE2}" srcOrd="0" destOrd="0" presId="urn:microsoft.com/office/officeart/2018/2/layout/IconVerticalSolidList"/>
    <dgm:cxn modelId="{3E16E35D-4188-4074-BC53-6C32DCC53D2E}" srcId="{C30DA5CB-DDE8-49D4-B601-3EB30448FCED}" destId="{F3477F24-8FC8-453C-BF2F-85818AD23796}" srcOrd="4" destOrd="0" parTransId="{BD40DD2C-4D51-4A28-B67A-A61C783C8F02}" sibTransId="{1EEEDAC7-58B5-4467-814A-E5887B3B764F}"/>
    <dgm:cxn modelId="{DAB3BA64-EC3C-48DC-84C2-FD1E8393FFB6}" type="presOf" srcId="{9E2F12C6-0AA9-4E96-8F70-9B8B78B8BD39}" destId="{6C32FC71-07EC-4959-B6F7-BEB99DD6F0A2}" srcOrd="0" destOrd="0" presId="urn:microsoft.com/office/officeart/2018/2/layout/IconVerticalSolidList"/>
    <dgm:cxn modelId="{7A5F4A6F-886A-41F3-AD63-FC7A2E126C2C}" type="presOf" srcId="{2D54B63F-1DFE-404A-98B8-0B5FD13F856E}" destId="{6B28292C-4071-4C08-AB6F-6377425983E7}" srcOrd="0" destOrd="0" presId="urn:microsoft.com/office/officeart/2018/2/layout/IconVerticalSolidList"/>
    <dgm:cxn modelId="{60E4D494-9CDE-4F85-86FF-724436846D6C}" srcId="{C30DA5CB-DDE8-49D4-B601-3EB30448FCED}" destId="{2D54B63F-1DFE-404A-98B8-0B5FD13F856E}" srcOrd="0" destOrd="0" parTransId="{C6A6B148-39C0-4D3C-A453-B389BE92FC94}" sibTransId="{6F9F45C3-85FF-4374-A412-7FC99FD535A6}"/>
    <dgm:cxn modelId="{87D22AAE-EAC2-42DC-844E-09C51D532AA0}" type="presOf" srcId="{720D02DF-A92E-4950-A439-8E5C20C4B5D6}" destId="{6E9A823D-8D30-400F-87D0-922E21CDB07B}" srcOrd="0" destOrd="0" presId="urn:microsoft.com/office/officeart/2018/2/layout/IconVerticalSolidList"/>
    <dgm:cxn modelId="{7222B3B8-D2B5-413D-BFCC-B3562303F6F9}" srcId="{C30DA5CB-DDE8-49D4-B601-3EB30448FCED}" destId="{720D02DF-A92E-4950-A439-8E5C20C4B5D6}" srcOrd="3" destOrd="0" parTransId="{C3938E63-D16D-4CAE-92CC-35084DE539E8}" sibTransId="{CC6DF71C-BA61-4D9E-A179-518E6D9BDA92}"/>
    <dgm:cxn modelId="{021FC2E4-EE7D-45C3-A944-39D563834280}" type="presOf" srcId="{C30DA5CB-DDE8-49D4-B601-3EB30448FCED}" destId="{4D0FF3CC-4821-44B1-88F1-F8B1D25ED149}" srcOrd="0" destOrd="0" presId="urn:microsoft.com/office/officeart/2018/2/layout/IconVerticalSolidList"/>
    <dgm:cxn modelId="{F2CA9BF7-9EE0-4D75-BE0C-006E01350E88}" srcId="{C30DA5CB-DDE8-49D4-B601-3EB30448FCED}" destId="{9E2F12C6-0AA9-4E96-8F70-9B8B78B8BD39}" srcOrd="1" destOrd="0" parTransId="{D045EFF6-E6C4-4EFC-B26F-7B58B45FFDCE}" sibTransId="{8A641AC3-76E4-4A77-BC67-0D052F9EC62F}"/>
    <dgm:cxn modelId="{996AA1DC-47CD-4685-B417-B3BC68FBF54B}" type="presParOf" srcId="{4D0FF3CC-4821-44B1-88F1-F8B1D25ED149}" destId="{2299C479-2422-4301-9AC4-67D7FC01303B}" srcOrd="0" destOrd="0" presId="urn:microsoft.com/office/officeart/2018/2/layout/IconVerticalSolidList"/>
    <dgm:cxn modelId="{F3BC2B23-4E40-4373-8744-BB04BFFE538F}" type="presParOf" srcId="{2299C479-2422-4301-9AC4-67D7FC01303B}" destId="{331F519E-CDFB-4E1A-B554-9E1F5BEE64AD}" srcOrd="0" destOrd="0" presId="urn:microsoft.com/office/officeart/2018/2/layout/IconVerticalSolidList"/>
    <dgm:cxn modelId="{450188E9-C9FA-4310-8D85-8294C95CCA93}" type="presParOf" srcId="{2299C479-2422-4301-9AC4-67D7FC01303B}" destId="{7C0B4DAE-A73C-4792-8BB7-63F087C18DCE}" srcOrd="1" destOrd="0" presId="urn:microsoft.com/office/officeart/2018/2/layout/IconVerticalSolidList"/>
    <dgm:cxn modelId="{D9F7A181-CAD6-434B-902C-3FAC8FDF0B47}" type="presParOf" srcId="{2299C479-2422-4301-9AC4-67D7FC01303B}" destId="{47526492-CEAC-4AED-8F83-A7E41A57776F}" srcOrd="2" destOrd="0" presId="urn:microsoft.com/office/officeart/2018/2/layout/IconVerticalSolidList"/>
    <dgm:cxn modelId="{1BF3260C-6D91-4566-ACED-64A8852A534D}" type="presParOf" srcId="{2299C479-2422-4301-9AC4-67D7FC01303B}" destId="{6B28292C-4071-4C08-AB6F-6377425983E7}" srcOrd="3" destOrd="0" presId="urn:microsoft.com/office/officeart/2018/2/layout/IconVerticalSolidList"/>
    <dgm:cxn modelId="{42D05D13-B0E9-4000-A1A4-B48B5F31AEFD}" type="presParOf" srcId="{4D0FF3CC-4821-44B1-88F1-F8B1D25ED149}" destId="{E35A2223-AEF0-4CD1-A2BE-F1C2DEAFD65A}" srcOrd="1" destOrd="0" presId="urn:microsoft.com/office/officeart/2018/2/layout/IconVerticalSolidList"/>
    <dgm:cxn modelId="{141C492B-1935-4C4B-BFBC-D734E619011E}" type="presParOf" srcId="{4D0FF3CC-4821-44B1-88F1-F8B1D25ED149}" destId="{9CD639AE-D616-4D4E-8288-195613136149}" srcOrd="2" destOrd="0" presId="urn:microsoft.com/office/officeart/2018/2/layout/IconVerticalSolidList"/>
    <dgm:cxn modelId="{872FC95F-04A4-4272-88DD-37E0833DB146}" type="presParOf" srcId="{9CD639AE-D616-4D4E-8288-195613136149}" destId="{EEE48DAE-4D15-4DE3-80D4-80C2A3E084A0}" srcOrd="0" destOrd="0" presId="urn:microsoft.com/office/officeart/2018/2/layout/IconVerticalSolidList"/>
    <dgm:cxn modelId="{10316EEB-6BC1-40A0-AFE9-C41C018DEA7B}" type="presParOf" srcId="{9CD639AE-D616-4D4E-8288-195613136149}" destId="{0D4B1BFE-EDA0-49F2-A924-03922D4DD036}" srcOrd="1" destOrd="0" presId="urn:microsoft.com/office/officeart/2018/2/layout/IconVerticalSolidList"/>
    <dgm:cxn modelId="{D240C3EC-E73A-441F-B42C-99C36E84066D}" type="presParOf" srcId="{9CD639AE-D616-4D4E-8288-195613136149}" destId="{C472B852-A32C-4A3E-9650-32944F9412F8}" srcOrd="2" destOrd="0" presId="urn:microsoft.com/office/officeart/2018/2/layout/IconVerticalSolidList"/>
    <dgm:cxn modelId="{999B8CE9-9596-48FC-BA4F-09BB1DD07198}" type="presParOf" srcId="{9CD639AE-D616-4D4E-8288-195613136149}" destId="{6C32FC71-07EC-4959-B6F7-BEB99DD6F0A2}" srcOrd="3" destOrd="0" presId="urn:microsoft.com/office/officeart/2018/2/layout/IconVerticalSolidList"/>
    <dgm:cxn modelId="{67E86DAA-2B27-40A2-81DA-0F5BE926E49B}" type="presParOf" srcId="{4D0FF3CC-4821-44B1-88F1-F8B1D25ED149}" destId="{C66EA647-C9C1-4D79-B83D-8846E0CAE1FF}" srcOrd="3" destOrd="0" presId="urn:microsoft.com/office/officeart/2018/2/layout/IconVerticalSolidList"/>
    <dgm:cxn modelId="{634FEF11-7578-42B6-BAA5-73B2A30180B9}" type="presParOf" srcId="{4D0FF3CC-4821-44B1-88F1-F8B1D25ED149}" destId="{7ACE72CC-75E9-41C8-B28B-BE99BD8D4CAA}" srcOrd="4" destOrd="0" presId="urn:microsoft.com/office/officeart/2018/2/layout/IconVerticalSolidList"/>
    <dgm:cxn modelId="{D1C5AE72-BE4C-46E5-BF4F-E14DC15A4461}" type="presParOf" srcId="{7ACE72CC-75E9-41C8-B28B-BE99BD8D4CAA}" destId="{3740F641-8221-4E4F-B958-D8C489F2E939}" srcOrd="0" destOrd="0" presId="urn:microsoft.com/office/officeart/2018/2/layout/IconVerticalSolidList"/>
    <dgm:cxn modelId="{ED987EC1-948F-4114-9E3A-C8E961CEDF6E}" type="presParOf" srcId="{7ACE72CC-75E9-41C8-B28B-BE99BD8D4CAA}" destId="{D8A8DE6A-0756-4003-AF7A-C79AF3AA7D58}" srcOrd="1" destOrd="0" presId="urn:microsoft.com/office/officeart/2018/2/layout/IconVerticalSolidList"/>
    <dgm:cxn modelId="{8BC72772-F86D-4CBE-A661-F19440E324F4}" type="presParOf" srcId="{7ACE72CC-75E9-41C8-B28B-BE99BD8D4CAA}" destId="{7D2B5049-5B97-4010-8AA1-C937BEE6C12F}" srcOrd="2" destOrd="0" presId="urn:microsoft.com/office/officeart/2018/2/layout/IconVerticalSolidList"/>
    <dgm:cxn modelId="{D4620EA6-F0EB-463E-81C2-827E78445E0C}" type="presParOf" srcId="{7ACE72CC-75E9-41C8-B28B-BE99BD8D4CAA}" destId="{408CA8AF-75CF-45B2-A61C-89540BCD8EE2}" srcOrd="3" destOrd="0" presId="urn:microsoft.com/office/officeart/2018/2/layout/IconVerticalSolidList"/>
    <dgm:cxn modelId="{53A355C3-757A-44AF-8CD4-52B83BCF31DA}" type="presParOf" srcId="{4D0FF3CC-4821-44B1-88F1-F8B1D25ED149}" destId="{BC52B859-C9ED-4D57-920A-0FD3EAAE829C}" srcOrd="5" destOrd="0" presId="urn:microsoft.com/office/officeart/2018/2/layout/IconVerticalSolidList"/>
    <dgm:cxn modelId="{02424057-71CF-40AB-8B23-3D3BD7E24AD5}" type="presParOf" srcId="{4D0FF3CC-4821-44B1-88F1-F8B1D25ED149}" destId="{24130B0B-F970-4220-856A-28395C52C3E3}" srcOrd="6" destOrd="0" presId="urn:microsoft.com/office/officeart/2018/2/layout/IconVerticalSolidList"/>
    <dgm:cxn modelId="{695F17AF-6E3E-4629-9292-705595D0B716}" type="presParOf" srcId="{24130B0B-F970-4220-856A-28395C52C3E3}" destId="{040BCFF0-FB96-4AF2-9387-AE479AEC69F1}" srcOrd="0" destOrd="0" presId="urn:microsoft.com/office/officeart/2018/2/layout/IconVerticalSolidList"/>
    <dgm:cxn modelId="{75EDEE8F-EED2-4314-BD06-7C5AAF995A6F}" type="presParOf" srcId="{24130B0B-F970-4220-856A-28395C52C3E3}" destId="{C901F836-ABBC-4DD2-AE28-A28939E583FB}" srcOrd="1" destOrd="0" presId="urn:microsoft.com/office/officeart/2018/2/layout/IconVerticalSolidList"/>
    <dgm:cxn modelId="{760E1504-5EC7-4A8C-AAEE-E4FE995E1581}" type="presParOf" srcId="{24130B0B-F970-4220-856A-28395C52C3E3}" destId="{47975835-A3AD-4062-B5E6-3AA2C052FE0A}" srcOrd="2" destOrd="0" presId="urn:microsoft.com/office/officeart/2018/2/layout/IconVerticalSolidList"/>
    <dgm:cxn modelId="{5420162E-1941-492E-B5AF-43A6B3BA8BB0}" type="presParOf" srcId="{24130B0B-F970-4220-856A-28395C52C3E3}" destId="{6E9A823D-8D30-400F-87D0-922E21CDB07B}" srcOrd="3" destOrd="0" presId="urn:microsoft.com/office/officeart/2018/2/layout/IconVerticalSolidList"/>
    <dgm:cxn modelId="{28686D00-ED31-4BD8-8A70-24735342D36A}" type="presParOf" srcId="{4D0FF3CC-4821-44B1-88F1-F8B1D25ED149}" destId="{B705014A-DFBE-433E-8546-EF24FB32C269}" srcOrd="7" destOrd="0" presId="urn:microsoft.com/office/officeart/2018/2/layout/IconVerticalSolidList"/>
    <dgm:cxn modelId="{431B0EC8-B0B3-403E-A8D1-D29BF8A08BDF}" type="presParOf" srcId="{4D0FF3CC-4821-44B1-88F1-F8B1D25ED149}" destId="{41193D7A-BA44-4A45-9BFF-476707E5003E}" srcOrd="8" destOrd="0" presId="urn:microsoft.com/office/officeart/2018/2/layout/IconVerticalSolidList"/>
    <dgm:cxn modelId="{1AAE2113-6944-42B4-9BC3-1126AA14FFE9}" type="presParOf" srcId="{41193D7A-BA44-4A45-9BFF-476707E5003E}" destId="{B913F452-0735-4DE7-BD23-C7599EEB98C2}" srcOrd="0" destOrd="0" presId="urn:microsoft.com/office/officeart/2018/2/layout/IconVerticalSolidList"/>
    <dgm:cxn modelId="{104AD6E8-CB16-4453-AC4E-C72D4E8E442C}" type="presParOf" srcId="{41193D7A-BA44-4A45-9BFF-476707E5003E}" destId="{758010D0-9019-4A8D-868D-38226E04E2A4}" srcOrd="1" destOrd="0" presId="urn:microsoft.com/office/officeart/2018/2/layout/IconVerticalSolidList"/>
    <dgm:cxn modelId="{737EBE92-472E-4036-A118-8CA4896722F0}" type="presParOf" srcId="{41193D7A-BA44-4A45-9BFF-476707E5003E}" destId="{7090B86F-75A7-4061-8E11-64ED92652CB0}" srcOrd="2" destOrd="0" presId="urn:microsoft.com/office/officeart/2018/2/layout/IconVerticalSolidList"/>
    <dgm:cxn modelId="{256B79EA-71A0-4EB9-A1FC-AB7B4331CC50}" type="presParOf" srcId="{41193D7A-BA44-4A45-9BFF-476707E5003E}" destId="{D63C2FA1-680C-4603-BFF2-6052944369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45B42-8E59-4BDD-A0E6-C59CF52D8F31}">
      <dsp:nvSpPr>
        <dsp:cNvPr id="0" name=""/>
        <dsp:cNvSpPr/>
      </dsp:nvSpPr>
      <dsp:spPr>
        <a:xfrm>
          <a:off x="134825"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20B43-75FE-4D84-9447-98233F21AF69}">
      <dsp:nvSpPr>
        <dsp:cNvPr id="0" name=""/>
        <dsp:cNvSpPr/>
      </dsp:nvSpPr>
      <dsp:spPr>
        <a:xfrm>
          <a:off x="406966" y="657309"/>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1C2F37-750E-4512-A064-004896A82FDC}">
      <dsp:nvSpPr>
        <dsp:cNvPr id="0" name=""/>
        <dsp:cNvSpPr/>
      </dsp:nvSpPr>
      <dsp:spPr>
        <a:xfrm>
          <a:off x="1708430"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Power generation from solar panels is variable due to variations in solar irradiance, temperature and other components. Often when a system is entirely based on solar powering, it tends to compromise on the regularity and availability of power. </a:t>
          </a:r>
          <a:endParaRPr lang="en-US" sz="1200" kern="1200" dirty="0"/>
        </a:p>
      </dsp:txBody>
      <dsp:txXfrm>
        <a:off x="1708430" y="385168"/>
        <a:ext cx="3054644" cy="1295909"/>
      </dsp:txXfrm>
    </dsp:sp>
    <dsp:sp modelId="{82D7FFB6-7A68-48B8-99BC-63998E5975A5}">
      <dsp:nvSpPr>
        <dsp:cNvPr id="0" name=""/>
        <dsp:cNvSpPr/>
      </dsp:nvSpPr>
      <dsp:spPr>
        <a:xfrm>
          <a:off x="5295324"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6C625-814D-468E-AF66-A97A8DA108CC}">
      <dsp:nvSpPr>
        <dsp:cNvPr id="0" name=""/>
        <dsp:cNvSpPr/>
      </dsp:nvSpPr>
      <dsp:spPr>
        <a:xfrm>
          <a:off x="5567465" y="657309"/>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2CBF7-12B7-4AFA-BE9B-4BA5B492CC22}">
      <dsp:nvSpPr>
        <dsp:cNvPr id="0" name=""/>
        <dsp:cNvSpPr/>
      </dsp:nvSpPr>
      <dsp:spPr>
        <a:xfrm>
          <a:off x="6868929"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Conventional energy sources guarantee 24/7 availability of power but are limited on a long term basis and come at the cost of serious environmental damages.</a:t>
          </a:r>
          <a:endParaRPr lang="en-US" sz="1200" kern="1200"/>
        </a:p>
      </dsp:txBody>
      <dsp:txXfrm>
        <a:off x="6868929" y="385168"/>
        <a:ext cx="3054644" cy="1295909"/>
      </dsp:txXfrm>
    </dsp:sp>
    <dsp:sp modelId="{5AC1962B-62ED-4D2D-9F2C-7CD599A87822}">
      <dsp:nvSpPr>
        <dsp:cNvPr id="0" name=""/>
        <dsp:cNvSpPr/>
      </dsp:nvSpPr>
      <dsp:spPr>
        <a:xfrm>
          <a:off x="134825"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BE43B-C016-43E0-B221-425516950C2F}">
      <dsp:nvSpPr>
        <dsp:cNvPr id="0" name=""/>
        <dsp:cNvSpPr/>
      </dsp:nvSpPr>
      <dsp:spPr>
        <a:xfrm>
          <a:off x="406966" y="264185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8DB2E-4124-4014-9B04-2EE595CF88D7}">
      <dsp:nvSpPr>
        <dsp:cNvPr id="0" name=""/>
        <dsp:cNvSpPr/>
      </dsp:nvSpPr>
      <dsp:spPr>
        <a:xfrm>
          <a:off x="1708430"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What the current situation demands is striking the right balance between the two or in other words maximize the use of solar energy and minimize that of conventional while ensuring uninterrupted power supply. </a:t>
          </a:r>
          <a:endParaRPr lang="en-US" sz="1200" kern="1200"/>
        </a:p>
      </dsp:txBody>
      <dsp:txXfrm>
        <a:off x="1708430" y="2369713"/>
        <a:ext cx="3054644" cy="1295909"/>
      </dsp:txXfrm>
    </dsp:sp>
    <dsp:sp modelId="{A5F0CA2E-E97F-4CF5-BFB1-BD6314BC14F1}">
      <dsp:nvSpPr>
        <dsp:cNvPr id="0" name=""/>
        <dsp:cNvSpPr/>
      </dsp:nvSpPr>
      <dsp:spPr>
        <a:xfrm>
          <a:off x="5295324"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D5DFD-F816-46E9-95CF-435CF3491971}">
      <dsp:nvSpPr>
        <dsp:cNvPr id="0" name=""/>
        <dsp:cNvSpPr/>
      </dsp:nvSpPr>
      <dsp:spPr>
        <a:xfrm>
          <a:off x="5567465" y="264185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AEF11-D295-4497-BF2D-4C1F7D7B3159}">
      <dsp:nvSpPr>
        <dsp:cNvPr id="0" name=""/>
        <dsp:cNvSpPr/>
      </dsp:nvSpPr>
      <dsp:spPr>
        <a:xfrm>
          <a:off x="6868929"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The aim of the project is to design an intelligent IoT based system that efficiently switches between Solar and Conventional Energy based on the load requirements of the user while ensuring a regular power supply. </a:t>
          </a:r>
          <a:endParaRPr lang="en-US" sz="1200" kern="1200"/>
        </a:p>
      </dsp:txBody>
      <dsp:txXfrm>
        <a:off x="6868929" y="2369713"/>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F519E-CDFB-4E1A-B554-9E1F5BEE64AD}">
      <dsp:nvSpPr>
        <dsp:cNvPr id="0" name=""/>
        <dsp:cNvSpPr/>
      </dsp:nvSpPr>
      <dsp:spPr>
        <a:xfrm>
          <a:off x="0" y="5139"/>
          <a:ext cx="10058399" cy="567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B4DAE-A73C-4792-8BB7-63F087C18DCE}">
      <dsp:nvSpPr>
        <dsp:cNvPr id="0" name=""/>
        <dsp:cNvSpPr/>
      </dsp:nvSpPr>
      <dsp:spPr>
        <a:xfrm>
          <a:off x="171544" y="132734"/>
          <a:ext cx="312204" cy="311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8292C-4071-4C08-AB6F-6377425983E7}">
      <dsp:nvSpPr>
        <dsp:cNvPr id="0" name=""/>
        <dsp:cNvSpPr/>
      </dsp:nvSpPr>
      <dsp:spPr>
        <a:xfrm>
          <a:off x="655293" y="5139"/>
          <a:ext cx="9344233" cy="673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70" tIns="71270" rIns="71270" bIns="71270" numCol="1" spcCol="1270" anchor="ctr" anchorCtr="0">
          <a:noAutofit/>
        </a:bodyPr>
        <a:lstStyle/>
        <a:p>
          <a:pPr marL="0" lvl="0" indent="0" algn="l" defTabSz="622300">
            <a:lnSpc>
              <a:spcPct val="100000"/>
            </a:lnSpc>
            <a:spcBef>
              <a:spcPct val="0"/>
            </a:spcBef>
            <a:spcAft>
              <a:spcPct val="35000"/>
            </a:spcAft>
            <a:buNone/>
          </a:pPr>
          <a:r>
            <a:rPr lang="en-US" sz="1400" kern="1200"/>
            <a:t>Usually at 11-12pm the midday sun is at its highest intensity. Hence, we will power all 3 units with solar power while conventional is driven to 0.</a:t>
          </a:r>
        </a:p>
      </dsp:txBody>
      <dsp:txXfrm>
        <a:off x="655293" y="5139"/>
        <a:ext cx="9344233" cy="673418"/>
      </dsp:txXfrm>
    </dsp:sp>
    <dsp:sp modelId="{EEE48DAE-4D15-4DE3-80D4-80C2A3E084A0}">
      <dsp:nvSpPr>
        <dsp:cNvPr id="0" name=""/>
        <dsp:cNvSpPr/>
      </dsp:nvSpPr>
      <dsp:spPr>
        <a:xfrm>
          <a:off x="0" y="846913"/>
          <a:ext cx="10058399" cy="567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B1BFE-EDA0-49F2-A924-03922D4DD036}">
      <dsp:nvSpPr>
        <dsp:cNvPr id="0" name=""/>
        <dsp:cNvSpPr/>
      </dsp:nvSpPr>
      <dsp:spPr>
        <a:xfrm>
          <a:off x="171544" y="974508"/>
          <a:ext cx="312204" cy="311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2FC71-07EC-4959-B6F7-BEB99DD6F0A2}">
      <dsp:nvSpPr>
        <dsp:cNvPr id="0" name=""/>
        <dsp:cNvSpPr/>
      </dsp:nvSpPr>
      <dsp:spPr>
        <a:xfrm>
          <a:off x="655293" y="846913"/>
          <a:ext cx="9344233" cy="673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70" tIns="71270" rIns="71270" bIns="71270" numCol="1" spcCol="1270" anchor="ctr" anchorCtr="0">
          <a:noAutofit/>
        </a:bodyPr>
        <a:lstStyle/>
        <a:p>
          <a:pPr marL="0" lvl="0" indent="0" algn="l" defTabSz="622300">
            <a:lnSpc>
              <a:spcPct val="100000"/>
            </a:lnSpc>
            <a:spcBef>
              <a:spcPct val="0"/>
            </a:spcBef>
            <a:spcAft>
              <a:spcPct val="35000"/>
            </a:spcAft>
            <a:buNone/>
          </a:pPr>
          <a:r>
            <a:rPr lang="en-US" sz="1400" kern="1200"/>
            <a:t>Around 4-5 pm in the afternoon, the Sun starts to set hence the solar current decreases and it is likely that it will not be able to power all 3 units. Since we need to </a:t>
          </a:r>
          <a:r>
            <a:rPr lang="en-US" sz="1400" b="1" kern="1200"/>
            <a:t>maximize solar and minimize conventional, </a:t>
          </a:r>
          <a:r>
            <a:rPr lang="en-US" sz="1400" kern="1200"/>
            <a:t>we switch to a combination of solar and conventional to power the system.</a:t>
          </a:r>
        </a:p>
      </dsp:txBody>
      <dsp:txXfrm>
        <a:off x="655293" y="846913"/>
        <a:ext cx="9344233" cy="673418"/>
      </dsp:txXfrm>
    </dsp:sp>
    <dsp:sp modelId="{3740F641-8221-4E4F-B958-D8C489F2E939}">
      <dsp:nvSpPr>
        <dsp:cNvPr id="0" name=""/>
        <dsp:cNvSpPr/>
      </dsp:nvSpPr>
      <dsp:spPr>
        <a:xfrm>
          <a:off x="0" y="1688686"/>
          <a:ext cx="10058399" cy="567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8DE6A-0756-4003-AF7A-C79AF3AA7D58}">
      <dsp:nvSpPr>
        <dsp:cNvPr id="0" name=""/>
        <dsp:cNvSpPr/>
      </dsp:nvSpPr>
      <dsp:spPr>
        <a:xfrm>
          <a:off x="171544" y="1816281"/>
          <a:ext cx="312204" cy="311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CA8AF-75CF-45B2-A61C-89540BCD8EE2}">
      <dsp:nvSpPr>
        <dsp:cNvPr id="0" name=""/>
        <dsp:cNvSpPr/>
      </dsp:nvSpPr>
      <dsp:spPr>
        <a:xfrm>
          <a:off x="655293" y="1688686"/>
          <a:ext cx="9344233" cy="673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70" tIns="71270" rIns="71270" bIns="71270" numCol="1" spcCol="1270" anchor="ctr" anchorCtr="0">
          <a:noAutofit/>
        </a:bodyPr>
        <a:lstStyle/>
        <a:p>
          <a:pPr marL="0" lvl="0" indent="0" algn="l" defTabSz="622300">
            <a:lnSpc>
              <a:spcPct val="100000"/>
            </a:lnSpc>
            <a:spcBef>
              <a:spcPct val="0"/>
            </a:spcBef>
            <a:spcAft>
              <a:spcPct val="35000"/>
            </a:spcAft>
            <a:buNone/>
          </a:pPr>
          <a:r>
            <a:rPr lang="en-US" sz="1400" kern="1200"/>
            <a:t>During the evening around 6-7pm the solar energy is negligible. To minimize conventional we need not power the factory ,thus we shall power the other 2 units using conventional current.</a:t>
          </a:r>
        </a:p>
      </dsp:txBody>
      <dsp:txXfrm>
        <a:off x="655293" y="1688686"/>
        <a:ext cx="9344233" cy="673418"/>
      </dsp:txXfrm>
    </dsp:sp>
    <dsp:sp modelId="{040BCFF0-FB96-4AF2-9387-AE479AEC69F1}">
      <dsp:nvSpPr>
        <dsp:cNvPr id="0" name=""/>
        <dsp:cNvSpPr/>
      </dsp:nvSpPr>
      <dsp:spPr>
        <a:xfrm>
          <a:off x="0" y="2530460"/>
          <a:ext cx="10058399" cy="567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1F836-ABBC-4DD2-AE28-A28939E583FB}">
      <dsp:nvSpPr>
        <dsp:cNvPr id="0" name=""/>
        <dsp:cNvSpPr/>
      </dsp:nvSpPr>
      <dsp:spPr>
        <a:xfrm>
          <a:off x="171544" y="2658055"/>
          <a:ext cx="312204" cy="3118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A823D-8D30-400F-87D0-922E21CDB07B}">
      <dsp:nvSpPr>
        <dsp:cNvPr id="0" name=""/>
        <dsp:cNvSpPr/>
      </dsp:nvSpPr>
      <dsp:spPr>
        <a:xfrm>
          <a:off x="655293" y="2530460"/>
          <a:ext cx="9344233" cy="673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70" tIns="71270" rIns="71270" bIns="71270" numCol="1" spcCol="1270" anchor="ctr" anchorCtr="0">
          <a:noAutofit/>
        </a:bodyPr>
        <a:lstStyle/>
        <a:p>
          <a:pPr marL="0" lvl="0" indent="0" algn="l" defTabSz="622300">
            <a:lnSpc>
              <a:spcPct val="100000"/>
            </a:lnSpc>
            <a:spcBef>
              <a:spcPct val="0"/>
            </a:spcBef>
            <a:spcAft>
              <a:spcPct val="35000"/>
            </a:spcAft>
            <a:buNone/>
          </a:pPr>
          <a:r>
            <a:rPr lang="en-US" sz="1400" kern="1200"/>
            <a:t>At night, it is optimal to only power the hospital as it is our priority for which we will use conventional.</a:t>
          </a:r>
        </a:p>
      </dsp:txBody>
      <dsp:txXfrm>
        <a:off x="655293" y="2530460"/>
        <a:ext cx="9344233" cy="673418"/>
      </dsp:txXfrm>
    </dsp:sp>
    <dsp:sp modelId="{B913F452-0735-4DE7-BD23-C7599EEB98C2}">
      <dsp:nvSpPr>
        <dsp:cNvPr id="0" name=""/>
        <dsp:cNvSpPr/>
      </dsp:nvSpPr>
      <dsp:spPr>
        <a:xfrm>
          <a:off x="0" y="3372233"/>
          <a:ext cx="10058399" cy="567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010D0-9019-4A8D-868D-38226E04E2A4}">
      <dsp:nvSpPr>
        <dsp:cNvPr id="0" name=""/>
        <dsp:cNvSpPr/>
      </dsp:nvSpPr>
      <dsp:spPr>
        <a:xfrm>
          <a:off x="171544" y="3499828"/>
          <a:ext cx="312204" cy="3118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C2FA1-680C-4603-BFF2-6052944369CF}">
      <dsp:nvSpPr>
        <dsp:cNvPr id="0" name=""/>
        <dsp:cNvSpPr/>
      </dsp:nvSpPr>
      <dsp:spPr>
        <a:xfrm>
          <a:off x="655293" y="3372233"/>
          <a:ext cx="9344233" cy="673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70" tIns="71270" rIns="71270" bIns="71270" numCol="1" spcCol="1270" anchor="ctr" anchorCtr="0">
          <a:noAutofit/>
        </a:bodyPr>
        <a:lstStyle/>
        <a:p>
          <a:pPr marL="0" lvl="0" indent="0" algn="l" defTabSz="622300">
            <a:lnSpc>
              <a:spcPct val="100000"/>
            </a:lnSpc>
            <a:spcBef>
              <a:spcPct val="0"/>
            </a:spcBef>
            <a:spcAft>
              <a:spcPct val="35000"/>
            </a:spcAft>
            <a:buNone/>
          </a:pPr>
          <a:r>
            <a:rPr lang="en-US" sz="1400" kern="1200"/>
            <a:t>Without IoT, we would need to hire someone to connect and disconnect the respective circuits. However using the knowledge and resources IoT has, we have created an </a:t>
          </a:r>
          <a:r>
            <a:rPr lang="en-IN" sz="1400" kern="1200"/>
            <a:t>automatic switching system that relays between Solar and Conventional depending on load requirements.</a:t>
          </a:r>
          <a:endParaRPr lang="en-US" sz="1400" kern="1200"/>
        </a:p>
      </dsp:txBody>
      <dsp:txXfrm>
        <a:off x="655293" y="3372233"/>
        <a:ext cx="9344233" cy="6734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9BB7C-F5E9-0A4D-A9A9-6D57D4BD419C}" type="datetimeFigureOut">
              <a:rPr lang="en-US" smtClean="0"/>
              <a:t>6/1/23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9B95-4B83-E64D-9B6D-6AFE162179F1}" type="slidenum">
              <a:rPr lang="en-US" smtClean="0"/>
              <a:t>‹#›</a:t>
            </a:fld>
            <a:endParaRPr lang="en-US"/>
          </a:p>
        </p:txBody>
      </p:sp>
    </p:spTree>
    <p:extLst>
      <p:ext uri="{BB962C8B-B14F-4D97-AF65-F5344CB8AC3E}">
        <p14:creationId xmlns:p14="http://schemas.microsoft.com/office/powerpoint/2010/main" val="374861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DB9B95-4B83-E64D-9B6D-6AFE162179F1}" type="slidenum">
              <a:rPr lang="en-US" smtClean="0"/>
              <a:t>8</a:t>
            </a:fld>
            <a:endParaRPr lang="en-US"/>
          </a:p>
        </p:txBody>
      </p:sp>
    </p:spTree>
    <p:extLst>
      <p:ext uri="{BB962C8B-B14F-4D97-AF65-F5344CB8AC3E}">
        <p14:creationId xmlns:p14="http://schemas.microsoft.com/office/powerpoint/2010/main" val="238828723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DC460BB-EC13-4C42-8FDF-C1DCAF684F4D}" type="datetimeFigureOut">
              <a:rPr lang="en-US" smtClean="0"/>
              <a:t>6/1/23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A02890E-EF20-DF4C-A3F7-63923041394C}" type="slidenum">
              <a:rPr lang="en-US" smtClean="0"/>
              <a:t>‹#›</a:t>
            </a:fld>
            <a:endParaRPr lang="en-US"/>
          </a:p>
        </p:txBody>
      </p:sp>
    </p:spTree>
    <p:extLst>
      <p:ext uri="{BB962C8B-B14F-4D97-AF65-F5344CB8AC3E}">
        <p14:creationId xmlns:p14="http://schemas.microsoft.com/office/powerpoint/2010/main" val="339015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DC460BB-EC13-4C42-8FDF-C1DCAF684F4D}" type="datetimeFigureOut">
              <a:rPr lang="en-US" smtClean="0"/>
              <a:t>6/1/23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9206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C460BB-EC13-4C42-8FDF-C1DCAF684F4D}" type="datetimeFigureOut">
              <a:rPr lang="en-US" smtClean="0"/>
              <a:t>6/1/23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306699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C460BB-EC13-4C42-8FDF-C1DCAF684F4D}" type="datetimeFigureOut">
              <a:rPr lang="en-US" smtClean="0"/>
              <a:t>6/1/23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175789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DC460BB-EC13-4C42-8FDF-C1DCAF684F4D}" type="datetimeFigureOut">
              <a:rPr lang="en-US" smtClean="0"/>
              <a:t>6/1/23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02890E-EF20-DF4C-A3F7-63923041394C}" type="slidenum">
              <a:rPr lang="en-US" smtClean="0"/>
              <a:t>‹#›</a:t>
            </a:fld>
            <a:endParaRPr lang="en-US"/>
          </a:p>
        </p:txBody>
      </p:sp>
    </p:spTree>
    <p:extLst>
      <p:ext uri="{BB962C8B-B14F-4D97-AF65-F5344CB8AC3E}">
        <p14:creationId xmlns:p14="http://schemas.microsoft.com/office/powerpoint/2010/main" val="225290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DC460BB-EC13-4C42-8FDF-C1DCAF684F4D}" type="datetimeFigureOut">
              <a:rPr lang="en-US" smtClean="0"/>
              <a:t>6/1/23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15274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DC460BB-EC13-4C42-8FDF-C1DCAF684F4D}" type="datetimeFigureOut">
              <a:rPr lang="en-US" smtClean="0"/>
              <a:t>6/1/23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2890E-EF20-DF4C-A3F7-63923041394C}"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18177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C460BB-EC13-4C42-8FDF-C1DCAF684F4D}" type="datetimeFigureOut">
              <a:rPr lang="en-US" smtClean="0"/>
              <a:t>6/1/23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2890E-EF20-DF4C-A3F7-63923041394C}"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4425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460BB-EC13-4C42-8FDF-C1DCAF684F4D}" type="datetimeFigureOut">
              <a:rPr lang="en-US" smtClean="0"/>
              <a:t>6/1/23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240561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C460BB-EC13-4C42-8FDF-C1DCAF684F4D}" type="datetimeFigureOut">
              <a:rPr lang="en-US" smtClean="0"/>
              <a:t>6/1/23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102724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C460BB-EC13-4C42-8FDF-C1DCAF684F4D}" type="datetimeFigureOut">
              <a:rPr lang="en-US" smtClean="0"/>
              <a:t>6/1/23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A02890E-EF20-DF4C-A3F7-63923041394C}" type="slidenum">
              <a:rPr lang="en-US" smtClean="0"/>
              <a:t>‹#›</a:t>
            </a:fld>
            <a:endParaRPr lang="en-US"/>
          </a:p>
        </p:txBody>
      </p:sp>
    </p:spTree>
    <p:extLst>
      <p:ext uri="{BB962C8B-B14F-4D97-AF65-F5344CB8AC3E}">
        <p14:creationId xmlns:p14="http://schemas.microsoft.com/office/powerpoint/2010/main" val="327784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DC460BB-EC13-4C42-8FDF-C1DCAF684F4D}" type="datetimeFigureOut">
              <a:rPr lang="en-US" smtClean="0"/>
              <a:t>6/1/23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02890E-EF20-DF4C-A3F7-63923041394C}" type="slidenum">
              <a:rPr lang="en-US" smtClean="0"/>
              <a:t>‹#›</a:t>
            </a:fld>
            <a:endParaRPr lang="en-US"/>
          </a:p>
        </p:txBody>
      </p:sp>
    </p:spTree>
    <p:extLst>
      <p:ext uri="{BB962C8B-B14F-4D97-AF65-F5344CB8AC3E}">
        <p14:creationId xmlns:p14="http://schemas.microsoft.com/office/powerpoint/2010/main" val="4232471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3D pattern of ring shapes connected by lines">
            <a:extLst>
              <a:ext uri="{FF2B5EF4-FFF2-40B4-BE49-F238E27FC236}">
                <a16:creationId xmlns:a16="http://schemas.microsoft.com/office/drawing/2014/main" id="{A50DA437-695B-ADE9-1AF9-7AA94020FAFC}"/>
              </a:ext>
            </a:extLst>
          </p:cNvPr>
          <p:cNvPicPr>
            <a:picLocks noChangeAspect="1"/>
          </p:cNvPicPr>
          <p:nvPr/>
        </p:nvPicPr>
        <p:blipFill rotWithShape="1">
          <a:blip r:embed="rId2"/>
          <a:srcRect/>
          <a:stretch/>
        </p:blipFill>
        <p:spPr>
          <a:xfrm>
            <a:off x="-1" y="10"/>
            <a:ext cx="12191999" cy="6857990"/>
          </a:xfrm>
          <a:prstGeom prst="rect">
            <a:avLst/>
          </a:prstGeom>
        </p:spPr>
      </p:pic>
      <p:sp>
        <p:nvSpPr>
          <p:cNvPr id="8" name="Rectangle 7">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35B782-2DE5-5C6B-3D87-6B63595BF6C9}"/>
              </a:ext>
            </a:extLst>
          </p:cNvPr>
          <p:cNvSpPr>
            <a:spLocks noGrp="1"/>
          </p:cNvSpPr>
          <p:nvPr>
            <p:ph type="ctrTitle"/>
          </p:nvPr>
        </p:nvSpPr>
        <p:spPr>
          <a:xfrm>
            <a:off x="1173480" y="4277802"/>
            <a:ext cx="9456420" cy="1622451"/>
          </a:xfrm>
        </p:spPr>
        <p:txBody>
          <a:bodyPr>
            <a:normAutofit/>
          </a:bodyPr>
          <a:lstStyle/>
          <a:p>
            <a:pPr algn="r"/>
            <a:r>
              <a:rPr lang="en-US" sz="3300" dirty="0"/>
              <a:t>Project 9:</a:t>
            </a:r>
            <a:br>
              <a:rPr lang="en-US" sz="3300" dirty="0"/>
            </a:br>
            <a:r>
              <a:rPr lang="en-US" sz="3300" dirty="0"/>
              <a:t>IoT Based Load Management System</a:t>
            </a:r>
            <a:br>
              <a:rPr lang="en-US" sz="3300" dirty="0"/>
            </a:br>
            <a:r>
              <a:rPr lang="en-US" sz="3300" dirty="0"/>
              <a:t>-Team 9</a:t>
            </a:r>
          </a:p>
        </p:txBody>
      </p:sp>
      <p:sp>
        <p:nvSpPr>
          <p:cNvPr id="12" name="Rectangle 11">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016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F212-C201-5861-C506-6EB3EE6C98FE}"/>
              </a:ext>
            </a:extLst>
          </p:cNvPr>
          <p:cNvSpPr>
            <a:spLocks noGrp="1"/>
          </p:cNvSpPr>
          <p:nvPr>
            <p:ph type="title"/>
          </p:nvPr>
        </p:nvSpPr>
        <p:spPr/>
        <p:txBody>
          <a:bodyPr/>
          <a:lstStyle/>
          <a:p>
            <a:r>
              <a:rPr lang="en-US" dirty="0"/>
              <a:t>Software Diagram</a:t>
            </a:r>
          </a:p>
        </p:txBody>
      </p:sp>
      <p:sp>
        <p:nvSpPr>
          <p:cNvPr id="4" name="Rectangle 3">
            <a:extLst>
              <a:ext uri="{FF2B5EF4-FFF2-40B4-BE49-F238E27FC236}">
                <a16:creationId xmlns:a16="http://schemas.microsoft.com/office/drawing/2014/main" id="{D816114C-0771-8CA6-CA5B-1452A26A2643}"/>
              </a:ext>
            </a:extLst>
          </p:cNvPr>
          <p:cNvSpPr/>
          <p:nvPr/>
        </p:nvSpPr>
        <p:spPr>
          <a:xfrm>
            <a:off x="4495800" y="3133344"/>
            <a:ext cx="2621280" cy="7924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ESP-32</a:t>
            </a:r>
          </a:p>
        </p:txBody>
      </p:sp>
      <p:sp>
        <p:nvSpPr>
          <p:cNvPr id="5" name="Parallelogram 4">
            <a:extLst>
              <a:ext uri="{FF2B5EF4-FFF2-40B4-BE49-F238E27FC236}">
                <a16:creationId xmlns:a16="http://schemas.microsoft.com/office/drawing/2014/main" id="{FC793FB7-08CE-EC87-6277-05750FFD60AD}"/>
              </a:ext>
            </a:extLst>
          </p:cNvPr>
          <p:cNvSpPr/>
          <p:nvPr/>
        </p:nvSpPr>
        <p:spPr>
          <a:xfrm>
            <a:off x="1383793" y="2246376"/>
            <a:ext cx="2231136" cy="7315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LDR</a:t>
            </a:r>
          </a:p>
        </p:txBody>
      </p:sp>
      <p:sp>
        <p:nvSpPr>
          <p:cNvPr id="6" name="Parallelogram 5">
            <a:extLst>
              <a:ext uri="{FF2B5EF4-FFF2-40B4-BE49-F238E27FC236}">
                <a16:creationId xmlns:a16="http://schemas.microsoft.com/office/drawing/2014/main" id="{7D6369A1-5571-EAF1-3E0E-EF6E7BA07975}"/>
              </a:ext>
            </a:extLst>
          </p:cNvPr>
          <p:cNvSpPr/>
          <p:nvPr/>
        </p:nvSpPr>
        <p:spPr>
          <a:xfrm>
            <a:off x="9399889" y="1781544"/>
            <a:ext cx="2231136" cy="7315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Loads</a:t>
            </a:r>
          </a:p>
        </p:txBody>
      </p:sp>
      <p:sp>
        <p:nvSpPr>
          <p:cNvPr id="7" name="Parallelogram 6">
            <a:extLst>
              <a:ext uri="{FF2B5EF4-FFF2-40B4-BE49-F238E27FC236}">
                <a16:creationId xmlns:a16="http://schemas.microsoft.com/office/drawing/2014/main" id="{0C1BBEF6-F569-AAA8-7A2F-3FADC5EEB81B}"/>
              </a:ext>
            </a:extLst>
          </p:cNvPr>
          <p:cNvSpPr/>
          <p:nvPr/>
        </p:nvSpPr>
        <p:spPr>
          <a:xfrm>
            <a:off x="5924169" y="1008570"/>
            <a:ext cx="2231136" cy="7315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Relay Switch</a:t>
            </a:r>
          </a:p>
        </p:txBody>
      </p:sp>
      <p:sp>
        <p:nvSpPr>
          <p:cNvPr id="8" name="Parallelogram 7">
            <a:extLst>
              <a:ext uri="{FF2B5EF4-FFF2-40B4-BE49-F238E27FC236}">
                <a16:creationId xmlns:a16="http://schemas.microsoft.com/office/drawing/2014/main" id="{FF4C49EE-4CBC-5EEF-C541-5E6F5F800037}"/>
              </a:ext>
            </a:extLst>
          </p:cNvPr>
          <p:cNvSpPr/>
          <p:nvPr/>
        </p:nvSpPr>
        <p:spPr>
          <a:xfrm>
            <a:off x="1069848" y="3892297"/>
            <a:ext cx="2447545" cy="80919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Sensor </a:t>
            </a:r>
          </a:p>
          <a:p>
            <a:pPr algn="ctr"/>
            <a:r>
              <a:rPr lang="en-US" dirty="0"/>
              <a:t>ACS 712</a:t>
            </a:r>
          </a:p>
        </p:txBody>
      </p:sp>
      <p:sp>
        <p:nvSpPr>
          <p:cNvPr id="9" name="Oval 8">
            <a:extLst>
              <a:ext uri="{FF2B5EF4-FFF2-40B4-BE49-F238E27FC236}">
                <a16:creationId xmlns:a16="http://schemas.microsoft.com/office/drawing/2014/main" id="{20378ECF-5353-38A3-F89A-DB7F3967ACCF}"/>
              </a:ext>
            </a:extLst>
          </p:cNvPr>
          <p:cNvSpPr/>
          <p:nvPr/>
        </p:nvSpPr>
        <p:spPr>
          <a:xfrm>
            <a:off x="4367784" y="4587192"/>
            <a:ext cx="2877312" cy="10363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ThingSpeak</a:t>
            </a:r>
            <a:endParaRPr lang="en-US" dirty="0"/>
          </a:p>
        </p:txBody>
      </p:sp>
      <p:sp>
        <p:nvSpPr>
          <p:cNvPr id="10" name="Oval 9">
            <a:extLst>
              <a:ext uri="{FF2B5EF4-FFF2-40B4-BE49-F238E27FC236}">
                <a16:creationId xmlns:a16="http://schemas.microsoft.com/office/drawing/2014/main" id="{F9B8548F-81B4-5CD1-BF1C-5A14762502B7}"/>
              </a:ext>
            </a:extLst>
          </p:cNvPr>
          <p:cNvSpPr/>
          <p:nvPr/>
        </p:nvSpPr>
        <p:spPr>
          <a:xfrm>
            <a:off x="8476488" y="3200401"/>
            <a:ext cx="2877312" cy="10363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OM2M</a:t>
            </a:r>
          </a:p>
        </p:txBody>
      </p:sp>
      <p:sp>
        <p:nvSpPr>
          <p:cNvPr id="11" name="Oval 10">
            <a:extLst>
              <a:ext uri="{FF2B5EF4-FFF2-40B4-BE49-F238E27FC236}">
                <a16:creationId xmlns:a16="http://schemas.microsoft.com/office/drawing/2014/main" id="{992BA237-E2ED-2D61-373D-F4D692889BFA}"/>
              </a:ext>
            </a:extLst>
          </p:cNvPr>
          <p:cNvSpPr/>
          <p:nvPr/>
        </p:nvSpPr>
        <p:spPr>
          <a:xfrm>
            <a:off x="8253984" y="5456555"/>
            <a:ext cx="2877312" cy="10363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Webpage</a:t>
            </a:r>
          </a:p>
        </p:txBody>
      </p:sp>
      <p:sp>
        <p:nvSpPr>
          <p:cNvPr id="32" name="Right Arrow 31">
            <a:extLst>
              <a:ext uri="{FF2B5EF4-FFF2-40B4-BE49-F238E27FC236}">
                <a16:creationId xmlns:a16="http://schemas.microsoft.com/office/drawing/2014/main" id="{023CACEB-6EB4-84C2-261A-B3E011C36B2F}"/>
              </a:ext>
            </a:extLst>
          </p:cNvPr>
          <p:cNvSpPr/>
          <p:nvPr/>
        </p:nvSpPr>
        <p:spPr>
          <a:xfrm rot="1997678">
            <a:off x="3604225" y="2689375"/>
            <a:ext cx="841248" cy="393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CB985ACB-06B9-BD94-8FA1-5369973A239C}"/>
              </a:ext>
            </a:extLst>
          </p:cNvPr>
          <p:cNvSpPr/>
          <p:nvPr/>
        </p:nvSpPr>
        <p:spPr>
          <a:xfrm rot="19734972">
            <a:off x="3550963" y="3794750"/>
            <a:ext cx="841248" cy="393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a:extLst>
              <a:ext uri="{FF2B5EF4-FFF2-40B4-BE49-F238E27FC236}">
                <a16:creationId xmlns:a16="http://schemas.microsoft.com/office/drawing/2014/main" id="{A2FE7BA4-B85A-8B05-8D06-42869E468A4F}"/>
              </a:ext>
            </a:extLst>
          </p:cNvPr>
          <p:cNvSpPr/>
          <p:nvPr/>
        </p:nvSpPr>
        <p:spPr>
          <a:xfrm rot="10800000">
            <a:off x="6348913" y="1917168"/>
            <a:ext cx="316992" cy="1014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EF174F35-A67D-794E-7073-DF14E21BF019}"/>
              </a:ext>
            </a:extLst>
          </p:cNvPr>
          <p:cNvSpPr/>
          <p:nvPr/>
        </p:nvSpPr>
        <p:spPr>
          <a:xfrm>
            <a:off x="7245096" y="3429000"/>
            <a:ext cx="1104138" cy="289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07E2FF49-C2B5-6830-6F6B-96883E599A1A}"/>
              </a:ext>
            </a:extLst>
          </p:cNvPr>
          <p:cNvSpPr/>
          <p:nvPr/>
        </p:nvSpPr>
        <p:spPr>
          <a:xfrm rot="1969475">
            <a:off x="7179564" y="5451300"/>
            <a:ext cx="1104138" cy="271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a:extLst>
              <a:ext uri="{FF2B5EF4-FFF2-40B4-BE49-F238E27FC236}">
                <a16:creationId xmlns:a16="http://schemas.microsoft.com/office/drawing/2014/main" id="{C1E2C011-1FCD-6737-F19F-B2E94A15B133}"/>
              </a:ext>
            </a:extLst>
          </p:cNvPr>
          <p:cNvSpPr/>
          <p:nvPr/>
        </p:nvSpPr>
        <p:spPr>
          <a:xfrm>
            <a:off x="9692640" y="4376878"/>
            <a:ext cx="323088" cy="963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a:extLst>
              <a:ext uri="{FF2B5EF4-FFF2-40B4-BE49-F238E27FC236}">
                <a16:creationId xmlns:a16="http://schemas.microsoft.com/office/drawing/2014/main" id="{2A6331D1-240E-7640-772E-F966C39BC6FE}"/>
              </a:ext>
            </a:extLst>
          </p:cNvPr>
          <p:cNvSpPr/>
          <p:nvPr/>
        </p:nvSpPr>
        <p:spPr>
          <a:xfrm>
            <a:off x="5718048" y="3991346"/>
            <a:ext cx="246889" cy="495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53DA29E8-B2E5-DF7A-43C9-C79C0836C149}"/>
              </a:ext>
            </a:extLst>
          </p:cNvPr>
          <p:cNvSpPr/>
          <p:nvPr/>
        </p:nvSpPr>
        <p:spPr>
          <a:xfrm rot="1923882">
            <a:off x="8252114" y="1593690"/>
            <a:ext cx="1050655"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57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FE7EB9-5578-680C-3268-5E2274DC7F65}"/>
              </a:ext>
            </a:extLst>
          </p:cNvPr>
          <p:cNvSpPr>
            <a:spLocks noGrp="1"/>
          </p:cNvSpPr>
          <p:nvPr>
            <p:ph type="title"/>
          </p:nvPr>
        </p:nvSpPr>
        <p:spPr>
          <a:xfrm>
            <a:off x="1069848" y="484632"/>
            <a:ext cx="10058400" cy="1609344"/>
          </a:xfrm>
        </p:spPr>
        <p:txBody>
          <a:bodyPr>
            <a:normAutofit/>
          </a:bodyPr>
          <a:lstStyle/>
          <a:p>
            <a:r>
              <a:rPr lang="en-US"/>
              <a:t>Current Status</a:t>
            </a:r>
            <a:endParaRPr lang="en-US" dirty="0"/>
          </a:p>
        </p:txBody>
      </p:sp>
      <p:sp>
        <p:nvSpPr>
          <p:cNvPr id="4" name="Content Placeholder 2">
            <a:extLst>
              <a:ext uri="{FF2B5EF4-FFF2-40B4-BE49-F238E27FC236}">
                <a16:creationId xmlns:a16="http://schemas.microsoft.com/office/drawing/2014/main" id="{591A41F9-62C3-6F96-2B9E-50873E59F6DB}"/>
              </a:ext>
            </a:extLst>
          </p:cNvPr>
          <p:cNvSpPr>
            <a:spLocks noGrp="1"/>
          </p:cNvSpPr>
          <p:nvPr>
            <p:ph idx="1"/>
          </p:nvPr>
        </p:nvSpPr>
        <p:spPr>
          <a:xfrm>
            <a:off x="1069848" y="2320412"/>
            <a:ext cx="10058400" cy="3851787"/>
          </a:xfrm>
        </p:spPr>
        <p:txBody>
          <a:bodyPr>
            <a:normAutofit/>
          </a:bodyPr>
          <a:lstStyle/>
          <a:p>
            <a:pPr>
              <a:buFont typeface="+mj-lt"/>
              <a:buAutoNum type="arabicPeriod"/>
            </a:pPr>
            <a:r>
              <a:rPr lang="en-US" dirty="0"/>
              <a:t> Automatic switching between Solar and Conventional depending on load requirements. </a:t>
            </a:r>
          </a:p>
          <a:p>
            <a:pPr>
              <a:buFont typeface="+mj-lt"/>
              <a:buAutoNum type="arabicPeriod"/>
            </a:pPr>
            <a:r>
              <a:rPr lang="en-US" dirty="0"/>
              <a:t> User Interface-based notifications of abnormal energy consumption. </a:t>
            </a:r>
          </a:p>
          <a:p>
            <a:pPr>
              <a:buFont typeface="+mj-lt"/>
              <a:buAutoNum type="arabicPeriod"/>
            </a:pPr>
            <a:r>
              <a:rPr lang="en-US" dirty="0"/>
              <a:t> User interface-based readings of power outages and consumption. </a:t>
            </a:r>
          </a:p>
          <a:p>
            <a:pPr>
              <a:buFont typeface="+mj-lt"/>
              <a:buAutoNum type="arabicPeriod"/>
            </a:pPr>
            <a:r>
              <a:rPr lang="en-US" dirty="0"/>
              <a:t> Real-time monitoring and control of energy consumption of various devices and appliances. </a:t>
            </a:r>
          </a:p>
          <a:p>
            <a:pPr>
              <a:buFont typeface="+mj-lt"/>
              <a:buAutoNum type="arabicPeriod"/>
            </a:pPr>
            <a:r>
              <a:rPr lang="en-US" dirty="0"/>
              <a:t> Priority-wise supply of power in various buildings, for example, a hospital would be on top priority while deciding distribution and mode of power supply.</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1595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7F3084-DB5C-BC17-1B9B-423C8614065C}"/>
              </a:ext>
            </a:extLst>
          </p:cNvPr>
          <p:cNvSpPr>
            <a:spLocks noGrp="1"/>
          </p:cNvSpPr>
          <p:nvPr>
            <p:ph type="title"/>
          </p:nvPr>
        </p:nvSpPr>
        <p:spPr>
          <a:xfrm>
            <a:off x="1069848" y="484632"/>
            <a:ext cx="10058400" cy="1609344"/>
          </a:xfrm>
        </p:spPr>
        <p:txBody>
          <a:bodyPr>
            <a:normAutofit/>
          </a:bodyPr>
          <a:lstStyle/>
          <a:p>
            <a:r>
              <a:rPr lang="en-US" dirty="0"/>
              <a:t>Pending</a:t>
            </a:r>
          </a:p>
        </p:txBody>
      </p:sp>
      <p:sp>
        <p:nvSpPr>
          <p:cNvPr id="4" name="Content Placeholder 2">
            <a:extLst>
              <a:ext uri="{FF2B5EF4-FFF2-40B4-BE49-F238E27FC236}">
                <a16:creationId xmlns:a16="http://schemas.microsoft.com/office/drawing/2014/main" id="{CCC40C6C-7F14-F32B-5C63-23E8E96CD785}"/>
              </a:ext>
            </a:extLst>
          </p:cNvPr>
          <p:cNvSpPr>
            <a:spLocks noGrp="1"/>
          </p:cNvSpPr>
          <p:nvPr>
            <p:ph idx="1"/>
          </p:nvPr>
        </p:nvSpPr>
        <p:spPr>
          <a:xfrm>
            <a:off x="1069848" y="2320412"/>
            <a:ext cx="10058400" cy="3851787"/>
          </a:xfrm>
        </p:spPr>
        <p:txBody>
          <a:bodyPr>
            <a:normAutofit/>
          </a:bodyPr>
          <a:lstStyle/>
          <a:p>
            <a:pPr marL="0" indent="0">
              <a:buNone/>
            </a:pPr>
            <a:endParaRPr lang="en-US" dirty="0"/>
          </a:p>
          <a:p>
            <a:pPr>
              <a:buFont typeface="+mj-lt"/>
              <a:buAutoNum type="arabicPeriod"/>
            </a:pPr>
            <a:r>
              <a:rPr lang="en-US" dirty="0"/>
              <a:t>Predictive analysis of energy usage patterns based on user behavior. </a:t>
            </a:r>
          </a:p>
          <a:p>
            <a:pPr>
              <a:buFont typeface="+mj-lt"/>
              <a:buAutoNum type="arabicPeriod"/>
            </a:pPr>
            <a:r>
              <a:rPr lang="en-US" dirty="0"/>
              <a:t> Automatic optimization of energy usage based on the user's schedule and energy usage patterns. </a:t>
            </a:r>
          </a:p>
          <a:p>
            <a:pPr>
              <a:buFont typeface="+mj-lt"/>
              <a:buAutoNum type="arabicPeriod"/>
            </a:pPr>
            <a:r>
              <a:rPr lang="en-US" dirty="0"/>
              <a:t> Building a 3-D model of our idea and circuit beautification</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685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AB91-A523-923C-8048-BD9089888A24}"/>
              </a:ext>
            </a:extLst>
          </p:cNvPr>
          <p:cNvSpPr>
            <a:spLocks noGrp="1"/>
          </p:cNvSpPr>
          <p:nvPr>
            <p:ph type="title"/>
          </p:nvPr>
        </p:nvSpPr>
        <p:spPr>
          <a:xfrm>
            <a:off x="1063752" y="216408"/>
            <a:ext cx="10058400" cy="1609344"/>
          </a:xfrm>
        </p:spPr>
        <p:txBody>
          <a:bodyPr/>
          <a:lstStyle/>
          <a:p>
            <a:r>
              <a:rPr lang="en-US" dirty="0"/>
              <a:t>Team MEMBERS </a:t>
            </a:r>
          </a:p>
        </p:txBody>
      </p:sp>
      <p:sp>
        <p:nvSpPr>
          <p:cNvPr id="3" name="Content Placeholder 2">
            <a:extLst>
              <a:ext uri="{FF2B5EF4-FFF2-40B4-BE49-F238E27FC236}">
                <a16:creationId xmlns:a16="http://schemas.microsoft.com/office/drawing/2014/main" id="{7EA2292E-9525-DECE-A3D1-98BDFC532A1B}"/>
              </a:ext>
            </a:extLst>
          </p:cNvPr>
          <p:cNvSpPr>
            <a:spLocks noGrp="1"/>
          </p:cNvSpPr>
          <p:nvPr>
            <p:ph idx="1"/>
          </p:nvPr>
        </p:nvSpPr>
        <p:spPr>
          <a:xfrm>
            <a:off x="1063752" y="1786128"/>
            <a:ext cx="10058400" cy="4050792"/>
          </a:xfrm>
        </p:spPr>
        <p:txBody>
          <a:bodyPr>
            <a:normAutofit fontScale="92500" lnSpcReduction="10000"/>
          </a:bodyPr>
          <a:lstStyle/>
          <a:p>
            <a:r>
              <a:rPr lang="en-US" dirty="0" err="1"/>
              <a:t>Sanchit</a:t>
            </a:r>
            <a:r>
              <a:rPr lang="en-US" dirty="0"/>
              <a:t> Jalan- 2022101070</a:t>
            </a:r>
          </a:p>
          <a:p>
            <a:r>
              <a:rPr lang="en-US" dirty="0"/>
              <a:t>Anish </a:t>
            </a:r>
            <a:r>
              <a:rPr lang="en-US" dirty="0" err="1"/>
              <a:t>Joishy</a:t>
            </a:r>
            <a:r>
              <a:rPr lang="en-US" dirty="0"/>
              <a:t>- 2022111014</a:t>
            </a:r>
          </a:p>
          <a:p>
            <a:r>
              <a:rPr lang="en-US" dirty="0" err="1"/>
              <a:t>Vyakhya</a:t>
            </a:r>
            <a:r>
              <a:rPr lang="en-US" dirty="0"/>
              <a:t> Gupta- 2022101104</a:t>
            </a:r>
          </a:p>
          <a:p>
            <a:r>
              <a:rPr lang="en-US" dirty="0"/>
              <a:t>Aditya Garg- 2022101083</a:t>
            </a:r>
          </a:p>
          <a:p>
            <a:r>
              <a:rPr lang="en-US" dirty="0"/>
              <a:t>Chirag Dhamija- 2022101039</a:t>
            </a:r>
          </a:p>
          <a:p>
            <a:r>
              <a:rPr lang="en-US" dirty="0" err="1"/>
              <a:t>Archisha</a:t>
            </a:r>
            <a:r>
              <a:rPr lang="en-US" dirty="0"/>
              <a:t> Panda-</a:t>
            </a:r>
            <a:r>
              <a:rPr lang="en-IN" dirty="0"/>
              <a:t>2022111019</a:t>
            </a:r>
            <a:endParaRPr lang="en-US" dirty="0"/>
          </a:p>
          <a:p>
            <a:pPr algn="l" rtl="0"/>
            <a:r>
              <a:rPr lang="en-US" dirty="0"/>
              <a:t>Alex-</a:t>
            </a:r>
            <a:r>
              <a:rPr lang="en-IN" dirty="0"/>
              <a:t>2022101028</a:t>
            </a:r>
            <a:endParaRPr lang="en-US" dirty="0"/>
          </a:p>
          <a:p>
            <a:r>
              <a:rPr lang="en-US" dirty="0" err="1"/>
              <a:t>DivyaPrakash</a:t>
            </a:r>
            <a:r>
              <a:rPr lang="en-US" dirty="0"/>
              <a:t>-</a:t>
            </a:r>
            <a:r>
              <a:rPr lang="en-IN" dirty="0"/>
              <a:t>2022101129</a:t>
            </a:r>
            <a:endParaRPr lang="en-US" dirty="0"/>
          </a:p>
          <a:p>
            <a:r>
              <a:rPr lang="en-US" dirty="0"/>
              <a:t>Krishna-</a:t>
            </a:r>
            <a:r>
              <a:rPr lang="en-IN" dirty="0"/>
              <a:t>2022101002</a:t>
            </a:r>
            <a:endParaRPr lang="en-US" dirty="0"/>
          </a:p>
          <a:p>
            <a:r>
              <a:rPr lang="en-US" dirty="0" err="1"/>
              <a:t>Varshitha</a:t>
            </a:r>
            <a:r>
              <a:rPr lang="en-US" dirty="0"/>
              <a:t>-</a:t>
            </a:r>
            <a:r>
              <a:rPr lang="en-IN" dirty="0"/>
              <a:t>2022101054</a:t>
            </a:r>
            <a:endParaRPr lang="en-US" dirty="0"/>
          </a:p>
          <a:p>
            <a:endParaRPr lang="en-US" dirty="0"/>
          </a:p>
        </p:txBody>
      </p:sp>
    </p:spTree>
    <p:extLst>
      <p:ext uri="{BB962C8B-B14F-4D97-AF65-F5344CB8AC3E}">
        <p14:creationId xmlns:p14="http://schemas.microsoft.com/office/powerpoint/2010/main" val="195198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F1C8-5055-74EF-7C35-CB23EFD348B4}"/>
              </a:ext>
            </a:extLst>
          </p:cNvPr>
          <p:cNvSpPr>
            <a:spLocks noGrp="1"/>
          </p:cNvSpPr>
          <p:nvPr>
            <p:ph type="title"/>
          </p:nvPr>
        </p:nvSpPr>
        <p:spPr/>
        <p:txBody>
          <a:bodyPr/>
          <a:lstStyle/>
          <a:p>
            <a:r>
              <a:rPr lang="en-US" dirty="0"/>
              <a:t>Problem At Hand</a:t>
            </a:r>
          </a:p>
        </p:txBody>
      </p:sp>
      <p:graphicFrame>
        <p:nvGraphicFramePr>
          <p:cNvPr id="13" name="Content Placeholder 2">
            <a:extLst>
              <a:ext uri="{FF2B5EF4-FFF2-40B4-BE49-F238E27FC236}">
                <a16:creationId xmlns:a16="http://schemas.microsoft.com/office/drawing/2014/main" id="{420311C2-6836-1FDD-C82E-0AEC80FAD665}"/>
              </a:ext>
            </a:extLst>
          </p:cNvPr>
          <p:cNvGraphicFramePr>
            <a:graphicFrameLocks noGrp="1"/>
          </p:cNvGraphicFramePr>
          <p:nvPr>
            <p:ph idx="1"/>
            <p:extLst>
              <p:ext uri="{D42A27DB-BD31-4B8C-83A1-F6EECF244321}">
                <p14:modId xmlns:p14="http://schemas.microsoft.com/office/powerpoint/2010/main" val="3916391266"/>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40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9773A-9133-7ADD-7F6A-AC6DE786D509}"/>
              </a:ext>
            </a:extLst>
          </p:cNvPr>
          <p:cNvSpPr>
            <a:spLocks noGrp="1"/>
          </p:cNvSpPr>
          <p:nvPr>
            <p:ph type="title"/>
          </p:nvPr>
        </p:nvSpPr>
        <p:spPr>
          <a:xfrm>
            <a:off x="6587544" y="1382165"/>
            <a:ext cx="4869179" cy="1517984"/>
          </a:xfrm>
        </p:spPr>
        <p:txBody>
          <a:bodyPr>
            <a:normAutofit/>
          </a:bodyPr>
          <a:lstStyle/>
          <a:p>
            <a:r>
              <a:rPr lang="en-US" sz="4800" dirty="0">
                <a:solidFill>
                  <a:srgbClr val="000000"/>
                </a:solidFill>
              </a:rPr>
              <a:t>Motivation</a:t>
            </a:r>
          </a:p>
        </p:txBody>
      </p:sp>
      <p:pic>
        <p:nvPicPr>
          <p:cNvPr id="16" name="Picture 4" descr="Close up of a solar panel">
            <a:extLst>
              <a:ext uri="{FF2B5EF4-FFF2-40B4-BE49-F238E27FC236}">
                <a16:creationId xmlns:a16="http://schemas.microsoft.com/office/drawing/2014/main" id="{F1DFF768-0642-5866-F1D6-0B24A43D0965}"/>
              </a:ext>
            </a:extLst>
          </p:cNvPr>
          <p:cNvPicPr>
            <a:picLocks noChangeAspect="1"/>
          </p:cNvPicPr>
          <p:nvPr/>
        </p:nvPicPr>
        <p:blipFill rotWithShape="1">
          <a:blip r:embed="rId2"/>
          <a:srcRect l="19785" r="16983"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Content Placeholder 2">
            <a:extLst>
              <a:ext uri="{FF2B5EF4-FFF2-40B4-BE49-F238E27FC236}">
                <a16:creationId xmlns:a16="http://schemas.microsoft.com/office/drawing/2014/main" id="{118A9A2D-3190-83E3-F6F1-E310F7558B83}"/>
              </a:ext>
            </a:extLst>
          </p:cNvPr>
          <p:cNvSpPr>
            <a:spLocks noGrp="1"/>
          </p:cNvSpPr>
          <p:nvPr>
            <p:ph idx="1"/>
          </p:nvPr>
        </p:nvSpPr>
        <p:spPr>
          <a:xfrm>
            <a:off x="6587545" y="3007389"/>
            <a:ext cx="4869179" cy="3065865"/>
          </a:xfrm>
        </p:spPr>
        <p:txBody>
          <a:bodyPr anchor="t">
            <a:normAutofit/>
          </a:bodyPr>
          <a:lstStyle/>
          <a:p>
            <a:pPr marL="0" indent="0">
              <a:buNone/>
            </a:pPr>
            <a:r>
              <a:rPr lang="en-US" sz="1800" dirty="0">
                <a:solidFill>
                  <a:srgbClr val="000000"/>
                </a:solidFill>
              </a:rPr>
              <a:t>Suppose we have eco-system with 3 units namely a hospital, a shop and a factory.</a:t>
            </a:r>
          </a:p>
          <a:p>
            <a:pPr marL="0" indent="0">
              <a:buNone/>
            </a:pPr>
            <a:r>
              <a:rPr lang="en-US" sz="1800" dirty="0">
                <a:solidFill>
                  <a:srgbClr val="000000"/>
                </a:solidFill>
              </a:rPr>
              <a:t>It is naturally expected that the hospital should never face a power failure but at the same time we want to power all the units with solar energy as much as possible.</a:t>
            </a:r>
          </a:p>
          <a:p>
            <a:pPr marL="0" indent="0">
              <a:buNone/>
            </a:pPr>
            <a:endParaRPr lang="en-US" sz="1800" dirty="0">
              <a:solidFill>
                <a:srgbClr val="000000"/>
              </a:solidFill>
            </a:endParaRPr>
          </a:p>
          <a:p>
            <a:pPr marL="0" indent="0">
              <a:buNone/>
            </a:pPr>
            <a:endParaRPr lang="en-US" sz="1800" dirty="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99585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9379-75D9-BB99-5B3A-191CE2CC3F50}"/>
              </a:ext>
            </a:extLst>
          </p:cNvPr>
          <p:cNvSpPr>
            <a:spLocks noGrp="1"/>
          </p:cNvSpPr>
          <p:nvPr>
            <p:ph type="title"/>
          </p:nvPr>
        </p:nvSpPr>
        <p:spPr/>
        <p:txBody>
          <a:bodyPr/>
          <a:lstStyle/>
          <a:p>
            <a:r>
              <a:rPr lang="en-US" dirty="0"/>
              <a:t>Our Pitch</a:t>
            </a:r>
          </a:p>
        </p:txBody>
      </p:sp>
      <p:graphicFrame>
        <p:nvGraphicFramePr>
          <p:cNvPr id="7" name="Content Placeholder 2">
            <a:extLst>
              <a:ext uri="{FF2B5EF4-FFF2-40B4-BE49-F238E27FC236}">
                <a16:creationId xmlns:a16="http://schemas.microsoft.com/office/drawing/2014/main" id="{BAFF68E6-9F79-FD37-483B-8890C2F65BE0}"/>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49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3"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7CAFB5F-BF65-5DD6-F63B-6F491B32A54C}"/>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Team Members and Contribution</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1B0A9E9-4442-4BED-4487-16EC3E2A1A2B}"/>
              </a:ext>
            </a:extLst>
          </p:cNvPr>
          <p:cNvSpPr>
            <a:spLocks noGrp="1"/>
          </p:cNvSpPr>
          <p:nvPr>
            <p:ph idx="1"/>
          </p:nvPr>
        </p:nvSpPr>
        <p:spPr>
          <a:xfrm>
            <a:off x="6081089" y="725394"/>
            <a:ext cx="5142658" cy="5407212"/>
          </a:xfrm>
        </p:spPr>
        <p:txBody>
          <a:bodyPr anchor="ctr">
            <a:normAutofit/>
          </a:bodyPr>
          <a:lstStyle/>
          <a:p>
            <a:r>
              <a:rPr lang="en-US" dirty="0"/>
              <a:t>UI(frontend) + </a:t>
            </a:r>
            <a:r>
              <a:rPr lang="en-US" dirty="0" err="1"/>
              <a:t>ThingSpeak</a:t>
            </a:r>
            <a:r>
              <a:rPr lang="en-US" dirty="0"/>
              <a:t> :- Chirag, Alex, Aditya, Krishna </a:t>
            </a:r>
          </a:p>
          <a:p>
            <a:r>
              <a:rPr lang="en-US" dirty="0"/>
              <a:t>UI(backend) + OM2M:- </a:t>
            </a:r>
            <a:r>
              <a:rPr lang="en-US" dirty="0" err="1"/>
              <a:t>Vyakhya</a:t>
            </a:r>
            <a:r>
              <a:rPr lang="en-US" dirty="0"/>
              <a:t>, </a:t>
            </a:r>
            <a:r>
              <a:rPr lang="en-US" dirty="0" err="1"/>
              <a:t>Archisha</a:t>
            </a:r>
            <a:endParaRPr lang="en-US" dirty="0"/>
          </a:p>
          <a:p>
            <a:r>
              <a:rPr lang="en-US" dirty="0"/>
              <a:t>Light Dependent Resistor:-</a:t>
            </a:r>
            <a:r>
              <a:rPr lang="en-US" dirty="0" err="1"/>
              <a:t>Varshitha</a:t>
            </a:r>
            <a:r>
              <a:rPr lang="en-US" dirty="0"/>
              <a:t>, </a:t>
            </a:r>
            <a:r>
              <a:rPr lang="en-US" dirty="0" err="1"/>
              <a:t>Archisha</a:t>
            </a:r>
            <a:endParaRPr lang="en-US" dirty="0"/>
          </a:p>
          <a:p>
            <a:r>
              <a:rPr lang="en-US" dirty="0" err="1"/>
              <a:t>Esp</a:t>
            </a:r>
            <a:r>
              <a:rPr lang="en-US" dirty="0"/>
              <a:t> Coding + Hardware:- </a:t>
            </a:r>
            <a:r>
              <a:rPr lang="en-US" dirty="0" err="1"/>
              <a:t>Sanchit</a:t>
            </a:r>
            <a:r>
              <a:rPr lang="en-US" dirty="0"/>
              <a:t>, Anish, </a:t>
            </a:r>
            <a:r>
              <a:rPr lang="en-US" dirty="0" err="1"/>
              <a:t>Divyaprakash</a:t>
            </a:r>
            <a:r>
              <a:rPr lang="en-US" dirty="0"/>
              <a:t> </a:t>
            </a:r>
          </a:p>
        </p:txBody>
      </p:sp>
    </p:spTree>
    <p:extLst>
      <p:ext uri="{BB962C8B-B14F-4D97-AF65-F5344CB8AC3E}">
        <p14:creationId xmlns:p14="http://schemas.microsoft.com/office/powerpoint/2010/main" val="51072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D310-82DA-A87C-48AE-0936D958A03F}"/>
              </a:ext>
            </a:extLst>
          </p:cNvPr>
          <p:cNvSpPr>
            <a:spLocks noGrp="1"/>
          </p:cNvSpPr>
          <p:nvPr>
            <p:ph type="title"/>
          </p:nvPr>
        </p:nvSpPr>
        <p:spPr/>
        <p:txBody>
          <a:bodyPr/>
          <a:lstStyle/>
          <a:p>
            <a:r>
              <a:rPr lang="en-US" dirty="0"/>
              <a:t>Project Features</a:t>
            </a:r>
          </a:p>
        </p:txBody>
      </p:sp>
      <p:sp>
        <p:nvSpPr>
          <p:cNvPr id="3" name="Content Placeholder 2">
            <a:extLst>
              <a:ext uri="{FF2B5EF4-FFF2-40B4-BE49-F238E27FC236}">
                <a16:creationId xmlns:a16="http://schemas.microsoft.com/office/drawing/2014/main" id="{8B3E5014-5D72-9CB4-CA21-EA129B464F2E}"/>
              </a:ext>
            </a:extLst>
          </p:cNvPr>
          <p:cNvSpPr>
            <a:spLocks noGrp="1"/>
          </p:cNvSpPr>
          <p:nvPr>
            <p:ph idx="1"/>
          </p:nvPr>
        </p:nvSpPr>
        <p:spPr/>
        <p:txBody>
          <a:bodyPr>
            <a:normAutofit fontScale="92500" lnSpcReduction="20000"/>
          </a:bodyPr>
          <a:lstStyle/>
          <a:p>
            <a:pPr>
              <a:buFont typeface="+mj-lt"/>
              <a:buAutoNum type="arabicPeriod"/>
            </a:pPr>
            <a:r>
              <a:rPr lang="en-US" dirty="0"/>
              <a:t>Automatic switching between Solar and Conventional depending on load requirements. </a:t>
            </a:r>
          </a:p>
          <a:p>
            <a:pPr>
              <a:buFont typeface="+mj-lt"/>
              <a:buAutoNum type="arabicPeriod"/>
            </a:pPr>
            <a:r>
              <a:rPr lang="en-US" dirty="0"/>
              <a:t>User Interface-based notifications of abnormal energy consumption. </a:t>
            </a:r>
          </a:p>
          <a:p>
            <a:pPr>
              <a:buFont typeface="+mj-lt"/>
              <a:buAutoNum type="arabicPeriod"/>
            </a:pPr>
            <a:r>
              <a:rPr lang="en-US" dirty="0"/>
              <a:t>User interface-based readings of power outages and consumption. </a:t>
            </a:r>
          </a:p>
          <a:p>
            <a:pPr>
              <a:buFont typeface="+mj-lt"/>
              <a:buAutoNum type="arabicPeriod"/>
            </a:pPr>
            <a:r>
              <a:rPr lang="en-US" dirty="0"/>
              <a:t>User interface-based prompts giving energy-saving suggestions. </a:t>
            </a:r>
          </a:p>
          <a:p>
            <a:pPr>
              <a:buFont typeface="+mj-lt"/>
              <a:buAutoNum type="arabicPeriod"/>
            </a:pPr>
            <a:r>
              <a:rPr lang="en-US" dirty="0"/>
              <a:t>Integration with other renewable energy sources (wind) to reduce dependence on non-renewable energy sources. </a:t>
            </a:r>
          </a:p>
          <a:p>
            <a:pPr>
              <a:buFont typeface="+mj-lt"/>
              <a:buAutoNum type="arabicPeriod"/>
            </a:pPr>
            <a:r>
              <a:rPr lang="en-US" dirty="0"/>
              <a:t>Predictive analysis of energy usage patterns based on user behavior. </a:t>
            </a:r>
          </a:p>
          <a:p>
            <a:pPr>
              <a:buFont typeface="+mj-lt"/>
              <a:buAutoNum type="arabicPeriod"/>
            </a:pPr>
            <a:r>
              <a:rPr lang="en-US" dirty="0"/>
              <a:t>Automatic optimization of energy usage based on the user's schedule and energy usage patterns. </a:t>
            </a:r>
          </a:p>
          <a:p>
            <a:pPr>
              <a:buFont typeface="+mj-lt"/>
              <a:buAutoNum type="arabicPeriod"/>
            </a:pPr>
            <a:r>
              <a:rPr lang="en-US" dirty="0"/>
              <a:t>Real-time monitoring and control of energy consumption of various devices and appliances. </a:t>
            </a:r>
          </a:p>
          <a:p>
            <a:pPr>
              <a:buFont typeface="+mj-lt"/>
              <a:buAutoNum type="arabicPeriod"/>
            </a:pPr>
            <a:r>
              <a:rPr lang="en-US" dirty="0"/>
              <a:t>Priority-wise supply of power in various buildings, for example, a hospital would be on top priority while deciding distribution and mode of power supply.</a:t>
            </a:r>
          </a:p>
        </p:txBody>
      </p:sp>
    </p:spTree>
    <p:extLst>
      <p:ext uri="{BB962C8B-B14F-4D97-AF65-F5344CB8AC3E}">
        <p14:creationId xmlns:p14="http://schemas.microsoft.com/office/powerpoint/2010/main" val="301776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AFF7-3015-03D4-3268-3A2CB3AA5C8A}"/>
              </a:ext>
            </a:extLst>
          </p:cNvPr>
          <p:cNvSpPr>
            <a:spLocks noGrp="1"/>
          </p:cNvSpPr>
          <p:nvPr>
            <p:ph type="title"/>
          </p:nvPr>
        </p:nvSpPr>
        <p:spPr>
          <a:xfrm>
            <a:off x="1069848" y="798394"/>
            <a:ext cx="4730451" cy="1637730"/>
          </a:xfrm>
        </p:spPr>
        <p:txBody>
          <a:bodyPr>
            <a:normAutofit/>
          </a:bodyPr>
          <a:lstStyle/>
          <a:p>
            <a:r>
              <a:rPr lang="en-US" sz="4400"/>
              <a:t>HARDWARE components</a:t>
            </a:r>
          </a:p>
        </p:txBody>
      </p:sp>
      <p:sp>
        <p:nvSpPr>
          <p:cNvPr id="3" name="Content Placeholder 2">
            <a:extLst>
              <a:ext uri="{FF2B5EF4-FFF2-40B4-BE49-F238E27FC236}">
                <a16:creationId xmlns:a16="http://schemas.microsoft.com/office/drawing/2014/main" id="{E5EB99D7-4C3F-B646-5928-928935F302F6}"/>
              </a:ext>
            </a:extLst>
          </p:cNvPr>
          <p:cNvSpPr>
            <a:spLocks noGrp="1"/>
          </p:cNvSpPr>
          <p:nvPr>
            <p:ph idx="1"/>
          </p:nvPr>
        </p:nvSpPr>
        <p:spPr>
          <a:xfrm>
            <a:off x="1069848" y="2578608"/>
            <a:ext cx="4730451" cy="3593592"/>
          </a:xfrm>
        </p:spPr>
        <p:txBody>
          <a:bodyPr>
            <a:normAutofit/>
          </a:bodyPr>
          <a:lstStyle/>
          <a:p>
            <a:r>
              <a:rPr lang="en-US" sz="1500"/>
              <a:t>Current Sensors</a:t>
            </a:r>
          </a:p>
          <a:p>
            <a:r>
              <a:rPr lang="en-US" sz="1500"/>
              <a:t>LDRs</a:t>
            </a:r>
          </a:p>
          <a:p>
            <a:r>
              <a:rPr lang="en-US" sz="1500"/>
              <a:t>Relays</a:t>
            </a:r>
          </a:p>
          <a:p>
            <a:r>
              <a:rPr lang="en-US" sz="1500"/>
              <a:t>Motors</a:t>
            </a:r>
          </a:p>
          <a:p>
            <a:r>
              <a:rPr lang="en-US" sz="1500"/>
              <a:t>Solar Panels</a:t>
            </a:r>
          </a:p>
          <a:p>
            <a:r>
              <a:rPr lang="en-US" sz="1500"/>
              <a:t>Breadboard</a:t>
            </a:r>
          </a:p>
          <a:p>
            <a:r>
              <a:rPr lang="en-US" sz="1500"/>
              <a:t>Wires</a:t>
            </a:r>
          </a:p>
          <a:p>
            <a:r>
              <a:rPr lang="en-US" sz="1500"/>
              <a:t>ESP-32</a:t>
            </a:r>
          </a:p>
          <a:p>
            <a:r>
              <a:rPr lang="en-US" sz="1500"/>
              <a:t>USB Cables</a:t>
            </a:r>
          </a:p>
          <a:p>
            <a:r>
              <a:rPr lang="en-US" sz="1500"/>
              <a:t>Resistors</a:t>
            </a:r>
          </a:p>
        </p:txBody>
      </p:sp>
      <p:pic>
        <p:nvPicPr>
          <p:cNvPr id="5" name="Picture 4" descr="Electronics protoboard">
            <a:extLst>
              <a:ext uri="{FF2B5EF4-FFF2-40B4-BE49-F238E27FC236}">
                <a16:creationId xmlns:a16="http://schemas.microsoft.com/office/drawing/2014/main" id="{F941ECE7-9C3F-D2BD-67EB-81C20AFAC976}"/>
              </a:ext>
            </a:extLst>
          </p:cNvPr>
          <p:cNvPicPr>
            <a:picLocks noChangeAspect="1"/>
          </p:cNvPicPr>
          <p:nvPr/>
        </p:nvPicPr>
        <p:blipFill rotWithShape="1">
          <a:blip r:embed="rId3"/>
          <a:srcRect l="2441" r="36445"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640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38C8-1C66-618B-369C-98BE936D2C8B}"/>
              </a:ext>
            </a:extLst>
          </p:cNvPr>
          <p:cNvSpPr>
            <a:spLocks noGrp="1"/>
          </p:cNvSpPr>
          <p:nvPr>
            <p:ph type="title"/>
          </p:nvPr>
        </p:nvSpPr>
        <p:spPr/>
        <p:txBody>
          <a:bodyPr/>
          <a:lstStyle/>
          <a:p>
            <a:r>
              <a:rPr lang="en-US" dirty="0"/>
              <a:t>Hardware Diagram</a:t>
            </a:r>
          </a:p>
        </p:txBody>
      </p:sp>
      <p:pic>
        <p:nvPicPr>
          <p:cNvPr id="11" name="Content Placeholder 10" descr="A picture containing text, diagram, line, font&#10;&#10;Description automatically generated">
            <a:extLst>
              <a:ext uri="{FF2B5EF4-FFF2-40B4-BE49-F238E27FC236}">
                <a16:creationId xmlns:a16="http://schemas.microsoft.com/office/drawing/2014/main" id="{99FD4A77-26B7-966B-6413-0685F8B7233D}"/>
              </a:ext>
            </a:extLst>
          </p:cNvPr>
          <p:cNvPicPr>
            <a:picLocks noGrp="1" noChangeAspect="1"/>
          </p:cNvPicPr>
          <p:nvPr>
            <p:ph idx="1"/>
          </p:nvPr>
        </p:nvPicPr>
        <p:blipFill>
          <a:blip r:embed="rId2"/>
          <a:stretch>
            <a:fillRect/>
          </a:stretch>
        </p:blipFill>
        <p:spPr>
          <a:xfrm>
            <a:off x="1413097" y="1837468"/>
            <a:ext cx="4176619" cy="4535900"/>
          </a:xfrm>
        </p:spPr>
      </p:pic>
      <p:pic>
        <p:nvPicPr>
          <p:cNvPr id="13" name="Picture 12" descr="A picture containing text, diagram, line, screenshot&#10;&#10;Description automatically generated">
            <a:extLst>
              <a:ext uri="{FF2B5EF4-FFF2-40B4-BE49-F238E27FC236}">
                <a16:creationId xmlns:a16="http://schemas.microsoft.com/office/drawing/2014/main" id="{DB86ED14-C52B-CAA8-5A89-51EE1A7ABBA7}"/>
              </a:ext>
            </a:extLst>
          </p:cNvPr>
          <p:cNvPicPr>
            <a:picLocks noChangeAspect="1"/>
          </p:cNvPicPr>
          <p:nvPr/>
        </p:nvPicPr>
        <p:blipFill>
          <a:blip r:embed="rId3"/>
          <a:stretch>
            <a:fillRect/>
          </a:stretch>
        </p:blipFill>
        <p:spPr>
          <a:xfrm>
            <a:off x="6387974" y="2305780"/>
            <a:ext cx="4390930" cy="3269287"/>
          </a:xfrm>
          <a:prstGeom prst="rect">
            <a:avLst/>
          </a:prstGeom>
        </p:spPr>
      </p:pic>
    </p:spTree>
    <p:extLst>
      <p:ext uri="{BB962C8B-B14F-4D97-AF65-F5344CB8AC3E}">
        <p14:creationId xmlns:p14="http://schemas.microsoft.com/office/powerpoint/2010/main" val="507359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{4FBBE481-FA6B-F949-9FC4-634C8E86FF54}tf10001070_mac</Template>
  <TotalTime>123</TotalTime>
  <Words>733</Words>
  <Application>Microsoft Macintosh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Rockwell</vt:lpstr>
      <vt:lpstr>Rockwell Condensed</vt:lpstr>
      <vt:lpstr>Rockwell Extra Bold</vt:lpstr>
      <vt:lpstr>Wingdings</vt:lpstr>
      <vt:lpstr>Wood Type</vt:lpstr>
      <vt:lpstr>Project 9: IoT Based Load Management System -Team 9</vt:lpstr>
      <vt:lpstr>Team MEMBERS </vt:lpstr>
      <vt:lpstr>Problem At Hand</vt:lpstr>
      <vt:lpstr>Motivation</vt:lpstr>
      <vt:lpstr>Our Pitch</vt:lpstr>
      <vt:lpstr>Team Members and Contribution</vt:lpstr>
      <vt:lpstr>Project Features</vt:lpstr>
      <vt:lpstr>HARDWARE components</vt:lpstr>
      <vt:lpstr>Hardware Diagram</vt:lpstr>
      <vt:lpstr>Software Diagram</vt:lpstr>
      <vt:lpstr>Current Status</vt:lpstr>
      <vt:lpstr>Pending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IoT Based Load Management System -Team 9</dc:title>
  <dc:creator>Sanchit Jalan</dc:creator>
  <cp:lastModifiedBy>Sanchit Jalan</cp:lastModifiedBy>
  <cp:revision>3</cp:revision>
  <dcterms:created xsi:type="dcterms:W3CDTF">2023-05-29T17:15:29Z</dcterms:created>
  <dcterms:modified xsi:type="dcterms:W3CDTF">2023-06-01T18:08:35Z</dcterms:modified>
</cp:coreProperties>
</file>