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8" r:id="rId3"/>
    <p:sldId id="269" r:id="rId4"/>
    <p:sldId id="266" r:id="rId5"/>
    <p:sldId id="271" r:id="rId6"/>
    <p:sldId id="272" r:id="rId7"/>
    <p:sldId id="273" r:id="rId8"/>
    <p:sldId id="274" r:id="rId9"/>
    <p:sldId id="270" r:id="rId10"/>
    <p:sldId id="267" r:id="rId11"/>
    <p:sldId id="263" r:id="rId12"/>
    <p:sldId id="262" r:id="rId13"/>
    <p:sldId id="276" r:id="rId14"/>
    <p:sldId id="27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r>
              <a:rPr lang="en-US" sz="4000" dirty="0">
                <a:solidFill>
                  <a:schemeClr val="accent2"/>
                </a:solidFill>
                <a:latin typeface="Franklin Gothic Book" panose="020B0503020102020204" pitchFamily="34" charset="0"/>
                <a:cs typeface="Segoe UI" panose="020B0502040204020203" pitchFamily="34" charset="0"/>
              </a:rPr>
              <a:t>PageRank Algorithm for Web Indexing</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Autofit/>
          </a:bodyPr>
          <a:lstStyle/>
          <a:p>
            <a:r>
              <a:rPr lang="en-US" sz="3600" b="1" dirty="0">
                <a:latin typeface="Franklin Gothic Book" panose="020B0503020102020204" pitchFamily="34" charset="0"/>
              </a:rPr>
              <a:t>LA PROJECT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363985"/>
            <a:ext cx="6948930" cy="861133"/>
          </a:xfrm>
        </p:spPr>
        <p:txBody>
          <a:bodyPr anchor="ctr">
            <a:normAutofit/>
          </a:bodyPr>
          <a:lstStyle/>
          <a:p>
            <a:pPr algn="ctr"/>
            <a:r>
              <a:rPr lang="en-US" dirty="0">
                <a:solidFill>
                  <a:schemeClr val="accent2"/>
                </a:solidFill>
                <a:latin typeface="Franklin Gothic Book" panose="020B0503020102020204" pitchFamily="34" charset="0"/>
                <a:cs typeface="Segoe UI" panose="020B0502040204020203" pitchFamily="34" charset="0"/>
              </a:rPr>
              <a:t>GeneRank</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68063"/>
            <a:ext cx="1527107" cy="1296548"/>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2" y="1340528"/>
            <a:ext cx="11541515" cy="5024761"/>
          </a:xfrm>
        </p:spPr>
        <p:txBody>
          <a:bodyPr vert="horz" lIns="91440" tIns="45720" rIns="91440" bIns="45720" rtlCol="0" anchor="t">
            <a:normAutofit/>
          </a:bodyPr>
          <a:lstStyle/>
          <a:p>
            <a:pPr marL="0" indent="0" rtl="0">
              <a:spcBef>
                <a:spcPts val="0"/>
              </a:spcBef>
              <a:spcAft>
                <a:spcPts val="0"/>
              </a:spcAft>
              <a:buNone/>
            </a:pPr>
            <a:r>
              <a:rPr lang="en-US" sz="1800" b="0" i="0" u="none" strike="noStrike" dirty="0">
                <a:solidFill>
                  <a:schemeClr val="accent1"/>
                </a:solidFill>
                <a:effectLst/>
                <a:latin typeface="Arial" panose="020B0604020202020204" pitchFamily="34" charset="0"/>
              </a:rPr>
              <a:t>While PageRank uses hyperlinks between web pages, Gene Rank combines the expression measurements with external information, such as functional annotations, protein interaction data or previous experimental results.</a:t>
            </a:r>
            <a:br>
              <a:rPr lang="en-US" sz="1400" b="0" dirty="0">
                <a:solidFill>
                  <a:schemeClr val="accent1"/>
                </a:solidFill>
                <a:effectLst/>
              </a:rPr>
            </a:br>
            <a:r>
              <a:rPr lang="en-US" sz="1800" b="0" i="0" u="none" strike="noStrike" dirty="0">
                <a:solidFill>
                  <a:schemeClr val="accent1"/>
                </a:solidFill>
                <a:effectLst/>
                <a:latin typeface="Arial" panose="020B0604020202020204" pitchFamily="34" charset="0"/>
              </a:rPr>
              <a:t>The PageRank algorithm, used by the successful search engine Google, is based on the premise that a web page should be highly ranked if other highly ranked pages contain hyperlinks to it.</a:t>
            </a:r>
            <a:endParaRPr lang="en-US" sz="1400" b="0" dirty="0">
              <a:solidFill>
                <a:schemeClr val="accent1"/>
              </a:solidFill>
              <a:effectLst/>
            </a:endParaRPr>
          </a:p>
          <a:p>
            <a:pPr marL="0" indent="0" rtl="0">
              <a:spcBef>
                <a:spcPts val="0"/>
              </a:spcBef>
              <a:spcAft>
                <a:spcPts val="0"/>
              </a:spcAft>
              <a:buNone/>
            </a:pPr>
            <a:r>
              <a:rPr lang="en-US" sz="1800" b="0" i="0" u="none" strike="noStrike" dirty="0">
                <a:solidFill>
                  <a:schemeClr val="accent1"/>
                </a:solidFill>
                <a:effectLst/>
                <a:latin typeface="Arial" panose="020B0604020202020204" pitchFamily="34" charset="0"/>
              </a:rPr>
              <a:t>This idea naturally extends to analyzing the results of a microarray experiment, where we would like a gene to be highly ranked if it is linked to other highly ranked genes, even if its own position is lower. We can think of this as the "vote of confidence" principle.</a:t>
            </a:r>
          </a:p>
          <a:p>
            <a:pPr marL="0" indent="0" rtl="0">
              <a:spcBef>
                <a:spcPts val="0"/>
              </a:spcBef>
              <a:spcAft>
                <a:spcPts val="0"/>
              </a:spcAft>
              <a:buNone/>
            </a:pPr>
            <a:br>
              <a:rPr lang="en-US" sz="1400" dirty="0"/>
            </a:b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71EBB148-40E5-388E-6F83-662439E7E6CE}"/>
              </a:ext>
            </a:extLst>
          </p:cNvPr>
          <p:cNvPicPr>
            <a:picLocks noChangeAspect="1"/>
          </p:cNvPicPr>
          <p:nvPr/>
        </p:nvPicPr>
        <p:blipFill>
          <a:blip r:embed="rId6"/>
          <a:stretch>
            <a:fillRect/>
          </a:stretch>
        </p:blipFill>
        <p:spPr>
          <a:xfrm>
            <a:off x="625058" y="3293616"/>
            <a:ext cx="2562025" cy="1500326"/>
          </a:xfrm>
          <a:prstGeom prst="rect">
            <a:avLst/>
          </a:prstGeom>
        </p:spPr>
      </p:pic>
      <p:sp>
        <p:nvSpPr>
          <p:cNvPr id="7" name="TextBox 6">
            <a:extLst>
              <a:ext uri="{FF2B5EF4-FFF2-40B4-BE49-F238E27FC236}">
                <a16:creationId xmlns:a16="http://schemas.microsoft.com/office/drawing/2014/main" id="{BE70652E-EAA6-1E70-FF4F-16C9946B7215}"/>
              </a:ext>
            </a:extLst>
          </p:cNvPr>
          <p:cNvSpPr txBox="1"/>
          <p:nvPr/>
        </p:nvSpPr>
        <p:spPr>
          <a:xfrm>
            <a:off x="4251982" y="3304713"/>
            <a:ext cx="7448366" cy="3293209"/>
          </a:xfrm>
          <a:prstGeom prst="rect">
            <a:avLst/>
          </a:prstGeom>
          <a:noFill/>
        </p:spPr>
        <p:txBody>
          <a:bodyPr wrap="square" rtlCol="0">
            <a:spAutoFit/>
          </a:bodyPr>
          <a:lstStyle/>
          <a:p>
            <a:r>
              <a:rPr lang="en-US" sz="1600" b="0" i="0" u="none" strike="noStrike" dirty="0">
                <a:solidFill>
                  <a:schemeClr val="accent6">
                    <a:lumMod val="75000"/>
                  </a:schemeClr>
                </a:solidFill>
                <a:effectLst/>
                <a:latin typeface="Arial" panose="020B0604020202020204" pitchFamily="34" charset="0"/>
              </a:rPr>
              <a:t>The algorithm views the web as a directed graph G(V, E), where the N nodes V are the web pages and the edges E represent the links between pages. This information can be stored in an adjacency matrix, W ∈ R^N × N, where w </a:t>
            </a:r>
            <a:r>
              <a:rPr lang="en-US" sz="1600" b="0" i="0" u="none" strike="noStrike" dirty="0" err="1">
                <a:solidFill>
                  <a:schemeClr val="accent6">
                    <a:lumMod val="75000"/>
                  </a:schemeClr>
                </a:solidFill>
                <a:effectLst/>
                <a:latin typeface="Arial" panose="020B0604020202020204" pitchFamily="34" charset="0"/>
              </a:rPr>
              <a:t>ij</a:t>
            </a:r>
            <a:r>
              <a:rPr lang="en-US" sz="1600" b="0" i="0" u="none" strike="noStrike" dirty="0">
                <a:solidFill>
                  <a:schemeClr val="accent6">
                    <a:lumMod val="75000"/>
                  </a:schemeClr>
                </a:solidFill>
                <a:effectLst/>
                <a:latin typeface="Arial" panose="020B0604020202020204" pitchFamily="34" charset="0"/>
              </a:rPr>
              <a:t> = 1 if there is a link from page </a:t>
            </a:r>
            <a:r>
              <a:rPr lang="en-US" sz="1600" b="0" i="0" u="none" strike="noStrike" dirty="0" err="1">
                <a:solidFill>
                  <a:schemeClr val="accent6">
                    <a:lumMod val="75000"/>
                  </a:schemeClr>
                </a:solidFill>
                <a:effectLst/>
                <a:latin typeface="Arial" panose="020B0604020202020204" pitchFamily="34" charset="0"/>
              </a:rPr>
              <a:t>i</a:t>
            </a:r>
            <a:r>
              <a:rPr lang="en-US" sz="1600" b="0" i="0" u="none" strike="noStrike" dirty="0">
                <a:solidFill>
                  <a:schemeClr val="accent6">
                    <a:lumMod val="75000"/>
                  </a:schemeClr>
                </a:solidFill>
                <a:effectLst/>
                <a:latin typeface="Arial" panose="020B0604020202020204" pitchFamily="34" charset="0"/>
              </a:rPr>
              <a:t> to page j and w </a:t>
            </a:r>
            <a:r>
              <a:rPr lang="en-US" sz="1600" b="0" i="0" u="none" strike="noStrike" dirty="0" err="1">
                <a:solidFill>
                  <a:schemeClr val="accent6">
                    <a:lumMod val="75000"/>
                  </a:schemeClr>
                </a:solidFill>
                <a:effectLst/>
                <a:latin typeface="Arial" panose="020B0604020202020204" pitchFamily="34" charset="0"/>
              </a:rPr>
              <a:t>ij</a:t>
            </a:r>
            <a:r>
              <a:rPr lang="en-US" sz="1600" b="0" i="0" u="none" strike="noStrike" dirty="0">
                <a:solidFill>
                  <a:schemeClr val="accent6">
                    <a:lumMod val="75000"/>
                  </a:schemeClr>
                </a:solidFill>
                <a:effectLst/>
                <a:latin typeface="Arial" panose="020B0604020202020204" pitchFamily="34" charset="0"/>
              </a:rPr>
              <a:t> = 0 otherwise.</a:t>
            </a: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d= 0.85 is the value which is used by google.</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From the above formula, it is clear that the rank of a page depends on the rank of all pages that are linked to it.</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Multiplying by 1/</a:t>
            </a:r>
            <a:r>
              <a:rPr lang="en-US" sz="1600" b="0" i="0" u="none" strike="noStrike" dirty="0" err="1">
                <a:solidFill>
                  <a:schemeClr val="accent6">
                    <a:lumMod val="75000"/>
                  </a:schemeClr>
                </a:solidFill>
                <a:effectLst/>
                <a:latin typeface="Arial" panose="020B0604020202020204" pitchFamily="34" charset="0"/>
              </a:rPr>
              <a:t>degi</a:t>
            </a:r>
            <a:r>
              <a:rPr lang="en-US" sz="1600" b="0" i="0" u="none" strike="noStrike" dirty="0">
                <a:solidFill>
                  <a:schemeClr val="accent6">
                    <a:lumMod val="75000"/>
                  </a:schemeClr>
                </a:solidFill>
                <a:effectLst/>
                <a:latin typeface="Arial" panose="020B0604020202020204" pitchFamily="34" charset="0"/>
              </a:rPr>
              <a:t> ensures that each page has equal influence in the voting procedure.</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Each page gets a rank of 1 - d automatically and also gets d times the votes given by other pages.</a:t>
            </a:r>
            <a:endParaRPr lang="en-US" sz="1600" b="0" dirty="0">
              <a:solidFill>
                <a:schemeClr val="accent6">
                  <a:lumMod val="75000"/>
                </a:schemeClr>
              </a:solidFill>
              <a:effectLst/>
            </a:endParaRPr>
          </a:p>
          <a:p>
            <a:br>
              <a:rPr lang="en-US" sz="1600" dirty="0"/>
            </a:br>
            <a:endParaRPr lang="en-IN" sz="1600" dirty="0"/>
          </a:p>
        </p:txBody>
      </p:sp>
      <p:pic>
        <p:nvPicPr>
          <p:cNvPr id="10" name="Picture 9">
            <a:extLst>
              <a:ext uri="{FF2B5EF4-FFF2-40B4-BE49-F238E27FC236}">
                <a16:creationId xmlns:a16="http://schemas.microsoft.com/office/drawing/2014/main" id="{CC543BC1-C00D-3F56-AB44-FEE49047345F}"/>
              </a:ext>
            </a:extLst>
          </p:cNvPr>
          <p:cNvPicPr>
            <a:picLocks noChangeAspect="1"/>
          </p:cNvPicPr>
          <p:nvPr/>
        </p:nvPicPr>
        <p:blipFill>
          <a:blip r:embed="rId7"/>
          <a:stretch>
            <a:fillRect/>
          </a:stretch>
        </p:blipFill>
        <p:spPr>
          <a:xfrm>
            <a:off x="257266" y="5047942"/>
            <a:ext cx="3790950" cy="825623"/>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2" y="381740"/>
            <a:ext cx="9242273" cy="870011"/>
          </a:xfrm>
        </p:spPr>
        <p:txBody>
          <a:bodyPr anchor="ctr">
            <a:normAutofit/>
          </a:bodyPr>
          <a:lstStyle/>
          <a:p>
            <a:pPr algn="ctr"/>
            <a:r>
              <a:rPr lang="en-US" b="1" u="sng" dirty="0">
                <a:solidFill>
                  <a:schemeClr val="accent5">
                    <a:lumMod val="75000"/>
                  </a:schemeClr>
                </a:solidFill>
                <a:latin typeface="Franklin Gothic Book" panose="020B0503020102020204" pitchFamily="34" charset="0"/>
                <a:cs typeface="Segoe UI" panose="020B0502040204020203" pitchFamily="34" charset="0"/>
              </a:rPr>
              <a:t>Systemic Risk Measure</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76" y="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325242" y="1411549"/>
            <a:ext cx="11082563" cy="4918229"/>
          </a:xfrm>
        </p:spPr>
        <p:txBody>
          <a:bodyPr vert="horz" lIns="91440" tIns="45720" rIns="91440" bIns="45720" rtlCol="0" anchor="t">
            <a:normAutofit/>
          </a:bodyPr>
          <a:lstStyle/>
          <a:p>
            <a:pPr marL="0" indent="0">
              <a:buNone/>
            </a:pPr>
            <a:r>
              <a:rPr lang="en-US" sz="2000" dirty="0"/>
              <a:t>Systemic Risk Measure is basically  based on the fact that if institutions, deeply connected to many other institutions, have to face a loss then the connected institutions have to face a great loss too.</a:t>
            </a:r>
          </a:p>
          <a:p>
            <a:pPr marL="0" indent="0">
              <a:buNone/>
            </a:pPr>
            <a:r>
              <a:rPr lang="en-US" sz="2000" dirty="0"/>
              <a:t> The "Too Central to Fail" (TCF) systemic risk measure using the PageRank algorithm is a method to assess the potential impact of the failure of a specific entity within a networked system.</a:t>
            </a:r>
          </a:p>
          <a:p>
            <a:pPr marL="0" indent="0">
              <a:buNone/>
            </a:pPr>
            <a:r>
              <a:rPr lang="en-US" sz="2000" dirty="0"/>
              <a:t>To apply the PageRank algorithm to measure systemic risk, we need to represent the interconnectedness of entities within a system as a network. Each entity is represented as a node, and the relationships or connections between entities are represented as edges. The strength of the connections can be based on factors such as financial interdependencies, operational dependencies, or other relevant measures.</a:t>
            </a:r>
          </a:p>
          <a:p>
            <a:pPr marL="0" indent="0">
              <a:buNone/>
            </a:pPr>
            <a:r>
              <a:rPr lang="en-US" sz="2000" dirty="0"/>
              <a:t>By applying the PageRank algorithm to the network representing the interconnectedness of entities, the TCF systemic risk measure provides a quantitative assessment of the potential systemic risk associated with each entity. This measure can help policymakers, regulators, and financial institutions in identifying and addressing the risks posed by highly interconnected entities within a system.</a:t>
            </a:r>
            <a:endParaRPr lang="en-US" sz="1800" dirty="0">
              <a:latin typeface="Segoe UI" panose="020B0502040204020203" pitchFamily="34" charset="0"/>
              <a:cs typeface="Segoe UI" panose="020B0502040204020203" pitchFamily="34" charset="0"/>
            </a:endParaRPr>
          </a:p>
          <a:p>
            <a:pPr marL="0" indent="0">
              <a:buNone/>
            </a:pPr>
            <a:r>
              <a:rPr lang="en-US" sz="1800" dirty="0">
                <a:latin typeface="Segoe UI" panose="020B0502040204020203" pitchFamily="34" charset="0"/>
                <a:cs typeface="Segoe UI" panose="020B0502040204020203" pitchFamily="34" charset="0"/>
              </a:rPr>
              <a:t>The basic steps followed are similar to the PageRank Algorithm, which involves defining the network, assigning initial scores, iterative computation, convergence of the results and the final calculation of the TCF measure.</a:t>
            </a:r>
            <a:endParaRPr lang="en-US" sz="2000" dirty="0"/>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3847192" y="133595"/>
            <a:ext cx="5406902" cy="1469965"/>
          </a:xfrm>
        </p:spPr>
        <p:txBody>
          <a:bodyPr anchor="ctr">
            <a:normAutofit/>
          </a:bodyPr>
          <a:lstStyle/>
          <a:p>
            <a:r>
              <a:rPr lang="en-US" sz="5400" dirty="0">
                <a:solidFill>
                  <a:schemeClr val="accent2">
                    <a:lumMod val="75000"/>
                  </a:schemeClr>
                </a:solidFill>
                <a:latin typeface="Agency FB" panose="020B0503020202020204" pitchFamily="34" charset="0"/>
              </a:rPr>
              <a:t>Other Applications</a:t>
            </a:r>
            <a:endParaRPr lang="en-US" sz="5400" dirty="0">
              <a:solidFill>
                <a:schemeClr val="accent2">
                  <a:lumMod val="75000"/>
                </a:schemeClr>
              </a:solidFill>
              <a:latin typeface="Agency FB" panose="020B05030202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71750" y="319938"/>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53332" y="1524274"/>
            <a:ext cx="9557493" cy="5013788"/>
          </a:xfrm>
        </p:spPr>
        <p:txBody>
          <a:bodyPr vert="horz" lIns="91440" tIns="45720" rIns="91440" bIns="45720" rtlCol="0" anchor="t">
            <a:normAutofit fontScale="25000" lnSpcReduction="20000"/>
          </a:bodyPr>
          <a:lstStyle/>
          <a:p>
            <a:pPr>
              <a:lnSpc>
                <a:spcPct val="120000"/>
              </a:lnSpc>
            </a:pPr>
            <a:r>
              <a:rPr lang="en-US" sz="16000" dirty="0">
                <a:solidFill>
                  <a:schemeClr val="accent2">
                    <a:lumMod val="75000"/>
                  </a:schemeClr>
                </a:solidFill>
                <a:latin typeface="Abadi" panose="020B0604020104020204" pitchFamily="34" charset="0"/>
              </a:rPr>
              <a:t>ProteinRank: </a:t>
            </a:r>
          </a:p>
          <a:p>
            <a:pPr marL="0" indent="0">
              <a:lnSpc>
                <a:spcPct val="120000"/>
              </a:lnSpc>
              <a:buNone/>
            </a:pPr>
            <a:r>
              <a:rPr lang="en-US" sz="8000" dirty="0">
                <a:solidFill>
                  <a:schemeClr val="tx1">
                    <a:lumMod val="85000"/>
                    <a:lumOff val="15000"/>
                  </a:schemeClr>
                </a:solidFill>
              </a:rPr>
              <a:t>The goal of ProteinRank is similar in spirit to that of GeneRank. Given an undirected network of protein-protein interactions and human-curated functional annotations about what these proteins do, the goal is to find proteins that may share a functional annotation. Thus, the PageRank problem is, again, a localized use. </a:t>
            </a:r>
            <a:endParaRPr lang="en-US" sz="8000" dirty="0">
              <a:solidFill>
                <a:schemeClr val="tx1">
                  <a:lumMod val="85000"/>
                  <a:lumOff val="15000"/>
                </a:schemeClr>
              </a:solidFill>
              <a:latin typeface="Abadi" panose="020B0604020104020204" pitchFamily="34" charset="0"/>
            </a:endParaRPr>
          </a:p>
          <a:p>
            <a:pPr>
              <a:lnSpc>
                <a:spcPct val="120000"/>
              </a:lnSpc>
            </a:pPr>
            <a:r>
              <a:rPr lang="en-US" sz="16000" dirty="0">
                <a:solidFill>
                  <a:schemeClr val="accent2">
                    <a:lumMod val="75000"/>
                  </a:schemeClr>
                </a:solidFill>
                <a:latin typeface="Abadi" panose="020B0604020104020204" pitchFamily="34" charset="0"/>
              </a:rPr>
              <a:t>ItemRank:</a:t>
            </a:r>
            <a:r>
              <a:rPr lang="en-US" sz="24000" dirty="0">
                <a:solidFill>
                  <a:schemeClr val="tx1">
                    <a:lumMod val="85000"/>
                    <a:lumOff val="15000"/>
                  </a:schemeClr>
                </a:solidFill>
                <a:latin typeface="Abadi" panose="020B0604020104020204" pitchFamily="34" charset="0"/>
              </a:rPr>
              <a:t> </a:t>
            </a:r>
          </a:p>
          <a:p>
            <a:pPr marL="0" indent="0">
              <a:lnSpc>
                <a:spcPct val="120000"/>
              </a:lnSpc>
              <a:buNone/>
            </a:pPr>
            <a:r>
              <a:rPr lang="en-US" sz="8000" dirty="0">
                <a:solidFill>
                  <a:schemeClr val="tx1">
                    <a:lumMod val="85000"/>
                    <a:lumOff val="15000"/>
                  </a:schemeClr>
                </a:solidFill>
              </a:rPr>
              <a:t>A recommender system attempts to predict what its users will do based on their past behavior. Netflix and Amazon have some of the most famous recommendation systems that predict movies and products, respectively, that their users will enjoy. Localized PageRank helps to score potential predictions in many research studies on recommender systems.</a:t>
            </a:r>
            <a:endParaRPr lang="en-US" sz="14400" dirty="0">
              <a:solidFill>
                <a:schemeClr val="tx1">
                  <a:lumMod val="85000"/>
                  <a:lumOff val="15000"/>
                </a:schemeClr>
              </a:solidFill>
              <a:latin typeface="Abadi" panose="020B0604020104020204" pitchFamily="34" charset="0"/>
            </a:endParaRPr>
          </a:p>
          <a:p>
            <a:pPr>
              <a:lnSpc>
                <a:spcPct val="120000"/>
              </a:lnSpc>
            </a:pPr>
            <a:endParaRPr lang="en-US" sz="1800" dirty="0">
              <a:solidFill>
                <a:schemeClr val="accent2">
                  <a:lumMod val="75000"/>
                </a:schemeClr>
              </a:solidFill>
              <a:latin typeface="Abadi" panose="020B0604020104020204" pitchFamily="34" charset="0"/>
            </a:endParaRPr>
          </a:p>
          <a:p>
            <a:pPr marL="0" indent="0">
              <a:buNone/>
            </a:pPr>
            <a:endParaRPr lang="en-US" sz="1800" dirty="0">
              <a:solidFill>
                <a:schemeClr val="accent2">
                  <a:lumMod val="75000"/>
                </a:schemeClr>
              </a:solidFill>
              <a:latin typeface="Abadi" panose="020B0604020104020204" pitchFamily="34" charset="0"/>
            </a:endParaRPr>
          </a:p>
          <a:p>
            <a:pPr marL="0" indent="0">
              <a:buNone/>
            </a:pPr>
            <a:endParaRPr lang="en-US" sz="1800" dirty="0">
              <a:solidFill>
                <a:schemeClr val="accent2">
                  <a:lumMod val="75000"/>
                </a:schemeClr>
              </a:solidFill>
              <a:latin typeface="Abadi" panose="020B0604020104020204" pitchFamily="34" charset="0"/>
            </a:endParaRPr>
          </a:p>
          <a:p>
            <a:pPr marL="0" indent="0">
              <a:buNone/>
            </a:pPr>
            <a:endParaRPr lang="en-US" sz="1800" dirty="0">
              <a:solidFill>
                <a:schemeClr val="accent2">
                  <a:lumMod val="75000"/>
                </a:schemeClr>
              </a:solidFill>
              <a:latin typeface="Abadi" panose="020B0604020104020204" pitchFamily="34" charset="0"/>
            </a:endParaRPr>
          </a:p>
          <a:p>
            <a:pPr marL="0" indent="0">
              <a:buNone/>
            </a:pPr>
            <a:endParaRPr lang="en-US" sz="1800" dirty="0">
              <a:solidFill>
                <a:schemeClr val="accent2">
                  <a:lumMod val="75000"/>
                </a:schemeClr>
              </a:solidFill>
              <a:latin typeface="Abadi" panose="020B0604020104020204" pitchFamily="34" charset="0"/>
            </a:endParaRPr>
          </a:p>
          <a:p>
            <a:pPr marL="0" indent="0">
              <a:buNone/>
            </a:pPr>
            <a:endParaRPr lang="en-US" dirty="0">
              <a:solidFill>
                <a:schemeClr val="accent2">
                  <a:lumMod val="75000"/>
                </a:schemeClr>
              </a:solidFill>
              <a:latin typeface="Abadi" panose="020B0604020104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6C6-F3CE-37BD-989F-A5864129F7B8}"/>
              </a:ext>
            </a:extLst>
          </p:cNvPr>
          <p:cNvSpPr>
            <a:spLocks noGrp="1"/>
          </p:cNvSpPr>
          <p:nvPr>
            <p:ph type="title"/>
          </p:nvPr>
        </p:nvSpPr>
        <p:spPr>
          <a:xfrm>
            <a:off x="276225" y="255672"/>
            <a:ext cx="10515600" cy="1325563"/>
          </a:xfrm>
        </p:spPr>
        <p:txBody>
          <a:bodyPr/>
          <a:lstStyle/>
          <a:p>
            <a:r>
              <a:rPr lang="en-US" dirty="0">
                <a:solidFill>
                  <a:schemeClr val="accent1">
                    <a:lumMod val="50000"/>
                  </a:schemeClr>
                </a:solidFill>
                <a:latin typeface="Abadi" panose="020B0604020104020204" pitchFamily="34" charset="0"/>
              </a:rPr>
              <a:t>SEO: Search Engine Optimization</a:t>
            </a:r>
            <a:br>
              <a:rPr lang="en-US" dirty="0">
                <a:solidFill>
                  <a:schemeClr val="accent1">
                    <a:lumMod val="50000"/>
                  </a:schemeClr>
                </a:solidFill>
                <a:latin typeface="Abadi" panose="020B0604020104020204" pitchFamily="34" charset="0"/>
              </a:rPr>
            </a:br>
            <a:r>
              <a:rPr lang="en-US" sz="2400" dirty="0">
                <a:solidFill>
                  <a:schemeClr val="accent1">
                    <a:lumMod val="50000"/>
                  </a:schemeClr>
                </a:solidFill>
                <a:latin typeface="Abadi" panose="020B0604020104020204" pitchFamily="34" charset="0"/>
              </a:rPr>
              <a:t>and their story with PageRank.</a:t>
            </a:r>
            <a:endParaRPr lang="en-US" dirty="0">
              <a:solidFill>
                <a:schemeClr val="accent1">
                  <a:lumMod val="50000"/>
                </a:schemeClr>
              </a:solidFill>
              <a:latin typeface="Abadi" panose="020B0604020104020204" pitchFamily="34" charset="0"/>
            </a:endParaRPr>
          </a:p>
        </p:txBody>
      </p:sp>
      <p:sp>
        <p:nvSpPr>
          <p:cNvPr id="5" name="TextBox 4">
            <a:extLst>
              <a:ext uri="{FF2B5EF4-FFF2-40B4-BE49-F238E27FC236}">
                <a16:creationId xmlns:a16="http://schemas.microsoft.com/office/drawing/2014/main" id="{946ABD8F-B7DF-A82B-F79F-37589A25BAA7}"/>
              </a:ext>
            </a:extLst>
          </p:cNvPr>
          <p:cNvSpPr txBox="1"/>
          <p:nvPr/>
        </p:nvSpPr>
        <p:spPr>
          <a:xfrm>
            <a:off x="342900" y="1885214"/>
            <a:ext cx="8515350" cy="1754326"/>
          </a:xfrm>
          <a:prstGeom prst="rect">
            <a:avLst/>
          </a:prstGeom>
          <a:noFill/>
        </p:spPr>
        <p:txBody>
          <a:bodyPr wrap="square">
            <a:spAutoFit/>
          </a:bodyPr>
          <a:lstStyle/>
          <a:p>
            <a:r>
              <a:rPr lang="en-US" dirty="0"/>
              <a:t>SEO is the Search Engine Optimization. It can be called a process and a job title. </a:t>
            </a:r>
          </a:p>
          <a:p>
            <a:r>
              <a:rPr lang="en-US" dirty="0"/>
              <a:t>Now they are obsessed with PageRank. We say this for a reason. SEOs to increase the PageRank score of their page, will manipulate it by going to any lengths. </a:t>
            </a:r>
          </a:p>
          <a:p>
            <a:r>
              <a:rPr lang="en-US" dirty="0"/>
              <a:t>They do this by filling up their page with more links, especially those from popular pages. To get away with it the links will be hidden or really small to notice. But they can affect the PageRank immensely</a:t>
            </a:r>
          </a:p>
        </p:txBody>
      </p:sp>
      <p:sp>
        <p:nvSpPr>
          <p:cNvPr id="7" name="TextBox 6">
            <a:extLst>
              <a:ext uri="{FF2B5EF4-FFF2-40B4-BE49-F238E27FC236}">
                <a16:creationId xmlns:a16="http://schemas.microsoft.com/office/drawing/2014/main" id="{782152A7-31D9-A23A-8BD6-AF9A48F94791}"/>
              </a:ext>
            </a:extLst>
          </p:cNvPr>
          <p:cNvSpPr txBox="1"/>
          <p:nvPr/>
        </p:nvSpPr>
        <p:spPr>
          <a:xfrm>
            <a:off x="342900" y="3877013"/>
            <a:ext cx="10591800" cy="2308324"/>
          </a:xfrm>
          <a:prstGeom prst="rect">
            <a:avLst/>
          </a:prstGeom>
          <a:noFill/>
        </p:spPr>
        <p:txBody>
          <a:bodyPr wrap="square">
            <a:spAutoFit/>
          </a:bodyPr>
          <a:lstStyle/>
          <a:p>
            <a:r>
              <a:rPr lang="en-US" dirty="0"/>
              <a:t>But now comes the question, ‘How could they possibly know what their PageRank score is?’ They knew it because Google had released a toolbar encasing this feature to view the PageRank of their page. This was the public-facing metric. </a:t>
            </a:r>
          </a:p>
          <a:p>
            <a:r>
              <a:rPr lang="en-US" dirty="0"/>
              <a:t>So as we can see, we can deduce that PageRank which was to increase the efficiency of search engines had become a factor of manipulation. So gradually Google had lost it’s confidence in PageRank. It had to do something. This was getting problematic. </a:t>
            </a:r>
          </a:p>
          <a:p>
            <a:r>
              <a:rPr lang="en-US" dirty="0"/>
              <a:t>Thus google decided to take down the toolbar! The menace was taken care of. They still use the PageRank but far from the public view and altered into a far better version. </a:t>
            </a:r>
          </a:p>
        </p:txBody>
      </p:sp>
      <p:pic>
        <p:nvPicPr>
          <p:cNvPr id="9" name="Picture 8">
            <a:extLst>
              <a:ext uri="{FF2B5EF4-FFF2-40B4-BE49-F238E27FC236}">
                <a16:creationId xmlns:a16="http://schemas.microsoft.com/office/drawing/2014/main" id="{AACB2D0D-825F-35EA-DF24-DE860D8262FC}"/>
              </a:ext>
            </a:extLst>
          </p:cNvPr>
          <p:cNvPicPr>
            <a:picLocks noChangeAspect="1"/>
          </p:cNvPicPr>
          <p:nvPr/>
        </p:nvPicPr>
        <p:blipFill>
          <a:blip r:embed="rId2"/>
          <a:stretch>
            <a:fillRect/>
          </a:stretch>
        </p:blipFill>
        <p:spPr>
          <a:xfrm>
            <a:off x="8443912" y="255672"/>
            <a:ext cx="3552825" cy="2308325"/>
          </a:xfrm>
          <a:prstGeom prst="rect">
            <a:avLst/>
          </a:prstGeom>
        </p:spPr>
      </p:pic>
      <p:cxnSp>
        <p:nvCxnSpPr>
          <p:cNvPr id="11" name="Straight Connector 10">
            <a:extLst>
              <a:ext uri="{FF2B5EF4-FFF2-40B4-BE49-F238E27FC236}">
                <a16:creationId xmlns:a16="http://schemas.microsoft.com/office/drawing/2014/main" id="{BF9E3B21-A31D-E27D-401C-12BAD29686C3}"/>
              </a:ext>
            </a:extLst>
          </p:cNvPr>
          <p:cNvCxnSpPr>
            <a:cxnSpLocks/>
          </p:cNvCxnSpPr>
          <p:nvPr/>
        </p:nvCxnSpPr>
        <p:spPr>
          <a:xfrm>
            <a:off x="5638800" y="3639540"/>
            <a:ext cx="5724525" cy="0"/>
          </a:xfrm>
          <a:prstGeom prst="line">
            <a:avLst/>
          </a:prstGeom>
          <a:ln w="76200"/>
          <a:effectLst>
            <a:outerShdw blurRad="50800" dist="50800" dir="3420000" algn="ctr" rotWithShape="0">
              <a:schemeClr val="accent1">
                <a:lumMod val="75000"/>
              </a:scheme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82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BE5D-9866-1234-FEBD-2A4A0334B729}"/>
              </a:ext>
            </a:extLst>
          </p:cNvPr>
          <p:cNvSpPr>
            <a:spLocks noGrp="1"/>
          </p:cNvSpPr>
          <p:nvPr>
            <p:ph type="title"/>
          </p:nvPr>
        </p:nvSpPr>
        <p:spPr/>
        <p:txBody>
          <a:bodyPr/>
          <a:lstStyle/>
          <a:p>
            <a:r>
              <a:rPr lang="en-US" dirty="0"/>
              <a:t>Contributions:</a:t>
            </a:r>
          </a:p>
        </p:txBody>
      </p:sp>
      <p:sp>
        <p:nvSpPr>
          <p:cNvPr id="5" name="TextBox 4">
            <a:extLst>
              <a:ext uri="{FF2B5EF4-FFF2-40B4-BE49-F238E27FC236}">
                <a16:creationId xmlns:a16="http://schemas.microsoft.com/office/drawing/2014/main" id="{420C3070-60AC-D78E-80E6-B774722E33A7}"/>
              </a:ext>
            </a:extLst>
          </p:cNvPr>
          <p:cNvSpPr txBox="1"/>
          <p:nvPr/>
        </p:nvSpPr>
        <p:spPr>
          <a:xfrm>
            <a:off x="942975" y="1690688"/>
            <a:ext cx="6591300" cy="2862322"/>
          </a:xfrm>
          <a:prstGeom prst="rect">
            <a:avLst/>
          </a:prstGeom>
          <a:noFill/>
        </p:spPr>
        <p:txBody>
          <a:bodyPr wrap="square">
            <a:spAutoFit/>
          </a:bodyPr>
          <a:lstStyle/>
          <a:p>
            <a:r>
              <a:rPr lang="en-US" dirty="0"/>
              <a:t>• Sanchit contributed towards the writing document on LaTeX. Found how the algorithm works and the application of Linear Algebra in it. Also explained the concepts of Linear Algebra briefly.</a:t>
            </a:r>
          </a:p>
          <a:p>
            <a:endParaRPr lang="en-US" dirty="0"/>
          </a:p>
          <a:p>
            <a:r>
              <a:rPr lang="en-US" dirty="0"/>
              <a:t> • </a:t>
            </a:r>
            <a:r>
              <a:rPr lang="en-US" dirty="0" err="1"/>
              <a:t>Kripi</a:t>
            </a:r>
            <a:r>
              <a:rPr lang="en-US" dirty="0"/>
              <a:t> Singla also did research on working of algorithm and application of Linear Algebra . Also worked on SOTA part for Gene Rank and the presentation. </a:t>
            </a:r>
          </a:p>
          <a:p>
            <a:endParaRPr lang="en-US" dirty="0"/>
          </a:p>
          <a:p>
            <a:r>
              <a:rPr lang="en-US" dirty="0"/>
              <a:t>• R. Shaanal worked on SOTA part for Too Central To fail, about SEO’s story and also worked a little on the presentation. </a:t>
            </a:r>
          </a:p>
        </p:txBody>
      </p:sp>
      <p:cxnSp>
        <p:nvCxnSpPr>
          <p:cNvPr id="7" name="Straight Connector 6">
            <a:extLst>
              <a:ext uri="{FF2B5EF4-FFF2-40B4-BE49-F238E27FC236}">
                <a16:creationId xmlns:a16="http://schemas.microsoft.com/office/drawing/2014/main" id="{5C5ECEBF-A183-7D26-D757-FC83E543458D}"/>
              </a:ext>
            </a:extLst>
          </p:cNvPr>
          <p:cNvCxnSpPr>
            <a:cxnSpLocks/>
          </p:cNvCxnSpPr>
          <p:nvPr/>
        </p:nvCxnSpPr>
        <p:spPr>
          <a:xfrm>
            <a:off x="10582275" y="990600"/>
            <a:ext cx="0" cy="5286375"/>
          </a:xfrm>
          <a:prstGeom prst="line">
            <a:avLst/>
          </a:prstGeom>
          <a:ln w="762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905C2A47-4F42-4BBD-E8DE-2677F19B12BE}"/>
              </a:ext>
            </a:extLst>
          </p:cNvPr>
          <p:cNvCxnSpPr>
            <a:cxnSpLocks/>
          </p:cNvCxnSpPr>
          <p:nvPr/>
        </p:nvCxnSpPr>
        <p:spPr>
          <a:xfrm>
            <a:off x="2971800" y="5534025"/>
            <a:ext cx="8115300" cy="0"/>
          </a:xfrm>
          <a:prstGeom prst="line">
            <a:avLst/>
          </a:prstGeom>
          <a:ln w="762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617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-That Marks the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524000" y="5810177"/>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          </a:t>
            </a:r>
            <a:br>
              <a:rPr lang="en-US" b="1" dirty="0">
                <a:latin typeface="Segoe UI" panose="020B0502040204020203" pitchFamily="34" charset="0"/>
                <a:cs typeface="Segoe UI" panose="020B0502040204020203" pitchFamily="34" charset="0"/>
              </a:rPr>
            </a:br>
            <a:endParaRPr lang="en-US"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463766" y="35879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3" name="TextBox 2">
            <a:extLst>
              <a:ext uri="{FF2B5EF4-FFF2-40B4-BE49-F238E27FC236}">
                <a16:creationId xmlns:a16="http://schemas.microsoft.com/office/drawing/2014/main" id="{E8EB4366-F8D7-1893-B366-DDCDBFB87B05}"/>
              </a:ext>
            </a:extLst>
          </p:cNvPr>
          <p:cNvSpPr txBox="1"/>
          <p:nvPr/>
        </p:nvSpPr>
        <p:spPr>
          <a:xfrm>
            <a:off x="1393794" y="358795"/>
            <a:ext cx="10031767" cy="584775"/>
          </a:xfrm>
          <a:prstGeom prst="rect">
            <a:avLst/>
          </a:prstGeom>
          <a:noFill/>
        </p:spPr>
        <p:txBody>
          <a:bodyPr wrap="square" rtlCol="0">
            <a:spAutoFit/>
          </a:bodyPr>
          <a:lstStyle/>
          <a:p>
            <a:pPr algn="ctr"/>
            <a:r>
              <a:rPr lang="en-US" sz="3200" b="1" u="sng" dirty="0"/>
              <a:t>INTRODUCTION</a:t>
            </a:r>
            <a:endParaRPr lang="en-IN" sz="3200" b="1" u="sng" dirty="0"/>
          </a:p>
        </p:txBody>
      </p:sp>
      <p:sp>
        <p:nvSpPr>
          <p:cNvPr id="10" name="TextBox 9">
            <a:extLst>
              <a:ext uri="{FF2B5EF4-FFF2-40B4-BE49-F238E27FC236}">
                <a16:creationId xmlns:a16="http://schemas.microsoft.com/office/drawing/2014/main" id="{88152068-CCCE-C02C-A21E-073479B005D6}"/>
              </a:ext>
            </a:extLst>
          </p:cNvPr>
          <p:cNvSpPr txBox="1"/>
          <p:nvPr/>
        </p:nvSpPr>
        <p:spPr>
          <a:xfrm>
            <a:off x="392800" y="1336125"/>
            <a:ext cx="11301274" cy="2523768"/>
          </a:xfrm>
          <a:prstGeom prst="rect">
            <a:avLst/>
          </a:prstGeom>
          <a:noFill/>
        </p:spPr>
        <p:txBody>
          <a:bodyPr wrap="square" rtlCol="0">
            <a:spAutoFit/>
          </a:bodyPr>
          <a:lstStyle/>
          <a:p>
            <a:r>
              <a:rPr lang="en-US" sz="2800" dirty="0">
                <a:solidFill>
                  <a:schemeClr val="accent1">
                    <a:lumMod val="75000"/>
                  </a:schemeClr>
                </a:solidFill>
              </a:rPr>
              <a:t>Google PageRank is an algorithm developed by Larry Page and Sergey Brin, the founders of Google, to measure the importance and relevance of web pages. It was one of the key factors </a:t>
            </a:r>
          </a:p>
          <a:p>
            <a:r>
              <a:rPr lang="en-US" sz="2800" dirty="0">
                <a:solidFill>
                  <a:schemeClr val="accent1">
                    <a:lumMod val="75000"/>
                  </a:schemeClr>
                </a:solidFill>
              </a:rPr>
              <a:t>that contributed to Google’s early </a:t>
            </a:r>
          </a:p>
          <a:p>
            <a:r>
              <a:rPr lang="en-US" sz="2800" dirty="0">
                <a:solidFill>
                  <a:schemeClr val="accent1">
                    <a:lumMod val="75000"/>
                  </a:schemeClr>
                </a:solidFill>
              </a:rPr>
              <a:t>success as a search engine.</a:t>
            </a:r>
          </a:p>
          <a:p>
            <a:endParaRPr lang="en-IN" dirty="0"/>
          </a:p>
        </p:txBody>
      </p:sp>
      <p:sp>
        <p:nvSpPr>
          <p:cNvPr id="11" name="TextBox 10">
            <a:extLst>
              <a:ext uri="{FF2B5EF4-FFF2-40B4-BE49-F238E27FC236}">
                <a16:creationId xmlns:a16="http://schemas.microsoft.com/office/drawing/2014/main" id="{8A3D9EF6-270F-BB3B-FDE9-308543C0388A}"/>
              </a:ext>
            </a:extLst>
          </p:cNvPr>
          <p:cNvSpPr txBox="1"/>
          <p:nvPr/>
        </p:nvSpPr>
        <p:spPr>
          <a:xfrm>
            <a:off x="463766" y="3859893"/>
            <a:ext cx="5943508" cy="1815882"/>
          </a:xfrm>
          <a:prstGeom prst="rect">
            <a:avLst/>
          </a:prstGeom>
          <a:noFill/>
        </p:spPr>
        <p:txBody>
          <a:bodyPr wrap="square" rtlCol="0">
            <a:spAutoFit/>
          </a:bodyPr>
          <a:lstStyle/>
          <a:p>
            <a:r>
              <a:rPr lang="en-US" sz="2800" b="0" i="0" u="none" strike="noStrike" dirty="0">
                <a:solidFill>
                  <a:schemeClr val="accent2"/>
                </a:solidFill>
                <a:effectLst/>
                <a:latin typeface="Lexend"/>
              </a:rPr>
              <a:t>In essence, PageRank treats a link from one page to another as a vote of confidence or endorsement and this is how it assists in web indexing.</a:t>
            </a:r>
            <a:endParaRPr lang="en-IN" sz="2800" dirty="0">
              <a:solidFill>
                <a:schemeClr val="accent2"/>
              </a:solidFill>
            </a:endParaRPr>
          </a:p>
        </p:txBody>
      </p:sp>
      <p:pic>
        <p:nvPicPr>
          <p:cNvPr id="13" name="Picture 12">
            <a:extLst>
              <a:ext uri="{FF2B5EF4-FFF2-40B4-BE49-F238E27FC236}">
                <a16:creationId xmlns:a16="http://schemas.microsoft.com/office/drawing/2014/main" id="{9AF49D7A-12D5-59D2-DE37-5D848F2BD084}"/>
              </a:ext>
            </a:extLst>
          </p:cNvPr>
          <p:cNvPicPr>
            <a:picLocks noChangeAspect="1"/>
          </p:cNvPicPr>
          <p:nvPr/>
        </p:nvPicPr>
        <p:blipFill>
          <a:blip r:embed="rId3"/>
          <a:stretch>
            <a:fillRect/>
          </a:stretch>
        </p:blipFill>
        <p:spPr>
          <a:xfrm>
            <a:off x="6781800" y="2739128"/>
            <a:ext cx="4778924" cy="3242572"/>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a:xfrm>
            <a:off x="723900" y="346075"/>
            <a:ext cx="10515600" cy="1325563"/>
          </a:xfrm>
        </p:spPr>
        <p:txBody>
          <a:bodyPr/>
          <a:lstStyle/>
          <a:p>
            <a:pPr algn="ctr"/>
            <a:r>
              <a:rPr lang="en-US" b="1" u="sng" dirty="0">
                <a:solidFill>
                  <a:schemeClr val="accent6"/>
                </a:solidFill>
              </a:rPr>
              <a:t>How PageRank works?</a:t>
            </a:r>
          </a:p>
        </p:txBody>
      </p:sp>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9" name="TextBox 8">
            <a:extLst>
              <a:ext uri="{FF2B5EF4-FFF2-40B4-BE49-F238E27FC236}">
                <a16:creationId xmlns:a16="http://schemas.microsoft.com/office/drawing/2014/main" id="{B777ADD5-CFDF-C0A2-2135-97CD04804951}"/>
              </a:ext>
            </a:extLst>
          </p:cNvPr>
          <p:cNvSpPr txBox="1"/>
          <p:nvPr/>
        </p:nvSpPr>
        <p:spPr>
          <a:xfrm>
            <a:off x="372862" y="1571348"/>
            <a:ext cx="11407806" cy="2585323"/>
          </a:xfrm>
          <a:prstGeom prst="rect">
            <a:avLst/>
          </a:prstGeom>
          <a:noFill/>
        </p:spPr>
        <p:txBody>
          <a:bodyPr wrap="square" rtlCol="0">
            <a:spAutoFit/>
          </a:bodyPr>
          <a:lstStyle/>
          <a:p>
            <a:r>
              <a:rPr lang="en-US" sz="1800" b="0" i="0" u="none" strike="noStrike" dirty="0">
                <a:solidFill>
                  <a:srgbClr val="434343"/>
                </a:solidFill>
                <a:effectLst/>
                <a:latin typeface="Lexend"/>
              </a:rPr>
              <a:t>The algorithm works by iteratively calculating the PageRank scores for all web pages in a large graph of interconnected pages. Initially, each page is assigned an equal score. In each iteration, the PageRank score of a page is updated based on the scores of the pages that link to it. Pages with higher scores are considered more important and influential.</a:t>
            </a:r>
          </a:p>
          <a:p>
            <a:endParaRPr lang="en-US" dirty="0">
              <a:solidFill>
                <a:srgbClr val="434343"/>
              </a:solidFill>
              <a:latin typeface="Lexend"/>
            </a:endParaRPr>
          </a:p>
          <a:p>
            <a:r>
              <a:rPr lang="en-US" sz="1800" b="0" i="0" u="none" strike="noStrike" dirty="0">
                <a:solidFill>
                  <a:srgbClr val="434343"/>
                </a:solidFill>
                <a:effectLst/>
                <a:latin typeface="Lexend"/>
              </a:rPr>
              <a:t>PageRank also takes into account the concept of "damping factor" or "random surfer model." It assumes that a user randomly clicks on links while browsing the web and incorporates this randomness into the calculation. This helps prevent manipulation and ensures a more accurate representation of a page's importance.</a:t>
            </a:r>
          </a:p>
          <a:p>
            <a:endParaRPr lang="en-US" dirty="0">
              <a:solidFill>
                <a:srgbClr val="434343"/>
              </a:solidFill>
              <a:latin typeface="Lexend"/>
            </a:endParaRPr>
          </a:p>
          <a:p>
            <a:endParaRPr lang="en-IN" dirty="0"/>
          </a:p>
        </p:txBody>
      </p:sp>
      <p:pic>
        <p:nvPicPr>
          <p:cNvPr id="11" name="Picture 10">
            <a:extLst>
              <a:ext uri="{FF2B5EF4-FFF2-40B4-BE49-F238E27FC236}">
                <a16:creationId xmlns:a16="http://schemas.microsoft.com/office/drawing/2014/main" id="{BC1713B2-BCCC-DBF4-13ED-FC5AC6D638B5}"/>
              </a:ext>
            </a:extLst>
          </p:cNvPr>
          <p:cNvPicPr>
            <a:picLocks noChangeAspect="1"/>
          </p:cNvPicPr>
          <p:nvPr/>
        </p:nvPicPr>
        <p:blipFill rotWithShape="1">
          <a:blip r:embed="rId3"/>
          <a:srcRect t="12368"/>
          <a:stretch/>
        </p:blipFill>
        <p:spPr>
          <a:xfrm>
            <a:off x="1476375" y="3928070"/>
            <a:ext cx="8763000" cy="2403927"/>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86869" y="221943"/>
            <a:ext cx="9074708" cy="843378"/>
          </a:xfrm>
        </p:spPr>
        <p:txBody>
          <a:bodyPr anchor="ctr">
            <a:normAutofit/>
          </a:bodyPr>
          <a:lstStyle/>
          <a:p>
            <a:pPr algn="ctr"/>
            <a:r>
              <a:rPr lang="en-US" sz="3600" b="1" u="sng" dirty="0">
                <a:solidFill>
                  <a:schemeClr val="accent6">
                    <a:lumMod val="75000"/>
                  </a:schemeClr>
                </a:solidFill>
                <a:latin typeface="Franklin Gothic Book" panose="020B0503020102020204" pitchFamily="34" charset="0"/>
                <a:cs typeface="Segoe UI" panose="020B0502040204020203" pitchFamily="34" charset="0"/>
              </a:rPr>
              <a:t>Utilization of linear Algebra</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886" y="75016"/>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36486" y="1504764"/>
            <a:ext cx="11319028" cy="5131293"/>
          </a:xfrm>
        </p:spPr>
        <p:txBody>
          <a:bodyPr vert="horz" lIns="91440" tIns="45720" rIns="91440" bIns="45720" rtlCol="0" anchor="t">
            <a:normAutofit/>
          </a:bodyPr>
          <a:lstStyle/>
          <a:p>
            <a:pPr marL="0" indent="0" rtl="0">
              <a:spcBef>
                <a:spcPts val="0"/>
              </a:spcBef>
              <a:spcAft>
                <a:spcPts val="0"/>
              </a:spcAft>
              <a:buNone/>
            </a:pPr>
            <a:r>
              <a:rPr lang="en-US" sz="2000" b="1" i="0" u="sng" strike="noStrike" dirty="0">
                <a:solidFill>
                  <a:schemeClr val="accent6">
                    <a:lumMod val="75000"/>
                  </a:schemeClr>
                </a:solidFill>
                <a:effectLst/>
                <a:latin typeface="Lexend"/>
              </a:rPr>
              <a:t>Matrix representation</a:t>
            </a:r>
            <a:r>
              <a:rPr lang="en-US" sz="2000" b="0" i="0" u="none" strike="noStrike" dirty="0">
                <a:solidFill>
                  <a:schemeClr val="accent6">
                    <a:lumMod val="75000"/>
                  </a:schemeClr>
                </a:solidFill>
                <a:effectLst/>
                <a:latin typeface="Lexend"/>
              </a:rPr>
              <a:t>:</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web graph can be represented as a directed graph, where web pages are represented as nodes, and the links between them are represented as directed edges. This graph can be transformed into a matrix called the link matrix or transition matrix.</a:t>
            </a:r>
          </a:p>
          <a:p>
            <a:pPr marL="0" indent="0" rtl="0">
              <a:spcBef>
                <a:spcPts val="0"/>
              </a:spcBef>
              <a:spcAft>
                <a:spcPts val="0"/>
              </a:spcAft>
              <a:buNone/>
            </a:pPr>
            <a:r>
              <a:rPr lang="en-US" sz="2000" b="1" u="sng" dirty="0">
                <a:solidFill>
                  <a:schemeClr val="accent6">
                    <a:lumMod val="75000"/>
                  </a:schemeClr>
                </a:solidFill>
                <a:latin typeface="Lexend"/>
                <a:cs typeface="Segoe UI" panose="020B0502040204020203" pitchFamily="34" charset="0"/>
              </a:rPr>
              <a:t>Eigenvector Calculation</a:t>
            </a:r>
          </a:p>
          <a:p>
            <a:pPr marL="0" indent="0">
              <a:spcBef>
                <a:spcPts val="0"/>
              </a:spcBef>
              <a:buNone/>
            </a:pPr>
            <a:r>
              <a:rPr lang="en-US" sz="2000" b="0" i="0" u="none" strike="noStrike" dirty="0">
                <a:solidFill>
                  <a:schemeClr val="accent6">
                    <a:lumMod val="75000"/>
                  </a:schemeClr>
                </a:solidFill>
                <a:effectLst/>
                <a:latin typeface="Segoe UI" panose="020B0502040204020203" pitchFamily="34" charset="0"/>
                <a:cs typeface="Segoe UI" panose="020B0502040204020203" pitchFamily="34" charset="0"/>
              </a:rPr>
              <a:t>The PageRank algorithm involves finding the principal eigenvector of the link matrix. The principal eigenvector         corresponds to the PageRank vector corresponds to the PageRank vector, which contains the PageRank scores of all web pages.</a:t>
            </a:r>
          </a:p>
          <a:p>
            <a:pPr marL="0" indent="0" rtl="0">
              <a:spcBef>
                <a:spcPts val="0"/>
              </a:spcBef>
              <a:spcAft>
                <a:spcPts val="0"/>
              </a:spcAft>
              <a:buNone/>
            </a:pPr>
            <a:r>
              <a:rPr lang="en-US" sz="2000" b="1" i="0" u="sng" strike="noStrike" dirty="0">
                <a:solidFill>
                  <a:schemeClr val="accent6">
                    <a:lumMod val="75000"/>
                  </a:schemeClr>
                </a:solidFill>
                <a:effectLst/>
                <a:latin typeface="Lexend"/>
              </a:rPr>
              <a:t>Random Surfer Model</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PageRank algorithm incorporates the concept of a random surfer who randomly clicks on links while browsing the web. This is modelled using a damping factor, typically denoted as "d” which determines its probability. The damping factor introduces a Markov chain model.</a:t>
            </a:r>
            <a:br>
              <a:rPr lang="en-US" sz="2000" b="0" dirty="0">
                <a:solidFill>
                  <a:schemeClr val="accent6">
                    <a:lumMod val="75000"/>
                  </a:schemeClr>
                </a:solidFill>
                <a:effectLst/>
              </a:rPr>
            </a:br>
            <a:r>
              <a:rPr lang="en-US" sz="2000" b="1" i="0" u="sng" strike="noStrike" dirty="0">
                <a:solidFill>
                  <a:schemeClr val="accent6">
                    <a:lumMod val="75000"/>
                  </a:schemeClr>
                </a:solidFill>
                <a:effectLst/>
                <a:latin typeface="Lexend"/>
              </a:rPr>
              <a:t>Solving Linear Equations</a:t>
            </a:r>
            <a:r>
              <a:rPr lang="en-US" sz="2000" b="0" i="0" u="none" strike="noStrike" dirty="0">
                <a:solidFill>
                  <a:schemeClr val="accent6">
                    <a:lumMod val="75000"/>
                  </a:schemeClr>
                </a:solidFill>
                <a:effectLst/>
                <a:latin typeface="Lexend"/>
              </a:rPr>
              <a:t>: </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PageRank algorithm involves solving a system of linear equations to calculate the PageRank scores. The algorithm iteratively updates the PageRank scores until convergence is reached, providing a ranking of web pages that reflects their relative importance in the network.</a:t>
            </a:r>
            <a:endParaRPr lang="en-US" sz="2000" b="0" dirty="0">
              <a:solidFill>
                <a:schemeClr val="accent6">
                  <a:lumMod val="75000"/>
                </a:schemeClr>
              </a:solidFill>
              <a:effectLst/>
            </a:endParaRPr>
          </a:p>
          <a:p>
            <a:pPr marL="0" indent="0">
              <a:buNone/>
            </a:pPr>
            <a:endParaRPr lang="en-US" sz="2000" b="0" i="0" u="none" strike="noStrike" dirty="0">
              <a:solidFill>
                <a:schemeClr val="accent6">
                  <a:lumMod val="75000"/>
                </a:schemeClr>
              </a:solidFill>
              <a:effectLst/>
              <a:latin typeface="Segoe UI" panose="020B0502040204020203" pitchFamily="34" charset="0"/>
              <a:cs typeface="Segoe UI" panose="020B0502040204020203" pitchFamily="34" charset="0"/>
            </a:endParaRPr>
          </a:p>
          <a:p>
            <a:pPr rtl="0">
              <a:spcBef>
                <a:spcPts val="0"/>
              </a:spcBef>
              <a:spcAft>
                <a:spcPts val="0"/>
              </a:spcAft>
            </a:pPr>
            <a:endParaRPr lang="en-US" sz="1400" b="0" dirty="0">
              <a:effectLst/>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E2D8E2-1DE2-70F5-7BED-89C06FC0F8B8}"/>
              </a:ext>
            </a:extLst>
          </p:cNvPr>
          <p:cNvPicPr>
            <a:picLocks noChangeAspect="1"/>
          </p:cNvPicPr>
          <p:nvPr/>
        </p:nvPicPr>
        <p:blipFill>
          <a:blip r:embed="rId2"/>
          <a:stretch>
            <a:fillRect/>
          </a:stretch>
        </p:blipFill>
        <p:spPr>
          <a:xfrm>
            <a:off x="182210" y="112094"/>
            <a:ext cx="1097375" cy="1097375"/>
          </a:xfrm>
          <a:prstGeom prst="rect">
            <a:avLst/>
          </a:prstGeom>
        </p:spPr>
      </p:pic>
      <p:sp>
        <p:nvSpPr>
          <p:cNvPr id="5" name="TextBox 4">
            <a:extLst>
              <a:ext uri="{FF2B5EF4-FFF2-40B4-BE49-F238E27FC236}">
                <a16:creationId xmlns:a16="http://schemas.microsoft.com/office/drawing/2014/main" id="{17830946-BF85-400B-75F2-F5421066228E}"/>
              </a:ext>
            </a:extLst>
          </p:cNvPr>
          <p:cNvSpPr txBox="1"/>
          <p:nvPr/>
        </p:nvSpPr>
        <p:spPr>
          <a:xfrm>
            <a:off x="5428271" y="327690"/>
            <a:ext cx="6581519" cy="584775"/>
          </a:xfrm>
          <a:prstGeom prst="rect">
            <a:avLst/>
          </a:prstGeom>
          <a:noFill/>
        </p:spPr>
        <p:txBody>
          <a:bodyPr wrap="square" rtlCol="0">
            <a:spAutoFit/>
          </a:bodyPr>
          <a:lstStyle/>
          <a:p>
            <a:r>
              <a:rPr lang="en-US" sz="3200" b="1" dirty="0">
                <a:solidFill>
                  <a:schemeClr val="accent6">
                    <a:lumMod val="75000"/>
                  </a:schemeClr>
                </a:solidFill>
                <a:latin typeface="Abadi" panose="020B0604020104020204" pitchFamily="34" charset="0"/>
              </a:rPr>
              <a:t>Graph Theory and Adjacency Matrix </a:t>
            </a:r>
          </a:p>
        </p:txBody>
      </p:sp>
      <p:sp>
        <p:nvSpPr>
          <p:cNvPr id="7" name="TextBox 6">
            <a:extLst>
              <a:ext uri="{FF2B5EF4-FFF2-40B4-BE49-F238E27FC236}">
                <a16:creationId xmlns:a16="http://schemas.microsoft.com/office/drawing/2014/main" id="{E44B4FDF-3070-BD10-7867-E853548F2D8C}"/>
              </a:ext>
            </a:extLst>
          </p:cNvPr>
          <p:cNvSpPr txBox="1"/>
          <p:nvPr/>
        </p:nvSpPr>
        <p:spPr>
          <a:xfrm>
            <a:off x="694061" y="1666576"/>
            <a:ext cx="6336630" cy="707886"/>
          </a:xfrm>
          <a:prstGeom prst="rect">
            <a:avLst/>
          </a:prstGeom>
          <a:noFill/>
        </p:spPr>
        <p:txBody>
          <a:bodyPr wrap="square">
            <a:spAutoFit/>
          </a:bodyPr>
          <a:lstStyle/>
          <a:p>
            <a:r>
              <a:rPr lang="en-US" sz="2000" dirty="0"/>
              <a:t>A graph is an object that consists of a non-empty set of vertices and another set of edges.</a:t>
            </a:r>
          </a:p>
        </p:txBody>
      </p:sp>
      <p:sp>
        <p:nvSpPr>
          <p:cNvPr id="9" name="TextBox 8">
            <a:extLst>
              <a:ext uri="{FF2B5EF4-FFF2-40B4-BE49-F238E27FC236}">
                <a16:creationId xmlns:a16="http://schemas.microsoft.com/office/drawing/2014/main" id="{2BAC3BDB-4E03-7739-DD8D-C68A2DDB586D}"/>
              </a:ext>
            </a:extLst>
          </p:cNvPr>
          <p:cNvSpPr txBox="1"/>
          <p:nvPr/>
        </p:nvSpPr>
        <p:spPr>
          <a:xfrm>
            <a:off x="719796" y="2775287"/>
            <a:ext cx="6336630" cy="1015663"/>
          </a:xfrm>
          <a:prstGeom prst="rect">
            <a:avLst/>
          </a:prstGeom>
          <a:noFill/>
        </p:spPr>
        <p:txBody>
          <a:bodyPr wrap="square">
            <a:spAutoFit/>
          </a:bodyPr>
          <a:lstStyle/>
          <a:p>
            <a:r>
              <a:rPr lang="en-US" sz="2000" dirty="0"/>
              <a:t>A directed graph or digraph is a set of nodes and a collection of directed edges that each connects an ordered pair of vertices.</a:t>
            </a:r>
          </a:p>
        </p:txBody>
      </p:sp>
      <p:sp>
        <p:nvSpPr>
          <p:cNvPr id="11" name="TextBox 10">
            <a:extLst>
              <a:ext uri="{FF2B5EF4-FFF2-40B4-BE49-F238E27FC236}">
                <a16:creationId xmlns:a16="http://schemas.microsoft.com/office/drawing/2014/main" id="{B45E1A83-FDAE-6D4C-110E-BDAB3F01BEED}"/>
              </a:ext>
            </a:extLst>
          </p:cNvPr>
          <p:cNvSpPr txBox="1"/>
          <p:nvPr/>
        </p:nvSpPr>
        <p:spPr>
          <a:xfrm>
            <a:off x="694061" y="4191775"/>
            <a:ext cx="6336630" cy="1631216"/>
          </a:xfrm>
          <a:prstGeom prst="rect">
            <a:avLst/>
          </a:prstGeom>
          <a:noFill/>
        </p:spPr>
        <p:txBody>
          <a:bodyPr wrap="square">
            <a:spAutoFit/>
          </a:bodyPr>
          <a:lstStyle/>
          <a:p>
            <a:r>
              <a:rPr lang="en-US" sz="2000" dirty="0"/>
              <a:t>For any two vertices </a:t>
            </a:r>
            <a:r>
              <a:rPr lang="en-US" sz="2000" dirty="0" err="1"/>
              <a:t>i</a:t>
            </a:r>
            <a:r>
              <a:rPr lang="en-US" sz="2000" dirty="0"/>
              <a:t> and j of a directed graph, if there is an edge from </a:t>
            </a:r>
            <a:r>
              <a:rPr lang="en-US" sz="2000" dirty="0" err="1"/>
              <a:t>i</a:t>
            </a:r>
            <a:r>
              <a:rPr lang="en-US" sz="2000" dirty="0"/>
              <a:t> to j or from j and </a:t>
            </a:r>
            <a:r>
              <a:rPr lang="en-US" sz="2000" dirty="0" err="1"/>
              <a:t>i</a:t>
            </a:r>
            <a:r>
              <a:rPr lang="en-US" sz="2000" dirty="0"/>
              <a:t>, the two vertices are adjacent. An adjacency matrix is an n × n matrix containing 1’s in its entries on row </a:t>
            </a:r>
            <a:r>
              <a:rPr lang="en-US" sz="2000" dirty="0" err="1"/>
              <a:t>i</a:t>
            </a:r>
            <a:r>
              <a:rPr lang="en-US" sz="2000" dirty="0"/>
              <a:t>, column j of the matrix if there is an edge from node </a:t>
            </a:r>
            <a:r>
              <a:rPr lang="en-US" sz="2000" dirty="0" err="1"/>
              <a:t>i</a:t>
            </a:r>
            <a:r>
              <a:rPr lang="en-US" sz="2000" dirty="0"/>
              <a:t> to node j and 0’s otherwise.</a:t>
            </a:r>
          </a:p>
        </p:txBody>
      </p:sp>
      <p:pic>
        <p:nvPicPr>
          <p:cNvPr id="13" name="Picture 12">
            <a:extLst>
              <a:ext uri="{FF2B5EF4-FFF2-40B4-BE49-F238E27FC236}">
                <a16:creationId xmlns:a16="http://schemas.microsoft.com/office/drawing/2014/main" id="{083B9946-73CE-7D67-EF16-562C9CEFA30D}"/>
              </a:ext>
            </a:extLst>
          </p:cNvPr>
          <p:cNvPicPr>
            <a:picLocks noChangeAspect="1"/>
          </p:cNvPicPr>
          <p:nvPr/>
        </p:nvPicPr>
        <p:blipFill>
          <a:blip r:embed="rId3"/>
          <a:stretch>
            <a:fillRect/>
          </a:stretch>
        </p:blipFill>
        <p:spPr>
          <a:xfrm>
            <a:off x="7181826" y="1586136"/>
            <a:ext cx="2367606" cy="2118544"/>
          </a:xfrm>
          <a:prstGeom prst="rect">
            <a:avLst/>
          </a:prstGeom>
          <a:effectLst>
            <a:outerShdw blurRad="50800" dist="50800" dir="7380000" algn="ctr" rotWithShape="0">
              <a:schemeClr val="tx1">
                <a:alpha val="59000"/>
              </a:schemeClr>
            </a:outerShdw>
          </a:effectLst>
        </p:spPr>
      </p:pic>
      <p:pic>
        <p:nvPicPr>
          <p:cNvPr id="15" name="Picture 14">
            <a:extLst>
              <a:ext uri="{FF2B5EF4-FFF2-40B4-BE49-F238E27FC236}">
                <a16:creationId xmlns:a16="http://schemas.microsoft.com/office/drawing/2014/main" id="{7587B04F-177B-7954-92EA-68B9E2163C8B}"/>
              </a:ext>
            </a:extLst>
          </p:cNvPr>
          <p:cNvPicPr>
            <a:picLocks noChangeAspect="1"/>
          </p:cNvPicPr>
          <p:nvPr/>
        </p:nvPicPr>
        <p:blipFill>
          <a:blip r:embed="rId4"/>
          <a:stretch>
            <a:fillRect/>
          </a:stretch>
        </p:blipFill>
        <p:spPr>
          <a:xfrm>
            <a:off x="9882796" y="2059638"/>
            <a:ext cx="1766279" cy="1259060"/>
          </a:xfrm>
          <a:prstGeom prst="rect">
            <a:avLst/>
          </a:prstGeom>
          <a:effectLst>
            <a:outerShdw blurRad="50800" dist="50800" dir="7740000" algn="ctr" rotWithShape="0">
              <a:srgbClr val="000000">
                <a:alpha val="43137"/>
              </a:srgbClr>
            </a:outerShdw>
          </a:effectLst>
        </p:spPr>
      </p:pic>
      <p:sp>
        <p:nvSpPr>
          <p:cNvPr id="17" name="TextBox 16">
            <a:extLst>
              <a:ext uri="{FF2B5EF4-FFF2-40B4-BE49-F238E27FC236}">
                <a16:creationId xmlns:a16="http://schemas.microsoft.com/office/drawing/2014/main" id="{61ED25B8-CE11-895A-6EF8-18EDBE965212}"/>
              </a:ext>
            </a:extLst>
          </p:cNvPr>
          <p:cNvSpPr txBox="1"/>
          <p:nvPr/>
        </p:nvSpPr>
        <p:spPr>
          <a:xfrm>
            <a:off x="7399181" y="4191775"/>
            <a:ext cx="4098758" cy="1754326"/>
          </a:xfrm>
          <a:prstGeom prst="rect">
            <a:avLst/>
          </a:prstGeom>
          <a:noFill/>
        </p:spPr>
        <p:txBody>
          <a:bodyPr wrap="square">
            <a:spAutoFit/>
          </a:bodyPr>
          <a:lstStyle/>
          <a:p>
            <a:r>
              <a:rPr lang="en-US" dirty="0"/>
              <a:t>In the above matrix we can associate Row 1 as Node A , Row 2 as Node B ,Row 3 as Node C and Row 4 as Node 4.Similarly for Columns. In the above Digraph since there is an edge between A and B so there is an entry of 1 in the A(1,2).</a:t>
            </a:r>
          </a:p>
        </p:txBody>
      </p:sp>
      <p:sp>
        <p:nvSpPr>
          <p:cNvPr id="18" name="Arrow: Right 17">
            <a:extLst>
              <a:ext uri="{FF2B5EF4-FFF2-40B4-BE49-F238E27FC236}">
                <a16:creationId xmlns:a16="http://schemas.microsoft.com/office/drawing/2014/main" id="{D1242177-9F17-A69C-94FE-F5D7DDC84DA0}"/>
              </a:ext>
            </a:extLst>
          </p:cNvPr>
          <p:cNvSpPr/>
          <p:nvPr/>
        </p:nvSpPr>
        <p:spPr>
          <a:xfrm>
            <a:off x="9322505" y="2489537"/>
            <a:ext cx="704654" cy="285750"/>
          </a:xfrm>
          <a:prstGeom prst="rightArrow">
            <a:avLst>
              <a:gd name="adj1" fmla="val 23632"/>
              <a:gd name="adj2" fmla="val 69616"/>
            </a:avLst>
          </a:prstGeom>
          <a:solidFill>
            <a:schemeClr val="tx1"/>
          </a:solidFill>
          <a:effectLst>
            <a:outerShdw blurRad="50800" dist="50800" dir="5400000" algn="ctr" rotWithShape="0">
              <a:schemeClr val="tx1">
                <a:alpha val="7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0" name="Straight Connector 19">
            <a:extLst>
              <a:ext uri="{FF2B5EF4-FFF2-40B4-BE49-F238E27FC236}">
                <a16:creationId xmlns:a16="http://schemas.microsoft.com/office/drawing/2014/main" id="{A37E9826-C40B-2AAF-98E6-05C237CF48A7}"/>
              </a:ext>
            </a:extLst>
          </p:cNvPr>
          <p:cNvCxnSpPr/>
          <p:nvPr/>
        </p:nvCxnSpPr>
        <p:spPr>
          <a:xfrm>
            <a:off x="542925" y="1791610"/>
            <a:ext cx="0" cy="3922940"/>
          </a:xfrm>
          <a:prstGeom prst="line">
            <a:avLst/>
          </a:prstGeom>
          <a:ln w="76200"/>
          <a:effectLst>
            <a:outerShdw blurRad="50800" dist="50800" dir="1020000" algn="ctr" rotWithShape="0">
              <a:schemeClr val="accent6">
                <a:lumMod val="60000"/>
                <a:lumOff val="40000"/>
              </a:scheme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3266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1E9EC0-1B9E-06FB-31AB-7873A6E4351B}"/>
              </a:ext>
            </a:extLst>
          </p:cNvPr>
          <p:cNvPicPr>
            <a:picLocks noChangeAspect="1"/>
          </p:cNvPicPr>
          <p:nvPr/>
        </p:nvPicPr>
        <p:blipFill>
          <a:blip r:embed="rId2"/>
          <a:stretch>
            <a:fillRect/>
          </a:stretch>
        </p:blipFill>
        <p:spPr>
          <a:xfrm>
            <a:off x="10804661" y="167436"/>
            <a:ext cx="1097375" cy="1097375"/>
          </a:xfrm>
          <a:prstGeom prst="rect">
            <a:avLst/>
          </a:prstGeom>
        </p:spPr>
      </p:pic>
      <p:sp>
        <p:nvSpPr>
          <p:cNvPr id="8" name="TextBox 7">
            <a:extLst>
              <a:ext uri="{FF2B5EF4-FFF2-40B4-BE49-F238E27FC236}">
                <a16:creationId xmlns:a16="http://schemas.microsoft.com/office/drawing/2014/main" id="{C5D09B30-CF69-5A4E-1717-E555CC01696C}"/>
              </a:ext>
            </a:extLst>
          </p:cNvPr>
          <p:cNvSpPr txBox="1"/>
          <p:nvPr/>
        </p:nvSpPr>
        <p:spPr>
          <a:xfrm>
            <a:off x="561975" y="396359"/>
            <a:ext cx="6096000" cy="584775"/>
          </a:xfrm>
          <a:prstGeom prst="rect">
            <a:avLst/>
          </a:prstGeom>
          <a:noFill/>
        </p:spPr>
        <p:txBody>
          <a:bodyPr wrap="square">
            <a:spAutoFit/>
          </a:bodyPr>
          <a:lstStyle/>
          <a:p>
            <a:r>
              <a:rPr lang="en-US" sz="3200" dirty="0">
                <a:solidFill>
                  <a:schemeClr val="accent6">
                    <a:lumMod val="75000"/>
                  </a:schemeClr>
                </a:solidFill>
                <a:latin typeface="Abadi" panose="020B0604020104020204" pitchFamily="34" charset="0"/>
              </a:rPr>
              <a:t>Markov Chains</a:t>
            </a:r>
          </a:p>
        </p:txBody>
      </p:sp>
      <p:pic>
        <p:nvPicPr>
          <p:cNvPr id="10" name="Picture 9">
            <a:extLst>
              <a:ext uri="{FF2B5EF4-FFF2-40B4-BE49-F238E27FC236}">
                <a16:creationId xmlns:a16="http://schemas.microsoft.com/office/drawing/2014/main" id="{5EFBDD50-E49A-80FB-CFA7-0D9A57A88C1F}"/>
              </a:ext>
            </a:extLst>
          </p:cNvPr>
          <p:cNvPicPr>
            <a:picLocks noChangeAspect="1"/>
          </p:cNvPicPr>
          <p:nvPr/>
        </p:nvPicPr>
        <p:blipFill>
          <a:blip r:embed="rId3"/>
          <a:stretch>
            <a:fillRect/>
          </a:stretch>
        </p:blipFill>
        <p:spPr>
          <a:xfrm>
            <a:off x="477883" y="1369586"/>
            <a:ext cx="3511498" cy="2802364"/>
          </a:xfrm>
          <a:prstGeom prst="rect">
            <a:avLst/>
          </a:prstGeom>
        </p:spPr>
      </p:pic>
      <p:sp>
        <p:nvSpPr>
          <p:cNvPr id="12" name="TextBox 11">
            <a:extLst>
              <a:ext uri="{FF2B5EF4-FFF2-40B4-BE49-F238E27FC236}">
                <a16:creationId xmlns:a16="http://schemas.microsoft.com/office/drawing/2014/main" id="{A6A34C61-AB4C-FDBF-68A5-FF827B8B819A}"/>
              </a:ext>
            </a:extLst>
          </p:cNvPr>
          <p:cNvSpPr txBox="1"/>
          <p:nvPr/>
        </p:nvSpPr>
        <p:spPr>
          <a:xfrm>
            <a:off x="4372803" y="1264811"/>
            <a:ext cx="6097656" cy="3139321"/>
          </a:xfrm>
          <a:prstGeom prst="rect">
            <a:avLst/>
          </a:prstGeom>
          <a:noFill/>
        </p:spPr>
        <p:txBody>
          <a:bodyPr wrap="square">
            <a:spAutoFit/>
          </a:bodyPr>
          <a:lstStyle/>
          <a:p>
            <a:r>
              <a:rPr lang="en-US" dirty="0"/>
              <a:t>A mathematical model that describes an experiment or measurement that is</a:t>
            </a:r>
          </a:p>
          <a:p>
            <a:r>
              <a:rPr lang="en-US" dirty="0"/>
              <a:t>performed many times in the same way, where the outcome of a given experiment</a:t>
            </a:r>
          </a:p>
          <a:p>
            <a:r>
              <a:rPr lang="en-US" dirty="0"/>
              <a:t>can affect the outcome of the next experiment. The process starts at an initial</a:t>
            </a:r>
          </a:p>
          <a:p>
            <a:r>
              <a:rPr lang="en-US" dirty="0"/>
              <a:t>state, namely x0, and transitions successively from one state to another, say</a:t>
            </a:r>
          </a:p>
          <a:p>
            <a:r>
              <a:rPr lang="en-US" dirty="0"/>
              <a:t>x1, x2, . . . , </a:t>
            </a:r>
            <a:r>
              <a:rPr lang="en-US" dirty="0" err="1"/>
              <a:t>xk</a:t>
            </a:r>
            <a:r>
              <a:rPr lang="en-US" dirty="0"/>
              <a:t>. The outcome of a given state depends only on the immediately</a:t>
            </a:r>
          </a:p>
          <a:p>
            <a:r>
              <a:rPr lang="en-US" dirty="0"/>
              <a:t>preceding state.</a:t>
            </a:r>
          </a:p>
        </p:txBody>
      </p:sp>
      <p:cxnSp>
        <p:nvCxnSpPr>
          <p:cNvPr id="14" name="Straight Connector 13">
            <a:extLst>
              <a:ext uri="{FF2B5EF4-FFF2-40B4-BE49-F238E27FC236}">
                <a16:creationId xmlns:a16="http://schemas.microsoft.com/office/drawing/2014/main" id="{EFD70411-7598-9EA0-BBB2-38B9111260BE}"/>
              </a:ext>
            </a:extLst>
          </p:cNvPr>
          <p:cNvCxnSpPr/>
          <p:nvPr/>
        </p:nvCxnSpPr>
        <p:spPr>
          <a:xfrm>
            <a:off x="4038600" y="1264811"/>
            <a:ext cx="0" cy="3078589"/>
          </a:xfrm>
          <a:prstGeom prst="line">
            <a:avLst/>
          </a:prstGeom>
          <a:ln w="76200">
            <a:solidFill>
              <a:srgbClr val="00B050"/>
            </a:solidFill>
          </a:ln>
          <a:effectLst>
            <a:outerShdw blurRad="50800" dist="50800" dir="2280000" algn="ctr" rotWithShape="0">
              <a:schemeClr val="accent6">
                <a:lumMod val="75000"/>
                <a:alpha val="99000"/>
              </a:schemeClr>
            </a:outerShdw>
          </a:effectLst>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A6714979-2119-A15E-866E-3B76D417BD95}"/>
              </a:ext>
            </a:extLst>
          </p:cNvPr>
          <p:cNvSpPr txBox="1"/>
          <p:nvPr/>
        </p:nvSpPr>
        <p:spPr>
          <a:xfrm>
            <a:off x="914399" y="4792584"/>
            <a:ext cx="7267573" cy="1077218"/>
          </a:xfrm>
          <a:prstGeom prst="rect">
            <a:avLst/>
          </a:prstGeom>
          <a:noFill/>
        </p:spPr>
        <p:txBody>
          <a:bodyPr wrap="square">
            <a:spAutoFit/>
          </a:bodyPr>
          <a:lstStyle/>
          <a:p>
            <a:r>
              <a:rPr lang="en-US" sz="1600" dirty="0"/>
              <a:t>Using the above diagram as an example to illustrate the concept we can say that assuming that a person is at Node A . The probability of the person going to Node B from A is 0.4 and to Node C from A is 0.6 . It does not depend which state person was earlier than Node A. </a:t>
            </a:r>
          </a:p>
        </p:txBody>
      </p:sp>
    </p:spTree>
    <p:extLst>
      <p:ext uri="{BB962C8B-B14F-4D97-AF65-F5344CB8AC3E}">
        <p14:creationId xmlns:p14="http://schemas.microsoft.com/office/powerpoint/2010/main" val="335528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D067ED-984E-86AF-E734-439478EB29B5}"/>
              </a:ext>
            </a:extLst>
          </p:cNvPr>
          <p:cNvPicPr>
            <a:picLocks noChangeAspect="1"/>
          </p:cNvPicPr>
          <p:nvPr/>
        </p:nvPicPr>
        <p:blipFill>
          <a:blip r:embed="rId2"/>
          <a:stretch>
            <a:fillRect/>
          </a:stretch>
        </p:blipFill>
        <p:spPr>
          <a:xfrm>
            <a:off x="365261" y="5648325"/>
            <a:ext cx="1097375" cy="1097375"/>
          </a:xfrm>
          <a:prstGeom prst="rect">
            <a:avLst/>
          </a:prstGeom>
        </p:spPr>
      </p:pic>
      <p:sp>
        <p:nvSpPr>
          <p:cNvPr id="6" name="TextBox 5">
            <a:extLst>
              <a:ext uri="{FF2B5EF4-FFF2-40B4-BE49-F238E27FC236}">
                <a16:creationId xmlns:a16="http://schemas.microsoft.com/office/drawing/2014/main" id="{3FA45F41-B447-E127-326F-2451B2CA28C4}"/>
              </a:ext>
            </a:extLst>
          </p:cNvPr>
          <p:cNvSpPr txBox="1"/>
          <p:nvPr/>
        </p:nvSpPr>
        <p:spPr>
          <a:xfrm>
            <a:off x="3705225" y="360435"/>
            <a:ext cx="6096000" cy="707886"/>
          </a:xfrm>
          <a:prstGeom prst="rect">
            <a:avLst/>
          </a:prstGeom>
          <a:noFill/>
        </p:spPr>
        <p:txBody>
          <a:bodyPr wrap="square">
            <a:spAutoFit/>
          </a:bodyPr>
          <a:lstStyle/>
          <a:p>
            <a:r>
              <a:rPr lang="en-US" sz="4000" dirty="0">
                <a:solidFill>
                  <a:schemeClr val="accent6">
                    <a:lumMod val="75000"/>
                  </a:schemeClr>
                </a:solidFill>
                <a:latin typeface="Abadi" panose="020B0604020104020204" pitchFamily="34" charset="0"/>
              </a:rPr>
              <a:t>Stochastic Matrix</a:t>
            </a:r>
          </a:p>
        </p:txBody>
      </p:sp>
      <p:sp>
        <p:nvSpPr>
          <p:cNvPr id="10" name="TextBox 9">
            <a:extLst>
              <a:ext uri="{FF2B5EF4-FFF2-40B4-BE49-F238E27FC236}">
                <a16:creationId xmlns:a16="http://schemas.microsoft.com/office/drawing/2014/main" id="{35B73F13-8009-223E-70E4-E0777C504EEC}"/>
              </a:ext>
            </a:extLst>
          </p:cNvPr>
          <p:cNvSpPr txBox="1"/>
          <p:nvPr/>
        </p:nvSpPr>
        <p:spPr>
          <a:xfrm>
            <a:off x="828675" y="1323886"/>
            <a:ext cx="9620250" cy="923330"/>
          </a:xfrm>
          <a:prstGeom prst="rect">
            <a:avLst/>
          </a:prstGeom>
          <a:noFill/>
        </p:spPr>
        <p:txBody>
          <a:bodyPr wrap="square">
            <a:spAutoFit/>
          </a:bodyPr>
          <a:lstStyle/>
          <a:p>
            <a:r>
              <a:rPr lang="en-US" dirty="0"/>
              <a:t>A transition matrix, is a special type of stochastic matrix or probability matrix which is used in Markov Chain Models, is a square matrix that represents the probabilities of transitioning between states in the Markov chain.</a:t>
            </a:r>
          </a:p>
        </p:txBody>
      </p:sp>
      <p:sp>
        <p:nvSpPr>
          <p:cNvPr id="14" name="TextBox 13">
            <a:extLst>
              <a:ext uri="{FF2B5EF4-FFF2-40B4-BE49-F238E27FC236}">
                <a16:creationId xmlns:a16="http://schemas.microsoft.com/office/drawing/2014/main" id="{A3EEBF1F-B325-D248-8E91-C23E796421B6}"/>
              </a:ext>
            </a:extLst>
          </p:cNvPr>
          <p:cNvSpPr txBox="1"/>
          <p:nvPr/>
        </p:nvSpPr>
        <p:spPr>
          <a:xfrm>
            <a:off x="1291186" y="2381340"/>
            <a:ext cx="10634114" cy="1200329"/>
          </a:xfrm>
          <a:prstGeom prst="rect">
            <a:avLst/>
          </a:prstGeom>
          <a:noFill/>
        </p:spPr>
        <p:txBody>
          <a:bodyPr wrap="square">
            <a:spAutoFit/>
          </a:bodyPr>
          <a:lstStyle/>
          <a:p>
            <a:r>
              <a:rPr lang="en-US" dirty="0"/>
              <a:t>A column-stochastic matrix is a square matrix in which all entries are greater than or equal to zero (nonnegative) and whose columns are probability vectors. </a:t>
            </a:r>
          </a:p>
          <a:p>
            <a:r>
              <a:rPr lang="en-US" dirty="0"/>
              <a:t>A right stochastic matrix is a square matrix of nonnegative real numbers whose rows add up to 1.</a:t>
            </a:r>
          </a:p>
          <a:p>
            <a:r>
              <a:rPr lang="en-US" dirty="0"/>
              <a:t>A left stochastic matrix is a square matrix of nonnegative real numbers whose columns add up to 1.</a:t>
            </a:r>
          </a:p>
        </p:txBody>
      </p:sp>
      <p:cxnSp>
        <p:nvCxnSpPr>
          <p:cNvPr id="16" name="Straight Connector 15">
            <a:extLst>
              <a:ext uri="{FF2B5EF4-FFF2-40B4-BE49-F238E27FC236}">
                <a16:creationId xmlns:a16="http://schemas.microsoft.com/office/drawing/2014/main" id="{1673EF0B-5454-51B9-B834-A93444892771}"/>
              </a:ext>
            </a:extLst>
          </p:cNvPr>
          <p:cNvCxnSpPr/>
          <p:nvPr/>
        </p:nvCxnSpPr>
        <p:spPr>
          <a:xfrm>
            <a:off x="628650" y="1409700"/>
            <a:ext cx="0" cy="4238625"/>
          </a:xfrm>
          <a:prstGeom prst="line">
            <a:avLst/>
          </a:prstGeom>
          <a:ln w="76200"/>
          <a:effectLst>
            <a:outerShdw blurRad="50800" dist="50800" algn="ctr" rotWithShape="0">
              <a:schemeClr val="accent6">
                <a:lumMod val="75000"/>
              </a:schemeClr>
            </a:outerShdw>
          </a:effectLst>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07841E3F-B07D-3525-8023-C0841ECDC07B}"/>
              </a:ext>
            </a:extLst>
          </p:cNvPr>
          <p:cNvCxnSpPr/>
          <p:nvPr/>
        </p:nvCxnSpPr>
        <p:spPr>
          <a:xfrm>
            <a:off x="1028700" y="2381340"/>
            <a:ext cx="0" cy="1200329"/>
          </a:xfrm>
          <a:prstGeom prst="line">
            <a:avLst/>
          </a:prstGeom>
          <a:ln w="76200"/>
          <a:effectLst>
            <a:outerShdw blurRad="50800" dist="50800" dir="1140000" algn="ctr" rotWithShape="0">
              <a:schemeClr val="accent6">
                <a:lumMod val="75000"/>
              </a:schemeClr>
            </a:outerShdw>
          </a:effectLst>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AC88613D-F842-806B-C172-C67CDD34BB0E}"/>
              </a:ext>
            </a:extLst>
          </p:cNvPr>
          <p:cNvSpPr txBox="1"/>
          <p:nvPr/>
        </p:nvSpPr>
        <p:spPr>
          <a:xfrm>
            <a:off x="1291185" y="3760277"/>
            <a:ext cx="9224413" cy="646331"/>
          </a:xfrm>
          <a:prstGeom prst="rect">
            <a:avLst/>
          </a:prstGeom>
          <a:noFill/>
        </p:spPr>
        <p:txBody>
          <a:bodyPr wrap="square">
            <a:spAutoFit/>
          </a:bodyPr>
          <a:lstStyle/>
          <a:p>
            <a:r>
              <a:rPr lang="en-US" dirty="0"/>
              <a:t>The state matrix at state k + 1 is denoted as xk+1, while T represents the transition matrix. The state matrix at state k is denoted as </a:t>
            </a:r>
            <a:r>
              <a:rPr lang="en-US" dirty="0" err="1"/>
              <a:t>xk</a:t>
            </a:r>
            <a:r>
              <a:rPr lang="en-US" dirty="0"/>
              <a:t>. The equation can be written as follows:</a:t>
            </a:r>
          </a:p>
        </p:txBody>
      </p:sp>
      <p:sp>
        <p:nvSpPr>
          <p:cNvPr id="22" name="TextBox 21">
            <a:extLst>
              <a:ext uri="{FF2B5EF4-FFF2-40B4-BE49-F238E27FC236}">
                <a16:creationId xmlns:a16="http://schemas.microsoft.com/office/drawing/2014/main" id="{450F6474-1F0A-CFA5-97E1-28C667E05916}"/>
              </a:ext>
            </a:extLst>
          </p:cNvPr>
          <p:cNvSpPr txBox="1"/>
          <p:nvPr/>
        </p:nvSpPr>
        <p:spPr>
          <a:xfrm>
            <a:off x="5133975" y="4314275"/>
            <a:ext cx="1352548" cy="369332"/>
          </a:xfrm>
          <a:prstGeom prst="rect">
            <a:avLst/>
          </a:prstGeom>
          <a:noFill/>
        </p:spPr>
        <p:txBody>
          <a:bodyPr wrap="square">
            <a:spAutoFit/>
          </a:bodyPr>
          <a:lstStyle/>
          <a:p>
            <a:r>
              <a:rPr lang="en-US" dirty="0"/>
              <a:t>xk+1 = T · </a:t>
            </a:r>
            <a:r>
              <a:rPr lang="en-US" dirty="0" err="1"/>
              <a:t>xk</a:t>
            </a:r>
            <a:endParaRPr lang="en-US" dirty="0"/>
          </a:p>
        </p:txBody>
      </p:sp>
      <p:cxnSp>
        <p:nvCxnSpPr>
          <p:cNvPr id="23" name="Straight Connector 22">
            <a:extLst>
              <a:ext uri="{FF2B5EF4-FFF2-40B4-BE49-F238E27FC236}">
                <a16:creationId xmlns:a16="http://schemas.microsoft.com/office/drawing/2014/main" id="{93F5EF2E-20DA-90F7-9C6B-1B0BBE8B2535}"/>
              </a:ext>
            </a:extLst>
          </p:cNvPr>
          <p:cNvCxnSpPr>
            <a:cxnSpLocks/>
          </p:cNvCxnSpPr>
          <p:nvPr/>
        </p:nvCxnSpPr>
        <p:spPr>
          <a:xfrm>
            <a:off x="1028700" y="3760277"/>
            <a:ext cx="0" cy="923330"/>
          </a:xfrm>
          <a:prstGeom prst="line">
            <a:avLst/>
          </a:prstGeom>
          <a:ln w="76200"/>
          <a:effectLst>
            <a:outerShdw blurRad="50800" dist="50800" dir="1140000" algn="ctr" rotWithShape="0">
              <a:schemeClr val="accent6">
                <a:lumMod val="75000"/>
              </a:schemeClr>
            </a:outerShdw>
          </a:effectLst>
        </p:spPr>
        <p:style>
          <a:lnRef idx="3">
            <a:schemeClr val="accent6"/>
          </a:lnRef>
          <a:fillRef idx="0">
            <a:schemeClr val="accent6"/>
          </a:fillRef>
          <a:effectRef idx="2">
            <a:schemeClr val="accent6"/>
          </a:effectRef>
          <a:fontRef idx="minor">
            <a:schemeClr val="tx1"/>
          </a:fontRef>
        </p:style>
      </p:cxnSp>
      <p:sp>
        <p:nvSpPr>
          <p:cNvPr id="26" name="TextBox 25">
            <a:extLst>
              <a:ext uri="{FF2B5EF4-FFF2-40B4-BE49-F238E27FC236}">
                <a16:creationId xmlns:a16="http://schemas.microsoft.com/office/drawing/2014/main" id="{E57C1EBA-C786-7422-38FA-47941C10B8DC}"/>
              </a:ext>
            </a:extLst>
          </p:cNvPr>
          <p:cNvSpPr txBox="1"/>
          <p:nvPr/>
        </p:nvSpPr>
        <p:spPr>
          <a:xfrm>
            <a:off x="1672185" y="5021961"/>
            <a:ext cx="6096000" cy="1477328"/>
          </a:xfrm>
          <a:prstGeom prst="rect">
            <a:avLst/>
          </a:prstGeom>
          <a:noFill/>
        </p:spPr>
        <p:txBody>
          <a:bodyPr wrap="square">
            <a:spAutoFit/>
          </a:bodyPr>
          <a:lstStyle/>
          <a:p>
            <a:r>
              <a:rPr lang="en-US" dirty="0"/>
              <a:t>To illustrate an example of Transition Matrix using the Markov Chain Model. The Transition Matrix of the above Markov chain model is as the matrix:</a:t>
            </a:r>
          </a:p>
          <a:p>
            <a:r>
              <a:rPr lang="en-US" dirty="0"/>
              <a:t>In the matrix we can associate Row 1 as Node A , Row 2 as Node B ,Row 3 as Node C and Row 4 as Node 4.</a:t>
            </a:r>
          </a:p>
        </p:txBody>
      </p:sp>
      <p:pic>
        <p:nvPicPr>
          <p:cNvPr id="28" name="Picture 27">
            <a:extLst>
              <a:ext uri="{FF2B5EF4-FFF2-40B4-BE49-F238E27FC236}">
                <a16:creationId xmlns:a16="http://schemas.microsoft.com/office/drawing/2014/main" id="{CE314CD7-2990-0805-E242-08A2B9FA662C}"/>
              </a:ext>
            </a:extLst>
          </p:cNvPr>
          <p:cNvPicPr>
            <a:picLocks noChangeAspect="1"/>
          </p:cNvPicPr>
          <p:nvPr/>
        </p:nvPicPr>
        <p:blipFill>
          <a:blip r:embed="rId3"/>
          <a:stretch>
            <a:fillRect/>
          </a:stretch>
        </p:blipFill>
        <p:spPr>
          <a:xfrm>
            <a:off x="8403704" y="4831393"/>
            <a:ext cx="2795042" cy="1701932"/>
          </a:xfrm>
          <a:prstGeom prst="rect">
            <a:avLst/>
          </a:prstGeom>
        </p:spPr>
      </p:pic>
    </p:spTree>
    <p:extLst>
      <p:ext uri="{BB962C8B-B14F-4D97-AF65-F5344CB8AC3E}">
        <p14:creationId xmlns:p14="http://schemas.microsoft.com/office/powerpoint/2010/main" val="362414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D32FA7-3292-8A64-7F8C-90382F11571E}"/>
              </a:ext>
            </a:extLst>
          </p:cNvPr>
          <p:cNvPicPr>
            <a:picLocks noChangeAspect="1"/>
          </p:cNvPicPr>
          <p:nvPr/>
        </p:nvPicPr>
        <p:blipFill>
          <a:blip r:embed="rId2"/>
          <a:stretch>
            <a:fillRect/>
          </a:stretch>
        </p:blipFill>
        <p:spPr>
          <a:xfrm>
            <a:off x="10804661" y="5657850"/>
            <a:ext cx="1097375" cy="1097375"/>
          </a:xfrm>
          <a:prstGeom prst="rect">
            <a:avLst/>
          </a:prstGeom>
        </p:spPr>
      </p:pic>
      <p:sp>
        <p:nvSpPr>
          <p:cNvPr id="6" name="TextBox 5">
            <a:extLst>
              <a:ext uri="{FF2B5EF4-FFF2-40B4-BE49-F238E27FC236}">
                <a16:creationId xmlns:a16="http://schemas.microsoft.com/office/drawing/2014/main" id="{A25FFCAD-50AD-90BF-9F0C-CB6B9ADEDE6E}"/>
              </a:ext>
            </a:extLst>
          </p:cNvPr>
          <p:cNvSpPr txBox="1"/>
          <p:nvPr/>
        </p:nvSpPr>
        <p:spPr>
          <a:xfrm>
            <a:off x="5353049" y="310634"/>
            <a:ext cx="6467475" cy="646331"/>
          </a:xfrm>
          <a:prstGeom prst="rect">
            <a:avLst/>
          </a:prstGeom>
          <a:noFill/>
        </p:spPr>
        <p:txBody>
          <a:bodyPr wrap="square">
            <a:spAutoFit/>
          </a:bodyPr>
          <a:lstStyle/>
          <a:p>
            <a:r>
              <a:rPr lang="nl-NL" sz="3600" dirty="0">
                <a:solidFill>
                  <a:schemeClr val="accent6">
                    <a:lumMod val="75000"/>
                  </a:schemeClr>
                </a:solidFill>
                <a:latin typeface="Abadi" panose="020B0604020104020204" pitchFamily="34" charset="0"/>
              </a:rPr>
              <a:t>Eigen Values and Eigen Vectors</a:t>
            </a:r>
            <a:endParaRPr lang="en-US" sz="3600" dirty="0">
              <a:solidFill>
                <a:schemeClr val="accent6">
                  <a:lumMod val="75000"/>
                </a:schemeClr>
              </a:solidFill>
              <a:latin typeface="Abadi" panose="020B0604020104020204" pitchFamily="34" charset="0"/>
            </a:endParaRPr>
          </a:p>
        </p:txBody>
      </p:sp>
      <p:cxnSp>
        <p:nvCxnSpPr>
          <p:cNvPr id="8" name="Straight Connector 7">
            <a:extLst>
              <a:ext uri="{FF2B5EF4-FFF2-40B4-BE49-F238E27FC236}">
                <a16:creationId xmlns:a16="http://schemas.microsoft.com/office/drawing/2014/main" id="{48040AEC-17D8-917A-E04F-F58F2C0B02D3}"/>
              </a:ext>
            </a:extLst>
          </p:cNvPr>
          <p:cNvCxnSpPr/>
          <p:nvPr/>
        </p:nvCxnSpPr>
        <p:spPr>
          <a:xfrm>
            <a:off x="6210300" y="1028700"/>
            <a:ext cx="5391150" cy="0"/>
          </a:xfrm>
          <a:prstGeom prst="line">
            <a:avLst/>
          </a:prstGeom>
          <a:ln w="76200">
            <a:solidFill>
              <a:schemeClr val="accent6">
                <a:lumMod val="75000"/>
              </a:schemeClr>
            </a:solidFill>
          </a:ln>
          <a:effectLst>
            <a:outerShdw blurRad="114300" dist="50800" dir="5400000" algn="ctr" rotWithShape="0">
              <a:schemeClr val="accent6">
                <a:lumMod val="60000"/>
                <a:lumOff val="40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178BA0A-A3B4-8726-56DE-B0A34ADBD184}"/>
              </a:ext>
            </a:extLst>
          </p:cNvPr>
          <p:cNvPicPr>
            <a:picLocks noChangeAspect="1"/>
          </p:cNvPicPr>
          <p:nvPr/>
        </p:nvPicPr>
        <p:blipFill>
          <a:blip r:embed="rId3"/>
          <a:stretch>
            <a:fillRect/>
          </a:stretch>
        </p:blipFill>
        <p:spPr>
          <a:xfrm>
            <a:off x="723900" y="1381222"/>
            <a:ext cx="7606918" cy="876189"/>
          </a:xfrm>
          <a:prstGeom prst="rect">
            <a:avLst/>
          </a:prstGeom>
        </p:spPr>
      </p:pic>
      <p:pic>
        <p:nvPicPr>
          <p:cNvPr id="12" name="Picture 11">
            <a:extLst>
              <a:ext uri="{FF2B5EF4-FFF2-40B4-BE49-F238E27FC236}">
                <a16:creationId xmlns:a16="http://schemas.microsoft.com/office/drawing/2014/main" id="{B50EA350-C2AE-F020-FE5D-23A801AB6422}"/>
              </a:ext>
            </a:extLst>
          </p:cNvPr>
          <p:cNvPicPr>
            <a:picLocks noChangeAspect="1"/>
          </p:cNvPicPr>
          <p:nvPr/>
        </p:nvPicPr>
        <p:blipFill>
          <a:blip r:embed="rId4"/>
          <a:stretch>
            <a:fillRect/>
          </a:stretch>
        </p:blipFill>
        <p:spPr>
          <a:xfrm>
            <a:off x="1219200" y="2413380"/>
            <a:ext cx="4861546" cy="930256"/>
          </a:xfrm>
          <a:prstGeom prst="rect">
            <a:avLst/>
          </a:prstGeom>
        </p:spPr>
      </p:pic>
      <p:pic>
        <p:nvPicPr>
          <p:cNvPr id="14" name="Picture 13">
            <a:extLst>
              <a:ext uri="{FF2B5EF4-FFF2-40B4-BE49-F238E27FC236}">
                <a16:creationId xmlns:a16="http://schemas.microsoft.com/office/drawing/2014/main" id="{53561ECA-913C-6737-7C3D-7F900B1D28C9}"/>
              </a:ext>
            </a:extLst>
          </p:cNvPr>
          <p:cNvPicPr>
            <a:picLocks noChangeAspect="1"/>
          </p:cNvPicPr>
          <p:nvPr/>
        </p:nvPicPr>
        <p:blipFill>
          <a:blip r:embed="rId5"/>
          <a:stretch>
            <a:fillRect/>
          </a:stretch>
        </p:blipFill>
        <p:spPr>
          <a:xfrm>
            <a:off x="1219200" y="3439982"/>
            <a:ext cx="4464424" cy="3118366"/>
          </a:xfrm>
          <a:prstGeom prst="rect">
            <a:avLst/>
          </a:prstGeom>
        </p:spPr>
      </p:pic>
      <p:pic>
        <p:nvPicPr>
          <p:cNvPr id="16" name="Picture 15">
            <a:extLst>
              <a:ext uri="{FF2B5EF4-FFF2-40B4-BE49-F238E27FC236}">
                <a16:creationId xmlns:a16="http://schemas.microsoft.com/office/drawing/2014/main" id="{E2D541E7-B593-B735-A047-2F43C2AF8626}"/>
              </a:ext>
            </a:extLst>
          </p:cNvPr>
          <p:cNvPicPr>
            <a:picLocks noChangeAspect="1"/>
          </p:cNvPicPr>
          <p:nvPr/>
        </p:nvPicPr>
        <p:blipFill>
          <a:blip r:embed="rId6"/>
          <a:stretch>
            <a:fillRect/>
          </a:stretch>
        </p:blipFill>
        <p:spPr>
          <a:xfrm>
            <a:off x="6787529" y="2248347"/>
            <a:ext cx="3759957" cy="4299019"/>
          </a:xfrm>
          <a:prstGeom prst="rect">
            <a:avLst/>
          </a:prstGeom>
        </p:spPr>
      </p:pic>
      <p:cxnSp>
        <p:nvCxnSpPr>
          <p:cNvPr id="20" name="Straight Connector 19">
            <a:extLst>
              <a:ext uri="{FF2B5EF4-FFF2-40B4-BE49-F238E27FC236}">
                <a16:creationId xmlns:a16="http://schemas.microsoft.com/office/drawing/2014/main" id="{3538D6FC-FFB0-F879-550F-F88F1A8B720D}"/>
              </a:ext>
            </a:extLst>
          </p:cNvPr>
          <p:cNvCxnSpPr/>
          <p:nvPr/>
        </p:nvCxnSpPr>
        <p:spPr>
          <a:xfrm>
            <a:off x="6210300" y="2413380"/>
            <a:ext cx="0" cy="3977895"/>
          </a:xfrm>
          <a:prstGeom prst="line">
            <a:avLst/>
          </a:prstGeom>
          <a:ln w="76200">
            <a:solidFill>
              <a:schemeClr val="accent6">
                <a:lumMod val="75000"/>
              </a:schemeClr>
            </a:solidFill>
          </a:ln>
          <a:effectLst>
            <a:outerShdw blurRad="88900" dist="50800" dir="1200000" algn="ctr" rotWithShape="0">
              <a:schemeClr val="accent6">
                <a:lumMod val="60000"/>
                <a:lumOff val="4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1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988598" y="514905"/>
            <a:ext cx="9694416" cy="755046"/>
          </a:xfrm>
        </p:spPr>
        <p:txBody>
          <a:bodyPr anchor="ctr">
            <a:normAutofit/>
          </a:bodyPr>
          <a:lstStyle/>
          <a:p>
            <a:pPr algn="ctr"/>
            <a:r>
              <a:rPr lang="en-US" u="sng" dirty="0">
                <a:solidFill>
                  <a:schemeClr val="accent6">
                    <a:lumMod val="75000"/>
                  </a:schemeClr>
                </a:solidFill>
                <a:latin typeface="Franklin Gothic Book" panose="020B0503020102020204" pitchFamily="34" charset="0"/>
                <a:cs typeface="Segoe UI" panose="020B0502040204020203" pitchFamily="34" charset="0"/>
              </a:rPr>
              <a:t>State of the Art Literature</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72671"/>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559294" y="1571383"/>
            <a:ext cx="10901778" cy="4705130"/>
          </a:xfrm>
        </p:spPr>
        <p:txBody>
          <a:bodyPr vert="horz" lIns="91440" tIns="45720" rIns="91440" bIns="45720" rtlCol="0" anchor="t">
            <a:normAutofit lnSpcReduction="10000"/>
          </a:bodyPr>
          <a:lstStyle/>
          <a:p>
            <a:pPr marL="0" indent="0">
              <a:buNone/>
            </a:pPr>
            <a:r>
              <a:rPr lang="en-US" sz="2000" dirty="0">
                <a:solidFill>
                  <a:schemeClr val="accent1">
                    <a:lumMod val="75000"/>
                  </a:schemeClr>
                </a:solidFill>
                <a:latin typeface="Lexend"/>
                <a:cs typeface="Segoe UI" panose="020B0502040204020203" pitchFamily="34" charset="0"/>
              </a:rPr>
              <a:t>In our project, we focused majorly on two research papers which were </a:t>
            </a:r>
          </a:p>
          <a:p>
            <a:r>
              <a:rPr lang="en-US" sz="2000" dirty="0">
                <a:solidFill>
                  <a:schemeClr val="accent1">
                    <a:lumMod val="75000"/>
                  </a:schemeClr>
                </a:solidFill>
                <a:latin typeface="Lexend"/>
                <a:cs typeface="Segoe UI" panose="020B0502040204020203" pitchFamily="34" charset="0"/>
              </a:rPr>
              <a:t>GeneRank</a:t>
            </a:r>
          </a:p>
          <a:p>
            <a:r>
              <a:rPr lang="en-US" sz="2000" dirty="0">
                <a:solidFill>
                  <a:schemeClr val="accent1">
                    <a:lumMod val="75000"/>
                  </a:schemeClr>
                </a:solidFill>
                <a:latin typeface="Lexend"/>
                <a:cs typeface="Segoe UI" panose="020B0502040204020203" pitchFamily="34" charset="0"/>
              </a:rPr>
              <a:t>Systemic Risk Measure</a:t>
            </a:r>
          </a:p>
          <a:p>
            <a:pPr marL="0" indent="0">
              <a:buNone/>
            </a:pPr>
            <a:r>
              <a:rPr lang="en-US" sz="2000" dirty="0">
                <a:solidFill>
                  <a:schemeClr val="accent1">
                    <a:lumMod val="75000"/>
                  </a:schemeClr>
                </a:solidFill>
                <a:latin typeface="Lexend"/>
                <a:cs typeface="Segoe UI" panose="020B0502040204020203" pitchFamily="34" charset="0"/>
              </a:rPr>
              <a:t>Both of the research papers reflected the versatility of the PageRank Algorithm and how it can be implemented across various fields and produce important results.</a:t>
            </a:r>
          </a:p>
          <a:p>
            <a:pPr marL="0" indent="0">
              <a:buNone/>
            </a:pPr>
            <a:r>
              <a:rPr lang="en-US" sz="2000" dirty="0">
                <a:solidFill>
                  <a:schemeClr val="accent1">
                    <a:lumMod val="75000"/>
                  </a:schemeClr>
                </a:solidFill>
                <a:latin typeface="Lexend"/>
                <a:cs typeface="Segoe UI" panose="020B0502040204020203" pitchFamily="34" charset="0"/>
              </a:rPr>
              <a:t>Here’s a brief summary:-</a:t>
            </a:r>
          </a:p>
          <a:p>
            <a:pPr marL="0" indent="0">
              <a:buNone/>
            </a:pPr>
            <a:r>
              <a:rPr lang="en-US" sz="1800" b="0" i="0" u="none" strike="noStrike" dirty="0">
                <a:solidFill>
                  <a:srgbClr val="434343"/>
                </a:solidFill>
                <a:effectLst/>
                <a:latin typeface="Lexend"/>
              </a:rPr>
              <a:t>The ‘Gene Rank’ research paper published in 2022 provides deep insight as to how we can tweak the PageRank Algorithm to generate prioritized gene lists by exploiting biological information</a:t>
            </a:r>
            <a:endParaRPr lang="en-US" sz="2000" b="0" i="0" u="none" strike="noStrike" dirty="0">
              <a:solidFill>
                <a:srgbClr val="434343"/>
              </a:solidFill>
              <a:effectLst/>
              <a:latin typeface="Lexend"/>
              <a:cs typeface="Segoe UI" panose="020B0502040204020203" pitchFamily="34" charset="0"/>
            </a:endParaRPr>
          </a:p>
          <a:p>
            <a:pPr marL="0" indent="0" rtl="0">
              <a:spcBef>
                <a:spcPts val="0"/>
              </a:spcBef>
              <a:spcAft>
                <a:spcPts val="0"/>
              </a:spcAft>
              <a:buNone/>
            </a:pPr>
            <a:r>
              <a:rPr lang="en-US" sz="1800" b="0" i="0" u="none" strike="noStrike" dirty="0">
                <a:solidFill>
                  <a:srgbClr val="434343"/>
                </a:solidFill>
                <a:effectLst/>
                <a:latin typeface="Lexend"/>
              </a:rPr>
              <a:t>The “too central to fail” systemic measure uses the PageRank Algorithm to assess the potential impact of the failure of a specific entity within a networked system. It’s a link analysis algorithm that assigns importance scores to web pages based on their connectivity and incoming links. To apply the PageRank algorithm to measure systemic risk, we need to represent the interconnectedness of entities within a system as a network. Each entity is represented as a node, and the relationships or connections between entities are represented as edges. The strength of the connections can be based on factors such as financial interdependencies, operational dependencies, or other relevant measures.</a:t>
            </a:r>
            <a:br>
              <a:rPr lang="en-US" sz="1400" dirty="0">
                <a:latin typeface="Lexend"/>
              </a:rPr>
            </a:br>
            <a:endParaRPr lang="en-US" sz="2000" dirty="0">
              <a:latin typeface="Lexend"/>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203</TotalTime>
  <Words>3418</Words>
  <Application>Microsoft Office PowerPoint</Application>
  <PresentationFormat>Widescreen</PresentationFormat>
  <Paragraphs>161</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Agency FB</vt:lpstr>
      <vt:lpstr>Arial</vt:lpstr>
      <vt:lpstr>Calibri</vt:lpstr>
      <vt:lpstr>Calibri Light</vt:lpstr>
      <vt:lpstr>Franklin Gothic Book</vt:lpstr>
      <vt:lpstr>Lexend</vt:lpstr>
      <vt:lpstr>Segoe UI</vt:lpstr>
      <vt:lpstr>Office Theme</vt:lpstr>
      <vt:lpstr>PageRank Algorithm for Web Indexing</vt:lpstr>
      <vt:lpstr>           </vt:lpstr>
      <vt:lpstr>How PageRank works?</vt:lpstr>
      <vt:lpstr>Utilization of linear Algebra</vt:lpstr>
      <vt:lpstr>PowerPoint Presentation</vt:lpstr>
      <vt:lpstr>PowerPoint Presentation</vt:lpstr>
      <vt:lpstr>PowerPoint Presentation</vt:lpstr>
      <vt:lpstr>PowerPoint Presentation</vt:lpstr>
      <vt:lpstr>State of the Art Literature</vt:lpstr>
      <vt:lpstr>GeneRank</vt:lpstr>
      <vt:lpstr>Systemic Risk Measure</vt:lpstr>
      <vt:lpstr>Other Applications</vt:lpstr>
      <vt:lpstr>SEO: Search Engine Optimization and their story with PageRank.</vt:lpstr>
      <vt:lpstr>Contributions:</vt:lpstr>
      <vt:lpstr>-That Marks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Algorithm for Web Indexing</dc:title>
  <dc:creator>kripisingla@outlook.com</dc:creator>
  <cp:lastModifiedBy>Sahaya Shaanal Veda Rokkash</cp:lastModifiedBy>
  <cp:revision>4</cp:revision>
  <dcterms:created xsi:type="dcterms:W3CDTF">2023-06-21T10:04:09Z</dcterms:created>
  <dcterms:modified xsi:type="dcterms:W3CDTF">2023-06-21T15:57:21Z</dcterms:modified>
</cp:coreProperties>
</file>