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3" r:id="rId1"/>
  </p:sldMasterIdLst>
  <p:notesMasterIdLst>
    <p:notesMasterId r:id="rId19"/>
  </p:notesMasterIdLst>
  <p:sldIdLst>
    <p:sldId id="256" r:id="rId2"/>
    <p:sldId id="271" r:id="rId3"/>
    <p:sldId id="258" r:id="rId4"/>
    <p:sldId id="257" r:id="rId5"/>
    <p:sldId id="274" r:id="rId6"/>
    <p:sldId id="265" r:id="rId7"/>
    <p:sldId id="261" r:id="rId8"/>
    <p:sldId id="275" r:id="rId9"/>
    <p:sldId id="276" r:id="rId10"/>
    <p:sldId id="277" r:id="rId11"/>
    <p:sldId id="278" r:id="rId12"/>
    <p:sldId id="279" r:id="rId13"/>
    <p:sldId id="266" r:id="rId14"/>
    <p:sldId id="280" r:id="rId15"/>
    <p:sldId id="281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79EBA-EFDC-449E-A15C-CFDE1F36A298}" v="39" dt="2022-05-22T14:04:48.384"/>
    <p1510:client id="{ABA8FD6D-0B84-42DD-BDE6-F1CB2E6DAF4A}" v="19" dt="2022-05-22T08:31:54.288"/>
    <p1510:client id="{B2AC98FD-8BFA-8A51-E6E6-3418DF5594E4}" v="65" dt="2022-05-22T08:36:47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626BA-AA3F-4FDA-BF75-4CCF404CAAFC}" type="datetimeFigureOut">
              <a:rPr lang="en-IN" smtClean="0"/>
              <a:t>15-06-2023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383D3-6B52-47AA-9E3B-9E7BF94C61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44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383D3-6B52-47AA-9E3B-9E7BF94C6184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60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C0C-F13E-43BD-AFD3-42A6E4A147CD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7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123F-BE35-4C14-809A-B7A1C338C44B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27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B00E-0C4E-4298-962C-764698237938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0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D0B4-70E4-4EAE-8728-F40D4496D703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48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1A9-37EB-47B6-94BC-251CBBA4C46E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01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602B-AF5E-4375-BC09-7C651DE05307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3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B363-184E-455A-A937-0353837A40CC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71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BED4-1DD6-4509-A9BB-089EC102F3CF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67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19D2-7AD1-49BD-9821-5B34C45FE378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1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119-FC77-491A-8C19-3EDA91AC82E6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77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CBE4-E0CA-4AC6-8E5E-FCAF17B8804A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2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A4AE112-0572-4E29-8AEF-A2EE27D0FC3F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52" r:id="rId5"/>
    <p:sldLayoutId id="2147483857" r:id="rId6"/>
    <p:sldLayoutId id="2147483853" r:id="rId7"/>
    <p:sldLayoutId id="2147483854" r:id="rId8"/>
    <p:sldLayoutId id="2147483855" r:id="rId9"/>
    <p:sldLayoutId id="2147483856" r:id="rId10"/>
    <p:sldLayoutId id="21474838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Neonatal</a:t>
            </a:r>
            <a:br>
              <a:rPr lang="en-US" kern="1200" dirty="0">
                <a:latin typeface="+mj-lt"/>
                <a:ea typeface="+mj-ea"/>
                <a:cs typeface="+mj-cs"/>
              </a:rPr>
            </a:br>
            <a:r>
              <a:rPr lang="en-US" kern="1200" dirty="0">
                <a:latin typeface="+mj-lt"/>
                <a:ea typeface="+mj-ea"/>
                <a:cs typeface="+mj-cs"/>
              </a:rPr>
              <a:t>Jaundice</a:t>
            </a:r>
            <a:br>
              <a:rPr lang="en-US" kern="1200" dirty="0">
                <a:latin typeface="+mj-lt"/>
                <a:ea typeface="+mj-ea"/>
                <a:cs typeface="+mj-cs"/>
              </a:rPr>
            </a:br>
            <a:r>
              <a:rPr lang="en-US" kern="1200" dirty="0">
                <a:latin typeface="+mj-lt"/>
                <a:ea typeface="+mj-ea"/>
                <a:cs typeface="+mj-cs"/>
              </a:rPr>
              <a:t>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5229" y="4005236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n-lt"/>
                <a:ea typeface="+mn-ea"/>
                <a:cs typeface="+mn-cs"/>
              </a:rPr>
              <a:t>-Yash Vardhan Gautam</a:t>
            </a:r>
          </a:p>
          <a:p>
            <a:r>
              <a:rPr lang="en-US" kern="1200" dirty="0">
                <a:latin typeface="+mn-lt"/>
                <a:ea typeface="+mn-ea"/>
                <a:cs typeface="+mn-cs"/>
              </a:rPr>
              <a:t>-Sanchit Namdeo</a:t>
            </a:r>
          </a:p>
          <a:p>
            <a:r>
              <a:rPr lang="en-US" kern="1200" dirty="0">
                <a:latin typeface="+mn-lt"/>
                <a:ea typeface="+mn-ea"/>
                <a:cs typeface="+mn-cs"/>
              </a:rPr>
              <a:t>- Anirudh Singh 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Bhakar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3939F2A-6719-6CC8-7D0A-5BA278A38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28000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585-4DA1-EE9E-E0CA-92B8DB1B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227"/>
            <a:ext cx="10515600" cy="8226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/>
              <a:t>RGB Values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ACF1-B58E-6A5E-79F2-5E1B21F6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31"/>
            <a:ext cx="8202105" cy="3859742"/>
          </a:xfrm>
        </p:spPr>
        <p:txBody>
          <a:bodyPr/>
          <a:lstStyle/>
          <a:p>
            <a:r>
              <a:rPr lang="en-IN" sz="2400" dirty="0"/>
              <a:t>So, the ROI has been detected and the other unnecessary part has been darken.</a:t>
            </a:r>
          </a:p>
          <a:p>
            <a:r>
              <a:rPr lang="en-IN" sz="2400" dirty="0"/>
              <a:t>Now, we have taken out the RGB value of the whole image and averaged it.</a:t>
            </a:r>
          </a:p>
          <a:p>
            <a:r>
              <a:rPr lang="en-IN" sz="2400" dirty="0"/>
              <a:t>Since, the RGB value of darken area is zero, therefore the darken area (useless area) will have no effect in the RGB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A618-1E0E-CE68-428E-87CF97D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E8541-674C-CF9B-7C45-2661BF04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5" y="2206150"/>
            <a:ext cx="2450969" cy="22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585-4DA1-EE9E-E0CA-92B8DB1B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227"/>
            <a:ext cx="10515600" cy="8226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/>
              <a:t>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ACF1-B58E-6A5E-79F2-5E1B21F6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879"/>
            <a:ext cx="8202105" cy="3859742"/>
          </a:xfrm>
        </p:spPr>
        <p:txBody>
          <a:bodyPr/>
          <a:lstStyle/>
          <a:p>
            <a:r>
              <a:rPr lang="en-IN" sz="2400" dirty="0"/>
              <a:t>Now, to train our model, we have used a dataset of 24 images and taken out their average RGB values and their Bilirubin values were already provided.</a:t>
            </a:r>
          </a:p>
          <a:p>
            <a:r>
              <a:rPr lang="en-IN" sz="2400" dirty="0"/>
              <a:t>Now, we have plotted the graph of the RGB value vs their Bilirubin value.</a:t>
            </a:r>
          </a:p>
          <a:p>
            <a:r>
              <a:rPr lang="en-IN" sz="2400" dirty="0"/>
              <a:t>For predicting the value, we have used </a:t>
            </a:r>
            <a:r>
              <a:rPr lang="en-IN" sz="2400" b="1" dirty="0"/>
              <a:t>Support Vector Machine Algorithm </a:t>
            </a:r>
            <a:r>
              <a:rPr lang="en-IN" sz="2400" dirty="0"/>
              <a:t>, which has proven to be best as of now with an accuracy of almost 88 percent.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A618-1E0E-CE68-428E-87CF97D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62DBD-5B13-C8CB-5B1E-E45ABED1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5" y="2214283"/>
            <a:ext cx="2617694" cy="24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4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585-4DA1-EE9E-E0CA-92B8DB1B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227"/>
            <a:ext cx="10515600" cy="8226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/>
              <a:t>Predicting the Bilirubin value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ACF1-B58E-6A5E-79F2-5E1B21F6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31"/>
            <a:ext cx="8202105" cy="3859742"/>
          </a:xfrm>
        </p:spPr>
        <p:txBody>
          <a:bodyPr/>
          <a:lstStyle/>
          <a:p>
            <a:r>
              <a:rPr lang="en-IN" sz="2400" dirty="0"/>
              <a:t>Now, with the help of the Support Vector Machine of the training dataset, we have taken out the Bilirubin value of image taken.</a:t>
            </a:r>
          </a:p>
          <a:p>
            <a:r>
              <a:rPr lang="en-IN" sz="2400" dirty="0"/>
              <a:t>The Bilirubin value is then stored in a CSV file and compared with the threshold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A618-1E0E-CE68-428E-87CF97D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D6E4B-478A-9096-E052-0730AD6A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5" y="2087456"/>
            <a:ext cx="2651990" cy="23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CABDE0-FE3B-E06C-2005-43C65999D302}"/>
              </a:ext>
            </a:extLst>
          </p:cNvPr>
          <p:cNvSpPr/>
          <p:nvPr/>
        </p:nvSpPr>
        <p:spPr>
          <a:xfrm>
            <a:off x="4357396" y="1548882"/>
            <a:ext cx="6624735" cy="1936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8F68-5537-BE19-2880-53BA8F7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2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Block Diagram</a:t>
            </a:r>
            <a:endParaRPr lang="en-IN" u="sng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8D59F90-C72D-7365-165C-E86EC5484784}"/>
              </a:ext>
            </a:extLst>
          </p:cNvPr>
          <p:cNvSpPr/>
          <p:nvPr/>
        </p:nvSpPr>
        <p:spPr>
          <a:xfrm>
            <a:off x="838200" y="1866122"/>
            <a:ext cx="2418184" cy="143691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Real-time </a:t>
            </a:r>
          </a:p>
          <a:p>
            <a:pPr algn="ctr"/>
            <a:r>
              <a:rPr lang="en-US" dirty="0"/>
              <a:t>Dataset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956CFFF-EE5A-0234-DCA8-D83488872F62}"/>
              </a:ext>
            </a:extLst>
          </p:cNvPr>
          <p:cNvSpPr/>
          <p:nvPr/>
        </p:nvSpPr>
        <p:spPr>
          <a:xfrm>
            <a:off x="3415782" y="2491273"/>
            <a:ext cx="821094" cy="3545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7DE4F4-BB3A-4E8E-84D2-29A518AAE0CF}"/>
              </a:ext>
            </a:extLst>
          </p:cNvPr>
          <p:cNvSpPr/>
          <p:nvPr/>
        </p:nvSpPr>
        <p:spPr>
          <a:xfrm>
            <a:off x="4743061" y="2118048"/>
            <a:ext cx="1352939" cy="1101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ROI Detection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678F8B7-66AA-504C-F462-B294AC06CB16}"/>
              </a:ext>
            </a:extLst>
          </p:cNvPr>
          <p:cNvSpPr/>
          <p:nvPr/>
        </p:nvSpPr>
        <p:spPr>
          <a:xfrm>
            <a:off x="6988630" y="2118047"/>
            <a:ext cx="1352939" cy="1101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Skin color analysis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B34393D-4CF5-6A4C-72F7-F92BED7FEF3A}"/>
              </a:ext>
            </a:extLst>
          </p:cNvPr>
          <p:cNvSpPr/>
          <p:nvPr/>
        </p:nvSpPr>
        <p:spPr>
          <a:xfrm>
            <a:off x="9234199" y="2118047"/>
            <a:ext cx="1352939" cy="1101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 Frame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FBF41F3-5BC0-64BA-4FE9-A491F9B545C3}"/>
              </a:ext>
            </a:extLst>
          </p:cNvPr>
          <p:cNvSpPr/>
          <p:nvPr/>
        </p:nvSpPr>
        <p:spPr>
          <a:xfrm>
            <a:off x="7510366" y="3543009"/>
            <a:ext cx="309465" cy="81642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D6D0C-A66A-677F-8064-EF0FED33C48F}"/>
              </a:ext>
            </a:extLst>
          </p:cNvPr>
          <p:cNvSpPr txBox="1"/>
          <p:nvPr/>
        </p:nvSpPr>
        <p:spPr>
          <a:xfrm>
            <a:off x="6204857" y="1690688"/>
            <a:ext cx="362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Processing Technique</a:t>
            </a:r>
            <a:endParaRPr lang="en-IN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FDC883-3E6B-12EF-3AFB-5FAFF0549494}"/>
              </a:ext>
            </a:extLst>
          </p:cNvPr>
          <p:cNvSpPr/>
          <p:nvPr/>
        </p:nvSpPr>
        <p:spPr>
          <a:xfrm>
            <a:off x="2090058" y="4436126"/>
            <a:ext cx="9387372" cy="20807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A78106-35D5-7E71-A69E-4519E5FBB8B7}"/>
              </a:ext>
            </a:extLst>
          </p:cNvPr>
          <p:cNvSpPr/>
          <p:nvPr/>
        </p:nvSpPr>
        <p:spPr>
          <a:xfrm>
            <a:off x="7954352" y="4805458"/>
            <a:ext cx="3267267" cy="1346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estimated Bilirubin value is then displayed on the cloud and graph is plotted.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7D8C4E-1D28-B160-A156-8EF66E8F8C46}"/>
              </a:ext>
            </a:extLst>
          </p:cNvPr>
          <p:cNvSpPr/>
          <p:nvPr/>
        </p:nvSpPr>
        <p:spPr>
          <a:xfrm>
            <a:off x="2488945" y="4776693"/>
            <a:ext cx="1747931" cy="139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channel value is estimated from RGB.</a:t>
            </a:r>
            <a:endParaRPr lang="en-IN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B4953B9-8539-CDBE-D9AD-4770CEEA974E}"/>
              </a:ext>
            </a:extLst>
          </p:cNvPr>
          <p:cNvSpPr/>
          <p:nvPr/>
        </p:nvSpPr>
        <p:spPr>
          <a:xfrm>
            <a:off x="4743061" y="4776692"/>
            <a:ext cx="2705106" cy="139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estimated value is compared with a threshold and declaration is made.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26841-0C59-5850-1130-B5CDCB51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7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58AC-9684-B18D-6042-E6A20BA8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06"/>
            <a:ext cx="10515600" cy="667262"/>
          </a:xfrm>
        </p:spPr>
        <p:txBody>
          <a:bodyPr/>
          <a:lstStyle/>
          <a:p>
            <a:pPr algn="ctr"/>
            <a:r>
              <a:rPr lang="en-US" u="sng" dirty="0"/>
              <a:t>RESULTS</a:t>
            </a:r>
            <a:endParaRPr lang="en-IN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9337A-DC75-1F1F-5D4D-6390EB4C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5B99402-D741-CDCD-257C-3D3CC709C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733819"/>
              </p:ext>
            </p:extLst>
          </p:nvPr>
        </p:nvGraphicFramePr>
        <p:xfrm>
          <a:off x="1357690" y="874640"/>
          <a:ext cx="9633159" cy="5886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583">
                  <a:extLst>
                    <a:ext uri="{9D8B030D-6E8A-4147-A177-3AD203B41FA5}">
                      <a16:colId xmlns:a16="http://schemas.microsoft.com/office/drawing/2014/main" val="544499465"/>
                    </a:ext>
                  </a:extLst>
                </a:gridCol>
                <a:gridCol w="1449717">
                  <a:extLst>
                    <a:ext uri="{9D8B030D-6E8A-4147-A177-3AD203B41FA5}">
                      <a16:colId xmlns:a16="http://schemas.microsoft.com/office/drawing/2014/main" val="596627031"/>
                    </a:ext>
                  </a:extLst>
                </a:gridCol>
                <a:gridCol w="1606150">
                  <a:extLst>
                    <a:ext uri="{9D8B030D-6E8A-4147-A177-3AD203B41FA5}">
                      <a16:colId xmlns:a16="http://schemas.microsoft.com/office/drawing/2014/main" val="353407492"/>
                    </a:ext>
                  </a:extLst>
                </a:gridCol>
                <a:gridCol w="1280463">
                  <a:extLst>
                    <a:ext uri="{9D8B030D-6E8A-4147-A177-3AD203B41FA5}">
                      <a16:colId xmlns:a16="http://schemas.microsoft.com/office/drawing/2014/main" val="723163865"/>
                    </a:ext>
                  </a:extLst>
                </a:gridCol>
                <a:gridCol w="1076176">
                  <a:extLst>
                    <a:ext uri="{9D8B030D-6E8A-4147-A177-3AD203B41FA5}">
                      <a16:colId xmlns:a16="http://schemas.microsoft.com/office/drawing/2014/main" val="2856611056"/>
                    </a:ext>
                  </a:extLst>
                </a:gridCol>
                <a:gridCol w="1242818">
                  <a:extLst>
                    <a:ext uri="{9D8B030D-6E8A-4147-A177-3AD203B41FA5}">
                      <a16:colId xmlns:a16="http://schemas.microsoft.com/office/drawing/2014/main" val="3774568278"/>
                    </a:ext>
                  </a:extLst>
                </a:gridCol>
                <a:gridCol w="1215252">
                  <a:extLst>
                    <a:ext uri="{9D8B030D-6E8A-4147-A177-3AD203B41FA5}">
                      <a16:colId xmlns:a16="http://schemas.microsoft.com/office/drawing/2014/main" val="168814787"/>
                    </a:ext>
                  </a:extLst>
                </a:gridCol>
              </a:tblGrid>
              <a:tr h="765121">
                <a:tc>
                  <a:txBody>
                    <a:bodyPr/>
                    <a:lstStyle/>
                    <a:p>
                      <a:r>
                        <a:rPr lang="en-US" dirty="0"/>
                        <a:t>Image Captured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ROI Extracted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 Value Calculated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</a:t>
                      </a:r>
                      <a:r>
                        <a:rPr lang="en-US" dirty="0" err="1"/>
                        <a:t>Bilrubin</a:t>
                      </a:r>
                      <a:r>
                        <a:rPr lang="en-US" dirty="0"/>
                        <a:t>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  <a:r>
                        <a:rPr lang="en-US" dirty="0" err="1"/>
                        <a:t>Bilrubin</a:t>
                      </a:r>
                      <a:r>
                        <a:rPr lang="en-US" dirty="0"/>
                        <a:t>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(in Percent)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  <a:p>
                      <a:r>
                        <a:rPr lang="en-US" dirty="0"/>
                        <a:t>(In Percent)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87939"/>
                  </a:ext>
                </a:extLst>
              </a:tr>
              <a:tr h="1131982">
                <a:tc>
                  <a:txBody>
                    <a:bodyPr/>
                    <a:lstStyle/>
                    <a:p>
                      <a:r>
                        <a:rPr lang="en-US" dirty="0"/>
                        <a:t>Can not show</a:t>
                      </a:r>
                    </a:p>
                    <a:p>
                      <a:r>
                        <a:rPr lang="en-US" dirty="0"/>
                        <a:t>(due to privacy concerns)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142,88,75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8.5092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96.52</a:t>
                      </a:r>
                      <a:endParaRPr lang="en-IN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87.72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72295"/>
                  </a:ext>
                </a:extLst>
              </a:tr>
              <a:tr h="1150374">
                <a:tc>
                  <a:txBody>
                    <a:bodyPr/>
                    <a:lstStyle/>
                    <a:p>
                      <a:r>
                        <a:rPr lang="en-US" dirty="0"/>
                        <a:t>Can not show</a:t>
                      </a:r>
                    </a:p>
                    <a:p>
                      <a:r>
                        <a:rPr lang="en-US" dirty="0"/>
                        <a:t>(due to privacy concerns)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226,168,147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6.1922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87.41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13533"/>
                  </a:ext>
                </a:extLst>
              </a:tr>
              <a:tr h="1130710">
                <a:tc>
                  <a:txBody>
                    <a:bodyPr/>
                    <a:lstStyle/>
                    <a:p>
                      <a:r>
                        <a:rPr lang="en-US" dirty="0"/>
                        <a:t>Can not show</a:t>
                      </a:r>
                    </a:p>
                    <a:p>
                      <a:r>
                        <a:rPr lang="en-US" dirty="0"/>
                        <a:t>(due to privacy concerns)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193,157,145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IN" dirty="0"/>
                        <a:t>.9807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96.40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381690"/>
                  </a:ext>
                </a:extLst>
              </a:tr>
              <a:tr h="1160206">
                <a:tc>
                  <a:txBody>
                    <a:bodyPr/>
                    <a:lstStyle/>
                    <a:p>
                      <a:r>
                        <a:rPr lang="en-US" dirty="0"/>
                        <a:t>Can not show</a:t>
                      </a:r>
                    </a:p>
                    <a:p>
                      <a:r>
                        <a:rPr lang="en-US" dirty="0"/>
                        <a:t>(due to privacy concerns)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152,121,97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7.5207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90.2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5488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B2E5D47-CEB9-7169-2B5F-69AF7843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82" y="2274731"/>
            <a:ext cx="1173072" cy="7767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FE0D74-11F5-C6A7-F861-68431C36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247" y="3414472"/>
            <a:ext cx="1173072" cy="8406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65281E-ADEC-FCE5-B4B0-CC4F6911F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247" y="4596277"/>
            <a:ext cx="1172261" cy="8406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0A2108-B63B-CE52-91DC-8AD17EB6E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247" y="5778247"/>
            <a:ext cx="1172261" cy="7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3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2ABC-0193-6D9A-AD82-F2CC26D5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Visualizing The results</a:t>
            </a:r>
            <a:endParaRPr lang="en-IN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A567E9-4DB0-62D6-DDD2-DB2EF54E3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05" y="2057170"/>
            <a:ext cx="4045559" cy="33729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23ADC-2F03-C4E9-ED5B-447791FB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60ACEF-D7B6-2BE1-1B23-8CDBD5511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51" y="2576050"/>
            <a:ext cx="3628103" cy="2585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268AC1-1661-66B5-0F2B-087DDF3A0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199" y="2576050"/>
            <a:ext cx="3143865" cy="24089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A47FC-9306-3085-B935-0D47DB1741D0}"/>
              </a:ext>
            </a:extLst>
          </p:cNvPr>
          <p:cNvSpPr txBox="1"/>
          <p:nvPr/>
        </p:nvSpPr>
        <p:spPr>
          <a:xfrm>
            <a:off x="1209368" y="5996378"/>
            <a:ext cx="965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Note-</a:t>
            </a:r>
            <a:r>
              <a:rPr lang="en-US" dirty="0"/>
              <a:t> Above graphs shows the variation and difference between True values and predicted values. It gives us the idea of accuracy  of our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33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093A0-633D-EE1A-A60B-BCF424DB3931}"/>
              </a:ext>
            </a:extLst>
          </p:cNvPr>
          <p:cNvSpPr txBox="1">
            <a:spLocks/>
          </p:cNvSpPr>
          <p:nvPr/>
        </p:nvSpPr>
        <p:spPr>
          <a:xfrm>
            <a:off x="606489" y="1264104"/>
            <a:ext cx="5167151" cy="80690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FBF3B-9545-3B9C-61CF-F5FEC01C7E5D}"/>
              </a:ext>
            </a:extLst>
          </p:cNvPr>
          <p:cNvSpPr txBox="1">
            <a:spLocks/>
          </p:cNvSpPr>
          <p:nvPr/>
        </p:nvSpPr>
        <p:spPr>
          <a:xfrm>
            <a:off x="3483412" y="853557"/>
            <a:ext cx="5225176" cy="1217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b="1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B0D84-0D97-9CA2-20D4-FF45EAC5C851}"/>
              </a:ext>
            </a:extLst>
          </p:cNvPr>
          <p:cNvSpPr txBox="1"/>
          <p:nvPr/>
        </p:nvSpPr>
        <p:spPr>
          <a:xfrm>
            <a:off x="2289662" y="827192"/>
            <a:ext cx="2761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Strength</a:t>
            </a:r>
            <a:endParaRPr lang="en-IN" sz="48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79BF1-7F72-C55C-08EF-EEB36B6C9651}"/>
              </a:ext>
            </a:extLst>
          </p:cNvPr>
          <p:cNvSpPr txBox="1"/>
          <p:nvPr/>
        </p:nvSpPr>
        <p:spPr>
          <a:xfrm>
            <a:off x="7091266" y="853557"/>
            <a:ext cx="367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Weakness</a:t>
            </a:r>
            <a:endParaRPr lang="en-IN" sz="4800" b="1" u="sn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AC63F0-E8BE-0266-2938-2936BF7F7391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dirty="0">
                <a:latin typeface="Avenir Next LT Pro (Body)"/>
                <a:ea typeface="Times New Roman" panose="02020603050405020304" pitchFamily="18" charset="0"/>
              </a:rPr>
              <a:t>This project aims to detect jaundice more efficiently using the image sensing method, and also this method is quick as compared to the traditional way.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dirty="0">
                <a:latin typeface="Avenir Next LT Pro (Body)"/>
                <a:ea typeface="Times New Roman" panose="02020603050405020304" pitchFamily="18" charset="0"/>
              </a:rPr>
              <a:t>It is cost-effective.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u="sng" dirty="0">
              <a:solidFill>
                <a:srgbClr val="000000"/>
              </a:solidFill>
              <a:latin typeface="Avenir Next LT Pro (Body)"/>
              <a:ea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6CC00C8-8A90-389C-C023-013C0695A591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dirty="0">
                <a:latin typeface="Avenir Next LT Pro (Body)"/>
                <a:ea typeface="Times New Roman" panose="02020603050405020304" pitchFamily="18" charset="0"/>
              </a:rPr>
              <a:t>It is not as accurate as of the Total Serum Bilirubin (TSB) test.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dirty="0">
                <a:latin typeface="Avenir Next LT Pro (Body)"/>
                <a:ea typeface="Times New Roman" panose="02020603050405020304" pitchFamily="18" charset="0"/>
              </a:rPr>
              <a:t>It depends on the baby’s skin color; the result may vary</a:t>
            </a:r>
            <a:r>
              <a:rPr lang="en-IN" sz="2800" dirty="0">
                <a:latin typeface="Avenir Next LT Pro (Body)"/>
                <a:ea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9BF6F3-A31E-D725-7B25-DA5EAA3C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6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74D9-F3DA-7AF9-17E7-3EAC844C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Possible enhancements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A9BC-12A4-5B8A-74B3-90E2148A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5"/>
            <a:ext cx="10515600" cy="3859742"/>
          </a:xfrm>
        </p:spPr>
        <p:txBody>
          <a:bodyPr/>
          <a:lstStyle/>
          <a:p>
            <a:r>
              <a:rPr lang="en-IN" sz="2400" dirty="0">
                <a:solidFill>
                  <a:srgbClr val="333333"/>
                </a:solidFill>
                <a:latin typeface="Avenir Next LT Pro (Body)"/>
                <a:ea typeface="Calibri" panose="020F0502020204030204" pitchFamily="34" charset="0"/>
              </a:rPr>
              <a:t>E</a:t>
            </a:r>
            <a:r>
              <a:rPr lang="en-IN" sz="2400" dirty="0">
                <a:solidFill>
                  <a:srgbClr val="333333"/>
                </a:solidFill>
                <a:effectLst/>
                <a:latin typeface="Avenir Next LT Pro (Body)"/>
                <a:ea typeface="Calibri" panose="020F0502020204030204" pitchFamily="34" charset="0"/>
              </a:rPr>
              <a:t>xtract the local region based on the feature points obtained from the eyes and mouth and by adjusting the camera setting of the experiment.</a:t>
            </a:r>
          </a:p>
          <a:p>
            <a:r>
              <a:rPr lang="en-IN" sz="2400" dirty="0">
                <a:solidFill>
                  <a:srgbClr val="333333"/>
                </a:solidFill>
                <a:latin typeface="Avenir Next LT Pro (Body)"/>
              </a:rPr>
              <a:t>To make the machine learning model more accurate by including skin data from the various region of the world</a:t>
            </a:r>
            <a:endParaRPr lang="en-IN" sz="2400" dirty="0">
              <a:latin typeface="Avenir Next LT Pro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3040A-31AD-D895-1E42-00B56E37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8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FD10F-11AC-1075-AF9D-7E870A8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175E-C378-9195-2F37-34CAE294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Conceptual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Sensor node and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Strengths and weakness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scope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Treating Neonatal Jaundice in the Developing World with D-Rev's Brilliance  | by Center for IP x Innovation Policy | Innovate4Health | Medium">
            <a:extLst>
              <a:ext uri="{FF2B5EF4-FFF2-40B4-BE49-F238E27FC236}">
                <a16:creationId xmlns:a16="http://schemas.microsoft.com/office/drawing/2014/main" id="{88452B9C-E154-9151-CDE0-8144B5788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r="21850" b="-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46499-9BA2-88F8-915A-603439C3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54181D-6920-4594-9A5D-6CE56DC9F8B2}" type="slidenum">
              <a:rPr lang="en-US" sz="1100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1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6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9478-76A9-F5F4-EE2C-97F19AB8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353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Problem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08F-A1F3-DAE4-F7BF-E807B2CA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697"/>
            <a:ext cx="7900447" cy="2792822"/>
          </a:xfrm>
        </p:spPr>
        <p:txBody>
          <a:bodyPr/>
          <a:lstStyle/>
          <a:p>
            <a:r>
              <a:rPr lang="en-IN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Jaundice or Hyperbilirubinemia is a prevalent condition that causes yellow discoloration in a new-borns.</a:t>
            </a:r>
          </a:p>
          <a:p>
            <a:r>
              <a:rPr lang="en-IN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The leading cause of jaundice is the </a:t>
            </a:r>
            <a:r>
              <a:rPr lang="en-US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blood's high level of bilirubin substance</a:t>
            </a:r>
            <a:r>
              <a:rPr lang="en-IN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In 2010, jaundice took the life of 114,000 infants.</a:t>
            </a:r>
          </a:p>
          <a:p>
            <a:r>
              <a:rPr lang="en-IN" sz="2400" dirty="0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blood test for Total Serum Bilirubin (TSB) is used to recognize new-borns at high risk of developing bilirubin encephalopathy.</a:t>
            </a:r>
          </a:p>
          <a:p>
            <a:r>
              <a:rPr lang="en-IN" sz="2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Such a procedure entails the collection of blood samples from patients; thus, it is a painful and stressful procedure and takes time.</a:t>
            </a:r>
          </a:p>
          <a:p>
            <a:endParaRPr lang="en-IN" sz="2400" dirty="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2C96D-8404-9859-6FD4-D48B4B85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2FB06-66E6-C9ED-38C2-7F9F535C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587135"/>
            <a:ext cx="3259300" cy="345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3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9D03-14B5-702A-97E0-24BF4BE3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2D1E-BCF9-D470-9ECC-3BDB7B17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297132" cy="3859742"/>
          </a:xfrm>
        </p:spPr>
        <p:txBody>
          <a:bodyPr/>
          <a:lstStyle/>
          <a:p>
            <a:r>
              <a:rPr lang="en-GB" sz="2400" dirty="0"/>
              <a:t>To detect the face and skin of the baby using real-time monitoring.</a:t>
            </a:r>
          </a:p>
          <a:p>
            <a:r>
              <a:rPr lang="en-GB" sz="2400" dirty="0"/>
              <a:t>Extract the RGB values from ROI(Region of Interest).</a:t>
            </a:r>
          </a:p>
          <a:p>
            <a:r>
              <a:rPr lang="en-GB" sz="2400" dirty="0"/>
              <a:t>Send the RGB values to the machine learning model and predict the bilirubin values</a:t>
            </a:r>
          </a:p>
          <a:p>
            <a:r>
              <a:rPr lang="en-GB" sz="2400" dirty="0"/>
              <a:t>Sending the bilirubin values over the cloud and plotting them.</a:t>
            </a:r>
          </a:p>
          <a:p>
            <a:r>
              <a:rPr lang="en-GB" sz="2400" dirty="0"/>
              <a:t>Sending the data to the app, so that patients and doctors can access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A04AD-3BC8-7D0E-80A0-57DC772F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F3DD3-B900-1385-1945-4440E209D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711" y="2405454"/>
            <a:ext cx="3930978" cy="27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7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B6C1D7C-370F-F355-6A0D-DBE77DC60B14}"/>
              </a:ext>
            </a:extLst>
          </p:cNvPr>
          <p:cNvSpPr txBox="1"/>
          <p:nvPr/>
        </p:nvSpPr>
        <p:spPr>
          <a:xfrm flipH="1">
            <a:off x="562133" y="362417"/>
            <a:ext cx="335054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Neonatal Jaundice Detection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9572AF-9F24-924E-16A7-3510323AB4C8}"/>
              </a:ext>
            </a:extLst>
          </p:cNvPr>
          <p:cNvCxnSpPr>
            <a:cxnSpLocks/>
          </p:cNvCxnSpPr>
          <p:nvPr/>
        </p:nvCxnSpPr>
        <p:spPr>
          <a:xfrm flipV="1">
            <a:off x="3316596" y="726779"/>
            <a:ext cx="0" cy="97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C56612-9A0D-4B97-0411-9503D372E780}"/>
              </a:ext>
            </a:extLst>
          </p:cNvPr>
          <p:cNvCxnSpPr/>
          <p:nvPr/>
        </p:nvCxnSpPr>
        <p:spPr>
          <a:xfrm flipH="1">
            <a:off x="1393371" y="-1872343"/>
            <a:ext cx="2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9F5415-BF0C-758F-E827-C76169E7EA42}"/>
              </a:ext>
            </a:extLst>
          </p:cNvPr>
          <p:cNvCxnSpPr>
            <a:cxnSpLocks/>
          </p:cNvCxnSpPr>
          <p:nvPr/>
        </p:nvCxnSpPr>
        <p:spPr>
          <a:xfrm>
            <a:off x="3316596" y="1698586"/>
            <a:ext cx="113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53DD68-D463-918A-6C1B-E856A3878CE8}"/>
              </a:ext>
            </a:extLst>
          </p:cNvPr>
          <p:cNvCxnSpPr>
            <a:cxnSpLocks/>
          </p:cNvCxnSpPr>
          <p:nvPr/>
        </p:nvCxnSpPr>
        <p:spPr>
          <a:xfrm flipH="1">
            <a:off x="1562524" y="714670"/>
            <a:ext cx="12933" cy="105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E185257-0662-1E8F-B236-C92E205ED848}"/>
              </a:ext>
            </a:extLst>
          </p:cNvPr>
          <p:cNvSpPr/>
          <p:nvPr/>
        </p:nvSpPr>
        <p:spPr>
          <a:xfrm>
            <a:off x="4571894" y="301001"/>
            <a:ext cx="7362439" cy="29433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23CE6F-E08D-F133-CB1E-45D465E992D9}"/>
              </a:ext>
            </a:extLst>
          </p:cNvPr>
          <p:cNvSpPr txBox="1"/>
          <p:nvPr/>
        </p:nvSpPr>
        <p:spPr>
          <a:xfrm flipH="1">
            <a:off x="4703391" y="2209603"/>
            <a:ext cx="116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BABY</a:t>
            </a:r>
            <a:endParaRPr lang="en-IN" sz="12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E098651-FBAC-5571-FF82-7F497D08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67" y="777084"/>
            <a:ext cx="1060326" cy="1326070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D745B976-F014-DCCA-5809-2D6D1426CA9A}"/>
              </a:ext>
            </a:extLst>
          </p:cNvPr>
          <p:cNvSpPr/>
          <p:nvPr/>
        </p:nvSpPr>
        <p:spPr>
          <a:xfrm>
            <a:off x="5949476" y="1440119"/>
            <a:ext cx="207486" cy="21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0C2BD4-4E7B-E131-1CDE-7968572D9853}"/>
              </a:ext>
            </a:extLst>
          </p:cNvPr>
          <p:cNvSpPr txBox="1"/>
          <p:nvPr/>
        </p:nvSpPr>
        <p:spPr>
          <a:xfrm flipH="1">
            <a:off x="5926839" y="2161301"/>
            <a:ext cx="1691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Raspberry pi captures the image of baby at constant interval of time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C3ACDCB-3BCC-E55D-4763-C509413D70AF}"/>
              </a:ext>
            </a:extLst>
          </p:cNvPr>
          <p:cNvSpPr/>
          <p:nvPr/>
        </p:nvSpPr>
        <p:spPr>
          <a:xfrm>
            <a:off x="7388698" y="1450096"/>
            <a:ext cx="207486" cy="21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7E7455E-10AA-E43B-B063-B7AA33CE6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22" y="726779"/>
            <a:ext cx="1282280" cy="132607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CF96F8F-AE12-1DA8-E582-2DFCA0C9682F}"/>
              </a:ext>
            </a:extLst>
          </p:cNvPr>
          <p:cNvSpPr txBox="1"/>
          <p:nvPr/>
        </p:nvSpPr>
        <p:spPr>
          <a:xfrm flipH="1">
            <a:off x="7502399" y="2194734"/>
            <a:ext cx="1691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Analysis of the captured image by the ML model of the trained dataset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3C707CBB-8FE3-C60B-FC66-759413160ABB}"/>
              </a:ext>
            </a:extLst>
          </p:cNvPr>
          <p:cNvSpPr/>
          <p:nvPr/>
        </p:nvSpPr>
        <p:spPr>
          <a:xfrm>
            <a:off x="9031717" y="1485688"/>
            <a:ext cx="207486" cy="21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9EB4D3-F718-3515-0A86-20275ADA414F}"/>
              </a:ext>
            </a:extLst>
          </p:cNvPr>
          <p:cNvSpPr txBox="1"/>
          <p:nvPr/>
        </p:nvSpPr>
        <p:spPr>
          <a:xfrm flipH="1">
            <a:off x="9217340" y="2025647"/>
            <a:ext cx="1232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Plotting of Bilirubin value vs time graph on cloud 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23F6940-7D55-D6ED-D210-10CBCC4781AD}"/>
              </a:ext>
            </a:extLst>
          </p:cNvPr>
          <p:cNvSpPr/>
          <p:nvPr/>
        </p:nvSpPr>
        <p:spPr>
          <a:xfrm>
            <a:off x="10443021" y="1450096"/>
            <a:ext cx="207486" cy="212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6466644-F519-8DAF-39B8-CB601F121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097" y="732154"/>
            <a:ext cx="715747" cy="1037403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DBDD67E-9E6E-6374-C81E-51974985253A}"/>
              </a:ext>
            </a:extLst>
          </p:cNvPr>
          <p:cNvSpPr txBox="1"/>
          <p:nvPr/>
        </p:nvSpPr>
        <p:spPr>
          <a:xfrm flipH="1">
            <a:off x="10419341" y="1817669"/>
            <a:ext cx="1447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The doctor and parent can access the graph of their patient and child respectively and  check the Bilirubin value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639E1E-1E56-CAB1-1A9F-B3CD777B3F1A}"/>
              </a:ext>
            </a:extLst>
          </p:cNvPr>
          <p:cNvSpPr txBox="1"/>
          <p:nvPr/>
        </p:nvSpPr>
        <p:spPr>
          <a:xfrm flipH="1">
            <a:off x="981278" y="3202664"/>
            <a:ext cx="1188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Baby Image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28E711-AD12-595C-571F-EB554E36B77B}"/>
              </a:ext>
            </a:extLst>
          </p:cNvPr>
          <p:cNvCxnSpPr>
            <a:cxnSpLocks/>
          </p:cNvCxnSpPr>
          <p:nvPr/>
        </p:nvCxnSpPr>
        <p:spPr>
          <a:xfrm>
            <a:off x="2303618" y="4605896"/>
            <a:ext cx="34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FFE3B75-0F55-478C-E70F-4CAA7E2BF236}"/>
              </a:ext>
            </a:extLst>
          </p:cNvPr>
          <p:cNvSpPr txBox="1"/>
          <p:nvPr/>
        </p:nvSpPr>
        <p:spPr>
          <a:xfrm flipH="1">
            <a:off x="909778" y="5211516"/>
            <a:ext cx="1269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Extracting only the skin area from the image.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D7CD0A-E759-9BBB-E735-4993108011DE}"/>
              </a:ext>
            </a:extLst>
          </p:cNvPr>
          <p:cNvCxnSpPr>
            <a:cxnSpLocks/>
          </p:cNvCxnSpPr>
          <p:nvPr/>
        </p:nvCxnSpPr>
        <p:spPr>
          <a:xfrm>
            <a:off x="3976718" y="4741512"/>
            <a:ext cx="35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A86FE6-2054-141D-02C7-F81D0C288654}"/>
              </a:ext>
            </a:extLst>
          </p:cNvPr>
          <p:cNvCxnSpPr>
            <a:cxnSpLocks/>
          </p:cNvCxnSpPr>
          <p:nvPr/>
        </p:nvCxnSpPr>
        <p:spPr>
          <a:xfrm>
            <a:off x="6062091" y="4777931"/>
            <a:ext cx="36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BE87DF0-2AD7-D0E9-08E1-3AF487660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158" y="3953142"/>
            <a:ext cx="1219200" cy="120772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7209B65-196C-B2A0-B763-A921F2100369}"/>
              </a:ext>
            </a:extLst>
          </p:cNvPr>
          <p:cNvSpPr txBox="1"/>
          <p:nvPr/>
        </p:nvSpPr>
        <p:spPr>
          <a:xfrm flipH="1">
            <a:off x="2620036" y="5346688"/>
            <a:ext cx="1366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Now, taking the average of the RGB value of the  image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138F650-71E4-CCF4-7C64-F8ABA81D0587}"/>
              </a:ext>
            </a:extLst>
          </p:cNvPr>
          <p:cNvCxnSpPr>
            <a:cxnSpLocks/>
          </p:cNvCxnSpPr>
          <p:nvPr/>
        </p:nvCxnSpPr>
        <p:spPr>
          <a:xfrm>
            <a:off x="7814384" y="4777931"/>
            <a:ext cx="33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BEC32DB-971B-D4C8-0461-586DEE568A8B}"/>
              </a:ext>
            </a:extLst>
          </p:cNvPr>
          <p:cNvSpPr txBox="1"/>
          <p:nvPr/>
        </p:nvSpPr>
        <p:spPr>
          <a:xfrm flipH="1">
            <a:off x="8381442" y="5541336"/>
            <a:ext cx="1501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Plotting the graph of Bilirubin value on cloud and checking it from threshold value.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A8EB1-0296-9A7B-DE71-81D5320DE2B8}"/>
              </a:ext>
            </a:extLst>
          </p:cNvPr>
          <p:cNvSpPr txBox="1"/>
          <p:nvPr/>
        </p:nvSpPr>
        <p:spPr>
          <a:xfrm flipH="1">
            <a:off x="2748365" y="1046319"/>
            <a:ext cx="1229589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Model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77A5D0-1EE6-DC86-69D0-370EC3594D46}"/>
              </a:ext>
            </a:extLst>
          </p:cNvPr>
          <p:cNvSpPr txBox="1"/>
          <p:nvPr/>
        </p:nvSpPr>
        <p:spPr>
          <a:xfrm flipH="1">
            <a:off x="998702" y="1046319"/>
            <a:ext cx="1229589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ML Working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4DC96D-C0BB-4ECB-2EA0-9EC73AD87B3B}"/>
              </a:ext>
            </a:extLst>
          </p:cNvPr>
          <p:cNvCxnSpPr/>
          <p:nvPr/>
        </p:nvCxnSpPr>
        <p:spPr>
          <a:xfrm>
            <a:off x="1562524" y="1592137"/>
            <a:ext cx="0" cy="26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D54751-A9E4-0139-0B6D-3F9E26B4ABCA}"/>
              </a:ext>
            </a:extLst>
          </p:cNvPr>
          <p:cNvCxnSpPr/>
          <p:nvPr/>
        </p:nvCxnSpPr>
        <p:spPr>
          <a:xfrm>
            <a:off x="1544843" y="3479663"/>
            <a:ext cx="0" cy="26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B92D736-2089-284B-8E1C-B46F23882A6D}"/>
              </a:ext>
            </a:extLst>
          </p:cNvPr>
          <p:cNvSpPr txBox="1"/>
          <p:nvPr/>
        </p:nvSpPr>
        <p:spPr>
          <a:xfrm flipH="1">
            <a:off x="4463314" y="5449004"/>
            <a:ext cx="1413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From the RGB value taking out the Bilirubin value with the help of trained dataset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0663637-443D-AD70-F892-CAAFBDCE9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688" y="4071482"/>
            <a:ext cx="1554532" cy="1235319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8B1E134-C27F-1200-4A0C-A84B593C7BDC}"/>
              </a:ext>
            </a:extLst>
          </p:cNvPr>
          <p:cNvCxnSpPr>
            <a:cxnSpLocks/>
          </p:cNvCxnSpPr>
          <p:nvPr/>
        </p:nvCxnSpPr>
        <p:spPr>
          <a:xfrm>
            <a:off x="10145070" y="4741512"/>
            <a:ext cx="33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2308E037-095E-7E06-9D33-5BDCDC4A4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9527" y="3953142"/>
            <a:ext cx="960203" cy="120772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EDC8EAF-F26A-B066-7291-92C594920C0F}"/>
              </a:ext>
            </a:extLst>
          </p:cNvPr>
          <p:cNvSpPr txBox="1"/>
          <p:nvPr/>
        </p:nvSpPr>
        <p:spPr>
          <a:xfrm flipH="1">
            <a:off x="10559663" y="5377880"/>
            <a:ext cx="1059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Displaying the whole graph on an web application.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4781182-082A-1335-0728-45EAE9079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9945" y="2116488"/>
            <a:ext cx="1318424" cy="1437757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FCDFCFEF-E410-80E6-E04D-927917220C1B}"/>
              </a:ext>
            </a:extLst>
          </p:cNvPr>
          <p:cNvSpPr/>
          <p:nvPr/>
        </p:nvSpPr>
        <p:spPr>
          <a:xfrm>
            <a:off x="8194115" y="3727282"/>
            <a:ext cx="1914279" cy="179126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AAD3B44-0E90-741A-0CF8-F33700A070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2145" y="4071482"/>
            <a:ext cx="1260158" cy="10297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3E2C01-CC18-5554-635E-34492E61D5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956" y="1884757"/>
            <a:ext cx="1318424" cy="1317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F1840E-A05D-A8BD-1289-E7795F0F87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9778" y="3813373"/>
            <a:ext cx="1318424" cy="1307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BBDCB-4B2C-C1FC-BAFD-26B2A34620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9530" y="4117644"/>
            <a:ext cx="1162729" cy="11891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DDA6041-1D21-A4CA-4B30-07225E9D2FEB}"/>
              </a:ext>
            </a:extLst>
          </p:cNvPr>
          <p:cNvSpPr txBox="1"/>
          <p:nvPr/>
        </p:nvSpPr>
        <p:spPr>
          <a:xfrm flipH="1">
            <a:off x="6353780" y="5446545"/>
            <a:ext cx="145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Passing the Bilirubin data from the raspberry pi to the cloud through Gateway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0ABCC35-6D41-0252-FC0B-C894B71FB3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8205" y="825386"/>
            <a:ext cx="1238652" cy="1313115"/>
          </a:xfrm>
          <a:prstGeom prst="rect">
            <a:avLst/>
          </a:prstGeom>
        </p:spPr>
      </p:pic>
      <p:sp>
        <p:nvSpPr>
          <p:cNvPr id="79" name="Cloud 78">
            <a:extLst>
              <a:ext uri="{FF2B5EF4-FFF2-40B4-BE49-F238E27FC236}">
                <a16:creationId xmlns:a16="http://schemas.microsoft.com/office/drawing/2014/main" id="{B261C9CF-1B0B-B2E4-D47C-BC39B02FB790}"/>
              </a:ext>
            </a:extLst>
          </p:cNvPr>
          <p:cNvSpPr/>
          <p:nvPr/>
        </p:nvSpPr>
        <p:spPr>
          <a:xfrm>
            <a:off x="9255539" y="707806"/>
            <a:ext cx="1163803" cy="133102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C5919BA-551B-68D1-A6F4-35DEC77D5F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0820" y="920389"/>
            <a:ext cx="818679" cy="7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F0B3-5A05-1135-DE4B-4A159ED7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056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Sensor Node Diagram</a:t>
            </a:r>
            <a:endParaRPr lang="en-IN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7FAE74-9A54-1D9E-7CF3-28D75A36A849}"/>
              </a:ext>
            </a:extLst>
          </p:cNvPr>
          <p:cNvSpPr/>
          <p:nvPr/>
        </p:nvSpPr>
        <p:spPr>
          <a:xfrm>
            <a:off x="4418044" y="2379305"/>
            <a:ext cx="3265714" cy="31910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E2B73-8885-EF36-4FB3-A8CA9ADB42D3}"/>
              </a:ext>
            </a:extLst>
          </p:cNvPr>
          <p:cNvSpPr txBox="1"/>
          <p:nvPr/>
        </p:nvSpPr>
        <p:spPr>
          <a:xfrm>
            <a:off x="4875243" y="3443568"/>
            <a:ext cx="2603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Raspberry Pi 3</a:t>
            </a:r>
          </a:p>
          <a:p>
            <a:r>
              <a:rPr lang="en-US" sz="2400" dirty="0"/>
              <a:t>Micro- Processor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0AAA5-9BF0-65EA-F8B8-EBF2EA699AF3}"/>
              </a:ext>
            </a:extLst>
          </p:cNvPr>
          <p:cNvSpPr/>
          <p:nvPr/>
        </p:nvSpPr>
        <p:spPr>
          <a:xfrm>
            <a:off x="5209592" y="1457423"/>
            <a:ext cx="1772816" cy="4665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 12V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7C3D1-4543-E83A-561C-7F59055057D2}"/>
              </a:ext>
            </a:extLst>
          </p:cNvPr>
          <p:cNvSpPr/>
          <p:nvPr/>
        </p:nvSpPr>
        <p:spPr>
          <a:xfrm>
            <a:off x="9237306" y="2379305"/>
            <a:ext cx="1772816" cy="6298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  <a:endParaRPr lang="en-IN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4C04057-1767-881D-D76A-E6899D115DE2}"/>
              </a:ext>
            </a:extLst>
          </p:cNvPr>
          <p:cNvSpPr/>
          <p:nvPr/>
        </p:nvSpPr>
        <p:spPr>
          <a:xfrm>
            <a:off x="9237306" y="3619893"/>
            <a:ext cx="1772816" cy="791851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Displaying Bilirubin value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F78E4-926D-F738-CD1C-08E279D9208E}"/>
              </a:ext>
            </a:extLst>
          </p:cNvPr>
          <p:cNvSpPr/>
          <p:nvPr/>
        </p:nvSpPr>
        <p:spPr>
          <a:xfrm>
            <a:off x="9237306" y="5016171"/>
            <a:ext cx="1772816" cy="6298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Plotting of Graph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41101-6F7A-A4F5-E1D5-6F46906A9BE6}"/>
              </a:ext>
            </a:extLst>
          </p:cNvPr>
          <p:cNvSpPr/>
          <p:nvPr/>
        </p:nvSpPr>
        <p:spPr>
          <a:xfrm>
            <a:off x="1136783" y="3199849"/>
            <a:ext cx="2295330" cy="1318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Camera</a:t>
            </a:r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836CF33-6D82-C46C-E22A-978D2D9EEA04}"/>
              </a:ext>
            </a:extLst>
          </p:cNvPr>
          <p:cNvSpPr/>
          <p:nvPr/>
        </p:nvSpPr>
        <p:spPr>
          <a:xfrm>
            <a:off x="3638555" y="3752840"/>
            <a:ext cx="569167" cy="223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32C12A0-3D96-5EA6-A475-A48935E682AB}"/>
              </a:ext>
            </a:extLst>
          </p:cNvPr>
          <p:cNvSpPr/>
          <p:nvPr/>
        </p:nvSpPr>
        <p:spPr>
          <a:xfrm>
            <a:off x="8174784" y="3900678"/>
            <a:ext cx="569167" cy="223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1FD17AF-E777-69B9-B026-3602A09D8D9C}"/>
              </a:ext>
            </a:extLst>
          </p:cNvPr>
          <p:cNvSpPr/>
          <p:nvPr/>
        </p:nvSpPr>
        <p:spPr>
          <a:xfrm>
            <a:off x="8198498" y="5219111"/>
            <a:ext cx="569167" cy="223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6C627F7-BFC9-B9D5-C39F-9C4E34F468F1}"/>
              </a:ext>
            </a:extLst>
          </p:cNvPr>
          <p:cNvSpPr/>
          <p:nvPr/>
        </p:nvSpPr>
        <p:spPr>
          <a:xfrm>
            <a:off x="8153401" y="2582245"/>
            <a:ext cx="569167" cy="223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A8A2149-29F3-978D-B111-83221A2E31A9}"/>
              </a:ext>
            </a:extLst>
          </p:cNvPr>
          <p:cNvSpPr/>
          <p:nvPr/>
        </p:nvSpPr>
        <p:spPr>
          <a:xfrm>
            <a:off x="6033796" y="1996751"/>
            <a:ext cx="124408" cy="2612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0F249-2BEA-733F-602D-48909A6B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2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5686-C646-0C2C-24F5-85694705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Methodology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18AE-DD75-B788-046C-1822A73C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9311"/>
            <a:ext cx="10515600" cy="3486922"/>
          </a:xfrm>
        </p:spPr>
        <p:txBody>
          <a:bodyPr/>
          <a:lstStyle/>
          <a:p>
            <a:r>
              <a:rPr lang="en-IN" dirty="0"/>
              <a:t>Capturing image of baby</a:t>
            </a:r>
          </a:p>
          <a:p>
            <a:r>
              <a:rPr lang="en-IN" dirty="0"/>
              <a:t>Cropping of image and Taking Useful part of Image</a:t>
            </a:r>
          </a:p>
          <a:p>
            <a:r>
              <a:rPr lang="en-IN" dirty="0"/>
              <a:t>RGB value</a:t>
            </a:r>
          </a:p>
          <a:p>
            <a:r>
              <a:rPr lang="en-IN" dirty="0"/>
              <a:t>Model used</a:t>
            </a:r>
          </a:p>
          <a:p>
            <a:r>
              <a:rPr lang="en-IN" dirty="0"/>
              <a:t>Predicting the Bilirubin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8E9F0-9809-040E-B9BF-CD45362F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4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585-4DA1-EE9E-E0CA-92B8DB1B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227"/>
            <a:ext cx="10515600" cy="8226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/>
              <a:t>Capturing image of baby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ACF1-B58E-6A5E-79F2-5E1B21F6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31"/>
            <a:ext cx="8202105" cy="3859742"/>
          </a:xfrm>
        </p:spPr>
        <p:txBody>
          <a:bodyPr/>
          <a:lstStyle/>
          <a:p>
            <a:r>
              <a:rPr lang="en-IN" sz="2400" dirty="0"/>
              <a:t>The first step is to capture the image of the baby.</a:t>
            </a:r>
          </a:p>
          <a:p>
            <a:r>
              <a:rPr lang="en-IN" sz="2400" dirty="0"/>
              <a:t>So, we have used Raspberry Pi as our main instrument.</a:t>
            </a:r>
          </a:p>
          <a:p>
            <a:r>
              <a:rPr lang="en-IN" sz="2400" dirty="0"/>
              <a:t>In Raspberry Pi, we have installed a camera which will take the image.</a:t>
            </a:r>
          </a:p>
          <a:p>
            <a:r>
              <a:rPr lang="en-IN" sz="2400" dirty="0"/>
              <a:t>The image will be taken automatically and at regular interval of time like 30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A618-1E0E-CE68-428E-87CF97D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A86E8-2A77-32E2-3103-890D82D9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07" y="2243579"/>
            <a:ext cx="2253006" cy="2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585-4DA1-EE9E-E0CA-92B8DB1B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227"/>
            <a:ext cx="10515600" cy="8226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/>
              <a:t>Cropping of Image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ACF1-B58E-6A5E-79F2-5E1B21F6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31"/>
            <a:ext cx="8202105" cy="3859742"/>
          </a:xfrm>
        </p:spPr>
        <p:txBody>
          <a:bodyPr/>
          <a:lstStyle/>
          <a:p>
            <a:r>
              <a:rPr lang="en-IN" sz="2400" dirty="0"/>
              <a:t>Now, as the image is been captured, we have to crop out the unnecessary useless part.</a:t>
            </a:r>
          </a:p>
          <a:p>
            <a:r>
              <a:rPr lang="en-IN" sz="2400" dirty="0"/>
              <a:t>So, in our case, the useful part is only skin area.</a:t>
            </a:r>
          </a:p>
          <a:p>
            <a:r>
              <a:rPr lang="en-IN" sz="2400" dirty="0"/>
              <a:t>So, we have cropped the unnecessary part of the baby.</a:t>
            </a:r>
          </a:p>
          <a:p>
            <a:r>
              <a:rPr lang="en-IN" sz="2400" dirty="0"/>
              <a:t>All the unnecessary part is darkened like eyes, eyebrows, mouth, etc..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A618-1E0E-CE68-428E-87CF97D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D7AD1-B40D-0EC2-995B-236E1F6B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498" y="2413263"/>
            <a:ext cx="2083325" cy="22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0059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Leaf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959</Words>
  <Application>Microsoft Office PowerPoint</Application>
  <PresentationFormat>Widescreen</PresentationFormat>
  <Paragraphs>152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Aharoni</vt:lpstr>
      <vt:lpstr>Arial</vt:lpstr>
      <vt:lpstr>Avenir Next LT Pro</vt:lpstr>
      <vt:lpstr>Avenir Next LT Pro (Body)</vt:lpstr>
      <vt:lpstr>Calibri</vt:lpstr>
      <vt:lpstr>Symbol</vt:lpstr>
      <vt:lpstr>Times New Roman</vt:lpstr>
      <vt:lpstr>ShapesVTI</vt:lpstr>
      <vt:lpstr>Neonatal Jaundice Detection</vt:lpstr>
      <vt:lpstr>Contents</vt:lpstr>
      <vt:lpstr>Problem</vt:lpstr>
      <vt:lpstr>Objectives</vt:lpstr>
      <vt:lpstr>PowerPoint Presentation</vt:lpstr>
      <vt:lpstr>Sensor Node Diagram</vt:lpstr>
      <vt:lpstr>Methodology</vt:lpstr>
      <vt:lpstr>Capturing image of baby </vt:lpstr>
      <vt:lpstr>Cropping of Image </vt:lpstr>
      <vt:lpstr>RGB Values </vt:lpstr>
      <vt:lpstr>Model </vt:lpstr>
      <vt:lpstr>Predicting the Bilirubin value </vt:lpstr>
      <vt:lpstr>Block Diagram</vt:lpstr>
      <vt:lpstr>RESULTS</vt:lpstr>
      <vt:lpstr>Visualizing The results</vt:lpstr>
      <vt:lpstr>PowerPoint Presentation</vt:lpstr>
      <vt:lpstr>Possible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Bhakar</dc:creator>
  <cp:lastModifiedBy>Sanchit Namdeo</cp:lastModifiedBy>
  <cp:revision>34</cp:revision>
  <dcterms:created xsi:type="dcterms:W3CDTF">2022-05-22T08:29:31Z</dcterms:created>
  <dcterms:modified xsi:type="dcterms:W3CDTF">2023-06-15T07:16:11Z</dcterms:modified>
</cp:coreProperties>
</file>