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Poppins" charset="1" panose="00000500000000000000"/>
      <p:regular r:id="rId20"/>
    </p:embeddedFont>
    <p:embeddedFont>
      <p:font typeface="Poppins Bold" charset="1" panose="00000800000000000000"/>
      <p:regular r:id="rId21"/>
    </p:embeddedFont>
    <p:embeddedFont>
      <p:font typeface="Poppins Medium" charset="1" panose="00000600000000000000"/>
      <p:regular r:id="rId22"/>
    </p:embeddedFont>
    <p:embeddedFont>
      <p:font typeface="Poppins Semi-Bold" charset="1" panose="000007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https://linkedin.com/in/sanchitbytes" TargetMode="External" Type="http://schemas.openxmlformats.org/officeDocument/2006/relationships/hyperlink"/><Relationship Id="rId4" Target="https://github.com/sanchitbytes" TargetMode="External" Type="http://schemas.openxmlformats.org/officeDocument/2006/relationships/hyperlink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8.png" Type="http://schemas.openxmlformats.org/officeDocument/2006/relationships/image"/><Relationship Id="rId5" Target="../media/image19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20.png" Type="http://schemas.openxmlformats.org/officeDocument/2006/relationships/image"/><Relationship Id="rId5" Target="../media/image21.png" Type="http://schemas.openxmlformats.org/officeDocument/2006/relationships/image"/><Relationship Id="rId6" Target="../media/image22.png" Type="http://schemas.openxmlformats.org/officeDocument/2006/relationships/image"/><Relationship Id="rId7" Target="../media/image2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24.png" Type="http://schemas.openxmlformats.org/officeDocument/2006/relationships/image"/><Relationship Id="rId5" Target="../media/image25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https://linkedin.com/in/sanchitbytes" TargetMode="External" Type="http://schemas.openxmlformats.org/officeDocument/2006/relationships/hyperlink"/><Relationship Id="rId5" Target="https://github.com/sanchitbytes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4.png" Type="http://schemas.openxmlformats.org/officeDocument/2006/relationships/image"/><Relationship Id="rId5" Target="../media/image1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68C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24141">
            <a:off x="-720571" y="-1702946"/>
            <a:ext cx="4544240" cy="5877852"/>
            <a:chOff x="0" y="0"/>
            <a:chExt cx="665246" cy="86047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5246" cy="860478"/>
            </a:xfrm>
            <a:custGeom>
              <a:avLst/>
              <a:gdLst/>
              <a:ahLst/>
              <a:cxnLst/>
              <a:rect r="r" b="b" t="t" l="l"/>
              <a:pathLst>
                <a:path h="860478" w="665246">
                  <a:moveTo>
                    <a:pt x="115850" y="0"/>
                  </a:moveTo>
                  <a:lnTo>
                    <a:pt x="549396" y="0"/>
                  </a:lnTo>
                  <a:cubicBezTo>
                    <a:pt x="580122" y="0"/>
                    <a:pt x="609588" y="12206"/>
                    <a:pt x="631315" y="33932"/>
                  </a:cubicBezTo>
                  <a:cubicBezTo>
                    <a:pt x="653041" y="55658"/>
                    <a:pt x="665246" y="85125"/>
                    <a:pt x="665246" y="115850"/>
                  </a:cubicBezTo>
                  <a:lnTo>
                    <a:pt x="665246" y="744628"/>
                  </a:lnTo>
                  <a:cubicBezTo>
                    <a:pt x="665246" y="808610"/>
                    <a:pt x="613378" y="860478"/>
                    <a:pt x="549396" y="860478"/>
                  </a:cubicBezTo>
                  <a:lnTo>
                    <a:pt x="115850" y="860478"/>
                  </a:lnTo>
                  <a:cubicBezTo>
                    <a:pt x="51868" y="860478"/>
                    <a:pt x="0" y="808610"/>
                    <a:pt x="0" y="744628"/>
                  </a:cubicBezTo>
                  <a:lnTo>
                    <a:pt x="0" y="115850"/>
                  </a:lnTo>
                  <a:cubicBezTo>
                    <a:pt x="0" y="51868"/>
                    <a:pt x="51868" y="0"/>
                    <a:pt x="115850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665246" cy="8985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24141">
            <a:off x="11729743" y="4532546"/>
            <a:ext cx="7307079" cy="9451509"/>
            <a:chOff x="0" y="0"/>
            <a:chExt cx="665246" cy="86047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65246" cy="860478"/>
            </a:xfrm>
            <a:custGeom>
              <a:avLst/>
              <a:gdLst/>
              <a:ahLst/>
              <a:cxnLst/>
              <a:rect r="r" b="b" t="t" l="l"/>
              <a:pathLst>
                <a:path h="860478" w="665246">
                  <a:moveTo>
                    <a:pt x="72047" y="0"/>
                  </a:moveTo>
                  <a:lnTo>
                    <a:pt x="593200" y="0"/>
                  </a:lnTo>
                  <a:cubicBezTo>
                    <a:pt x="612308" y="0"/>
                    <a:pt x="630633" y="7591"/>
                    <a:pt x="644144" y="21102"/>
                  </a:cubicBezTo>
                  <a:cubicBezTo>
                    <a:pt x="657656" y="34613"/>
                    <a:pt x="665246" y="52939"/>
                    <a:pt x="665246" y="72047"/>
                  </a:cubicBezTo>
                  <a:lnTo>
                    <a:pt x="665246" y="788431"/>
                  </a:lnTo>
                  <a:cubicBezTo>
                    <a:pt x="665246" y="807539"/>
                    <a:pt x="657656" y="825865"/>
                    <a:pt x="644144" y="839376"/>
                  </a:cubicBezTo>
                  <a:cubicBezTo>
                    <a:pt x="630633" y="852887"/>
                    <a:pt x="612308" y="860478"/>
                    <a:pt x="593200" y="860478"/>
                  </a:cubicBezTo>
                  <a:lnTo>
                    <a:pt x="72047" y="860478"/>
                  </a:lnTo>
                  <a:cubicBezTo>
                    <a:pt x="52939" y="860478"/>
                    <a:pt x="34613" y="852887"/>
                    <a:pt x="21102" y="839376"/>
                  </a:cubicBezTo>
                  <a:cubicBezTo>
                    <a:pt x="7591" y="825865"/>
                    <a:pt x="0" y="807539"/>
                    <a:pt x="0" y="788431"/>
                  </a:cubicBezTo>
                  <a:lnTo>
                    <a:pt x="0" y="72047"/>
                  </a:lnTo>
                  <a:cubicBezTo>
                    <a:pt x="0" y="52939"/>
                    <a:pt x="7591" y="34613"/>
                    <a:pt x="21102" y="21102"/>
                  </a:cubicBezTo>
                  <a:cubicBezTo>
                    <a:pt x="34613" y="7591"/>
                    <a:pt x="52939" y="0"/>
                    <a:pt x="72047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665246" cy="8985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907507" y="2541498"/>
            <a:ext cx="14168570" cy="4890634"/>
            <a:chOff x="0" y="0"/>
            <a:chExt cx="3731640" cy="128806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731640" cy="1288068"/>
            </a:xfrm>
            <a:custGeom>
              <a:avLst/>
              <a:gdLst/>
              <a:ahLst/>
              <a:cxnLst/>
              <a:rect r="r" b="b" t="t" l="l"/>
              <a:pathLst>
                <a:path h="1288068" w="3731640">
                  <a:moveTo>
                    <a:pt x="26774" y="0"/>
                  </a:moveTo>
                  <a:lnTo>
                    <a:pt x="3704866" y="0"/>
                  </a:lnTo>
                  <a:cubicBezTo>
                    <a:pt x="3719653" y="0"/>
                    <a:pt x="3731640" y="11987"/>
                    <a:pt x="3731640" y="26774"/>
                  </a:cubicBezTo>
                  <a:lnTo>
                    <a:pt x="3731640" y="1261294"/>
                  </a:lnTo>
                  <a:cubicBezTo>
                    <a:pt x="3731640" y="1276081"/>
                    <a:pt x="3719653" y="1288068"/>
                    <a:pt x="3704866" y="1288068"/>
                  </a:cubicBezTo>
                  <a:lnTo>
                    <a:pt x="26774" y="1288068"/>
                  </a:lnTo>
                  <a:cubicBezTo>
                    <a:pt x="11987" y="1288068"/>
                    <a:pt x="0" y="1276081"/>
                    <a:pt x="0" y="1261294"/>
                  </a:cubicBezTo>
                  <a:lnTo>
                    <a:pt x="0" y="26774"/>
                  </a:lnTo>
                  <a:cubicBezTo>
                    <a:pt x="0" y="11987"/>
                    <a:pt x="11987" y="0"/>
                    <a:pt x="2677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3731640" cy="13261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4916711" y="7009903"/>
            <a:ext cx="9065982" cy="1167429"/>
            <a:chOff x="0" y="0"/>
            <a:chExt cx="2387748" cy="30747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387748" cy="307471"/>
            </a:xfrm>
            <a:custGeom>
              <a:avLst/>
              <a:gdLst/>
              <a:ahLst/>
              <a:cxnLst/>
              <a:rect r="r" b="b" t="t" l="l"/>
              <a:pathLst>
                <a:path h="307471" w="2387748">
                  <a:moveTo>
                    <a:pt x="85395" y="0"/>
                  </a:moveTo>
                  <a:lnTo>
                    <a:pt x="2302353" y="0"/>
                  </a:lnTo>
                  <a:cubicBezTo>
                    <a:pt x="2349516" y="0"/>
                    <a:pt x="2387748" y="38233"/>
                    <a:pt x="2387748" y="85395"/>
                  </a:cubicBezTo>
                  <a:lnTo>
                    <a:pt x="2387748" y="222076"/>
                  </a:lnTo>
                  <a:cubicBezTo>
                    <a:pt x="2387748" y="269238"/>
                    <a:pt x="2349516" y="307471"/>
                    <a:pt x="2302353" y="307471"/>
                  </a:cubicBezTo>
                  <a:lnTo>
                    <a:pt x="85395" y="307471"/>
                  </a:lnTo>
                  <a:cubicBezTo>
                    <a:pt x="38233" y="307471"/>
                    <a:pt x="0" y="269238"/>
                    <a:pt x="0" y="222076"/>
                  </a:cubicBezTo>
                  <a:lnTo>
                    <a:pt x="0" y="85395"/>
                  </a:lnTo>
                  <a:cubicBezTo>
                    <a:pt x="0" y="38233"/>
                    <a:pt x="38233" y="0"/>
                    <a:pt x="85395" y="0"/>
                  </a:cubicBezTo>
                  <a:close/>
                </a:path>
              </a:pathLst>
            </a:custGeom>
            <a:solidFill>
              <a:srgbClr val="F7B8D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387748" cy="3455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-519040" y="1028700"/>
            <a:ext cx="5069887" cy="10031643"/>
            <a:chOff x="0" y="0"/>
            <a:chExt cx="2620010" cy="518414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solidFill>
              <a:srgbClr val="F7B8D2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9449703" y="1042777"/>
            <a:ext cx="1551389" cy="422257"/>
            <a:chOff x="0" y="0"/>
            <a:chExt cx="531257" cy="144598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531257" cy="144598"/>
            </a:xfrm>
            <a:custGeom>
              <a:avLst/>
              <a:gdLst/>
              <a:ahLst/>
              <a:cxnLst/>
              <a:rect r="r" b="b" t="t" l="l"/>
              <a:pathLst>
                <a:path h="144598" w="531257">
                  <a:moveTo>
                    <a:pt x="49903" y="0"/>
                  </a:moveTo>
                  <a:lnTo>
                    <a:pt x="481354" y="0"/>
                  </a:lnTo>
                  <a:cubicBezTo>
                    <a:pt x="508915" y="0"/>
                    <a:pt x="531257" y="22342"/>
                    <a:pt x="531257" y="49903"/>
                  </a:cubicBezTo>
                  <a:lnTo>
                    <a:pt x="531257" y="94694"/>
                  </a:lnTo>
                  <a:cubicBezTo>
                    <a:pt x="531257" y="122255"/>
                    <a:pt x="508915" y="144598"/>
                    <a:pt x="481354" y="144598"/>
                  </a:cubicBezTo>
                  <a:lnTo>
                    <a:pt x="49903" y="144598"/>
                  </a:lnTo>
                  <a:cubicBezTo>
                    <a:pt x="36668" y="144598"/>
                    <a:pt x="23975" y="139340"/>
                    <a:pt x="14616" y="129981"/>
                  </a:cubicBezTo>
                  <a:cubicBezTo>
                    <a:pt x="5258" y="120623"/>
                    <a:pt x="0" y="107930"/>
                    <a:pt x="0" y="94694"/>
                  </a:cubicBezTo>
                  <a:lnTo>
                    <a:pt x="0" y="49903"/>
                  </a:lnTo>
                  <a:cubicBezTo>
                    <a:pt x="0" y="22342"/>
                    <a:pt x="22342" y="0"/>
                    <a:pt x="49903" y="0"/>
                  </a:cubicBezTo>
                  <a:close/>
                </a:path>
              </a:pathLst>
            </a:custGeom>
            <a:solidFill>
              <a:srgbClr val="F7B8D2"/>
            </a:solidFill>
            <a:ln cap="sq">
              <a:noFill/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57150"/>
              <a:ext cx="531257" cy="2017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7" id="27"/>
          <p:cNvSpPr/>
          <p:nvPr/>
        </p:nvSpPr>
        <p:spPr>
          <a:xfrm flipH="false" flipV="false" rot="0">
            <a:off x="1249697" y="2953480"/>
            <a:ext cx="1532415" cy="1532415"/>
          </a:xfrm>
          <a:custGeom>
            <a:avLst/>
            <a:gdLst/>
            <a:ahLst/>
            <a:cxnLst/>
            <a:rect r="r" b="b" t="t" l="l"/>
            <a:pathLst>
              <a:path h="1532415" w="1532415">
                <a:moveTo>
                  <a:pt x="0" y="0"/>
                </a:moveTo>
                <a:lnTo>
                  <a:pt x="1532415" y="0"/>
                </a:lnTo>
                <a:lnTo>
                  <a:pt x="1532415" y="1532415"/>
                </a:lnTo>
                <a:lnTo>
                  <a:pt x="0" y="15324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5410942" y="7301518"/>
            <a:ext cx="8077521" cy="524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65"/>
              </a:lnSpc>
              <a:spcBef>
                <a:spcPct val="0"/>
              </a:spcBef>
            </a:pPr>
            <a:r>
              <a:rPr lang="en-US" sz="2975" spc="196">
                <a:solidFill>
                  <a:srgbClr val="2B2A2A"/>
                </a:solidFill>
                <a:latin typeface="Poppins"/>
                <a:ea typeface="Poppins"/>
                <a:cs typeface="Poppins"/>
                <a:sym typeface="Poppins"/>
              </a:rPr>
              <a:t>SA</a:t>
            </a:r>
            <a:r>
              <a:rPr lang="en-US" sz="2975" spc="196">
                <a:solidFill>
                  <a:srgbClr val="2B2A2A"/>
                </a:solidFill>
                <a:latin typeface="Poppins"/>
                <a:ea typeface="Poppins"/>
                <a:cs typeface="Poppins"/>
                <a:sym typeface="Poppins"/>
              </a:rPr>
              <a:t>NCHIT GUPTA | 16-AUG-2025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5525540" y="3416034"/>
            <a:ext cx="11057710" cy="1823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182"/>
              </a:lnSpc>
            </a:pPr>
            <a:r>
              <a:rPr lang="en-US" sz="12319" b="true">
                <a:solidFill>
                  <a:srgbClr val="6B64B8"/>
                </a:solidFill>
                <a:latin typeface="Poppins Bold"/>
                <a:ea typeface="Poppins Bold"/>
                <a:cs typeface="Poppins Bold"/>
                <a:sym typeface="Poppins Bold"/>
              </a:rPr>
              <a:t>Smartphones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363124" y="4979646"/>
            <a:ext cx="3500706" cy="1338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08"/>
              </a:lnSpc>
            </a:pPr>
            <a:r>
              <a:rPr lang="en-US" b="true" sz="3185">
                <a:solidFill>
                  <a:srgbClr val="6B64B8"/>
                </a:solidFill>
                <a:latin typeface="Poppins Bold"/>
                <a:ea typeface="Poppins Bold"/>
                <a:cs typeface="Poppins Bold"/>
                <a:sym typeface="Poppins Bold"/>
              </a:rPr>
              <a:t>LinkedIn: </a:t>
            </a:r>
            <a:r>
              <a:rPr lang="en-US" b="true" sz="3185" u="sng">
                <a:solidFill>
                  <a:srgbClr val="6B64B8"/>
                </a:solidFill>
                <a:latin typeface="Poppins Bold"/>
                <a:ea typeface="Poppins Bold"/>
                <a:cs typeface="Poppins Bold"/>
                <a:sym typeface="Poppins Bold"/>
                <a:hlinkClick r:id="rId3" tooltip="https://linkedin.com/in/sanchitbytes"/>
              </a:rPr>
              <a:t>linkedin.com/in/sanchitbytes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5525540" y="5109691"/>
            <a:ext cx="10088244" cy="941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20"/>
              </a:lnSpc>
            </a:pPr>
            <a:r>
              <a:rPr lang="en-US" sz="6280">
                <a:solidFill>
                  <a:srgbClr val="646363"/>
                </a:solidFill>
                <a:latin typeface="Poppins"/>
                <a:ea typeface="Poppins"/>
                <a:cs typeface="Poppins"/>
                <a:sym typeface="Poppins"/>
              </a:rPr>
              <a:t>Market Insights using SQL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9688080" y="1049992"/>
            <a:ext cx="1074634" cy="35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true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Home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1491323" y="1049992"/>
            <a:ext cx="1446373" cy="35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true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About Us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3666306" y="1049992"/>
            <a:ext cx="1218869" cy="35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true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Service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5613784" y="1049992"/>
            <a:ext cx="1281321" cy="35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true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Contact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363124" y="6563391"/>
            <a:ext cx="3500706" cy="1338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08"/>
              </a:lnSpc>
            </a:pPr>
            <a:r>
              <a:rPr lang="en-US" b="true" sz="3185">
                <a:solidFill>
                  <a:srgbClr val="6B64B8"/>
                </a:solidFill>
                <a:latin typeface="Poppins Bold"/>
                <a:ea typeface="Poppins Bold"/>
                <a:cs typeface="Poppins Bold"/>
                <a:sym typeface="Poppins Bold"/>
              </a:rPr>
              <a:t>GitHub: </a:t>
            </a:r>
            <a:r>
              <a:rPr lang="en-US" b="true" sz="3185" u="sng">
                <a:solidFill>
                  <a:srgbClr val="6B64B8"/>
                </a:solidFill>
                <a:latin typeface="Poppins Bold"/>
                <a:ea typeface="Poppins Bold"/>
                <a:cs typeface="Poppins Bold"/>
                <a:sym typeface="Poppins Bold"/>
                <a:hlinkClick r:id="rId4" tooltip="https://github.com/sanchitbytes"/>
              </a:rPr>
              <a:t>github.com/sanchitbytes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363124" y="8149438"/>
            <a:ext cx="3500706" cy="1338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08"/>
              </a:lnSpc>
            </a:pPr>
            <a:r>
              <a:rPr lang="en-US" sz="3185" b="true">
                <a:solidFill>
                  <a:srgbClr val="6B64B8"/>
                </a:solidFill>
                <a:latin typeface="Poppins Bold"/>
                <a:ea typeface="Poppins Bold"/>
                <a:cs typeface="Poppins Bold"/>
                <a:sym typeface="Poppins Bold"/>
              </a:rPr>
              <a:t>Email: </a:t>
            </a:r>
            <a:r>
              <a:rPr lang="en-US" b="true" sz="3185" u="none">
                <a:solidFill>
                  <a:srgbClr val="6B64B8"/>
                </a:solidFill>
                <a:latin typeface="Poppins Bold"/>
                <a:ea typeface="Poppins Bold"/>
                <a:cs typeface="Poppins Bold"/>
                <a:sym typeface="Poppins Bold"/>
              </a:rPr>
              <a:t>sanchitbytes</a:t>
            </a:r>
          </a:p>
          <a:p>
            <a:pPr algn="ctr">
              <a:lnSpc>
                <a:spcPts val="3408"/>
              </a:lnSpc>
            </a:pPr>
            <a:r>
              <a:rPr lang="en-US" b="true" sz="3185">
                <a:solidFill>
                  <a:srgbClr val="6B64B8"/>
                </a:solidFill>
                <a:latin typeface="Poppins Bold"/>
                <a:ea typeface="Poppins Bold"/>
                <a:cs typeface="Poppins Bold"/>
                <a:sym typeface="Poppins Bold"/>
              </a:rPr>
              <a:t>@gmail.com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68C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24141">
            <a:off x="-720571" y="-1702946"/>
            <a:ext cx="4544240" cy="5877852"/>
            <a:chOff x="0" y="0"/>
            <a:chExt cx="665246" cy="86047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5246" cy="860478"/>
            </a:xfrm>
            <a:custGeom>
              <a:avLst/>
              <a:gdLst/>
              <a:ahLst/>
              <a:cxnLst/>
              <a:rect r="r" b="b" t="t" l="l"/>
              <a:pathLst>
                <a:path h="860478" w="665246">
                  <a:moveTo>
                    <a:pt x="115850" y="0"/>
                  </a:moveTo>
                  <a:lnTo>
                    <a:pt x="549396" y="0"/>
                  </a:lnTo>
                  <a:cubicBezTo>
                    <a:pt x="580122" y="0"/>
                    <a:pt x="609588" y="12206"/>
                    <a:pt x="631315" y="33932"/>
                  </a:cubicBezTo>
                  <a:cubicBezTo>
                    <a:pt x="653041" y="55658"/>
                    <a:pt x="665246" y="85125"/>
                    <a:pt x="665246" y="115850"/>
                  </a:cubicBezTo>
                  <a:lnTo>
                    <a:pt x="665246" y="744628"/>
                  </a:lnTo>
                  <a:cubicBezTo>
                    <a:pt x="665246" y="808610"/>
                    <a:pt x="613378" y="860478"/>
                    <a:pt x="549396" y="860478"/>
                  </a:cubicBezTo>
                  <a:lnTo>
                    <a:pt x="115850" y="860478"/>
                  </a:lnTo>
                  <a:cubicBezTo>
                    <a:pt x="51868" y="860478"/>
                    <a:pt x="0" y="808610"/>
                    <a:pt x="0" y="744628"/>
                  </a:cubicBezTo>
                  <a:lnTo>
                    <a:pt x="0" y="115850"/>
                  </a:lnTo>
                  <a:cubicBezTo>
                    <a:pt x="0" y="51868"/>
                    <a:pt x="51868" y="0"/>
                    <a:pt x="115850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665246" cy="8985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24141">
            <a:off x="15560523" y="7020510"/>
            <a:ext cx="7307079" cy="9451509"/>
            <a:chOff x="0" y="0"/>
            <a:chExt cx="665246" cy="86047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65246" cy="860478"/>
            </a:xfrm>
            <a:custGeom>
              <a:avLst/>
              <a:gdLst/>
              <a:ahLst/>
              <a:cxnLst/>
              <a:rect r="r" b="b" t="t" l="l"/>
              <a:pathLst>
                <a:path h="860478" w="665246">
                  <a:moveTo>
                    <a:pt x="72047" y="0"/>
                  </a:moveTo>
                  <a:lnTo>
                    <a:pt x="593200" y="0"/>
                  </a:lnTo>
                  <a:cubicBezTo>
                    <a:pt x="612308" y="0"/>
                    <a:pt x="630633" y="7591"/>
                    <a:pt x="644144" y="21102"/>
                  </a:cubicBezTo>
                  <a:cubicBezTo>
                    <a:pt x="657656" y="34613"/>
                    <a:pt x="665246" y="52939"/>
                    <a:pt x="665246" y="72047"/>
                  </a:cubicBezTo>
                  <a:lnTo>
                    <a:pt x="665246" y="788431"/>
                  </a:lnTo>
                  <a:cubicBezTo>
                    <a:pt x="665246" y="807539"/>
                    <a:pt x="657656" y="825865"/>
                    <a:pt x="644144" y="839376"/>
                  </a:cubicBezTo>
                  <a:cubicBezTo>
                    <a:pt x="630633" y="852887"/>
                    <a:pt x="612308" y="860478"/>
                    <a:pt x="593200" y="860478"/>
                  </a:cubicBezTo>
                  <a:lnTo>
                    <a:pt x="72047" y="860478"/>
                  </a:lnTo>
                  <a:cubicBezTo>
                    <a:pt x="52939" y="860478"/>
                    <a:pt x="34613" y="852887"/>
                    <a:pt x="21102" y="839376"/>
                  </a:cubicBezTo>
                  <a:cubicBezTo>
                    <a:pt x="7591" y="825865"/>
                    <a:pt x="0" y="807539"/>
                    <a:pt x="0" y="788431"/>
                  </a:cubicBezTo>
                  <a:lnTo>
                    <a:pt x="0" y="72047"/>
                  </a:lnTo>
                  <a:cubicBezTo>
                    <a:pt x="0" y="52939"/>
                    <a:pt x="7591" y="34613"/>
                    <a:pt x="21102" y="21102"/>
                  </a:cubicBezTo>
                  <a:cubicBezTo>
                    <a:pt x="34613" y="7591"/>
                    <a:pt x="52939" y="0"/>
                    <a:pt x="72047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665246" cy="8985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449703" y="1042777"/>
            <a:ext cx="1551389" cy="422257"/>
            <a:chOff x="0" y="0"/>
            <a:chExt cx="531257" cy="1445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31257" cy="144598"/>
            </a:xfrm>
            <a:custGeom>
              <a:avLst/>
              <a:gdLst/>
              <a:ahLst/>
              <a:cxnLst/>
              <a:rect r="r" b="b" t="t" l="l"/>
              <a:pathLst>
                <a:path h="144598" w="531257">
                  <a:moveTo>
                    <a:pt x="49903" y="0"/>
                  </a:moveTo>
                  <a:lnTo>
                    <a:pt x="481354" y="0"/>
                  </a:lnTo>
                  <a:cubicBezTo>
                    <a:pt x="508915" y="0"/>
                    <a:pt x="531257" y="22342"/>
                    <a:pt x="531257" y="49903"/>
                  </a:cubicBezTo>
                  <a:lnTo>
                    <a:pt x="531257" y="94694"/>
                  </a:lnTo>
                  <a:cubicBezTo>
                    <a:pt x="531257" y="122255"/>
                    <a:pt x="508915" y="144598"/>
                    <a:pt x="481354" y="144598"/>
                  </a:cubicBezTo>
                  <a:lnTo>
                    <a:pt x="49903" y="144598"/>
                  </a:lnTo>
                  <a:cubicBezTo>
                    <a:pt x="36668" y="144598"/>
                    <a:pt x="23975" y="139340"/>
                    <a:pt x="14616" y="129981"/>
                  </a:cubicBezTo>
                  <a:cubicBezTo>
                    <a:pt x="5258" y="120623"/>
                    <a:pt x="0" y="107930"/>
                    <a:pt x="0" y="94694"/>
                  </a:cubicBezTo>
                  <a:lnTo>
                    <a:pt x="0" y="49903"/>
                  </a:lnTo>
                  <a:cubicBezTo>
                    <a:pt x="0" y="22342"/>
                    <a:pt x="22342" y="0"/>
                    <a:pt x="49903" y="0"/>
                  </a:cubicBezTo>
                  <a:close/>
                </a:path>
              </a:pathLst>
            </a:custGeom>
            <a:solidFill>
              <a:srgbClr val="F7B8D2"/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531257" cy="2017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688080" y="3800412"/>
            <a:ext cx="5197094" cy="5764547"/>
            <a:chOff x="0" y="0"/>
            <a:chExt cx="421771" cy="46782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21771" cy="467823"/>
            </a:xfrm>
            <a:custGeom>
              <a:avLst/>
              <a:gdLst/>
              <a:ahLst/>
              <a:cxnLst/>
              <a:rect r="r" b="b" t="t" l="l"/>
              <a:pathLst>
                <a:path h="467823" w="421771">
                  <a:moveTo>
                    <a:pt x="25324" y="0"/>
                  </a:moveTo>
                  <a:lnTo>
                    <a:pt x="396447" y="0"/>
                  </a:lnTo>
                  <a:cubicBezTo>
                    <a:pt x="410433" y="0"/>
                    <a:pt x="421771" y="11338"/>
                    <a:pt x="421771" y="25324"/>
                  </a:cubicBezTo>
                  <a:lnTo>
                    <a:pt x="421771" y="442499"/>
                  </a:lnTo>
                  <a:cubicBezTo>
                    <a:pt x="421771" y="456485"/>
                    <a:pt x="410433" y="467823"/>
                    <a:pt x="396447" y="467823"/>
                  </a:cubicBezTo>
                  <a:lnTo>
                    <a:pt x="25324" y="467823"/>
                  </a:lnTo>
                  <a:cubicBezTo>
                    <a:pt x="18608" y="467823"/>
                    <a:pt x="12167" y="465155"/>
                    <a:pt x="7417" y="460406"/>
                  </a:cubicBezTo>
                  <a:cubicBezTo>
                    <a:pt x="2668" y="455657"/>
                    <a:pt x="0" y="449215"/>
                    <a:pt x="0" y="442499"/>
                  </a:cubicBezTo>
                  <a:lnTo>
                    <a:pt x="0" y="25324"/>
                  </a:lnTo>
                  <a:cubicBezTo>
                    <a:pt x="0" y="11338"/>
                    <a:pt x="11338" y="0"/>
                    <a:pt x="25324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21771" cy="5059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181920" y="3800412"/>
            <a:ext cx="6962080" cy="5764547"/>
            <a:chOff x="0" y="0"/>
            <a:chExt cx="1833634" cy="151823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33634" cy="1518235"/>
            </a:xfrm>
            <a:custGeom>
              <a:avLst/>
              <a:gdLst/>
              <a:ahLst/>
              <a:cxnLst/>
              <a:rect r="r" b="b" t="t" l="l"/>
              <a:pathLst>
                <a:path h="1518235" w="1833634">
                  <a:moveTo>
                    <a:pt x="18904" y="0"/>
                  </a:moveTo>
                  <a:lnTo>
                    <a:pt x="1814730" y="0"/>
                  </a:lnTo>
                  <a:cubicBezTo>
                    <a:pt x="1825171" y="0"/>
                    <a:pt x="1833634" y="8464"/>
                    <a:pt x="1833634" y="18904"/>
                  </a:cubicBezTo>
                  <a:lnTo>
                    <a:pt x="1833634" y="1499330"/>
                  </a:lnTo>
                  <a:cubicBezTo>
                    <a:pt x="1833634" y="1504344"/>
                    <a:pt x="1831642" y="1509152"/>
                    <a:pt x="1828097" y="1512698"/>
                  </a:cubicBezTo>
                  <a:cubicBezTo>
                    <a:pt x="1824552" y="1516243"/>
                    <a:pt x="1819744" y="1518235"/>
                    <a:pt x="1814730" y="1518235"/>
                  </a:cubicBezTo>
                  <a:lnTo>
                    <a:pt x="18904" y="1518235"/>
                  </a:lnTo>
                  <a:cubicBezTo>
                    <a:pt x="8464" y="1518235"/>
                    <a:pt x="0" y="1509771"/>
                    <a:pt x="0" y="1499330"/>
                  </a:cubicBezTo>
                  <a:lnTo>
                    <a:pt x="0" y="18904"/>
                  </a:lnTo>
                  <a:cubicBezTo>
                    <a:pt x="0" y="8464"/>
                    <a:pt x="8464" y="0"/>
                    <a:pt x="18904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1833634" cy="15753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53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280777" y="996407"/>
            <a:ext cx="464139" cy="514995"/>
          </a:xfrm>
          <a:custGeom>
            <a:avLst/>
            <a:gdLst/>
            <a:ahLst/>
            <a:cxnLst/>
            <a:rect r="r" b="b" t="t" l="l"/>
            <a:pathLst>
              <a:path h="514995" w="464139">
                <a:moveTo>
                  <a:pt x="0" y="0"/>
                </a:moveTo>
                <a:lnTo>
                  <a:pt x="464140" y="0"/>
                </a:lnTo>
                <a:lnTo>
                  <a:pt x="464140" y="514996"/>
                </a:lnTo>
                <a:lnTo>
                  <a:pt x="0" y="5149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2594585" y="4032424"/>
            <a:ext cx="6206843" cy="5225876"/>
          </a:xfrm>
          <a:custGeom>
            <a:avLst/>
            <a:gdLst/>
            <a:ahLst/>
            <a:cxnLst/>
            <a:rect r="r" b="b" t="t" l="l"/>
            <a:pathLst>
              <a:path h="5225876" w="6206843">
                <a:moveTo>
                  <a:pt x="0" y="0"/>
                </a:moveTo>
                <a:lnTo>
                  <a:pt x="6206843" y="0"/>
                </a:lnTo>
                <a:lnTo>
                  <a:pt x="6206843" y="5225876"/>
                </a:lnTo>
                <a:lnTo>
                  <a:pt x="0" y="52258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0100632" y="4055850"/>
            <a:ext cx="4248018" cy="5253671"/>
          </a:xfrm>
          <a:custGeom>
            <a:avLst/>
            <a:gdLst/>
            <a:ahLst/>
            <a:cxnLst/>
            <a:rect r="r" b="b" t="t" l="l"/>
            <a:pathLst>
              <a:path h="5253671" w="4248018">
                <a:moveTo>
                  <a:pt x="0" y="0"/>
                </a:moveTo>
                <a:lnTo>
                  <a:pt x="4248018" y="0"/>
                </a:lnTo>
                <a:lnTo>
                  <a:pt x="4248018" y="5253671"/>
                </a:lnTo>
                <a:lnTo>
                  <a:pt x="0" y="525367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9688080" y="1049992"/>
            <a:ext cx="1074634" cy="35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true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Home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491323" y="1049992"/>
            <a:ext cx="1446373" cy="35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true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About Us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666306" y="1049992"/>
            <a:ext cx="1218869" cy="35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true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Service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5613784" y="1049992"/>
            <a:ext cx="1281321" cy="35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true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Contact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28700" y="1654605"/>
            <a:ext cx="16896638" cy="910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520"/>
              </a:lnSpc>
              <a:spcBef>
                <a:spcPct val="0"/>
              </a:spcBef>
            </a:pPr>
            <a:r>
              <a:rPr lang="en-US" b="true" sz="6094">
                <a:solidFill>
                  <a:srgbClr val="F7B8D2"/>
                </a:solidFill>
                <a:latin typeface="Poppins Bold"/>
                <a:ea typeface="Poppins Bold"/>
                <a:cs typeface="Poppins Bold"/>
                <a:sym typeface="Poppins Bold"/>
              </a:rPr>
              <a:t>Which brands offe</a:t>
            </a:r>
            <a:r>
              <a:rPr lang="en-US" b="true" sz="6094" u="none">
                <a:solidFill>
                  <a:srgbClr val="F7B8D2"/>
                </a:solidFill>
                <a:latin typeface="Poppins Bold"/>
                <a:ea typeface="Poppins Bold"/>
                <a:cs typeface="Poppins Bold"/>
                <a:sym typeface="Poppins Bold"/>
              </a:rPr>
              <a:t>r </a:t>
            </a:r>
            <a:r>
              <a:rPr lang="en-US" b="true" sz="6094">
                <a:solidFill>
                  <a:srgbClr val="F7B8D2"/>
                </a:solidFill>
                <a:latin typeface="Poppins Bold"/>
                <a:ea typeface="Poppins Bold"/>
                <a:cs typeface="Poppins Bold"/>
                <a:sym typeface="Poppins Bold"/>
              </a:rPr>
              <a:t>the m</a:t>
            </a:r>
            <a:r>
              <a:rPr lang="en-US" b="true" sz="6094" u="none">
                <a:solidFill>
                  <a:srgbClr val="F7B8D2"/>
                </a:solidFill>
                <a:latin typeface="Poppins Bold"/>
                <a:ea typeface="Poppins Bold"/>
                <a:cs typeface="Poppins Bold"/>
                <a:sym typeface="Poppins Bold"/>
              </a:rPr>
              <a:t>ost</a:t>
            </a:r>
            <a:r>
              <a:rPr lang="en-US" b="true" sz="6094">
                <a:solidFill>
                  <a:srgbClr val="F7B8D2"/>
                </a:solidFill>
                <a:latin typeface="Poppins Bold"/>
                <a:ea typeface="Poppins Bold"/>
                <a:cs typeface="Poppins Bold"/>
                <a:sym typeface="Poppins Bold"/>
              </a:rPr>
              <a:t> mo</a:t>
            </a:r>
            <a:r>
              <a:rPr lang="en-US" b="true" sz="6094" u="none">
                <a:solidFill>
                  <a:srgbClr val="F7B8D2"/>
                </a:solidFill>
                <a:latin typeface="Poppins Bold"/>
                <a:ea typeface="Poppins Bold"/>
                <a:cs typeface="Poppins Bold"/>
                <a:sym typeface="Poppins Bold"/>
              </a:rPr>
              <a:t>de</a:t>
            </a:r>
            <a:r>
              <a:rPr lang="en-US" b="true" sz="6094">
                <a:solidFill>
                  <a:srgbClr val="F7B8D2"/>
                </a:solidFill>
                <a:latin typeface="Poppins Bold"/>
                <a:ea typeface="Poppins Bold"/>
                <a:cs typeface="Poppins Bold"/>
                <a:sym typeface="Poppins Bold"/>
              </a:rPr>
              <a:t>ls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3326377" y="2449894"/>
            <a:ext cx="14598960" cy="760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457"/>
              </a:lnSpc>
              <a:spcBef>
                <a:spcPct val="0"/>
              </a:spcBef>
            </a:pPr>
            <a:r>
              <a:rPr lang="en-US" b="true" sz="5100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with</a:t>
            </a:r>
            <a:r>
              <a:rPr lang="en-US" b="true" sz="5100" u="none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 5G</a:t>
            </a:r>
            <a:r>
              <a:rPr lang="en-US" b="true" sz="5100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, NFC, and fast ch</a:t>
            </a:r>
            <a:r>
              <a:rPr lang="en-US" b="true" sz="5100" u="none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a</a:t>
            </a:r>
            <a:r>
              <a:rPr lang="en-US" b="true" sz="5100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rging</a:t>
            </a:r>
            <a:r>
              <a:rPr lang="en-US" b="true" sz="5100" u="none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b="true" sz="5100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combin</a:t>
            </a:r>
            <a:r>
              <a:rPr lang="en-US" b="true" sz="5100" u="none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e</a:t>
            </a:r>
            <a:r>
              <a:rPr lang="en-US" b="true" sz="5100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d?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900893" y="996407"/>
            <a:ext cx="2342773" cy="324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01"/>
              </a:lnSpc>
            </a:pPr>
            <a:r>
              <a:rPr lang="en-US" sz="2150" b="true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Sanchit Gupta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900893" y="1332894"/>
            <a:ext cx="1425485" cy="1785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52"/>
              </a:lnSpc>
            </a:pPr>
            <a:r>
              <a:rPr lang="en-US" sz="1263">
                <a:solidFill>
                  <a:srgbClr val="2B2A2A"/>
                </a:solidFill>
                <a:latin typeface="Poppins"/>
                <a:ea typeface="Poppins"/>
                <a:cs typeface="Poppins"/>
                <a:sym typeface="Poppins"/>
              </a:rPr>
              <a:t>SQL Data Analysis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842697" y="3353246"/>
            <a:ext cx="6379184" cy="353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68"/>
              </a:lnSpc>
              <a:spcBef>
                <a:spcPct val="0"/>
              </a:spcBef>
            </a:pPr>
            <a:r>
              <a:rPr lang="en-US" b="true" sz="2400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Advanced Analysis</a:t>
            </a:r>
            <a:r>
              <a:rPr lang="en-US" b="true" sz="2400" u="none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 I</a:t>
            </a:r>
            <a:r>
              <a:rPr lang="en-US" b="true" sz="2400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dea</a:t>
            </a:r>
            <a:r>
              <a:rPr lang="en-US" b="true" sz="2400" u="none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68C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24141">
            <a:off x="-720571" y="-1702946"/>
            <a:ext cx="4544240" cy="5877852"/>
            <a:chOff x="0" y="0"/>
            <a:chExt cx="665246" cy="86047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5246" cy="860478"/>
            </a:xfrm>
            <a:custGeom>
              <a:avLst/>
              <a:gdLst/>
              <a:ahLst/>
              <a:cxnLst/>
              <a:rect r="r" b="b" t="t" l="l"/>
              <a:pathLst>
                <a:path h="860478" w="665246">
                  <a:moveTo>
                    <a:pt x="115850" y="0"/>
                  </a:moveTo>
                  <a:lnTo>
                    <a:pt x="549396" y="0"/>
                  </a:lnTo>
                  <a:cubicBezTo>
                    <a:pt x="580122" y="0"/>
                    <a:pt x="609588" y="12206"/>
                    <a:pt x="631315" y="33932"/>
                  </a:cubicBezTo>
                  <a:cubicBezTo>
                    <a:pt x="653041" y="55658"/>
                    <a:pt x="665246" y="85125"/>
                    <a:pt x="665246" y="115850"/>
                  </a:cubicBezTo>
                  <a:lnTo>
                    <a:pt x="665246" y="744628"/>
                  </a:lnTo>
                  <a:cubicBezTo>
                    <a:pt x="665246" y="808610"/>
                    <a:pt x="613378" y="860478"/>
                    <a:pt x="549396" y="860478"/>
                  </a:cubicBezTo>
                  <a:lnTo>
                    <a:pt x="115850" y="860478"/>
                  </a:lnTo>
                  <a:cubicBezTo>
                    <a:pt x="51868" y="860478"/>
                    <a:pt x="0" y="808610"/>
                    <a:pt x="0" y="744628"/>
                  </a:cubicBezTo>
                  <a:lnTo>
                    <a:pt x="0" y="115850"/>
                  </a:lnTo>
                  <a:cubicBezTo>
                    <a:pt x="0" y="51868"/>
                    <a:pt x="51868" y="0"/>
                    <a:pt x="115850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665246" cy="8985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24141">
            <a:off x="15560523" y="7020510"/>
            <a:ext cx="7307079" cy="9451509"/>
            <a:chOff x="0" y="0"/>
            <a:chExt cx="665246" cy="86047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65246" cy="860478"/>
            </a:xfrm>
            <a:custGeom>
              <a:avLst/>
              <a:gdLst/>
              <a:ahLst/>
              <a:cxnLst/>
              <a:rect r="r" b="b" t="t" l="l"/>
              <a:pathLst>
                <a:path h="860478" w="665246">
                  <a:moveTo>
                    <a:pt x="72047" y="0"/>
                  </a:moveTo>
                  <a:lnTo>
                    <a:pt x="593200" y="0"/>
                  </a:lnTo>
                  <a:cubicBezTo>
                    <a:pt x="612308" y="0"/>
                    <a:pt x="630633" y="7591"/>
                    <a:pt x="644144" y="21102"/>
                  </a:cubicBezTo>
                  <a:cubicBezTo>
                    <a:pt x="657656" y="34613"/>
                    <a:pt x="665246" y="52939"/>
                    <a:pt x="665246" y="72047"/>
                  </a:cubicBezTo>
                  <a:lnTo>
                    <a:pt x="665246" y="788431"/>
                  </a:lnTo>
                  <a:cubicBezTo>
                    <a:pt x="665246" y="807539"/>
                    <a:pt x="657656" y="825865"/>
                    <a:pt x="644144" y="839376"/>
                  </a:cubicBezTo>
                  <a:cubicBezTo>
                    <a:pt x="630633" y="852887"/>
                    <a:pt x="612308" y="860478"/>
                    <a:pt x="593200" y="860478"/>
                  </a:cubicBezTo>
                  <a:lnTo>
                    <a:pt x="72047" y="860478"/>
                  </a:lnTo>
                  <a:cubicBezTo>
                    <a:pt x="52939" y="860478"/>
                    <a:pt x="34613" y="852887"/>
                    <a:pt x="21102" y="839376"/>
                  </a:cubicBezTo>
                  <a:cubicBezTo>
                    <a:pt x="7591" y="825865"/>
                    <a:pt x="0" y="807539"/>
                    <a:pt x="0" y="788431"/>
                  </a:cubicBezTo>
                  <a:lnTo>
                    <a:pt x="0" y="72047"/>
                  </a:lnTo>
                  <a:cubicBezTo>
                    <a:pt x="0" y="52939"/>
                    <a:pt x="7591" y="34613"/>
                    <a:pt x="21102" y="21102"/>
                  </a:cubicBezTo>
                  <a:cubicBezTo>
                    <a:pt x="34613" y="7591"/>
                    <a:pt x="52939" y="0"/>
                    <a:pt x="72047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665246" cy="8985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449703" y="1042777"/>
            <a:ext cx="1551389" cy="422257"/>
            <a:chOff x="0" y="0"/>
            <a:chExt cx="531257" cy="1445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31257" cy="144598"/>
            </a:xfrm>
            <a:custGeom>
              <a:avLst/>
              <a:gdLst/>
              <a:ahLst/>
              <a:cxnLst/>
              <a:rect r="r" b="b" t="t" l="l"/>
              <a:pathLst>
                <a:path h="144598" w="531257">
                  <a:moveTo>
                    <a:pt x="49903" y="0"/>
                  </a:moveTo>
                  <a:lnTo>
                    <a:pt x="481354" y="0"/>
                  </a:lnTo>
                  <a:cubicBezTo>
                    <a:pt x="508915" y="0"/>
                    <a:pt x="531257" y="22342"/>
                    <a:pt x="531257" y="49903"/>
                  </a:cubicBezTo>
                  <a:lnTo>
                    <a:pt x="531257" y="94694"/>
                  </a:lnTo>
                  <a:cubicBezTo>
                    <a:pt x="531257" y="122255"/>
                    <a:pt x="508915" y="144598"/>
                    <a:pt x="481354" y="144598"/>
                  </a:cubicBezTo>
                  <a:lnTo>
                    <a:pt x="49903" y="144598"/>
                  </a:lnTo>
                  <a:cubicBezTo>
                    <a:pt x="36668" y="144598"/>
                    <a:pt x="23975" y="139340"/>
                    <a:pt x="14616" y="129981"/>
                  </a:cubicBezTo>
                  <a:cubicBezTo>
                    <a:pt x="5258" y="120623"/>
                    <a:pt x="0" y="107930"/>
                    <a:pt x="0" y="94694"/>
                  </a:cubicBezTo>
                  <a:lnTo>
                    <a:pt x="0" y="49903"/>
                  </a:lnTo>
                  <a:cubicBezTo>
                    <a:pt x="0" y="22342"/>
                    <a:pt x="22342" y="0"/>
                    <a:pt x="49903" y="0"/>
                  </a:cubicBezTo>
                  <a:close/>
                </a:path>
              </a:pathLst>
            </a:custGeom>
            <a:solidFill>
              <a:srgbClr val="F7B8D2"/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531257" cy="2017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1491323" y="4055850"/>
            <a:ext cx="6434015" cy="5202450"/>
            <a:chOff x="0" y="0"/>
            <a:chExt cx="522154" cy="42220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2154" cy="422206"/>
            </a:xfrm>
            <a:custGeom>
              <a:avLst/>
              <a:gdLst/>
              <a:ahLst/>
              <a:cxnLst/>
              <a:rect r="r" b="b" t="t" l="l"/>
              <a:pathLst>
                <a:path h="422206" w="522154">
                  <a:moveTo>
                    <a:pt x="20456" y="0"/>
                  </a:moveTo>
                  <a:lnTo>
                    <a:pt x="501698" y="0"/>
                  </a:lnTo>
                  <a:cubicBezTo>
                    <a:pt x="512996" y="0"/>
                    <a:pt x="522154" y="9158"/>
                    <a:pt x="522154" y="20456"/>
                  </a:cubicBezTo>
                  <a:lnTo>
                    <a:pt x="522154" y="401750"/>
                  </a:lnTo>
                  <a:cubicBezTo>
                    <a:pt x="522154" y="407175"/>
                    <a:pt x="519999" y="412379"/>
                    <a:pt x="516163" y="416215"/>
                  </a:cubicBezTo>
                  <a:cubicBezTo>
                    <a:pt x="512326" y="420051"/>
                    <a:pt x="507123" y="422206"/>
                    <a:pt x="501698" y="422206"/>
                  </a:cubicBezTo>
                  <a:lnTo>
                    <a:pt x="20456" y="422206"/>
                  </a:lnTo>
                  <a:cubicBezTo>
                    <a:pt x="15031" y="422206"/>
                    <a:pt x="9828" y="420051"/>
                    <a:pt x="5991" y="416215"/>
                  </a:cubicBezTo>
                  <a:cubicBezTo>
                    <a:pt x="2155" y="412379"/>
                    <a:pt x="0" y="407175"/>
                    <a:pt x="0" y="401750"/>
                  </a:cubicBezTo>
                  <a:lnTo>
                    <a:pt x="0" y="20456"/>
                  </a:lnTo>
                  <a:cubicBezTo>
                    <a:pt x="0" y="15031"/>
                    <a:pt x="2155" y="9828"/>
                    <a:pt x="5991" y="5991"/>
                  </a:cubicBezTo>
                  <a:cubicBezTo>
                    <a:pt x="9828" y="2155"/>
                    <a:pt x="15031" y="0"/>
                    <a:pt x="20456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22154" cy="4603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96648" y="4055850"/>
            <a:ext cx="10892885" cy="4928205"/>
            <a:chOff x="0" y="0"/>
            <a:chExt cx="2868908" cy="129796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868908" cy="1297964"/>
            </a:xfrm>
            <a:custGeom>
              <a:avLst/>
              <a:gdLst/>
              <a:ahLst/>
              <a:cxnLst/>
              <a:rect r="r" b="b" t="t" l="l"/>
              <a:pathLst>
                <a:path h="1297964" w="2868908">
                  <a:moveTo>
                    <a:pt x="12082" y="0"/>
                  </a:moveTo>
                  <a:lnTo>
                    <a:pt x="2856826" y="0"/>
                  </a:lnTo>
                  <a:cubicBezTo>
                    <a:pt x="2863498" y="0"/>
                    <a:pt x="2868908" y="5409"/>
                    <a:pt x="2868908" y="12082"/>
                  </a:cubicBezTo>
                  <a:lnTo>
                    <a:pt x="2868908" y="1285881"/>
                  </a:lnTo>
                  <a:cubicBezTo>
                    <a:pt x="2868908" y="1289086"/>
                    <a:pt x="2867635" y="1292159"/>
                    <a:pt x="2865369" y="1294425"/>
                  </a:cubicBezTo>
                  <a:cubicBezTo>
                    <a:pt x="2863103" y="1296691"/>
                    <a:pt x="2860030" y="1297964"/>
                    <a:pt x="2856826" y="1297964"/>
                  </a:cubicBezTo>
                  <a:lnTo>
                    <a:pt x="12082" y="1297964"/>
                  </a:lnTo>
                  <a:cubicBezTo>
                    <a:pt x="5409" y="1297964"/>
                    <a:pt x="0" y="1292554"/>
                    <a:pt x="0" y="1285881"/>
                  </a:cubicBezTo>
                  <a:lnTo>
                    <a:pt x="0" y="12082"/>
                  </a:lnTo>
                  <a:cubicBezTo>
                    <a:pt x="0" y="5409"/>
                    <a:pt x="5409" y="0"/>
                    <a:pt x="12082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2868908" cy="13551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53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280777" y="996407"/>
            <a:ext cx="464139" cy="514995"/>
          </a:xfrm>
          <a:custGeom>
            <a:avLst/>
            <a:gdLst/>
            <a:ahLst/>
            <a:cxnLst/>
            <a:rect r="r" b="b" t="t" l="l"/>
            <a:pathLst>
              <a:path h="514995" w="464139">
                <a:moveTo>
                  <a:pt x="0" y="0"/>
                </a:moveTo>
                <a:lnTo>
                  <a:pt x="464140" y="0"/>
                </a:lnTo>
                <a:lnTo>
                  <a:pt x="464140" y="514996"/>
                </a:lnTo>
                <a:lnTo>
                  <a:pt x="0" y="5149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834728" y="4485895"/>
            <a:ext cx="10048249" cy="4036851"/>
          </a:xfrm>
          <a:custGeom>
            <a:avLst/>
            <a:gdLst/>
            <a:ahLst/>
            <a:cxnLst/>
            <a:rect r="r" b="b" t="t" l="l"/>
            <a:pathLst>
              <a:path h="4036851" w="10048249">
                <a:moveTo>
                  <a:pt x="0" y="0"/>
                </a:moveTo>
                <a:lnTo>
                  <a:pt x="10048250" y="0"/>
                </a:lnTo>
                <a:lnTo>
                  <a:pt x="10048250" y="4036851"/>
                </a:lnTo>
                <a:lnTo>
                  <a:pt x="0" y="403685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1900281" y="4339710"/>
            <a:ext cx="5632094" cy="4380517"/>
          </a:xfrm>
          <a:custGeom>
            <a:avLst/>
            <a:gdLst/>
            <a:ahLst/>
            <a:cxnLst/>
            <a:rect r="r" b="b" t="t" l="l"/>
            <a:pathLst>
              <a:path h="4380517" w="5632094">
                <a:moveTo>
                  <a:pt x="0" y="0"/>
                </a:moveTo>
                <a:lnTo>
                  <a:pt x="5632094" y="0"/>
                </a:lnTo>
                <a:lnTo>
                  <a:pt x="5632094" y="4380518"/>
                </a:lnTo>
                <a:lnTo>
                  <a:pt x="0" y="438051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9688080" y="1049992"/>
            <a:ext cx="1074634" cy="35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true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Home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491323" y="1049992"/>
            <a:ext cx="1446373" cy="35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true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About Us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666306" y="1049992"/>
            <a:ext cx="1218869" cy="35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true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Service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5613784" y="1049992"/>
            <a:ext cx="1281321" cy="35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true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Contact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28700" y="1654605"/>
            <a:ext cx="16896638" cy="910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520"/>
              </a:lnSpc>
              <a:spcBef>
                <a:spcPct val="0"/>
              </a:spcBef>
            </a:pPr>
            <a:r>
              <a:rPr lang="en-US" b="true" sz="6094">
                <a:solidFill>
                  <a:srgbClr val="F7B8D2"/>
                </a:solidFill>
                <a:latin typeface="Poppins Bold"/>
                <a:ea typeface="Poppins Bold"/>
                <a:cs typeface="Poppins Bold"/>
                <a:sym typeface="Poppins Bold"/>
              </a:rPr>
              <a:t>Which processor brand is used in</a:t>
            </a:r>
            <a:r>
              <a:rPr lang="en-US" b="true" sz="6094" u="none">
                <a:solidFill>
                  <a:srgbClr val="F7B8D2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b="true" sz="6094">
                <a:solidFill>
                  <a:srgbClr val="F7B8D2"/>
                </a:solidFill>
                <a:latin typeface="Poppins Bold"/>
                <a:ea typeface="Poppins Bold"/>
                <a:cs typeface="Poppins Bold"/>
                <a:sym typeface="Poppins Bold"/>
              </a:rPr>
              <a:t>the m</a:t>
            </a:r>
            <a:r>
              <a:rPr lang="en-US" b="true" sz="6094" u="none">
                <a:solidFill>
                  <a:srgbClr val="F7B8D2"/>
                </a:solidFill>
                <a:latin typeface="Poppins Bold"/>
                <a:ea typeface="Poppins Bold"/>
                <a:cs typeface="Poppins Bold"/>
                <a:sym typeface="Poppins Bold"/>
              </a:rPr>
              <a:t>ost</a:t>
            </a:r>
            <a:r>
              <a:rPr lang="en-US" b="true" sz="6094">
                <a:solidFill>
                  <a:srgbClr val="F7B8D2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3326377" y="2449894"/>
            <a:ext cx="14598960" cy="653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708"/>
              </a:lnSpc>
              <a:spcBef>
                <a:spcPct val="0"/>
              </a:spcBef>
            </a:pPr>
            <a:r>
              <a:rPr lang="en-US" b="true" sz="4400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premium phones</a:t>
            </a:r>
            <a:r>
              <a:rPr lang="en-US" b="true" sz="4400" u="none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 (say</a:t>
            </a:r>
            <a:r>
              <a:rPr lang="en-US" b="true" sz="4400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, price &gt; (overall avg pric</a:t>
            </a:r>
            <a:r>
              <a:rPr lang="en-US" b="true" sz="4400" u="none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e))</a:t>
            </a:r>
            <a:r>
              <a:rPr lang="en-US" b="true" sz="4400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?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900893" y="996407"/>
            <a:ext cx="2342773" cy="324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01"/>
              </a:lnSpc>
            </a:pPr>
            <a:r>
              <a:rPr lang="en-US" sz="2150" b="true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Sanchit Gupta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900893" y="1332894"/>
            <a:ext cx="1425485" cy="1785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52"/>
              </a:lnSpc>
            </a:pPr>
            <a:r>
              <a:rPr lang="en-US" sz="1263">
                <a:solidFill>
                  <a:srgbClr val="2B2A2A"/>
                </a:solidFill>
                <a:latin typeface="Poppins"/>
                <a:ea typeface="Poppins"/>
                <a:cs typeface="Poppins"/>
                <a:sym typeface="Poppins"/>
              </a:rPr>
              <a:t>SQL Data Analysis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842697" y="3353246"/>
            <a:ext cx="6379184" cy="353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68"/>
              </a:lnSpc>
              <a:spcBef>
                <a:spcPct val="0"/>
              </a:spcBef>
            </a:pPr>
            <a:r>
              <a:rPr lang="en-US" b="true" sz="2400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Advanced Analysis</a:t>
            </a:r>
            <a:r>
              <a:rPr lang="en-US" b="true" sz="2400" u="none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 I</a:t>
            </a:r>
            <a:r>
              <a:rPr lang="en-US" b="true" sz="2400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dea</a:t>
            </a:r>
            <a:r>
              <a:rPr lang="en-US" b="true" sz="2400" u="none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68C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24141">
            <a:off x="-720571" y="-1702946"/>
            <a:ext cx="4544240" cy="5877852"/>
            <a:chOff x="0" y="0"/>
            <a:chExt cx="665246" cy="86047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5246" cy="860478"/>
            </a:xfrm>
            <a:custGeom>
              <a:avLst/>
              <a:gdLst/>
              <a:ahLst/>
              <a:cxnLst/>
              <a:rect r="r" b="b" t="t" l="l"/>
              <a:pathLst>
                <a:path h="860478" w="665246">
                  <a:moveTo>
                    <a:pt x="115850" y="0"/>
                  </a:moveTo>
                  <a:lnTo>
                    <a:pt x="549396" y="0"/>
                  </a:lnTo>
                  <a:cubicBezTo>
                    <a:pt x="580122" y="0"/>
                    <a:pt x="609588" y="12206"/>
                    <a:pt x="631315" y="33932"/>
                  </a:cubicBezTo>
                  <a:cubicBezTo>
                    <a:pt x="653041" y="55658"/>
                    <a:pt x="665246" y="85125"/>
                    <a:pt x="665246" y="115850"/>
                  </a:cubicBezTo>
                  <a:lnTo>
                    <a:pt x="665246" y="744628"/>
                  </a:lnTo>
                  <a:cubicBezTo>
                    <a:pt x="665246" y="808610"/>
                    <a:pt x="613378" y="860478"/>
                    <a:pt x="549396" y="860478"/>
                  </a:cubicBezTo>
                  <a:lnTo>
                    <a:pt x="115850" y="860478"/>
                  </a:lnTo>
                  <a:cubicBezTo>
                    <a:pt x="51868" y="860478"/>
                    <a:pt x="0" y="808610"/>
                    <a:pt x="0" y="744628"/>
                  </a:cubicBezTo>
                  <a:lnTo>
                    <a:pt x="0" y="115850"/>
                  </a:lnTo>
                  <a:cubicBezTo>
                    <a:pt x="0" y="51868"/>
                    <a:pt x="51868" y="0"/>
                    <a:pt x="115850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665246" cy="8985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24141">
            <a:off x="13605760" y="7094792"/>
            <a:ext cx="7307079" cy="9451509"/>
            <a:chOff x="0" y="0"/>
            <a:chExt cx="665246" cy="86047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65246" cy="860478"/>
            </a:xfrm>
            <a:custGeom>
              <a:avLst/>
              <a:gdLst/>
              <a:ahLst/>
              <a:cxnLst/>
              <a:rect r="r" b="b" t="t" l="l"/>
              <a:pathLst>
                <a:path h="860478" w="665246">
                  <a:moveTo>
                    <a:pt x="72047" y="0"/>
                  </a:moveTo>
                  <a:lnTo>
                    <a:pt x="593200" y="0"/>
                  </a:lnTo>
                  <a:cubicBezTo>
                    <a:pt x="612308" y="0"/>
                    <a:pt x="630633" y="7591"/>
                    <a:pt x="644144" y="21102"/>
                  </a:cubicBezTo>
                  <a:cubicBezTo>
                    <a:pt x="657656" y="34613"/>
                    <a:pt x="665246" y="52939"/>
                    <a:pt x="665246" y="72047"/>
                  </a:cubicBezTo>
                  <a:lnTo>
                    <a:pt x="665246" y="788431"/>
                  </a:lnTo>
                  <a:cubicBezTo>
                    <a:pt x="665246" y="807539"/>
                    <a:pt x="657656" y="825865"/>
                    <a:pt x="644144" y="839376"/>
                  </a:cubicBezTo>
                  <a:cubicBezTo>
                    <a:pt x="630633" y="852887"/>
                    <a:pt x="612308" y="860478"/>
                    <a:pt x="593200" y="860478"/>
                  </a:cubicBezTo>
                  <a:lnTo>
                    <a:pt x="72047" y="860478"/>
                  </a:lnTo>
                  <a:cubicBezTo>
                    <a:pt x="52939" y="860478"/>
                    <a:pt x="34613" y="852887"/>
                    <a:pt x="21102" y="839376"/>
                  </a:cubicBezTo>
                  <a:cubicBezTo>
                    <a:pt x="7591" y="825865"/>
                    <a:pt x="0" y="807539"/>
                    <a:pt x="0" y="788431"/>
                  </a:cubicBezTo>
                  <a:lnTo>
                    <a:pt x="0" y="72047"/>
                  </a:lnTo>
                  <a:cubicBezTo>
                    <a:pt x="0" y="52939"/>
                    <a:pt x="7591" y="34613"/>
                    <a:pt x="21102" y="21102"/>
                  </a:cubicBezTo>
                  <a:cubicBezTo>
                    <a:pt x="34613" y="7591"/>
                    <a:pt x="52939" y="0"/>
                    <a:pt x="72047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665246" cy="8985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449703" y="1042777"/>
            <a:ext cx="1551389" cy="422257"/>
            <a:chOff x="0" y="0"/>
            <a:chExt cx="531257" cy="1445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31257" cy="144598"/>
            </a:xfrm>
            <a:custGeom>
              <a:avLst/>
              <a:gdLst/>
              <a:ahLst/>
              <a:cxnLst/>
              <a:rect r="r" b="b" t="t" l="l"/>
              <a:pathLst>
                <a:path h="144598" w="531257">
                  <a:moveTo>
                    <a:pt x="49903" y="0"/>
                  </a:moveTo>
                  <a:lnTo>
                    <a:pt x="481354" y="0"/>
                  </a:lnTo>
                  <a:cubicBezTo>
                    <a:pt x="508915" y="0"/>
                    <a:pt x="531257" y="22342"/>
                    <a:pt x="531257" y="49903"/>
                  </a:cubicBezTo>
                  <a:lnTo>
                    <a:pt x="531257" y="94694"/>
                  </a:lnTo>
                  <a:cubicBezTo>
                    <a:pt x="531257" y="122255"/>
                    <a:pt x="508915" y="144598"/>
                    <a:pt x="481354" y="144598"/>
                  </a:cubicBezTo>
                  <a:lnTo>
                    <a:pt x="49903" y="144598"/>
                  </a:lnTo>
                  <a:cubicBezTo>
                    <a:pt x="36668" y="144598"/>
                    <a:pt x="23975" y="139340"/>
                    <a:pt x="14616" y="129981"/>
                  </a:cubicBezTo>
                  <a:cubicBezTo>
                    <a:pt x="5258" y="120623"/>
                    <a:pt x="0" y="107930"/>
                    <a:pt x="0" y="94694"/>
                  </a:cubicBezTo>
                  <a:lnTo>
                    <a:pt x="0" y="49903"/>
                  </a:lnTo>
                  <a:cubicBezTo>
                    <a:pt x="0" y="22342"/>
                    <a:pt x="22342" y="0"/>
                    <a:pt x="49903" y="0"/>
                  </a:cubicBezTo>
                  <a:close/>
                </a:path>
              </a:pathLst>
            </a:custGeom>
            <a:solidFill>
              <a:srgbClr val="F7B8D2"/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531257" cy="2017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58968" y="7281391"/>
            <a:ext cx="6772266" cy="2500557"/>
            <a:chOff x="0" y="0"/>
            <a:chExt cx="1490916" cy="55049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490916" cy="550498"/>
            </a:xfrm>
            <a:custGeom>
              <a:avLst/>
              <a:gdLst/>
              <a:ahLst/>
              <a:cxnLst/>
              <a:rect r="r" b="b" t="t" l="l"/>
              <a:pathLst>
                <a:path h="550498" w="1490916">
                  <a:moveTo>
                    <a:pt x="21720" y="0"/>
                  </a:moveTo>
                  <a:lnTo>
                    <a:pt x="1469196" y="0"/>
                  </a:lnTo>
                  <a:cubicBezTo>
                    <a:pt x="1481192" y="0"/>
                    <a:pt x="1490916" y="9725"/>
                    <a:pt x="1490916" y="21720"/>
                  </a:cubicBezTo>
                  <a:lnTo>
                    <a:pt x="1490916" y="528778"/>
                  </a:lnTo>
                  <a:cubicBezTo>
                    <a:pt x="1490916" y="540774"/>
                    <a:pt x="1481192" y="550498"/>
                    <a:pt x="1469196" y="550498"/>
                  </a:cubicBezTo>
                  <a:lnTo>
                    <a:pt x="21720" y="550498"/>
                  </a:lnTo>
                  <a:cubicBezTo>
                    <a:pt x="9725" y="550498"/>
                    <a:pt x="0" y="540774"/>
                    <a:pt x="0" y="528778"/>
                  </a:cubicBezTo>
                  <a:lnTo>
                    <a:pt x="0" y="21720"/>
                  </a:lnTo>
                  <a:cubicBezTo>
                    <a:pt x="0" y="9725"/>
                    <a:pt x="9725" y="0"/>
                    <a:pt x="21720" y="0"/>
                  </a:cubicBezTo>
                  <a:close/>
                </a:path>
              </a:pathLst>
            </a:custGeom>
            <a:solidFill>
              <a:srgbClr val="F7B8D2"/>
            </a:solidFill>
            <a:ln cap="sq">
              <a:noFill/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1490916" cy="6076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280777" y="996407"/>
            <a:ext cx="464139" cy="514995"/>
          </a:xfrm>
          <a:custGeom>
            <a:avLst/>
            <a:gdLst/>
            <a:ahLst/>
            <a:cxnLst/>
            <a:rect r="r" b="b" t="t" l="l"/>
            <a:pathLst>
              <a:path h="514995" w="464139">
                <a:moveTo>
                  <a:pt x="0" y="0"/>
                </a:moveTo>
                <a:lnTo>
                  <a:pt x="464140" y="0"/>
                </a:lnTo>
                <a:lnTo>
                  <a:pt x="464140" y="514996"/>
                </a:lnTo>
                <a:lnTo>
                  <a:pt x="0" y="5149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2757374" y="2719217"/>
            <a:ext cx="12241883" cy="2606629"/>
            <a:chOff x="0" y="0"/>
            <a:chExt cx="2696841" cy="574231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696841" cy="574231"/>
            </a:xfrm>
            <a:custGeom>
              <a:avLst/>
              <a:gdLst/>
              <a:ahLst/>
              <a:cxnLst/>
              <a:rect r="r" b="b" t="t" l="l"/>
              <a:pathLst>
                <a:path h="574231" w="2696841">
                  <a:moveTo>
                    <a:pt x="10751" y="0"/>
                  </a:moveTo>
                  <a:lnTo>
                    <a:pt x="2686090" y="0"/>
                  </a:lnTo>
                  <a:cubicBezTo>
                    <a:pt x="2692028" y="0"/>
                    <a:pt x="2696841" y="4813"/>
                    <a:pt x="2696841" y="10751"/>
                  </a:cubicBezTo>
                  <a:lnTo>
                    <a:pt x="2696841" y="563480"/>
                  </a:lnTo>
                  <a:cubicBezTo>
                    <a:pt x="2696841" y="569417"/>
                    <a:pt x="2692028" y="574231"/>
                    <a:pt x="2686090" y="574231"/>
                  </a:cubicBezTo>
                  <a:lnTo>
                    <a:pt x="10751" y="574231"/>
                  </a:lnTo>
                  <a:cubicBezTo>
                    <a:pt x="4813" y="574231"/>
                    <a:pt x="0" y="569417"/>
                    <a:pt x="0" y="563480"/>
                  </a:cubicBezTo>
                  <a:lnTo>
                    <a:pt x="0" y="10751"/>
                  </a:lnTo>
                  <a:cubicBezTo>
                    <a:pt x="0" y="4813"/>
                    <a:pt x="4813" y="0"/>
                    <a:pt x="10751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2696841" cy="6313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53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0487034" y="7271866"/>
            <a:ext cx="6772266" cy="2500557"/>
            <a:chOff x="0" y="0"/>
            <a:chExt cx="1490916" cy="55049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490916" cy="550498"/>
            </a:xfrm>
            <a:custGeom>
              <a:avLst/>
              <a:gdLst/>
              <a:ahLst/>
              <a:cxnLst/>
              <a:rect r="r" b="b" t="t" l="l"/>
              <a:pathLst>
                <a:path h="550498" w="1490916">
                  <a:moveTo>
                    <a:pt x="21720" y="0"/>
                  </a:moveTo>
                  <a:lnTo>
                    <a:pt x="1469196" y="0"/>
                  </a:lnTo>
                  <a:cubicBezTo>
                    <a:pt x="1481192" y="0"/>
                    <a:pt x="1490916" y="9725"/>
                    <a:pt x="1490916" y="21720"/>
                  </a:cubicBezTo>
                  <a:lnTo>
                    <a:pt x="1490916" y="528778"/>
                  </a:lnTo>
                  <a:cubicBezTo>
                    <a:pt x="1490916" y="540774"/>
                    <a:pt x="1481192" y="550498"/>
                    <a:pt x="1469196" y="550498"/>
                  </a:cubicBezTo>
                  <a:lnTo>
                    <a:pt x="21720" y="550498"/>
                  </a:lnTo>
                  <a:cubicBezTo>
                    <a:pt x="9725" y="550498"/>
                    <a:pt x="0" y="540774"/>
                    <a:pt x="0" y="528778"/>
                  </a:cubicBezTo>
                  <a:lnTo>
                    <a:pt x="0" y="21720"/>
                  </a:lnTo>
                  <a:cubicBezTo>
                    <a:pt x="0" y="9725"/>
                    <a:pt x="9725" y="0"/>
                    <a:pt x="21720" y="0"/>
                  </a:cubicBezTo>
                  <a:close/>
                </a:path>
              </a:pathLst>
            </a:custGeom>
            <a:solidFill>
              <a:srgbClr val="F7B8D2"/>
            </a:solidFill>
            <a:ln cap="sq">
              <a:noFill/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57150"/>
              <a:ext cx="1490916" cy="6076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5492183" y="5259859"/>
            <a:ext cx="6772266" cy="2340420"/>
            <a:chOff x="0" y="0"/>
            <a:chExt cx="1490916" cy="515244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490916" cy="515244"/>
            </a:xfrm>
            <a:custGeom>
              <a:avLst/>
              <a:gdLst/>
              <a:ahLst/>
              <a:cxnLst/>
              <a:rect r="r" b="b" t="t" l="l"/>
              <a:pathLst>
                <a:path h="515244" w="1490916">
                  <a:moveTo>
                    <a:pt x="21720" y="0"/>
                  </a:moveTo>
                  <a:lnTo>
                    <a:pt x="1469196" y="0"/>
                  </a:lnTo>
                  <a:cubicBezTo>
                    <a:pt x="1481192" y="0"/>
                    <a:pt x="1490916" y="9725"/>
                    <a:pt x="1490916" y="21720"/>
                  </a:cubicBezTo>
                  <a:lnTo>
                    <a:pt x="1490916" y="493524"/>
                  </a:lnTo>
                  <a:cubicBezTo>
                    <a:pt x="1490916" y="505519"/>
                    <a:pt x="1481192" y="515244"/>
                    <a:pt x="1469196" y="515244"/>
                  </a:cubicBezTo>
                  <a:lnTo>
                    <a:pt x="21720" y="515244"/>
                  </a:lnTo>
                  <a:cubicBezTo>
                    <a:pt x="9725" y="515244"/>
                    <a:pt x="0" y="505519"/>
                    <a:pt x="0" y="493524"/>
                  </a:cubicBezTo>
                  <a:lnTo>
                    <a:pt x="0" y="21720"/>
                  </a:lnTo>
                  <a:cubicBezTo>
                    <a:pt x="0" y="9725"/>
                    <a:pt x="9725" y="0"/>
                    <a:pt x="21720" y="0"/>
                  </a:cubicBezTo>
                  <a:close/>
                </a:path>
              </a:pathLst>
            </a:custGeom>
            <a:solidFill>
              <a:srgbClr val="F7B8D2"/>
            </a:solidFill>
            <a:ln cap="sq">
              <a:noFill/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57150"/>
              <a:ext cx="1490916" cy="5723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3096259" y="3049457"/>
            <a:ext cx="11317559" cy="2028807"/>
          </a:xfrm>
          <a:custGeom>
            <a:avLst/>
            <a:gdLst/>
            <a:ahLst/>
            <a:cxnLst/>
            <a:rect r="r" b="b" t="t" l="l"/>
            <a:pathLst>
              <a:path h="2028807" w="11317559">
                <a:moveTo>
                  <a:pt x="0" y="0"/>
                </a:moveTo>
                <a:lnTo>
                  <a:pt x="11317559" y="0"/>
                </a:lnTo>
                <a:lnTo>
                  <a:pt x="11317559" y="2028806"/>
                </a:lnTo>
                <a:lnTo>
                  <a:pt x="0" y="20288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5767862" y="5583021"/>
            <a:ext cx="6132391" cy="1717069"/>
          </a:xfrm>
          <a:custGeom>
            <a:avLst/>
            <a:gdLst/>
            <a:ahLst/>
            <a:cxnLst/>
            <a:rect r="r" b="b" t="t" l="l"/>
            <a:pathLst>
              <a:path h="1717069" w="6132391">
                <a:moveTo>
                  <a:pt x="0" y="0"/>
                </a:moveTo>
                <a:lnTo>
                  <a:pt x="6132391" y="0"/>
                </a:lnTo>
                <a:lnTo>
                  <a:pt x="6132391" y="1717069"/>
                </a:lnTo>
                <a:lnTo>
                  <a:pt x="0" y="171706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030095" y="7533690"/>
            <a:ext cx="6198434" cy="1976909"/>
          </a:xfrm>
          <a:custGeom>
            <a:avLst/>
            <a:gdLst/>
            <a:ahLst/>
            <a:cxnLst/>
            <a:rect r="r" b="b" t="t" l="l"/>
            <a:pathLst>
              <a:path h="1976909" w="6198434">
                <a:moveTo>
                  <a:pt x="0" y="0"/>
                </a:moveTo>
                <a:lnTo>
                  <a:pt x="6198434" y="0"/>
                </a:lnTo>
                <a:lnTo>
                  <a:pt x="6198434" y="1976909"/>
                </a:lnTo>
                <a:lnTo>
                  <a:pt x="0" y="197690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0782562" y="7558699"/>
            <a:ext cx="6145832" cy="1976909"/>
          </a:xfrm>
          <a:custGeom>
            <a:avLst/>
            <a:gdLst/>
            <a:ahLst/>
            <a:cxnLst/>
            <a:rect r="r" b="b" t="t" l="l"/>
            <a:pathLst>
              <a:path h="1976909" w="6145832">
                <a:moveTo>
                  <a:pt x="0" y="0"/>
                </a:moveTo>
                <a:lnTo>
                  <a:pt x="6145832" y="0"/>
                </a:lnTo>
                <a:lnTo>
                  <a:pt x="6145832" y="1976909"/>
                </a:lnTo>
                <a:lnTo>
                  <a:pt x="0" y="197690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9688080" y="1049992"/>
            <a:ext cx="1074634" cy="35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tru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Home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1491323" y="1049992"/>
            <a:ext cx="1446373" cy="35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tru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About Us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3666306" y="1049992"/>
            <a:ext cx="1218869" cy="35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tru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Service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5613784" y="1049992"/>
            <a:ext cx="1281321" cy="35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tru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Contact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739428" y="1629176"/>
            <a:ext cx="6859329" cy="975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62"/>
              </a:lnSpc>
              <a:spcBef>
                <a:spcPct val="0"/>
              </a:spcBef>
            </a:pPr>
            <a:r>
              <a:rPr lang="en-US" b="true" sz="6600">
                <a:solidFill>
                  <a:srgbClr val="F7B8D2"/>
                </a:solidFill>
                <a:latin typeface="Poppins Bold"/>
                <a:ea typeface="Poppins Bold"/>
                <a:cs typeface="Poppins Bold"/>
                <a:sym typeface="Poppins Bold"/>
              </a:rPr>
              <a:t>Rank Models by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8598757" y="2121809"/>
            <a:ext cx="7723836" cy="719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243"/>
              </a:lnSpc>
              <a:spcBef>
                <a:spcPct val="0"/>
              </a:spcBef>
            </a:pPr>
            <a:r>
              <a:rPr lang="en-US" b="true" sz="4900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Price Within Each Brand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900893" y="996407"/>
            <a:ext cx="2342773" cy="324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01"/>
              </a:lnSpc>
            </a:pPr>
            <a:r>
              <a:rPr lang="en-US" sz="2150" b="true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Sanchit Gupta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900893" y="1332894"/>
            <a:ext cx="1425485" cy="1785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52"/>
              </a:lnSpc>
            </a:pPr>
            <a:r>
              <a:rPr lang="en-US" sz="1263">
                <a:solidFill>
                  <a:srgbClr val="2B2A2A"/>
                </a:solidFill>
                <a:latin typeface="Poppins"/>
                <a:ea typeface="Poppins"/>
                <a:cs typeface="Poppins"/>
                <a:sym typeface="Poppins"/>
              </a:rPr>
              <a:t>SQL Data Analysis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152050" y="2614442"/>
            <a:ext cx="6379184" cy="353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68"/>
              </a:lnSpc>
              <a:spcBef>
                <a:spcPct val="0"/>
              </a:spcBef>
            </a:pPr>
            <a:r>
              <a:rPr lang="en-US" b="true" sz="2400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Windows Function Ranking</a:t>
            </a:r>
          </a:p>
        </p:txBody>
      </p:sp>
      <p:grpSp>
        <p:nvGrpSpPr>
          <p:cNvPr name="Group 37" id="37"/>
          <p:cNvGrpSpPr/>
          <p:nvPr/>
        </p:nvGrpSpPr>
        <p:grpSpPr>
          <a:xfrm rot="0">
            <a:off x="8598757" y="7414390"/>
            <a:ext cx="639485" cy="639485"/>
            <a:chOff x="0" y="0"/>
            <a:chExt cx="812800" cy="812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B8D2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0"/>
                </a:lnSpc>
              </a:pPr>
            </a:p>
          </p:txBody>
        </p:sp>
      </p:grpSp>
      <p:sp>
        <p:nvSpPr>
          <p:cNvPr name="TextBox 40" id="40"/>
          <p:cNvSpPr txBox="true"/>
          <p:nvPr/>
        </p:nvSpPr>
        <p:spPr>
          <a:xfrm rot="0">
            <a:off x="8810614" y="7514930"/>
            <a:ext cx="363188" cy="476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25"/>
              </a:lnSpc>
            </a:pPr>
            <a:r>
              <a:rPr lang="en-US" b="true" sz="3293" spc="-125">
                <a:solidFill>
                  <a:srgbClr val="2B2A2A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1</a:t>
            </a:r>
          </a:p>
        </p:txBody>
      </p:sp>
      <p:grpSp>
        <p:nvGrpSpPr>
          <p:cNvPr name="Group 41" id="41"/>
          <p:cNvGrpSpPr/>
          <p:nvPr/>
        </p:nvGrpSpPr>
        <p:grpSpPr>
          <a:xfrm rot="0">
            <a:off x="7485704" y="8376328"/>
            <a:ext cx="639485" cy="639485"/>
            <a:chOff x="0" y="0"/>
            <a:chExt cx="812800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B8D2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0"/>
                </a:lnSpc>
              </a:pPr>
            </a:p>
          </p:txBody>
        </p:sp>
      </p:grpSp>
      <p:sp>
        <p:nvSpPr>
          <p:cNvPr name="TextBox 44" id="44"/>
          <p:cNvSpPr txBox="true"/>
          <p:nvPr/>
        </p:nvSpPr>
        <p:spPr>
          <a:xfrm rot="0">
            <a:off x="7671478" y="8472634"/>
            <a:ext cx="363188" cy="476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25"/>
              </a:lnSpc>
            </a:pPr>
            <a:r>
              <a:rPr lang="en-US" b="true" sz="3293" spc="-125">
                <a:solidFill>
                  <a:srgbClr val="2B2A2A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2</a:t>
            </a:r>
          </a:p>
        </p:txBody>
      </p:sp>
      <p:grpSp>
        <p:nvGrpSpPr>
          <p:cNvPr name="Group 45" id="45"/>
          <p:cNvGrpSpPr/>
          <p:nvPr/>
        </p:nvGrpSpPr>
        <p:grpSpPr>
          <a:xfrm rot="0">
            <a:off x="9905654" y="8376328"/>
            <a:ext cx="639485" cy="639485"/>
            <a:chOff x="0" y="0"/>
            <a:chExt cx="812800" cy="81280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B8D2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0"/>
                </a:lnSpc>
              </a:pPr>
            </a:p>
          </p:txBody>
        </p:sp>
      </p:grpSp>
      <p:sp>
        <p:nvSpPr>
          <p:cNvPr name="TextBox 48" id="48"/>
          <p:cNvSpPr txBox="true"/>
          <p:nvPr/>
        </p:nvSpPr>
        <p:spPr>
          <a:xfrm rot="0">
            <a:off x="10079411" y="8448793"/>
            <a:ext cx="363188" cy="476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25"/>
              </a:lnSpc>
            </a:pPr>
            <a:r>
              <a:rPr lang="en-US" b="true" sz="3293" spc="-125">
                <a:solidFill>
                  <a:srgbClr val="2B2A2A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3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68C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24141">
            <a:off x="-720571" y="-1702946"/>
            <a:ext cx="4544240" cy="5877852"/>
            <a:chOff x="0" y="0"/>
            <a:chExt cx="665246" cy="86047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5246" cy="860478"/>
            </a:xfrm>
            <a:custGeom>
              <a:avLst/>
              <a:gdLst/>
              <a:ahLst/>
              <a:cxnLst/>
              <a:rect r="r" b="b" t="t" l="l"/>
              <a:pathLst>
                <a:path h="860478" w="665246">
                  <a:moveTo>
                    <a:pt x="115850" y="0"/>
                  </a:moveTo>
                  <a:lnTo>
                    <a:pt x="549396" y="0"/>
                  </a:lnTo>
                  <a:cubicBezTo>
                    <a:pt x="580122" y="0"/>
                    <a:pt x="609588" y="12206"/>
                    <a:pt x="631315" y="33932"/>
                  </a:cubicBezTo>
                  <a:cubicBezTo>
                    <a:pt x="653041" y="55658"/>
                    <a:pt x="665246" y="85125"/>
                    <a:pt x="665246" y="115850"/>
                  </a:cubicBezTo>
                  <a:lnTo>
                    <a:pt x="665246" y="744628"/>
                  </a:lnTo>
                  <a:cubicBezTo>
                    <a:pt x="665246" y="808610"/>
                    <a:pt x="613378" y="860478"/>
                    <a:pt x="549396" y="860478"/>
                  </a:cubicBezTo>
                  <a:lnTo>
                    <a:pt x="115850" y="860478"/>
                  </a:lnTo>
                  <a:cubicBezTo>
                    <a:pt x="51868" y="860478"/>
                    <a:pt x="0" y="808610"/>
                    <a:pt x="0" y="744628"/>
                  </a:cubicBezTo>
                  <a:lnTo>
                    <a:pt x="0" y="115850"/>
                  </a:lnTo>
                  <a:cubicBezTo>
                    <a:pt x="0" y="51868"/>
                    <a:pt x="51868" y="0"/>
                    <a:pt x="115850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665246" cy="8985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24141">
            <a:off x="13605760" y="7094792"/>
            <a:ext cx="7307079" cy="9451509"/>
            <a:chOff x="0" y="0"/>
            <a:chExt cx="665246" cy="86047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65246" cy="860478"/>
            </a:xfrm>
            <a:custGeom>
              <a:avLst/>
              <a:gdLst/>
              <a:ahLst/>
              <a:cxnLst/>
              <a:rect r="r" b="b" t="t" l="l"/>
              <a:pathLst>
                <a:path h="860478" w="665246">
                  <a:moveTo>
                    <a:pt x="72047" y="0"/>
                  </a:moveTo>
                  <a:lnTo>
                    <a:pt x="593200" y="0"/>
                  </a:lnTo>
                  <a:cubicBezTo>
                    <a:pt x="612308" y="0"/>
                    <a:pt x="630633" y="7591"/>
                    <a:pt x="644144" y="21102"/>
                  </a:cubicBezTo>
                  <a:cubicBezTo>
                    <a:pt x="657656" y="34613"/>
                    <a:pt x="665246" y="52939"/>
                    <a:pt x="665246" y="72047"/>
                  </a:cubicBezTo>
                  <a:lnTo>
                    <a:pt x="665246" y="788431"/>
                  </a:lnTo>
                  <a:cubicBezTo>
                    <a:pt x="665246" y="807539"/>
                    <a:pt x="657656" y="825865"/>
                    <a:pt x="644144" y="839376"/>
                  </a:cubicBezTo>
                  <a:cubicBezTo>
                    <a:pt x="630633" y="852887"/>
                    <a:pt x="612308" y="860478"/>
                    <a:pt x="593200" y="860478"/>
                  </a:cubicBezTo>
                  <a:lnTo>
                    <a:pt x="72047" y="860478"/>
                  </a:lnTo>
                  <a:cubicBezTo>
                    <a:pt x="52939" y="860478"/>
                    <a:pt x="34613" y="852887"/>
                    <a:pt x="21102" y="839376"/>
                  </a:cubicBezTo>
                  <a:cubicBezTo>
                    <a:pt x="7591" y="825865"/>
                    <a:pt x="0" y="807539"/>
                    <a:pt x="0" y="788431"/>
                  </a:cubicBezTo>
                  <a:lnTo>
                    <a:pt x="0" y="72047"/>
                  </a:lnTo>
                  <a:cubicBezTo>
                    <a:pt x="0" y="52939"/>
                    <a:pt x="7591" y="34613"/>
                    <a:pt x="21102" y="21102"/>
                  </a:cubicBezTo>
                  <a:cubicBezTo>
                    <a:pt x="34613" y="7591"/>
                    <a:pt x="52939" y="0"/>
                    <a:pt x="72047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665246" cy="8985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449703" y="1042777"/>
            <a:ext cx="1551389" cy="422257"/>
            <a:chOff x="0" y="0"/>
            <a:chExt cx="531257" cy="1445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31257" cy="144598"/>
            </a:xfrm>
            <a:custGeom>
              <a:avLst/>
              <a:gdLst/>
              <a:ahLst/>
              <a:cxnLst/>
              <a:rect r="r" b="b" t="t" l="l"/>
              <a:pathLst>
                <a:path h="144598" w="531257">
                  <a:moveTo>
                    <a:pt x="49903" y="0"/>
                  </a:moveTo>
                  <a:lnTo>
                    <a:pt x="481354" y="0"/>
                  </a:lnTo>
                  <a:cubicBezTo>
                    <a:pt x="508915" y="0"/>
                    <a:pt x="531257" y="22342"/>
                    <a:pt x="531257" y="49903"/>
                  </a:cubicBezTo>
                  <a:lnTo>
                    <a:pt x="531257" y="94694"/>
                  </a:lnTo>
                  <a:cubicBezTo>
                    <a:pt x="531257" y="122255"/>
                    <a:pt x="508915" y="144598"/>
                    <a:pt x="481354" y="144598"/>
                  </a:cubicBezTo>
                  <a:lnTo>
                    <a:pt x="49903" y="144598"/>
                  </a:lnTo>
                  <a:cubicBezTo>
                    <a:pt x="36668" y="144598"/>
                    <a:pt x="23975" y="139340"/>
                    <a:pt x="14616" y="129981"/>
                  </a:cubicBezTo>
                  <a:cubicBezTo>
                    <a:pt x="5258" y="120623"/>
                    <a:pt x="0" y="107930"/>
                    <a:pt x="0" y="94694"/>
                  </a:cubicBezTo>
                  <a:lnTo>
                    <a:pt x="0" y="49903"/>
                  </a:lnTo>
                  <a:cubicBezTo>
                    <a:pt x="0" y="22342"/>
                    <a:pt x="22342" y="0"/>
                    <a:pt x="49903" y="0"/>
                  </a:cubicBezTo>
                  <a:close/>
                </a:path>
              </a:pathLst>
            </a:custGeom>
            <a:solidFill>
              <a:srgbClr val="F7B8D2"/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531257" cy="2017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449703" y="4454263"/>
            <a:ext cx="5831488" cy="5329451"/>
            <a:chOff x="0" y="0"/>
            <a:chExt cx="1283804" cy="117328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83804" cy="1173280"/>
            </a:xfrm>
            <a:custGeom>
              <a:avLst/>
              <a:gdLst/>
              <a:ahLst/>
              <a:cxnLst/>
              <a:rect r="r" b="b" t="t" l="l"/>
              <a:pathLst>
                <a:path h="1173280" w="1283804">
                  <a:moveTo>
                    <a:pt x="25225" y="0"/>
                  </a:moveTo>
                  <a:lnTo>
                    <a:pt x="1258579" y="0"/>
                  </a:lnTo>
                  <a:cubicBezTo>
                    <a:pt x="1272510" y="0"/>
                    <a:pt x="1283804" y="11293"/>
                    <a:pt x="1283804" y="25225"/>
                  </a:cubicBezTo>
                  <a:lnTo>
                    <a:pt x="1283804" y="1148056"/>
                  </a:lnTo>
                  <a:cubicBezTo>
                    <a:pt x="1283804" y="1161987"/>
                    <a:pt x="1272510" y="1173280"/>
                    <a:pt x="1258579" y="1173280"/>
                  </a:cubicBezTo>
                  <a:lnTo>
                    <a:pt x="25225" y="1173280"/>
                  </a:lnTo>
                  <a:cubicBezTo>
                    <a:pt x="11293" y="1173280"/>
                    <a:pt x="0" y="1161987"/>
                    <a:pt x="0" y="1148056"/>
                  </a:cubicBezTo>
                  <a:lnTo>
                    <a:pt x="0" y="25225"/>
                  </a:lnTo>
                  <a:cubicBezTo>
                    <a:pt x="0" y="11293"/>
                    <a:pt x="11293" y="0"/>
                    <a:pt x="25225" y="0"/>
                  </a:cubicBezTo>
                  <a:close/>
                </a:path>
              </a:pathLst>
            </a:custGeom>
            <a:solidFill>
              <a:srgbClr val="F7B8D2"/>
            </a:solidFill>
            <a:ln cap="sq">
              <a:noFill/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1283804" cy="12304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900893" y="4441846"/>
            <a:ext cx="7351823" cy="5329451"/>
            <a:chOff x="0" y="0"/>
            <a:chExt cx="1618506" cy="117328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618506" cy="1173280"/>
            </a:xfrm>
            <a:custGeom>
              <a:avLst/>
              <a:gdLst/>
              <a:ahLst/>
              <a:cxnLst/>
              <a:rect r="r" b="b" t="t" l="l"/>
              <a:pathLst>
                <a:path h="1173280" w="1618506">
                  <a:moveTo>
                    <a:pt x="20008" y="0"/>
                  </a:moveTo>
                  <a:lnTo>
                    <a:pt x="1598498" y="0"/>
                  </a:lnTo>
                  <a:cubicBezTo>
                    <a:pt x="1603804" y="0"/>
                    <a:pt x="1608893" y="2108"/>
                    <a:pt x="1612646" y="5860"/>
                  </a:cubicBezTo>
                  <a:cubicBezTo>
                    <a:pt x="1616398" y="9613"/>
                    <a:pt x="1618506" y="14702"/>
                    <a:pt x="1618506" y="20008"/>
                  </a:cubicBezTo>
                  <a:lnTo>
                    <a:pt x="1618506" y="1153272"/>
                  </a:lnTo>
                  <a:cubicBezTo>
                    <a:pt x="1618506" y="1158578"/>
                    <a:pt x="1616398" y="1163668"/>
                    <a:pt x="1612646" y="1167420"/>
                  </a:cubicBezTo>
                  <a:cubicBezTo>
                    <a:pt x="1608893" y="1171172"/>
                    <a:pt x="1603804" y="1173280"/>
                    <a:pt x="1598498" y="1173280"/>
                  </a:cubicBezTo>
                  <a:lnTo>
                    <a:pt x="20008" y="1173280"/>
                  </a:lnTo>
                  <a:cubicBezTo>
                    <a:pt x="14702" y="1173280"/>
                    <a:pt x="9613" y="1171172"/>
                    <a:pt x="5860" y="1167420"/>
                  </a:cubicBezTo>
                  <a:cubicBezTo>
                    <a:pt x="2108" y="1163668"/>
                    <a:pt x="0" y="1158578"/>
                    <a:pt x="0" y="1153272"/>
                  </a:cubicBezTo>
                  <a:lnTo>
                    <a:pt x="0" y="20008"/>
                  </a:lnTo>
                  <a:cubicBezTo>
                    <a:pt x="0" y="14702"/>
                    <a:pt x="2108" y="9613"/>
                    <a:pt x="5860" y="5860"/>
                  </a:cubicBezTo>
                  <a:cubicBezTo>
                    <a:pt x="9613" y="2108"/>
                    <a:pt x="14702" y="0"/>
                    <a:pt x="20008" y="0"/>
                  </a:cubicBezTo>
                  <a:close/>
                </a:path>
              </a:pathLst>
            </a:custGeom>
            <a:solidFill>
              <a:srgbClr val="F7B8D2"/>
            </a:solidFill>
            <a:ln cap="sq">
              <a:noFill/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1618506" cy="12304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280777" y="996407"/>
            <a:ext cx="464139" cy="514995"/>
          </a:xfrm>
          <a:custGeom>
            <a:avLst/>
            <a:gdLst/>
            <a:ahLst/>
            <a:cxnLst/>
            <a:rect r="r" b="b" t="t" l="l"/>
            <a:pathLst>
              <a:path h="514995" w="464139">
                <a:moveTo>
                  <a:pt x="0" y="0"/>
                </a:moveTo>
                <a:lnTo>
                  <a:pt x="464140" y="0"/>
                </a:lnTo>
                <a:lnTo>
                  <a:pt x="464140" y="514996"/>
                </a:lnTo>
                <a:lnTo>
                  <a:pt x="0" y="5149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2259648" y="4757033"/>
            <a:ext cx="6681971" cy="4674243"/>
          </a:xfrm>
          <a:custGeom>
            <a:avLst/>
            <a:gdLst/>
            <a:ahLst/>
            <a:cxnLst/>
            <a:rect r="r" b="b" t="t" l="l"/>
            <a:pathLst>
              <a:path h="4674243" w="6681971">
                <a:moveTo>
                  <a:pt x="0" y="0"/>
                </a:moveTo>
                <a:lnTo>
                  <a:pt x="6681972" y="0"/>
                </a:lnTo>
                <a:lnTo>
                  <a:pt x="6681972" y="4674243"/>
                </a:lnTo>
                <a:lnTo>
                  <a:pt x="0" y="467424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9855842" y="4769450"/>
            <a:ext cx="4961006" cy="4674243"/>
          </a:xfrm>
          <a:custGeom>
            <a:avLst/>
            <a:gdLst/>
            <a:ahLst/>
            <a:cxnLst/>
            <a:rect r="r" b="b" t="t" l="l"/>
            <a:pathLst>
              <a:path h="4674243" w="4961006">
                <a:moveTo>
                  <a:pt x="0" y="0"/>
                </a:moveTo>
                <a:lnTo>
                  <a:pt x="4961006" y="0"/>
                </a:lnTo>
                <a:lnTo>
                  <a:pt x="4961006" y="4674243"/>
                </a:lnTo>
                <a:lnTo>
                  <a:pt x="0" y="467424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9688080" y="1049992"/>
            <a:ext cx="1074634" cy="35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tru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Home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491323" y="1049992"/>
            <a:ext cx="1446373" cy="35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tru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About Us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666306" y="1049992"/>
            <a:ext cx="1218869" cy="35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tru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Service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5613784" y="1049992"/>
            <a:ext cx="1281321" cy="35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tru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Contact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250987" y="1804380"/>
            <a:ext cx="14003458" cy="1018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382"/>
              </a:lnSpc>
              <a:spcBef>
                <a:spcPct val="0"/>
              </a:spcBef>
            </a:pPr>
            <a:r>
              <a:rPr lang="en-US" b="true" sz="6899">
                <a:solidFill>
                  <a:srgbClr val="F7B8D2"/>
                </a:solidFill>
                <a:latin typeface="Poppins Bold"/>
                <a:ea typeface="Poppins Bold"/>
                <a:cs typeface="Poppins Bold"/>
                <a:sym typeface="Poppins Bold"/>
              </a:rPr>
              <a:t>Models with High RAM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4523425" y="2792876"/>
            <a:ext cx="11731019" cy="1018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382"/>
              </a:lnSpc>
              <a:spcBef>
                <a:spcPct val="0"/>
              </a:spcBef>
            </a:pPr>
            <a:r>
              <a:rPr lang="en-US" b="true" sz="6899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and Flagship Processor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900893" y="996407"/>
            <a:ext cx="2342773" cy="324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01"/>
              </a:lnSpc>
            </a:pPr>
            <a:r>
              <a:rPr lang="en-US" sz="2150" b="true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Sanchit Gupta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900893" y="1332894"/>
            <a:ext cx="1425485" cy="1785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52"/>
              </a:lnSpc>
            </a:pPr>
            <a:r>
              <a:rPr lang="en-US" sz="1263">
                <a:solidFill>
                  <a:srgbClr val="2B2A2A"/>
                </a:solidFill>
                <a:latin typeface="Poppins"/>
                <a:ea typeface="Poppins"/>
                <a:cs typeface="Poppins"/>
                <a:sym typeface="Poppins"/>
              </a:rPr>
              <a:t>SQL Data Analysis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551549" y="3954545"/>
            <a:ext cx="6379184" cy="353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68"/>
              </a:lnSpc>
              <a:spcBef>
                <a:spcPct val="0"/>
              </a:spcBef>
            </a:pPr>
            <a:r>
              <a:rPr lang="en-US" b="true" sz="2400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Common Records Using INTERSECT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68C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24141">
            <a:off x="-720571" y="-1702946"/>
            <a:ext cx="4544240" cy="5877852"/>
            <a:chOff x="0" y="0"/>
            <a:chExt cx="665246" cy="86047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5246" cy="860478"/>
            </a:xfrm>
            <a:custGeom>
              <a:avLst/>
              <a:gdLst/>
              <a:ahLst/>
              <a:cxnLst/>
              <a:rect r="r" b="b" t="t" l="l"/>
              <a:pathLst>
                <a:path h="860478" w="665246">
                  <a:moveTo>
                    <a:pt x="115850" y="0"/>
                  </a:moveTo>
                  <a:lnTo>
                    <a:pt x="549396" y="0"/>
                  </a:lnTo>
                  <a:cubicBezTo>
                    <a:pt x="580122" y="0"/>
                    <a:pt x="609588" y="12206"/>
                    <a:pt x="631315" y="33932"/>
                  </a:cubicBezTo>
                  <a:cubicBezTo>
                    <a:pt x="653041" y="55658"/>
                    <a:pt x="665246" y="85125"/>
                    <a:pt x="665246" y="115850"/>
                  </a:cubicBezTo>
                  <a:lnTo>
                    <a:pt x="665246" y="744628"/>
                  </a:lnTo>
                  <a:cubicBezTo>
                    <a:pt x="665246" y="808610"/>
                    <a:pt x="613378" y="860478"/>
                    <a:pt x="549396" y="860478"/>
                  </a:cubicBezTo>
                  <a:lnTo>
                    <a:pt x="115850" y="860478"/>
                  </a:lnTo>
                  <a:cubicBezTo>
                    <a:pt x="51868" y="860478"/>
                    <a:pt x="0" y="808610"/>
                    <a:pt x="0" y="744628"/>
                  </a:cubicBezTo>
                  <a:lnTo>
                    <a:pt x="0" y="115850"/>
                  </a:lnTo>
                  <a:cubicBezTo>
                    <a:pt x="0" y="51868"/>
                    <a:pt x="51868" y="0"/>
                    <a:pt x="115850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665246" cy="8985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449703" y="1042777"/>
            <a:ext cx="1551389" cy="422257"/>
            <a:chOff x="0" y="0"/>
            <a:chExt cx="531257" cy="14459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31257" cy="144598"/>
            </a:xfrm>
            <a:custGeom>
              <a:avLst/>
              <a:gdLst/>
              <a:ahLst/>
              <a:cxnLst/>
              <a:rect r="r" b="b" t="t" l="l"/>
              <a:pathLst>
                <a:path h="144598" w="531257">
                  <a:moveTo>
                    <a:pt x="49903" y="0"/>
                  </a:moveTo>
                  <a:lnTo>
                    <a:pt x="481354" y="0"/>
                  </a:lnTo>
                  <a:cubicBezTo>
                    <a:pt x="508915" y="0"/>
                    <a:pt x="531257" y="22342"/>
                    <a:pt x="531257" y="49903"/>
                  </a:cubicBezTo>
                  <a:lnTo>
                    <a:pt x="531257" y="94694"/>
                  </a:lnTo>
                  <a:cubicBezTo>
                    <a:pt x="531257" y="122255"/>
                    <a:pt x="508915" y="144598"/>
                    <a:pt x="481354" y="144598"/>
                  </a:cubicBezTo>
                  <a:lnTo>
                    <a:pt x="49903" y="144598"/>
                  </a:lnTo>
                  <a:cubicBezTo>
                    <a:pt x="36668" y="144598"/>
                    <a:pt x="23975" y="139340"/>
                    <a:pt x="14616" y="129981"/>
                  </a:cubicBezTo>
                  <a:cubicBezTo>
                    <a:pt x="5258" y="120623"/>
                    <a:pt x="0" y="107930"/>
                    <a:pt x="0" y="94694"/>
                  </a:cubicBezTo>
                  <a:lnTo>
                    <a:pt x="0" y="49903"/>
                  </a:lnTo>
                  <a:cubicBezTo>
                    <a:pt x="0" y="22342"/>
                    <a:pt x="22342" y="0"/>
                    <a:pt x="49903" y="0"/>
                  </a:cubicBezTo>
                  <a:close/>
                </a:path>
              </a:pathLst>
            </a:custGeom>
            <a:solidFill>
              <a:srgbClr val="F7B8D2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531257" cy="2017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524141">
            <a:off x="13605760" y="6855137"/>
            <a:ext cx="7307079" cy="9451509"/>
            <a:chOff x="0" y="0"/>
            <a:chExt cx="665246" cy="86047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65246" cy="860478"/>
            </a:xfrm>
            <a:custGeom>
              <a:avLst/>
              <a:gdLst/>
              <a:ahLst/>
              <a:cxnLst/>
              <a:rect r="r" b="b" t="t" l="l"/>
              <a:pathLst>
                <a:path h="860478" w="665246">
                  <a:moveTo>
                    <a:pt x="72047" y="0"/>
                  </a:moveTo>
                  <a:lnTo>
                    <a:pt x="593200" y="0"/>
                  </a:lnTo>
                  <a:cubicBezTo>
                    <a:pt x="612308" y="0"/>
                    <a:pt x="630633" y="7591"/>
                    <a:pt x="644144" y="21102"/>
                  </a:cubicBezTo>
                  <a:cubicBezTo>
                    <a:pt x="657656" y="34613"/>
                    <a:pt x="665246" y="52939"/>
                    <a:pt x="665246" y="72047"/>
                  </a:cubicBezTo>
                  <a:lnTo>
                    <a:pt x="665246" y="788431"/>
                  </a:lnTo>
                  <a:cubicBezTo>
                    <a:pt x="665246" y="807539"/>
                    <a:pt x="657656" y="825865"/>
                    <a:pt x="644144" y="839376"/>
                  </a:cubicBezTo>
                  <a:cubicBezTo>
                    <a:pt x="630633" y="852887"/>
                    <a:pt x="612308" y="860478"/>
                    <a:pt x="593200" y="860478"/>
                  </a:cubicBezTo>
                  <a:lnTo>
                    <a:pt x="72047" y="860478"/>
                  </a:lnTo>
                  <a:cubicBezTo>
                    <a:pt x="52939" y="860478"/>
                    <a:pt x="34613" y="852887"/>
                    <a:pt x="21102" y="839376"/>
                  </a:cubicBezTo>
                  <a:cubicBezTo>
                    <a:pt x="7591" y="825865"/>
                    <a:pt x="0" y="807539"/>
                    <a:pt x="0" y="788431"/>
                  </a:cubicBezTo>
                  <a:lnTo>
                    <a:pt x="0" y="72047"/>
                  </a:lnTo>
                  <a:cubicBezTo>
                    <a:pt x="0" y="52939"/>
                    <a:pt x="7591" y="34613"/>
                    <a:pt x="21102" y="21102"/>
                  </a:cubicBezTo>
                  <a:cubicBezTo>
                    <a:pt x="34613" y="7591"/>
                    <a:pt x="52939" y="0"/>
                    <a:pt x="72047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665246" cy="8985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684646" y="3374588"/>
            <a:ext cx="9059728" cy="4049588"/>
            <a:chOff x="0" y="0"/>
            <a:chExt cx="2386101" cy="106655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386101" cy="1066558"/>
            </a:xfrm>
            <a:custGeom>
              <a:avLst/>
              <a:gdLst/>
              <a:ahLst/>
              <a:cxnLst/>
              <a:rect r="r" b="b" t="t" l="l"/>
              <a:pathLst>
                <a:path h="1066558" w="2386101">
                  <a:moveTo>
                    <a:pt x="24782" y="0"/>
                  </a:moveTo>
                  <a:lnTo>
                    <a:pt x="2361320" y="0"/>
                  </a:lnTo>
                  <a:cubicBezTo>
                    <a:pt x="2367892" y="0"/>
                    <a:pt x="2374195" y="2611"/>
                    <a:pt x="2378843" y="7258"/>
                  </a:cubicBezTo>
                  <a:cubicBezTo>
                    <a:pt x="2383490" y="11906"/>
                    <a:pt x="2386101" y="18209"/>
                    <a:pt x="2386101" y="24782"/>
                  </a:cubicBezTo>
                  <a:lnTo>
                    <a:pt x="2386101" y="1041777"/>
                  </a:lnTo>
                  <a:cubicBezTo>
                    <a:pt x="2386101" y="1048349"/>
                    <a:pt x="2383490" y="1054652"/>
                    <a:pt x="2378843" y="1059300"/>
                  </a:cubicBezTo>
                  <a:cubicBezTo>
                    <a:pt x="2374195" y="1063947"/>
                    <a:pt x="2367892" y="1066558"/>
                    <a:pt x="2361320" y="1066558"/>
                  </a:cubicBezTo>
                  <a:lnTo>
                    <a:pt x="24782" y="1066558"/>
                  </a:lnTo>
                  <a:cubicBezTo>
                    <a:pt x="18209" y="1066558"/>
                    <a:pt x="11906" y="1063947"/>
                    <a:pt x="7258" y="1059300"/>
                  </a:cubicBezTo>
                  <a:cubicBezTo>
                    <a:pt x="2611" y="1054652"/>
                    <a:pt x="0" y="1048349"/>
                    <a:pt x="0" y="1041777"/>
                  </a:cubicBezTo>
                  <a:lnTo>
                    <a:pt x="0" y="24782"/>
                  </a:lnTo>
                  <a:cubicBezTo>
                    <a:pt x="0" y="18209"/>
                    <a:pt x="2611" y="11906"/>
                    <a:pt x="7258" y="7258"/>
                  </a:cubicBezTo>
                  <a:cubicBezTo>
                    <a:pt x="11906" y="2611"/>
                    <a:pt x="18209" y="0"/>
                    <a:pt x="2478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2386101" cy="11237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53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366745" y="7301269"/>
            <a:ext cx="4249157" cy="697540"/>
            <a:chOff x="0" y="0"/>
            <a:chExt cx="1455080" cy="23886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455080" cy="238865"/>
            </a:xfrm>
            <a:custGeom>
              <a:avLst/>
              <a:gdLst/>
              <a:ahLst/>
              <a:cxnLst/>
              <a:rect r="r" b="b" t="t" l="l"/>
              <a:pathLst>
                <a:path h="238865" w="1455080">
                  <a:moveTo>
                    <a:pt x="119433" y="0"/>
                  </a:moveTo>
                  <a:lnTo>
                    <a:pt x="1335647" y="0"/>
                  </a:lnTo>
                  <a:cubicBezTo>
                    <a:pt x="1367323" y="0"/>
                    <a:pt x="1397701" y="12583"/>
                    <a:pt x="1420099" y="34981"/>
                  </a:cubicBezTo>
                  <a:cubicBezTo>
                    <a:pt x="1442497" y="57379"/>
                    <a:pt x="1455080" y="87757"/>
                    <a:pt x="1455080" y="119433"/>
                  </a:cubicBezTo>
                  <a:lnTo>
                    <a:pt x="1455080" y="119433"/>
                  </a:lnTo>
                  <a:cubicBezTo>
                    <a:pt x="1455080" y="185393"/>
                    <a:pt x="1401608" y="238865"/>
                    <a:pt x="1335647" y="238865"/>
                  </a:cubicBezTo>
                  <a:lnTo>
                    <a:pt x="119433" y="238865"/>
                  </a:lnTo>
                  <a:cubicBezTo>
                    <a:pt x="53472" y="238865"/>
                    <a:pt x="0" y="185393"/>
                    <a:pt x="0" y="119433"/>
                  </a:cubicBezTo>
                  <a:lnTo>
                    <a:pt x="0" y="119433"/>
                  </a:lnTo>
                  <a:cubicBezTo>
                    <a:pt x="0" y="53472"/>
                    <a:pt x="53472" y="0"/>
                    <a:pt x="119433" y="0"/>
                  </a:cubicBezTo>
                  <a:close/>
                </a:path>
              </a:pathLst>
            </a:custGeom>
            <a:solidFill>
              <a:srgbClr val="F7B8D2"/>
            </a:solidFill>
            <a:ln cap="rnd">
              <a:noFill/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1455080" cy="2960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9750969" y="7446126"/>
            <a:ext cx="3480709" cy="35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true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Sanchit Gupta</a:t>
            </a:r>
          </a:p>
        </p:txBody>
      </p:sp>
      <p:grpSp>
        <p:nvGrpSpPr>
          <p:cNvPr name="Group 18" id="18"/>
          <p:cNvGrpSpPr>
            <a:grpSpLocks noChangeAspect="true"/>
          </p:cNvGrpSpPr>
          <p:nvPr/>
        </p:nvGrpSpPr>
        <p:grpSpPr>
          <a:xfrm rot="0">
            <a:off x="1280777" y="2223926"/>
            <a:ext cx="6841525" cy="13537133"/>
            <a:chOff x="0" y="0"/>
            <a:chExt cx="2620010" cy="518414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solidFill>
              <a:srgbClr val="F7B8D2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9688080" y="1049992"/>
            <a:ext cx="1074634" cy="35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true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Home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1491323" y="1049992"/>
            <a:ext cx="1446373" cy="35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true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About Us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3666306" y="1049992"/>
            <a:ext cx="1218869" cy="35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true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Service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5613784" y="1049992"/>
            <a:ext cx="1281321" cy="35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true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Contact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9382960" y="4377295"/>
            <a:ext cx="6635037" cy="2063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15"/>
              </a:lnSpc>
            </a:pPr>
            <a:r>
              <a:rPr lang="en-US" sz="4968" b="true">
                <a:solidFill>
                  <a:srgbClr val="6B64B8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 f</a:t>
            </a:r>
            <a:r>
              <a:rPr lang="en-US" sz="4968" b="true">
                <a:solidFill>
                  <a:srgbClr val="6B64B8"/>
                </a:solidFill>
                <a:latin typeface="Poppins Bold"/>
                <a:ea typeface="Poppins Bold"/>
                <a:cs typeface="Poppins Bold"/>
                <a:sym typeface="Poppins Bold"/>
              </a:rPr>
              <a:t>or viewing this project!</a:t>
            </a:r>
          </a:p>
          <a:p>
            <a:pPr algn="l">
              <a:lnSpc>
                <a:spcPts val="5315"/>
              </a:lnSpc>
              <a:spcBef>
                <a:spcPct val="0"/>
              </a:spcBef>
            </a:pPr>
          </a:p>
        </p:txBody>
      </p:sp>
      <p:sp>
        <p:nvSpPr>
          <p:cNvPr name="TextBox 33" id="33"/>
          <p:cNvSpPr txBox="true"/>
          <p:nvPr/>
        </p:nvSpPr>
        <p:spPr>
          <a:xfrm rot="0">
            <a:off x="9449703" y="5999734"/>
            <a:ext cx="6247039" cy="729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315"/>
              </a:lnSpc>
              <a:spcBef>
                <a:spcPct val="0"/>
              </a:spcBef>
            </a:pPr>
            <a:r>
              <a:rPr lang="en-US" b="true" sz="4968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: Let’s c</a:t>
            </a:r>
            <a:r>
              <a:rPr lang="en-US" b="true" sz="4968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onnect</a:t>
            </a:r>
          </a:p>
        </p:txBody>
      </p:sp>
      <p:sp>
        <p:nvSpPr>
          <p:cNvPr name="Freeform 34" id="34"/>
          <p:cNvSpPr/>
          <p:nvPr/>
        </p:nvSpPr>
        <p:spPr>
          <a:xfrm flipH="false" flipV="false" rot="0">
            <a:off x="1280777" y="996407"/>
            <a:ext cx="464139" cy="514995"/>
          </a:xfrm>
          <a:custGeom>
            <a:avLst/>
            <a:gdLst/>
            <a:ahLst/>
            <a:cxnLst/>
            <a:rect r="r" b="b" t="t" l="l"/>
            <a:pathLst>
              <a:path h="514995" w="464139">
                <a:moveTo>
                  <a:pt x="0" y="0"/>
                </a:moveTo>
                <a:lnTo>
                  <a:pt x="464140" y="0"/>
                </a:lnTo>
                <a:lnTo>
                  <a:pt x="464140" y="514996"/>
                </a:lnTo>
                <a:lnTo>
                  <a:pt x="0" y="5149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5" id="35"/>
          <p:cNvSpPr txBox="true"/>
          <p:nvPr/>
        </p:nvSpPr>
        <p:spPr>
          <a:xfrm rot="0">
            <a:off x="1900893" y="996407"/>
            <a:ext cx="2342773" cy="324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01"/>
              </a:lnSpc>
            </a:pPr>
            <a:r>
              <a:rPr lang="en-US" sz="2150" b="true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Sanchit Gupta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900893" y="1332894"/>
            <a:ext cx="1425485" cy="1785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52"/>
              </a:lnSpc>
            </a:pPr>
            <a:r>
              <a:rPr lang="en-US" sz="1263">
                <a:solidFill>
                  <a:srgbClr val="2B2A2A"/>
                </a:solidFill>
                <a:latin typeface="Poppins"/>
                <a:ea typeface="Poppins"/>
                <a:cs typeface="Poppins"/>
                <a:sym typeface="Poppins"/>
              </a:rPr>
              <a:t>SQL Data Analysis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2903562" y="4267387"/>
            <a:ext cx="3500706" cy="1338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08"/>
              </a:lnSpc>
            </a:pPr>
            <a:r>
              <a:rPr lang="en-US" b="true" sz="3185">
                <a:solidFill>
                  <a:srgbClr val="6B64B8"/>
                </a:solidFill>
                <a:latin typeface="Poppins Bold"/>
                <a:ea typeface="Poppins Bold"/>
                <a:cs typeface="Poppins Bold"/>
                <a:sym typeface="Poppins Bold"/>
              </a:rPr>
              <a:t>LinkedIn: </a:t>
            </a:r>
            <a:r>
              <a:rPr lang="en-US" b="true" sz="3185" u="sng">
                <a:solidFill>
                  <a:srgbClr val="6B64B8"/>
                </a:solidFill>
                <a:latin typeface="Poppins Bold"/>
                <a:ea typeface="Poppins Bold"/>
                <a:cs typeface="Poppins Bold"/>
                <a:sym typeface="Poppins Bold"/>
                <a:hlinkClick r:id="rId4" tooltip="https://linkedin.com/in/sanchitbytes"/>
              </a:rPr>
              <a:t>linkedin.com/in/sanchitbytes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2903562" y="5851132"/>
            <a:ext cx="3500706" cy="1338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08"/>
              </a:lnSpc>
            </a:pPr>
            <a:r>
              <a:rPr lang="en-US" b="true" sz="3185">
                <a:solidFill>
                  <a:srgbClr val="6B64B8"/>
                </a:solidFill>
                <a:latin typeface="Poppins Bold"/>
                <a:ea typeface="Poppins Bold"/>
                <a:cs typeface="Poppins Bold"/>
                <a:sym typeface="Poppins Bold"/>
              </a:rPr>
              <a:t>GitHub: </a:t>
            </a:r>
            <a:r>
              <a:rPr lang="en-US" b="true" sz="3185" u="sng">
                <a:solidFill>
                  <a:srgbClr val="6B64B8"/>
                </a:solidFill>
                <a:latin typeface="Poppins Bold"/>
                <a:ea typeface="Poppins Bold"/>
                <a:cs typeface="Poppins Bold"/>
                <a:sym typeface="Poppins Bold"/>
                <a:hlinkClick r:id="rId5" tooltip="https://github.com/sanchitbytes"/>
              </a:rPr>
              <a:t>github.com/sanchitbytes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2903562" y="7437179"/>
            <a:ext cx="3500706" cy="1338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08"/>
              </a:lnSpc>
            </a:pPr>
            <a:r>
              <a:rPr lang="en-US" sz="3185" b="true">
                <a:solidFill>
                  <a:srgbClr val="6B64B8"/>
                </a:solidFill>
                <a:latin typeface="Poppins Bold"/>
                <a:ea typeface="Poppins Bold"/>
                <a:cs typeface="Poppins Bold"/>
                <a:sym typeface="Poppins Bold"/>
              </a:rPr>
              <a:t>Email: </a:t>
            </a:r>
            <a:r>
              <a:rPr lang="en-US" b="true" sz="3185" u="none">
                <a:solidFill>
                  <a:srgbClr val="6B64B8"/>
                </a:solidFill>
                <a:latin typeface="Poppins Bold"/>
                <a:ea typeface="Poppins Bold"/>
                <a:cs typeface="Poppins Bold"/>
                <a:sym typeface="Poppins Bold"/>
              </a:rPr>
              <a:t>sanchitbytes</a:t>
            </a:r>
          </a:p>
          <a:p>
            <a:pPr algn="ctr">
              <a:lnSpc>
                <a:spcPts val="3408"/>
              </a:lnSpc>
            </a:pPr>
            <a:r>
              <a:rPr lang="en-US" b="true" sz="3185">
                <a:solidFill>
                  <a:srgbClr val="6B64B8"/>
                </a:solidFill>
                <a:latin typeface="Poppins Bold"/>
                <a:ea typeface="Poppins Bold"/>
                <a:cs typeface="Poppins Bold"/>
                <a:sym typeface="Poppins Bold"/>
              </a:rPr>
              <a:t>@gmail.com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68C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24141">
            <a:off x="-720571" y="-1702946"/>
            <a:ext cx="4544240" cy="5877852"/>
            <a:chOff x="0" y="0"/>
            <a:chExt cx="665246" cy="86047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5246" cy="860478"/>
            </a:xfrm>
            <a:custGeom>
              <a:avLst/>
              <a:gdLst/>
              <a:ahLst/>
              <a:cxnLst/>
              <a:rect r="r" b="b" t="t" l="l"/>
              <a:pathLst>
                <a:path h="860478" w="665246">
                  <a:moveTo>
                    <a:pt x="115850" y="0"/>
                  </a:moveTo>
                  <a:lnTo>
                    <a:pt x="549396" y="0"/>
                  </a:lnTo>
                  <a:cubicBezTo>
                    <a:pt x="580122" y="0"/>
                    <a:pt x="609588" y="12206"/>
                    <a:pt x="631315" y="33932"/>
                  </a:cubicBezTo>
                  <a:cubicBezTo>
                    <a:pt x="653041" y="55658"/>
                    <a:pt x="665246" y="85125"/>
                    <a:pt x="665246" y="115850"/>
                  </a:cubicBezTo>
                  <a:lnTo>
                    <a:pt x="665246" y="744628"/>
                  </a:lnTo>
                  <a:cubicBezTo>
                    <a:pt x="665246" y="808610"/>
                    <a:pt x="613378" y="860478"/>
                    <a:pt x="549396" y="860478"/>
                  </a:cubicBezTo>
                  <a:lnTo>
                    <a:pt x="115850" y="860478"/>
                  </a:lnTo>
                  <a:cubicBezTo>
                    <a:pt x="51868" y="860478"/>
                    <a:pt x="0" y="808610"/>
                    <a:pt x="0" y="744628"/>
                  </a:cubicBezTo>
                  <a:lnTo>
                    <a:pt x="0" y="115850"/>
                  </a:lnTo>
                  <a:cubicBezTo>
                    <a:pt x="0" y="51868"/>
                    <a:pt x="51868" y="0"/>
                    <a:pt x="115850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665246" cy="8985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24141">
            <a:off x="11729743" y="4532546"/>
            <a:ext cx="7307079" cy="9451509"/>
            <a:chOff x="0" y="0"/>
            <a:chExt cx="665246" cy="86047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65246" cy="860478"/>
            </a:xfrm>
            <a:custGeom>
              <a:avLst/>
              <a:gdLst/>
              <a:ahLst/>
              <a:cxnLst/>
              <a:rect r="r" b="b" t="t" l="l"/>
              <a:pathLst>
                <a:path h="860478" w="665246">
                  <a:moveTo>
                    <a:pt x="72047" y="0"/>
                  </a:moveTo>
                  <a:lnTo>
                    <a:pt x="593200" y="0"/>
                  </a:lnTo>
                  <a:cubicBezTo>
                    <a:pt x="612308" y="0"/>
                    <a:pt x="630633" y="7591"/>
                    <a:pt x="644144" y="21102"/>
                  </a:cubicBezTo>
                  <a:cubicBezTo>
                    <a:pt x="657656" y="34613"/>
                    <a:pt x="665246" y="52939"/>
                    <a:pt x="665246" y="72047"/>
                  </a:cubicBezTo>
                  <a:lnTo>
                    <a:pt x="665246" y="788431"/>
                  </a:lnTo>
                  <a:cubicBezTo>
                    <a:pt x="665246" y="807539"/>
                    <a:pt x="657656" y="825865"/>
                    <a:pt x="644144" y="839376"/>
                  </a:cubicBezTo>
                  <a:cubicBezTo>
                    <a:pt x="630633" y="852887"/>
                    <a:pt x="612308" y="860478"/>
                    <a:pt x="593200" y="860478"/>
                  </a:cubicBezTo>
                  <a:lnTo>
                    <a:pt x="72047" y="860478"/>
                  </a:lnTo>
                  <a:cubicBezTo>
                    <a:pt x="52939" y="860478"/>
                    <a:pt x="34613" y="852887"/>
                    <a:pt x="21102" y="839376"/>
                  </a:cubicBezTo>
                  <a:cubicBezTo>
                    <a:pt x="7591" y="825865"/>
                    <a:pt x="0" y="807539"/>
                    <a:pt x="0" y="788431"/>
                  </a:cubicBezTo>
                  <a:lnTo>
                    <a:pt x="0" y="72047"/>
                  </a:lnTo>
                  <a:cubicBezTo>
                    <a:pt x="0" y="52939"/>
                    <a:pt x="7591" y="34613"/>
                    <a:pt x="21102" y="21102"/>
                  </a:cubicBezTo>
                  <a:cubicBezTo>
                    <a:pt x="34613" y="7591"/>
                    <a:pt x="52939" y="0"/>
                    <a:pt x="72047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665246" cy="8985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716789" y="2585963"/>
            <a:ext cx="6406223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24"/>
              </a:lnSpc>
            </a:pPr>
            <a:r>
              <a:rPr lang="en-US" sz="7499" b="true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Introduction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9449703" y="1042777"/>
            <a:ext cx="1551389" cy="422257"/>
            <a:chOff x="0" y="0"/>
            <a:chExt cx="531257" cy="14459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31257" cy="144598"/>
            </a:xfrm>
            <a:custGeom>
              <a:avLst/>
              <a:gdLst/>
              <a:ahLst/>
              <a:cxnLst/>
              <a:rect r="r" b="b" t="t" l="l"/>
              <a:pathLst>
                <a:path h="144598" w="531257">
                  <a:moveTo>
                    <a:pt x="49903" y="0"/>
                  </a:moveTo>
                  <a:lnTo>
                    <a:pt x="481354" y="0"/>
                  </a:lnTo>
                  <a:cubicBezTo>
                    <a:pt x="508915" y="0"/>
                    <a:pt x="531257" y="22342"/>
                    <a:pt x="531257" y="49903"/>
                  </a:cubicBezTo>
                  <a:lnTo>
                    <a:pt x="531257" y="94694"/>
                  </a:lnTo>
                  <a:cubicBezTo>
                    <a:pt x="531257" y="122255"/>
                    <a:pt x="508915" y="144598"/>
                    <a:pt x="481354" y="144598"/>
                  </a:cubicBezTo>
                  <a:lnTo>
                    <a:pt x="49903" y="144598"/>
                  </a:lnTo>
                  <a:cubicBezTo>
                    <a:pt x="36668" y="144598"/>
                    <a:pt x="23975" y="139340"/>
                    <a:pt x="14616" y="129981"/>
                  </a:cubicBezTo>
                  <a:cubicBezTo>
                    <a:pt x="5258" y="120623"/>
                    <a:pt x="0" y="107930"/>
                    <a:pt x="0" y="94694"/>
                  </a:cubicBezTo>
                  <a:lnTo>
                    <a:pt x="0" y="49903"/>
                  </a:lnTo>
                  <a:cubicBezTo>
                    <a:pt x="0" y="22342"/>
                    <a:pt x="22342" y="0"/>
                    <a:pt x="49903" y="0"/>
                  </a:cubicBezTo>
                  <a:close/>
                </a:path>
              </a:pathLst>
            </a:custGeom>
            <a:solidFill>
              <a:srgbClr val="F7B8D2"/>
            </a:solid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531257" cy="2017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551549" y="8240596"/>
            <a:ext cx="3970670" cy="551300"/>
            <a:chOff x="0" y="0"/>
            <a:chExt cx="1359715" cy="18878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359715" cy="188787"/>
            </a:xfrm>
            <a:custGeom>
              <a:avLst/>
              <a:gdLst/>
              <a:ahLst/>
              <a:cxnLst/>
              <a:rect r="r" b="b" t="t" l="l"/>
              <a:pathLst>
                <a:path h="188787" w="1359715">
                  <a:moveTo>
                    <a:pt x="19498" y="0"/>
                  </a:moveTo>
                  <a:lnTo>
                    <a:pt x="1340217" y="0"/>
                  </a:lnTo>
                  <a:cubicBezTo>
                    <a:pt x="1345388" y="0"/>
                    <a:pt x="1350348" y="2054"/>
                    <a:pt x="1354004" y="5711"/>
                  </a:cubicBezTo>
                  <a:cubicBezTo>
                    <a:pt x="1357661" y="9367"/>
                    <a:pt x="1359715" y="14327"/>
                    <a:pt x="1359715" y="19498"/>
                  </a:cubicBezTo>
                  <a:lnTo>
                    <a:pt x="1359715" y="169289"/>
                  </a:lnTo>
                  <a:cubicBezTo>
                    <a:pt x="1359715" y="180058"/>
                    <a:pt x="1350985" y="188787"/>
                    <a:pt x="1340217" y="188787"/>
                  </a:cubicBezTo>
                  <a:lnTo>
                    <a:pt x="19498" y="188787"/>
                  </a:lnTo>
                  <a:cubicBezTo>
                    <a:pt x="8729" y="188787"/>
                    <a:pt x="0" y="180058"/>
                    <a:pt x="0" y="169289"/>
                  </a:cubicBezTo>
                  <a:lnTo>
                    <a:pt x="0" y="19498"/>
                  </a:lnTo>
                  <a:cubicBezTo>
                    <a:pt x="0" y="8729"/>
                    <a:pt x="8729" y="0"/>
                    <a:pt x="19498" y="0"/>
                  </a:cubicBezTo>
                  <a:close/>
                </a:path>
              </a:pathLst>
            </a:custGeom>
            <a:solidFill>
              <a:srgbClr val="8981DF"/>
            </a:solidFill>
            <a:ln cap="sq">
              <a:noFill/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57150"/>
              <a:ext cx="1359715" cy="2459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9688080" y="1049992"/>
            <a:ext cx="1074634" cy="35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true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Home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491323" y="1049992"/>
            <a:ext cx="1446373" cy="35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true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About Us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666306" y="1049992"/>
            <a:ext cx="1218869" cy="35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true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Service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613784" y="1049992"/>
            <a:ext cx="1281321" cy="35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true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Contact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716789" y="4543684"/>
            <a:ext cx="6580386" cy="1149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20"/>
              </a:lnSpc>
            </a:pPr>
            <a:r>
              <a:rPr lang="en-US" sz="2000">
                <a:solidFill>
                  <a:srgbClr val="2B2A2A"/>
                </a:solidFill>
                <a:latin typeface="Poppins"/>
                <a:ea typeface="Poppins"/>
                <a:cs typeface="Poppins"/>
                <a:sym typeface="Poppins"/>
              </a:rPr>
              <a:t>This project explores a smartphone dataset using SQL to uncover meaningful insights about pricing, features, performance, and market trends.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744917" y="5962235"/>
            <a:ext cx="6396866" cy="1911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20"/>
              </a:lnSpc>
            </a:pPr>
            <a:r>
              <a:rPr lang="en-US" sz="2000">
                <a:solidFill>
                  <a:srgbClr val="2B2A2A"/>
                </a:solidFill>
                <a:latin typeface="Poppins"/>
                <a:ea typeface="Poppins"/>
                <a:cs typeface="Poppins"/>
                <a:sym typeface="Poppins"/>
              </a:rPr>
              <a:t>The goal was to move beyond raw specs and answer business-style questions — like which brands dominate premium segments, how features impact value, and what trends shape the market.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692239" y="8279391"/>
            <a:ext cx="3689291" cy="387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20"/>
              </a:lnSpc>
            </a:pPr>
            <a:r>
              <a:rPr lang="en-US" sz="2000">
                <a:solidFill>
                  <a:srgbClr val="2B2A2A"/>
                </a:solidFill>
                <a:latin typeface="Poppins"/>
                <a:ea typeface="Poppins"/>
                <a:cs typeface="Poppins"/>
                <a:sym typeface="Poppins"/>
              </a:rPr>
              <a:t>Dataset source: Kaggle.com</a:t>
            </a:r>
          </a:p>
        </p:txBody>
      </p: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11131362" y="2429273"/>
            <a:ext cx="5069887" cy="10031643"/>
            <a:chOff x="0" y="0"/>
            <a:chExt cx="2620010" cy="518414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solidFill>
              <a:srgbClr val="F7B8D2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sp>
        <p:nvSpPr>
          <p:cNvPr name="Freeform 32" id="32"/>
          <p:cNvSpPr/>
          <p:nvPr/>
        </p:nvSpPr>
        <p:spPr>
          <a:xfrm flipH="false" flipV="false" rot="0">
            <a:off x="1280777" y="996407"/>
            <a:ext cx="464139" cy="514995"/>
          </a:xfrm>
          <a:custGeom>
            <a:avLst/>
            <a:gdLst/>
            <a:ahLst/>
            <a:cxnLst/>
            <a:rect r="r" b="b" t="t" l="l"/>
            <a:pathLst>
              <a:path h="514995" w="464139">
                <a:moveTo>
                  <a:pt x="0" y="0"/>
                </a:moveTo>
                <a:lnTo>
                  <a:pt x="464140" y="0"/>
                </a:lnTo>
                <a:lnTo>
                  <a:pt x="464140" y="514996"/>
                </a:lnTo>
                <a:lnTo>
                  <a:pt x="0" y="5149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1900893" y="996407"/>
            <a:ext cx="2342773" cy="324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01"/>
              </a:lnSpc>
            </a:pPr>
            <a:r>
              <a:rPr lang="en-US" sz="2150" b="true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Sanchit Gupta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900893" y="1332894"/>
            <a:ext cx="1425485" cy="1785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52"/>
              </a:lnSpc>
            </a:pPr>
            <a:r>
              <a:rPr lang="en-US" sz="1263">
                <a:solidFill>
                  <a:srgbClr val="2B2A2A"/>
                </a:solidFill>
                <a:latin typeface="Poppins"/>
                <a:ea typeface="Poppins"/>
                <a:cs typeface="Poppins"/>
                <a:sym typeface="Poppins"/>
              </a:rPr>
              <a:t>SQL Data Analysis</a:t>
            </a:r>
          </a:p>
        </p:txBody>
      </p:sp>
      <p:sp>
        <p:nvSpPr>
          <p:cNvPr name="Freeform 35" id="35"/>
          <p:cNvSpPr/>
          <p:nvPr/>
        </p:nvSpPr>
        <p:spPr>
          <a:xfrm flipH="false" flipV="false" rot="0">
            <a:off x="12878166" y="5044543"/>
            <a:ext cx="1808659" cy="2006834"/>
          </a:xfrm>
          <a:custGeom>
            <a:avLst/>
            <a:gdLst/>
            <a:ahLst/>
            <a:cxnLst/>
            <a:rect r="r" b="b" t="t" l="l"/>
            <a:pathLst>
              <a:path h="2006834" w="1808659">
                <a:moveTo>
                  <a:pt x="0" y="0"/>
                </a:moveTo>
                <a:lnTo>
                  <a:pt x="1808659" y="0"/>
                </a:lnTo>
                <a:lnTo>
                  <a:pt x="1808659" y="2006834"/>
                </a:lnTo>
                <a:lnTo>
                  <a:pt x="0" y="20068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6" id="36"/>
          <p:cNvSpPr txBox="true"/>
          <p:nvPr/>
        </p:nvSpPr>
        <p:spPr>
          <a:xfrm rot="0">
            <a:off x="12351713" y="7792047"/>
            <a:ext cx="2859511" cy="906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08"/>
              </a:lnSpc>
            </a:pPr>
            <a:r>
              <a:rPr lang="en-US" b="true" sz="3185">
                <a:solidFill>
                  <a:srgbClr val="6B64B8"/>
                </a:solidFill>
                <a:latin typeface="Poppins Bold"/>
                <a:ea typeface="Poppins Bold"/>
                <a:cs typeface="Poppins Bold"/>
                <a:sym typeface="Poppins Bold"/>
              </a:rPr>
              <a:t>SQL Data Analysis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2878166" y="7504883"/>
            <a:ext cx="1806604" cy="2776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03"/>
              </a:lnSpc>
            </a:pPr>
            <a:r>
              <a:rPr lang="en-US" sz="1872">
                <a:solidFill>
                  <a:srgbClr val="2B2A2A"/>
                </a:solidFill>
                <a:latin typeface="Poppins"/>
                <a:ea typeface="Poppins"/>
                <a:cs typeface="Poppins"/>
                <a:sym typeface="Poppins"/>
              </a:rPr>
              <a:t>Project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68C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24141">
            <a:off x="-720571" y="-1702946"/>
            <a:ext cx="4544240" cy="5877852"/>
            <a:chOff x="0" y="0"/>
            <a:chExt cx="665246" cy="86047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5246" cy="860478"/>
            </a:xfrm>
            <a:custGeom>
              <a:avLst/>
              <a:gdLst/>
              <a:ahLst/>
              <a:cxnLst/>
              <a:rect r="r" b="b" t="t" l="l"/>
              <a:pathLst>
                <a:path h="860478" w="665246">
                  <a:moveTo>
                    <a:pt x="115850" y="0"/>
                  </a:moveTo>
                  <a:lnTo>
                    <a:pt x="549396" y="0"/>
                  </a:lnTo>
                  <a:cubicBezTo>
                    <a:pt x="580122" y="0"/>
                    <a:pt x="609588" y="12206"/>
                    <a:pt x="631315" y="33932"/>
                  </a:cubicBezTo>
                  <a:cubicBezTo>
                    <a:pt x="653041" y="55658"/>
                    <a:pt x="665246" y="85125"/>
                    <a:pt x="665246" y="115850"/>
                  </a:cubicBezTo>
                  <a:lnTo>
                    <a:pt x="665246" y="744628"/>
                  </a:lnTo>
                  <a:cubicBezTo>
                    <a:pt x="665246" y="808610"/>
                    <a:pt x="613378" y="860478"/>
                    <a:pt x="549396" y="860478"/>
                  </a:cubicBezTo>
                  <a:lnTo>
                    <a:pt x="115850" y="860478"/>
                  </a:lnTo>
                  <a:cubicBezTo>
                    <a:pt x="51868" y="860478"/>
                    <a:pt x="0" y="808610"/>
                    <a:pt x="0" y="744628"/>
                  </a:cubicBezTo>
                  <a:lnTo>
                    <a:pt x="0" y="115850"/>
                  </a:lnTo>
                  <a:cubicBezTo>
                    <a:pt x="0" y="51868"/>
                    <a:pt x="51868" y="0"/>
                    <a:pt x="115850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665246" cy="8985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473106">
            <a:off x="9671821" y="4051170"/>
            <a:ext cx="11855355" cy="8511976"/>
            <a:chOff x="0" y="0"/>
            <a:chExt cx="1079327" cy="77494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79327" cy="774942"/>
            </a:xfrm>
            <a:custGeom>
              <a:avLst/>
              <a:gdLst/>
              <a:ahLst/>
              <a:cxnLst/>
              <a:rect r="r" b="b" t="t" l="l"/>
              <a:pathLst>
                <a:path h="774942" w="1079327">
                  <a:moveTo>
                    <a:pt x="44406" y="0"/>
                  </a:moveTo>
                  <a:lnTo>
                    <a:pt x="1034921" y="0"/>
                  </a:lnTo>
                  <a:cubicBezTo>
                    <a:pt x="1046698" y="0"/>
                    <a:pt x="1057993" y="4678"/>
                    <a:pt x="1066321" y="13006"/>
                  </a:cubicBezTo>
                  <a:cubicBezTo>
                    <a:pt x="1074649" y="21334"/>
                    <a:pt x="1079327" y="32629"/>
                    <a:pt x="1079327" y="44406"/>
                  </a:cubicBezTo>
                  <a:lnTo>
                    <a:pt x="1079327" y="730535"/>
                  </a:lnTo>
                  <a:cubicBezTo>
                    <a:pt x="1079327" y="742313"/>
                    <a:pt x="1074649" y="753608"/>
                    <a:pt x="1066321" y="761935"/>
                  </a:cubicBezTo>
                  <a:cubicBezTo>
                    <a:pt x="1057993" y="770263"/>
                    <a:pt x="1046698" y="774942"/>
                    <a:pt x="1034921" y="774942"/>
                  </a:cubicBezTo>
                  <a:lnTo>
                    <a:pt x="44406" y="774942"/>
                  </a:lnTo>
                  <a:cubicBezTo>
                    <a:pt x="32629" y="774942"/>
                    <a:pt x="21334" y="770263"/>
                    <a:pt x="13006" y="761935"/>
                  </a:cubicBezTo>
                  <a:cubicBezTo>
                    <a:pt x="4678" y="753608"/>
                    <a:pt x="0" y="742313"/>
                    <a:pt x="0" y="730535"/>
                  </a:cubicBezTo>
                  <a:lnTo>
                    <a:pt x="0" y="44406"/>
                  </a:lnTo>
                  <a:cubicBezTo>
                    <a:pt x="0" y="32629"/>
                    <a:pt x="4678" y="21334"/>
                    <a:pt x="13006" y="13006"/>
                  </a:cubicBezTo>
                  <a:cubicBezTo>
                    <a:pt x="21334" y="4678"/>
                    <a:pt x="32629" y="0"/>
                    <a:pt x="44406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079327" cy="8130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449703" y="1042777"/>
            <a:ext cx="1551389" cy="422257"/>
            <a:chOff x="0" y="0"/>
            <a:chExt cx="531257" cy="1445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31257" cy="144598"/>
            </a:xfrm>
            <a:custGeom>
              <a:avLst/>
              <a:gdLst/>
              <a:ahLst/>
              <a:cxnLst/>
              <a:rect r="r" b="b" t="t" l="l"/>
              <a:pathLst>
                <a:path h="144598" w="531257">
                  <a:moveTo>
                    <a:pt x="49903" y="0"/>
                  </a:moveTo>
                  <a:lnTo>
                    <a:pt x="481354" y="0"/>
                  </a:lnTo>
                  <a:cubicBezTo>
                    <a:pt x="508915" y="0"/>
                    <a:pt x="531257" y="22342"/>
                    <a:pt x="531257" y="49903"/>
                  </a:cubicBezTo>
                  <a:lnTo>
                    <a:pt x="531257" y="94694"/>
                  </a:lnTo>
                  <a:cubicBezTo>
                    <a:pt x="531257" y="122255"/>
                    <a:pt x="508915" y="144598"/>
                    <a:pt x="481354" y="144598"/>
                  </a:cubicBezTo>
                  <a:lnTo>
                    <a:pt x="49903" y="144598"/>
                  </a:lnTo>
                  <a:cubicBezTo>
                    <a:pt x="36668" y="144598"/>
                    <a:pt x="23975" y="139340"/>
                    <a:pt x="14616" y="129981"/>
                  </a:cubicBezTo>
                  <a:cubicBezTo>
                    <a:pt x="5258" y="120623"/>
                    <a:pt x="0" y="107930"/>
                    <a:pt x="0" y="94694"/>
                  </a:cubicBezTo>
                  <a:lnTo>
                    <a:pt x="0" y="49903"/>
                  </a:lnTo>
                  <a:cubicBezTo>
                    <a:pt x="0" y="22342"/>
                    <a:pt x="22342" y="0"/>
                    <a:pt x="49903" y="0"/>
                  </a:cubicBezTo>
                  <a:close/>
                </a:path>
              </a:pathLst>
            </a:custGeom>
            <a:solidFill>
              <a:srgbClr val="F7B8D2"/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531257" cy="2017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9688080" y="1049992"/>
            <a:ext cx="1074634" cy="35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true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Home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491323" y="1049992"/>
            <a:ext cx="1446373" cy="35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true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About Us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666306" y="1049992"/>
            <a:ext cx="1218869" cy="35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true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Service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613784" y="1049992"/>
            <a:ext cx="1281321" cy="35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true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Contact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62978" y="2166504"/>
            <a:ext cx="5549061" cy="1111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24"/>
              </a:lnSpc>
              <a:spcBef>
                <a:spcPct val="0"/>
              </a:spcBef>
            </a:pPr>
            <a:r>
              <a:rPr lang="en-US" b="true" sz="7499">
                <a:solidFill>
                  <a:srgbClr val="F7B8D2"/>
                </a:solidFill>
                <a:latin typeface="Poppins Bold"/>
                <a:ea typeface="Poppins Bold"/>
                <a:cs typeface="Poppins Bold"/>
                <a:sym typeface="Poppins Bold"/>
              </a:rPr>
              <a:t>Data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857059" y="2166504"/>
            <a:ext cx="5813361" cy="1111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24"/>
              </a:lnSpc>
              <a:spcBef>
                <a:spcPct val="0"/>
              </a:spcBef>
            </a:pPr>
            <a:r>
              <a:rPr lang="en-US" b="true" sz="7499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Overview</a:t>
            </a:r>
          </a:p>
        </p:txBody>
      </p:sp>
      <p:grpSp>
        <p:nvGrpSpPr>
          <p:cNvPr name="Group 17" id="17"/>
          <p:cNvGrpSpPr>
            <a:grpSpLocks noChangeAspect="true"/>
          </p:cNvGrpSpPr>
          <p:nvPr/>
        </p:nvGrpSpPr>
        <p:grpSpPr>
          <a:xfrm rot="560043">
            <a:off x="10852647" y="2435289"/>
            <a:ext cx="2112427" cy="4179799"/>
            <a:chOff x="0" y="0"/>
            <a:chExt cx="2620010" cy="518414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solidFill>
              <a:srgbClr val="F7B8D2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27" id="27"/>
          <p:cNvGrpSpPr>
            <a:grpSpLocks noChangeAspect="true"/>
          </p:cNvGrpSpPr>
          <p:nvPr/>
        </p:nvGrpSpPr>
        <p:grpSpPr>
          <a:xfrm rot="560043">
            <a:off x="11513108" y="7313051"/>
            <a:ext cx="2112427" cy="4179799"/>
            <a:chOff x="0" y="0"/>
            <a:chExt cx="2620010" cy="518414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solidFill>
              <a:srgbClr val="F7B8D2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3" id="33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5" id="35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6" id="36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37" id="37"/>
          <p:cNvGrpSpPr>
            <a:grpSpLocks noChangeAspect="true"/>
          </p:cNvGrpSpPr>
          <p:nvPr/>
        </p:nvGrpSpPr>
        <p:grpSpPr>
          <a:xfrm rot="560043">
            <a:off x="14328621" y="2244765"/>
            <a:ext cx="2112427" cy="4179799"/>
            <a:chOff x="0" y="0"/>
            <a:chExt cx="2620010" cy="518414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39" id="39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solidFill>
              <a:srgbClr val="F7B8D2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40" id="40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41" id="41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42" id="42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43" id="43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44" id="44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45" id="45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46" id="46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47" id="47"/>
          <p:cNvGrpSpPr>
            <a:grpSpLocks noChangeAspect="true"/>
          </p:cNvGrpSpPr>
          <p:nvPr/>
        </p:nvGrpSpPr>
        <p:grpSpPr>
          <a:xfrm rot="560043">
            <a:off x="15193492" y="7962953"/>
            <a:ext cx="2112427" cy="4179799"/>
            <a:chOff x="0" y="0"/>
            <a:chExt cx="2620010" cy="518414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49" id="49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solidFill>
              <a:srgbClr val="F7B8D2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50" id="50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51" id="51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52" id="52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53" id="53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54" id="54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55" id="55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56" id="56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57" id="57"/>
          <p:cNvGrpSpPr>
            <a:grpSpLocks noChangeAspect="true"/>
          </p:cNvGrpSpPr>
          <p:nvPr/>
        </p:nvGrpSpPr>
        <p:grpSpPr>
          <a:xfrm rot="560043">
            <a:off x="17445185" y="3568248"/>
            <a:ext cx="2112427" cy="4179799"/>
            <a:chOff x="0" y="0"/>
            <a:chExt cx="2620010" cy="5184140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59" id="59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solidFill>
              <a:srgbClr val="F7B8D2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60" id="60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61" id="61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62" id="62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63" id="63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64" id="64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65" id="65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66" id="66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sp>
        <p:nvSpPr>
          <p:cNvPr name="TextBox 67" id="67"/>
          <p:cNvSpPr txBox="true"/>
          <p:nvPr/>
        </p:nvSpPr>
        <p:spPr>
          <a:xfrm rot="0">
            <a:off x="1123950" y="3486223"/>
            <a:ext cx="8689345" cy="65095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71"/>
              </a:lnSpc>
            </a:pPr>
            <a:r>
              <a:rPr lang="en-US" sz="1835">
                <a:solidFill>
                  <a:srgbClr val="2B2A2A"/>
                </a:solidFill>
                <a:latin typeface="Poppins"/>
                <a:ea typeface="Poppins"/>
                <a:cs typeface="Poppins"/>
                <a:sym typeface="Poppins"/>
              </a:rPr>
              <a:t>Total Columns: 24</a:t>
            </a:r>
          </a:p>
          <a:p>
            <a:pPr algn="l">
              <a:lnSpc>
                <a:spcPts val="2771"/>
              </a:lnSpc>
            </a:pPr>
            <a:r>
              <a:rPr lang="en-US" sz="1835">
                <a:solidFill>
                  <a:srgbClr val="2B2A2A"/>
                </a:solidFill>
                <a:latin typeface="Poppins"/>
                <a:ea typeface="Poppins"/>
                <a:cs typeface="Poppins"/>
                <a:sym typeface="Poppins"/>
              </a:rPr>
              <a:t>Key Features Covered:</a:t>
            </a:r>
          </a:p>
          <a:p>
            <a:pPr algn="l" marL="396248" indent="-198124" lvl="1">
              <a:lnSpc>
                <a:spcPts val="2771"/>
              </a:lnSpc>
              <a:buAutoNum type="arabicPeriod" startAt="1"/>
            </a:pPr>
            <a:r>
              <a:rPr lang="en-US" sz="1835">
                <a:solidFill>
                  <a:srgbClr val="2B2A2A"/>
                </a:solidFill>
                <a:latin typeface="Poppins"/>
                <a:ea typeface="Poppins"/>
                <a:cs typeface="Poppins"/>
                <a:sym typeface="Poppins"/>
              </a:rPr>
              <a:t>Brand &amp; Model – brand_name, model</a:t>
            </a:r>
          </a:p>
          <a:p>
            <a:pPr algn="l" marL="396248" indent="-198124" lvl="1">
              <a:lnSpc>
                <a:spcPts val="2771"/>
              </a:lnSpc>
              <a:buAutoNum type="arabicPeriod" startAt="1"/>
            </a:pPr>
            <a:r>
              <a:rPr lang="en-US" sz="1835">
                <a:solidFill>
                  <a:srgbClr val="2B2A2A"/>
                </a:solidFill>
                <a:latin typeface="Poppins"/>
                <a:ea typeface="Poppins"/>
                <a:cs typeface="Poppins"/>
                <a:sym typeface="Poppins"/>
              </a:rPr>
              <a:t>Price &amp; Rating – price, rating</a:t>
            </a:r>
          </a:p>
          <a:p>
            <a:pPr algn="l" marL="396248" indent="-198124" lvl="1">
              <a:lnSpc>
                <a:spcPts val="2771"/>
              </a:lnSpc>
              <a:buAutoNum type="arabicPeriod" startAt="1"/>
            </a:pPr>
            <a:r>
              <a:rPr lang="en-US" sz="1835">
                <a:solidFill>
                  <a:srgbClr val="2B2A2A"/>
                </a:solidFill>
                <a:latin typeface="Poppins"/>
                <a:ea typeface="Poppins"/>
                <a:cs typeface="Poppins"/>
                <a:sym typeface="Poppins"/>
              </a:rPr>
              <a:t>Connectivity – has_5g, has_nfc, has_ir_blaster</a:t>
            </a:r>
          </a:p>
          <a:p>
            <a:pPr algn="l" marL="396248" indent="-198124" lvl="1">
              <a:lnSpc>
                <a:spcPts val="2771"/>
              </a:lnSpc>
              <a:buAutoNum type="arabicPeriod" startAt="1"/>
            </a:pPr>
            <a:r>
              <a:rPr lang="en-US" sz="1835">
                <a:solidFill>
                  <a:srgbClr val="2B2A2A"/>
                </a:solidFill>
                <a:latin typeface="Poppins"/>
                <a:ea typeface="Poppins"/>
                <a:cs typeface="Poppins"/>
                <a:sym typeface="Poppins"/>
              </a:rPr>
              <a:t>Performance – processor_brand, num_cores, processor_speed</a:t>
            </a:r>
          </a:p>
          <a:p>
            <a:pPr algn="l" marL="396248" indent="-198124" lvl="1">
              <a:lnSpc>
                <a:spcPts val="2771"/>
              </a:lnSpc>
              <a:buAutoNum type="arabicPeriod" startAt="1"/>
            </a:pPr>
            <a:r>
              <a:rPr lang="en-US" sz="1835">
                <a:solidFill>
                  <a:srgbClr val="2B2A2A"/>
                </a:solidFill>
                <a:latin typeface="Poppins"/>
                <a:ea typeface="Poppins"/>
                <a:cs typeface="Poppins"/>
                <a:sym typeface="Poppins"/>
              </a:rPr>
              <a:t>Battery &amp; Charging – battery_capacity, fast_charging_available, fast_charging</a:t>
            </a:r>
          </a:p>
          <a:p>
            <a:pPr algn="l" marL="396248" indent="-198124" lvl="1">
              <a:lnSpc>
                <a:spcPts val="2771"/>
              </a:lnSpc>
              <a:buAutoNum type="arabicPeriod" startAt="1"/>
            </a:pPr>
            <a:r>
              <a:rPr lang="en-US" sz="1835">
                <a:solidFill>
                  <a:srgbClr val="2B2A2A"/>
                </a:solidFill>
                <a:latin typeface="Poppins"/>
                <a:ea typeface="Poppins"/>
                <a:cs typeface="Poppins"/>
                <a:sym typeface="Poppins"/>
              </a:rPr>
              <a:t>Memory – ram_capacity, internal_memory, extended_memory_available, extended_upto</a:t>
            </a:r>
          </a:p>
          <a:p>
            <a:pPr algn="l" marL="396248" indent="-198124" lvl="1">
              <a:lnSpc>
                <a:spcPts val="2771"/>
              </a:lnSpc>
              <a:buAutoNum type="arabicPeriod" startAt="1"/>
            </a:pPr>
            <a:r>
              <a:rPr lang="en-US" sz="1835">
                <a:solidFill>
                  <a:srgbClr val="2B2A2A"/>
                </a:solidFill>
                <a:latin typeface="Poppins"/>
                <a:ea typeface="Poppins"/>
                <a:cs typeface="Poppins"/>
                <a:sym typeface="Poppins"/>
              </a:rPr>
              <a:t>Display – screen_size, refresh_rate, resolution_width, resolution_height</a:t>
            </a:r>
          </a:p>
          <a:p>
            <a:pPr algn="l" marL="396248" indent="-198124" lvl="1">
              <a:lnSpc>
                <a:spcPts val="2771"/>
              </a:lnSpc>
              <a:buAutoNum type="arabicPeriod" startAt="1"/>
            </a:pPr>
            <a:r>
              <a:rPr lang="en-US" sz="1835">
                <a:solidFill>
                  <a:srgbClr val="2B2A2A"/>
                </a:solidFill>
                <a:latin typeface="Poppins"/>
                <a:ea typeface="Poppins"/>
                <a:cs typeface="Poppins"/>
                <a:sym typeface="Poppins"/>
              </a:rPr>
              <a:t>Cameras – num_rear_cameras, num_front_cameras, primary_camera_rear, primary_camera_front</a:t>
            </a:r>
          </a:p>
          <a:p>
            <a:pPr algn="l" marL="396248" indent="-198124" lvl="1">
              <a:lnSpc>
                <a:spcPts val="2771"/>
              </a:lnSpc>
              <a:buAutoNum type="arabicPeriod" startAt="1"/>
            </a:pPr>
            <a:r>
              <a:rPr lang="en-US" sz="1835">
                <a:solidFill>
                  <a:srgbClr val="2B2A2A"/>
                </a:solidFill>
                <a:latin typeface="Poppins"/>
                <a:ea typeface="Poppins"/>
                <a:cs typeface="Poppins"/>
                <a:sym typeface="Poppins"/>
              </a:rPr>
              <a:t>Operating System – os</a:t>
            </a:r>
          </a:p>
          <a:p>
            <a:pPr algn="l">
              <a:lnSpc>
                <a:spcPts val="2771"/>
              </a:lnSpc>
            </a:pPr>
            <a:r>
              <a:rPr lang="en-US" sz="1835">
                <a:solidFill>
                  <a:srgbClr val="2B2A2A"/>
                </a:solidFill>
                <a:latin typeface="Poppins"/>
                <a:ea typeface="Poppins"/>
                <a:cs typeface="Poppins"/>
                <a:sym typeface="Poppins"/>
              </a:rPr>
              <a:t>Total Rows: ~ 980</a:t>
            </a:r>
          </a:p>
          <a:p>
            <a:pPr algn="l">
              <a:lnSpc>
                <a:spcPts val="2771"/>
              </a:lnSpc>
            </a:pPr>
            <a:r>
              <a:rPr lang="en-US" sz="1835">
                <a:solidFill>
                  <a:srgbClr val="2B2A2A"/>
                </a:solidFill>
                <a:latin typeface="Poppins"/>
                <a:ea typeface="Poppins"/>
                <a:cs typeface="Poppins"/>
                <a:sym typeface="Poppins"/>
              </a:rPr>
              <a:t>A structured dataset capturing both specifications and features of smartphones across multiple brands.</a:t>
            </a:r>
          </a:p>
          <a:p>
            <a:pPr algn="l" marL="0" indent="0" lvl="0">
              <a:lnSpc>
                <a:spcPts val="2771"/>
              </a:lnSpc>
            </a:pPr>
          </a:p>
        </p:txBody>
      </p:sp>
      <p:sp>
        <p:nvSpPr>
          <p:cNvPr name="Freeform 68" id="68"/>
          <p:cNvSpPr/>
          <p:nvPr/>
        </p:nvSpPr>
        <p:spPr>
          <a:xfrm flipH="false" flipV="false" rot="0">
            <a:off x="1280777" y="996407"/>
            <a:ext cx="464139" cy="514995"/>
          </a:xfrm>
          <a:custGeom>
            <a:avLst/>
            <a:gdLst/>
            <a:ahLst/>
            <a:cxnLst/>
            <a:rect r="r" b="b" t="t" l="l"/>
            <a:pathLst>
              <a:path h="514995" w="464139">
                <a:moveTo>
                  <a:pt x="0" y="0"/>
                </a:moveTo>
                <a:lnTo>
                  <a:pt x="464140" y="0"/>
                </a:lnTo>
                <a:lnTo>
                  <a:pt x="464140" y="514996"/>
                </a:lnTo>
                <a:lnTo>
                  <a:pt x="0" y="5149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9" id="69"/>
          <p:cNvSpPr txBox="true"/>
          <p:nvPr/>
        </p:nvSpPr>
        <p:spPr>
          <a:xfrm rot="0">
            <a:off x="1900893" y="996407"/>
            <a:ext cx="2342773" cy="324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01"/>
              </a:lnSpc>
            </a:pPr>
            <a:r>
              <a:rPr lang="en-US" sz="2150" b="true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Sanchit Gupta</a:t>
            </a:r>
          </a:p>
        </p:txBody>
      </p:sp>
      <p:sp>
        <p:nvSpPr>
          <p:cNvPr name="TextBox 70" id="70"/>
          <p:cNvSpPr txBox="true"/>
          <p:nvPr/>
        </p:nvSpPr>
        <p:spPr>
          <a:xfrm rot="0">
            <a:off x="1900893" y="1332894"/>
            <a:ext cx="1425485" cy="1785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52"/>
              </a:lnSpc>
            </a:pPr>
            <a:r>
              <a:rPr lang="en-US" sz="1263">
                <a:solidFill>
                  <a:srgbClr val="2B2A2A"/>
                </a:solidFill>
                <a:latin typeface="Poppins"/>
                <a:ea typeface="Poppins"/>
                <a:cs typeface="Poppins"/>
                <a:sym typeface="Poppins"/>
              </a:rPr>
              <a:t>SQL Data Analysis</a:t>
            </a:r>
          </a:p>
        </p:txBody>
      </p:sp>
      <p:sp>
        <p:nvSpPr>
          <p:cNvPr name="Freeform 71" id="71"/>
          <p:cNvSpPr/>
          <p:nvPr/>
        </p:nvSpPr>
        <p:spPr>
          <a:xfrm flipH="false" flipV="false" rot="564752">
            <a:off x="11454745" y="3382245"/>
            <a:ext cx="1068596" cy="1185682"/>
          </a:xfrm>
          <a:custGeom>
            <a:avLst/>
            <a:gdLst/>
            <a:ahLst/>
            <a:cxnLst/>
            <a:rect r="r" b="b" t="t" l="l"/>
            <a:pathLst>
              <a:path h="1185682" w="1068596">
                <a:moveTo>
                  <a:pt x="0" y="0"/>
                </a:moveTo>
                <a:lnTo>
                  <a:pt x="1068596" y="0"/>
                </a:lnTo>
                <a:lnTo>
                  <a:pt x="1068596" y="1185682"/>
                </a:lnTo>
                <a:lnTo>
                  <a:pt x="0" y="11856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2" id="72"/>
          <p:cNvSpPr txBox="true"/>
          <p:nvPr/>
        </p:nvSpPr>
        <p:spPr>
          <a:xfrm rot="564752">
            <a:off x="10931851" y="4982363"/>
            <a:ext cx="1689463" cy="541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14"/>
              </a:lnSpc>
            </a:pPr>
            <a:r>
              <a:rPr lang="en-US" b="true" sz="1882">
                <a:solidFill>
                  <a:srgbClr val="6B64B8"/>
                </a:solidFill>
                <a:latin typeface="Poppins Bold"/>
                <a:ea typeface="Poppins Bold"/>
                <a:cs typeface="Poppins Bold"/>
                <a:sym typeface="Poppins Bold"/>
              </a:rPr>
              <a:t>SQL Data Analysis</a:t>
            </a:r>
          </a:p>
        </p:txBody>
      </p:sp>
      <p:sp>
        <p:nvSpPr>
          <p:cNvPr name="TextBox 73" id="73"/>
          <p:cNvSpPr txBox="true"/>
          <p:nvPr/>
        </p:nvSpPr>
        <p:spPr>
          <a:xfrm rot="564752">
            <a:off x="11300566" y="4823076"/>
            <a:ext cx="1067382" cy="164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3"/>
              </a:lnSpc>
            </a:pPr>
            <a:r>
              <a:rPr lang="en-US" sz="1106">
                <a:solidFill>
                  <a:srgbClr val="2B2A2A"/>
                </a:solidFill>
                <a:latin typeface="Poppins"/>
                <a:ea typeface="Poppins"/>
                <a:cs typeface="Poppins"/>
                <a:sym typeface="Poppins"/>
              </a:rPr>
              <a:t>Project</a:t>
            </a:r>
          </a:p>
        </p:txBody>
      </p:sp>
      <p:sp>
        <p:nvSpPr>
          <p:cNvPr name="Freeform 74" id="74"/>
          <p:cNvSpPr/>
          <p:nvPr/>
        </p:nvSpPr>
        <p:spPr>
          <a:xfrm flipH="false" flipV="false" rot="564752">
            <a:off x="14929979" y="3236412"/>
            <a:ext cx="1068596" cy="1185682"/>
          </a:xfrm>
          <a:custGeom>
            <a:avLst/>
            <a:gdLst/>
            <a:ahLst/>
            <a:cxnLst/>
            <a:rect r="r" b="b" t="t" l="l"/>
            <a:pathLst>
              <a:path h="1185682" w="1068596">
                <a:moveTo>
                  <a:pt x="0" y="0"/>
                </a:moveTo>
                <a:lnTo>
                  <a:pt x="1068596" y="0"/>
                </a:lnTo>
                <a:lnTo>
                  <a:pt x="1068596" y="1185682"/>
                </a:lnTo>
                <a:lnTo>
                  <a:pt x="0" y="11856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5" id="75"/>
          <p:cNvSpPr txBox="true"/>
          <p:nvPr/>
        </p:nvSpPr>
        <p:spPr>
          <a:xfrm rot="564752">
            <a:off x="14407086" y="4836530"/>
            <a:ext cx="1689463" cy="541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14"/>
              </a:lnSpc>
            </a:pPr>
            <a:r>
              <a:rPr lang="en-US" b="true" sz="1882">
                <a:solidFill>
                  <a:srgbClr val="6B64B8"/>
                </a:solidFill>
                <a:latin typeface="Poppins Bold"/>
                <a:ea typeface="Poppins Bold"/>
                <a:cs typeface="Poppins Bold"/>
                <a:sym typeface="Poppins Bold"/>
              </a:rPr>
              <a:t>SQL Data Analysis</a:t>
            </a:r>
          </a:p>
        </p:txBody>
      </p:sp>
      <p:sp>
        <p:nvSpPr>
          <p:cNvPr name="TextBox 76" id="76"/>
          <p:cNvSpPr txBox="true"/>
          <p:nvPr/>
        </p:nvSpPr>
        <p:spPr>
          <a:xfrm rot="564752">
            <a:off x="14775800" y="4677243"/>
            <a:ext cx="1067382" cy="164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3"/>
              </a:lnSpc>
            </a:pPr>
            <a:r>
              <a:rPr lang="en-US" sz="1106">
                <a:solidFill>
                  <a:srgbClr val="2B2A2A"/>
                </a:solidFill>
                <a:latin typeface="Poppins"/>
                <a:ea typeface="Poppins"/>
                <a:cs typeface="Poppins"/>
                <a:sym typeface="Poppins"/>
              </a:rPr>
              <a:t>Project</a:t>
            </a:r>
          </a:p>
        </p:txBody>
      </p:sp>
      <p:sp>
        <p:nvSpPr>
          <p:cNvPr name="Freeform 77" id="77"/>
          <p:cNvSpPr/>
          <p:nvPr/>
        </p:nvSpPr>
        <p:spPr>
          <a:xfrm flipH="false" flipV="false" rot="564752">
            <a:off x="18064620" y="4670465"/>
            <a:ext cx="1068596" cy="1185682"/>
          </a:xfrm>
          <a:custGeom>
            <a:avLst/>
            <a:gdLst/>
            <a:ahLst/>
            <a:cxnLst/>
            <a:rect r="r" b="b" t="t" l="l"/>
            <a:pathLst>
              <a:path h="1185682" w="1068596">
                <a:moveTo>
                  <a:pt x="0" y="0"/>
                </a:moveTo>
                <a:lnTo>
                  <a:pt x="1068596" y="0"/>
                </a:lnTo>
                <a:lnTo>
                  <a:pt x="1068596" y="1185682"/>
                </a:lnTo>
                <a:lnTo>
                  <a:pt x="0" y="11856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8" id="78"/>
          <p:cNvSpPr txBox="true"/>
          <p:nvPr/>
        </p:nvSpPr>
        <p:spPr>
          <a:xfrm rot="564752">
            <a:off x="17541726" y="6270583"/>
            <a:ext cx="1689463" cy="541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14"/>
              </a:lnSpc>
            </a:pPr>
            <a:r>
              <a:rPr lang="en-US" b="true" sz="1882">
                <a:solidFill>
                  <a:srgbClr val="6B64B8"/>
                </a:solidFill>
                <a:latin typeface="Poppins Bold"/>
                <a:ea typeface="Poppins Bold"/>
                <a:cs typeface="Poppins Bold"/>
                <a:sym typeface="Poppins Bold"/>
              </a:rPr>
              <a:t>SQL Data Analysis</a:t>
            </a:r>
          </a:p>
        </p:txBody>
      </p:sp>
      <p:sp>
        <p:nvSpPr>
          <p:cNvPr name="TextBox 79" id="79"/>
          <p:cNvSpPr txBox="true"/>
          <p:nvPr/>
        </p:nvSpPr>
        <p:spPr>
          <a:xfrm rot="564752">
            <a:off x="17910441" y="6111296"/>
            <a:ext cx="1067382" cy="164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3"/>
              </a:lnSpc>
            </a:pPr>
            <a:r>
              <a:rPr lang="en-US" sz="1106">
                <a:solidFill>
                  <a:srgbClr val="2B2A2A"/>
                </a:solidFill>
                <a:latin typeface="Poppins"/>
                <a:ea typeface="Poppins"/>
                <a:cs typeface="Poppins"/>
                <a:sym typeface="Poppins"/>
              </a:rPr>
              <a:t>Project</a:t>
            </a:r>
          </a:p>
        </p:txBody>
      </p:sp>
      <p:sp>
        <p:nvSpPr>
          <p:cNvPr name="Freeform 80" id="80"/>
          <p:cNvSpPr/>
          <p:nvPr/>
        </p:nvSpPr>
        <p:spPr>
          <a:xfrm flipH="false" flipV="false" rot="564752">
            <a:off x="11991130" y="8304698"/>
            <a:ext cx="1068596" cy="1185682"/>
          </a:xfrm>
          <a:custGeom>
            <a:avLst/>
            <a:gdLst/>
            <a:ahLst/>
            <a:cxnLst/>
            <a:rect r="r" b="b" t="t" l="l"/>
            <a:pathLst>
              <a:path h="1185682" w="1068596">
                <a:moveTo>
                  <a:pt x="0" y="0"/>
                </a:moveTo>
                <a:lnTo>
                  <a:pt x="1068596" y="0"/>
                </a:lnTo>
                <a:lnTo>
                  <a:pt x="1068596" y="1185683"/>
                </a:lnTo>
                <a:lnTo>
                  <a:pt x="0" y="11856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1" id="81"/>
          <p:cNvSpPr txBox="true"/>
          <p:nvPr/>
        </p:nvSpPr>
        <p:spPr>
          <a:xfrm rot="564752">
            <a:off x="11468236" y="9904816"/>
            <a:ext cx="1689463" cy="541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14"/>
              </a:lnSpc>
            </a:pPr>
            <a:r>
              <a:rPr lang="en-US" b="true" sz="1882">
                <a:solidFill>
                  <a:srgbClr val="6B64B8"/>
                </a:solidFill>
                <a:latin typeface="Poppins Bold"/>
                <a:ea typeface="Poppins Bold"/>
                <a:cs typeface="Poppins Bold"/>
                <a:sym typeface="Poppins Bold"/>
              </a:rPr>
              <a:t>SQL Data Analysis</a:t>
            </a:r>
          </a:p>
        </p:txBody>
      </p:sp>
      <p:sp>
        <p:nvSpPr>
          <p:cNvPr name="TextBox 82" id="82"/>
          <p:cNvSpPr txBox="true"/>
          <p:nvPr/>
        </p:nvSpPr>
        <p:spPr>
          <a:xfrm rot="564752">
            <a:off x="11836951" y="9745529"/>
            <a:ext cx="1067382" cy="164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3"/>
              </a:lnSpc>
            </a:pPr>
            <a:r>
              <a:rPr lang="en-US" sz="1106">
                <a:solidFill>
                  <a:srgbClr val="2B2A2A"/>
                </a:solidFill>
                <a:latin typeface="Poppins"/>
                <a:ea typeface="Poppins"/>
                <a:cs typeface="Poppins"/>
                <a:sym typeface="Poppins"/>
              </a:rPr>
              <a:t>Project</a:t>
            </a:r>
          </a:p>
        </p:txBody>
      </p:sp>
      <p:sp>
        <p:nvSpPr>
          <p:cNvPr name="Freeform 83" id="83"/>
          <p:cNvSpPr/>
          <p:nvPr/>
        </p:nvSpPr>
        <p:spPr>
          <a:xfrm flipH="false" flipV="false" rot="564752">
            <a:off x="15807598" y="9037517"/>
            <a:ext cx="1068596" cy="1185682"/>
          </a:xfrm>
          <a:custGeom>
            <a:avLst/>
            <a:gdLst/>
            <a:ahLst/>
            <a:cxnLst/>
            <a:rect r="r" b="b" t="t" l="l"/>
            <a:pathLst>
              <a:path h="1185682" w="1068596">
                <a:moveTo>
                  <a:pt x="0" y="0"/>
                </a:moveTo>
                <a:lnTo>
                  <a:pt x="1068597" y="0"/>
                </a:lnTo>
                <a:lnTo>
                  <a:pt x="1068597" y="1185682"/>
                </a:lnTo>
                <a:lnTo>
                  <a:pt x="0" y="11856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68C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24141">
            <a:off x="-720571" y="-1702946"/>
            <a:ext cx="4544240" cy="5877852"/>
            <a:chOff x="0" y="0"/>
            <a:chExt cx="665246" cy="86047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5246" cy="860478"/>
            </a:xfrm>
            <a:custGeom>
              <a:avLst/>
              <a:gdLst/>
              <a:ahLst/>
              <a:cxnLst/>
              <a:rect r="r" b="b" t="t" l="l"/>
              <a:pathLst>
                <a:path h="860478" w="665246">
                  <a:moveTo>
                    <a:pt x="115850" y="0"/>
                  </a:moveTo>
                  <a:lnTo>
                    <a:pt x="549396" y="0"/>
                  </a:lnTo>
                  <a:cubicBezTo>
                    <a:pt x="580122" y="0"/>
                    <a:pt x="609588" y="12206"/>
                    <a:pt x="631315" y="33932"/>
                  </a:cubicBezTo>
                  <a:cubicBezTo>
                    <a:pt x="653041" y="55658"/>
                    <a:pt x="665246" y="85125"/>
                    <a:pt x="665246" y="115850"/>
                  </a:cubicBezTo>
                  <a:lnTo>
                    <a:pt x="665246" y="744628"/>
                  </a:lnTo>
                  <a:cubicBezTo>
                    <a:pt x="665246" y="808610"/>
                    <a:pt x="613378" y="860478"/>
                    <a:pt x="549396" y="860478"/>
                  </a:cubicBezTo>
                  <a:lnTo>
                    <a:pt x="115850" y="860478"/>
                  </a:lnTo>
                  <a:cubicBezTo>
                    <a:pt x="51868" y="860478"/>
                    <a:pt x="0" y="808610"/>
                    <a:pt x="0" y="744628"/>
                  </a:cubicBezTo>
                  <a:lnTo>
                    <a:pt x="0" y="115850"/>
                  </a:lnTo>
                  <a:cubicBezTo>
                    <a:pt x="0" y="51868"/>
                    <a:pt x="51868" y="0"/>
                    <a:pt x="115850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665246" cy="8985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24141">
            <a:off x="15560523" y="7020510"/>
            <a:ext cx="7307079" cy="9451509"/>
            <a:chOff x="0" y="0"/>
            <a:chExt cx="665246" cy="86047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65246" cy="860478"/>
            </a:xfrm>
            <a:custGeom>
              <a:avLst/>
              <a:gdLst/>
              <a:ahLst/>
              <a:cxnLst/>
              <a:rect r="r" b="b" t="t" l="l"/>
              <a:pathLst>
                <a:path h="860478" w="665246">
                  <a:moveTo>
                    <a:pt x="72047" y="0"/>
                  </a:moveTo>
                  <a:lnTo>
                    <a:pt x="593200" y="0"/>
                  </a:lnTo>
                  <a:cubicBezTo>
                    <a:pt x="612308" y="0"/>
                    <a:pt x="630633" y="7591"/>
                    <a:pt x="644144" y="21102"/>
                  </a:cubicBezTo>
                  <a:cubicBezTo>
                    <a:pt x="657656" y="34613"/>
                    <a:pt x="665246" y="52939"/>
                    <a:pt x="665246" y="72047"/>
                  </a:cubicBezTo>
                  <a:lnTo>
                    <a:pt x="665246" y="788431"/>
                  </a:lnTo>
                  <a:cubicBezTo>
                    <a:pt x="665246" y="807539"/>
                    <a:pt x="657656" y="825865"/>
                    <a:pt x="644144" y="839376"/>
                  </a:cubicBezTo>
                  <a:cubicBezTo>
                    <a:pt x="630633" y="852887"/>
                    <a:pt x="612308" y="860478"/>
                    <a:pt x="593200" y="860478"/>
                  </a:cubicBezTo>
                  <a:lnTo>
                    <a:pt x="72047" y="860478"/>
                  </a:lnTo>
                  <a:cubicBezTo>
                    <a:pt x="52939" y="860478"/>
                    <a:pt x="34613" y="852887"/>
                    <a:pt x="21102" y="839376"/>
                  </a:cubicBezTo>
                  <a:cubicBezTo>
                    <a:pt x="7591" y="825865"/>
                    <a:pt x="0" y="807539"/>
                    <a:pt x="0" y="788431"/>
                  </a:cubicBezTo>
                  <a:lnTo>
                    <a:pt x="0" y="72047"/>
                  </a:lnTo>
                  <a:cubicBezTo>
                    <a:pt x="0" y="52939"/>
                    <a:pt x="7591" y="34613"/>
                    <a:pt x="21102" y="21102"/>
                  </a:cubicBezTo>
                  <a:cubicBezTo>
                    <a:pt x="34613" y="7591"/>
                    <a:pt x="52939" y="0"/>
                    <a:pt x="72047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665246" cy="8985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449703" y="1042777"/>
            <a:ext cx="1551389" cy="422257"/>
            <a:chOff x="0" y="0"/>
            <a:chExt cx="531257" cy="1445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31257" cy="144598"/>
            </a:xfrm>
            <a:custGeom>
              <a:avLst/>
              <a:gdLst/>
              <a:ahLst/>
              <a:cxnLst/>
              <a:rect r="r" b="b" t="t" l="l"/>
              <a:pathLst>
                <a:path h="144598" w="531257">
                  <a:moveTo>
                    <a:pt x="49903" y="0"/>
                  </a:moveTo>
                  <a:lnTo>
                    <a:pt x="481354" y="0"/>
                  </a:lnTo>
                  <a:cubicBezTo>
                    <a:pt x="508915" y="0"/>
                    <a:pt x="531257" y="22342"/>
                    <a:pt x="531257" y="49903"/>
                  </a:cubicBezTo>
                  <a:lnTo>
                    <a:pt x="531257" y="94694"/>
                  </a:lnTo>
                  <a:cubicBezTo>
                    <a:pt x="531257" y="122255"/>
                    <a:pt x="508915" y="144598"/>
                    <a:pt x="481354" y="144598"/>
                  </a:cubicBezTo>
                  <a:lnTo>
                    <a:pt x="49903" y="144598"/>
                  </a:lnTo>
                  <a:cubicBezTo>
                    <a:pt x="36668" y="144598"/>
                    <a:pt x="23975" y="139340"/>
                    <a:pt x="14616" y="129981"/>
                  </a:cubicBezTo>
                  <a:cubicBezTo>
                    <a:pt x="5258" y="120623"/>
                    <a:pt x="0" y="107930"/>
                    <a:pt x="0" y="94694"/>
                  </a:cubicBezTo>
                  <a:lnTo>
                    <a:pt x="0" y="49903"/>
                  </a:lnTo>
                  <a:cubicBezTo>
                    <a:pt x="0" y="22342"/>
                    <a:pt x="22342" y="0"/>
                    <a:pt x="49903" y="0"/>
                  </a:cubicBezTo>
                  <a:close/>
                </a:path>
              </a:pathLst>
            </a:custGeom>
            <a:solidFill>
              <a:srgbClr val="F7B8D2"/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531257" cy="2017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1260708" y="3919358"/>
            <a:ext cx="5551437" cy="5762353"/>
            <a:chOff x="0" y="0"/>
            <a:chExt cx="450528" cy="46764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50528" cy="467645"/>
            </a:xfrm>
            <a:custGeom>
              <a:avLst/>
              <a:gdLst/>
              <a:ahLst/>
              <a:cxnLst/>
              <a:rect r="r" b="b" t="t" l="l"/>
              <a:pathLst>
                <a:path h="467645" w="450528">
                  <a:moveTo>
                    <a:pt x="23708" y="0"/>
                  </a:moveTo>
                  <a:lnTo>
                    <a:pt x="426820" y="0"/>
                  </a:lnTo>
                  <a:cubicBezTo>
                    <a:pt x="439914" y="0"/>
                    <a:pt x="450528" y="10614"/>
                    <a:pt x="450528" y="23708"/>
                  </a:cubicBezTo>
                  <a:lnTo>
                    <a:pt x="450528" y="443937"/>
                  </a:lnTo>
                  <a:cubicBezTo>
                    <a:pt x="450528" y="457031"/>
                    <a:pt x="439914" y="467645"/>
                    <a:pt x="426820" y="467645"/>
                  </a:cubicBezTo>
                  <a:lnTo>
                    <a:pt x="23708" y="467645"/>
                  </a:lnTo>
                  <a:cubicBezTo>
                    <a:pt x="10614" y="467645"/>
                    <a:pt x="0" y="457031"/>
                    <a:pt x="0" y="443937"/>
                  </a:cubicBezTo>
                  <a:lnTo>
                    <a:pt x="0" y="23708"/>
                  </a:lnTo>
                  <a:cubicBezTo>
                    <a:pt x="0" y="10614"/>
                    <a:pt x="10614" y="0"/>
                    <a:pt x="23708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50528" cy="5057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842697" y="3919358"/>
            <a:ext cx="9607682" cy="5762353"/>
            <a:chOff x="0" y="0"/>
            <a:chExt cx="2530418" cy="151765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30418" cy="1517657"/>
            </a:xfrm>
            <a:custGeom>
              <a:avLst/>
              <a:gdLst/>
              <a:ahLst/>
              <a:cxnLst/>
              <a:rect r="r" b="b" t="t" l="l"/>
              <a:pathLst>
                <a:path h="1517657" w="2530418">
                  <a:moveTo>
                    <a:pt x="13699" y="0"/>
                  </a:moveTo>
                  <a:lnTo>
                    <a:pt x="2516720" y="0"/>
                  </a:lnTo>
                  <a:cubicBezTo>
                    <a:pt x="2520353" y="0"/>
                    <a:pt x="2523837" y="1443"/>
                    <a:pt x="2526406" y="4012"/>
                  </a:cubicBezTo>
                  <a:cubicBezTo>
                    <a:pt x="2528975" y="6581"/>
                    <a:pt x="2530418" y="10066"/>
                    <a:pt x="2530418" y="13699"/>
                  </a:cubicBezTo>
                  <a:lnTo>
                    <a:pt x="2530418" y="1503958"/>
                  </a:lnTo>
                  <a:cubicBezTo>
                    <a:pt x="2530418" y="1507591"/>
                    <a:pt x="2528975" y="1511075"/>
                    <a:pt x="2526406" y="1513644"/>
                  </a:cubicBezTo>
                  <a:cubicBezTo>
                    <a:pt x="2523837" y="1516213"/>
                    <a:pt x="2520353" y="1517657"/>
                    <a:pt x="2516720" y="1517657"/>
                  </a:cubicBezTo>
                  <a:lnTo>
                    <a:pt x="13699" y="1517657"/>
                  </a:lnTo>
                  <a:cubicBezTo>
                    <a:pt x="10066" y="1517657"/>
                    <a:pt x="6581" y="1516213"/>
                    <a:pt x="4012" y="1513644"/>
                  </a:cubicBezTo>
                  <a:cubicBezTo>
                    <a:pt x="1443" y="1511075"/>
                    <a:pt x="0" y="1507591"/>
                    <a:pt x="0" y="1503958"/>
                  </a:cubicBezTo>
                  <a:lnTo>
                    <a:pt x="0" y="13699"/>
                  </a:lnTo>
                  <a:cubicBezTo>
                    <a:pt x="0" y="10066"/>
                    <a:pt x="1443" y="6581"/>
                    <a:pt x="4012" y="4012"/>
                  </a:cubicBezTo>
                  <a:cubicBezTo>
                    <a:pt x="6581" y="1443"/>
                    <a:pt x="10066" y="0"/>
                    <a:pt x="13699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2530418" cy="15748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53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280777" y="996407"/>
            <a:ext cx="464139" cy="514995"/>
          </a:xfrm>
          <a:custGeom>
            <a:avLst/>
            <a:gdLst/>
            <a:ahLst/>
            <a:cxnLst/>
            <a:rect r="r" b="b" t="t" l="l"/>
            <a:pathLst>
              <a:path h="514995" w="464139">
                <a:moveTo>
                  <a:pt x="0" y="0"/>
                </a:moveTo>
                <a:lnTo>
                  <a:pt x="464140" y="0"/>
                </a:lnTo>
                <a:lnTo>
                  <a:pt x="464140" y="514996"/>
                </a:lnTo>
                <a:lnTo>
                  <a:pt x="0" y="5149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179712" y="4303939"/>
            <a:ext cx="8743945" cy="4993191"/>
          </a:xfrm>
          <a:custGeom>
            <a:avLst/>
            <a:gdLst/>
            <a:ahLst/>
            <a:cxnLst/>
            <a:rect r="r" b="b" t="t" l="l"/>
            <a:pathLst>
              <a:path h="4993191" w="8743945">
                <a:moveTo>
                  <a:pt x="0" y="0"/>
                </a:moveTo>
                <a:lnTo>
                  <a:pt x="8743945" y="0"/>
                </a:lnTo>
                <a:lnTo>
                  <a:pt x="8743945" y="4993191"/>
                </a:lnTo>
                <a:lnTo>
                  <a:pt x="0" y="499319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1721719" y="4365883"/>
            <a:ext cx="4636783" cy="4817011"/>
          </a:xfrm>
          <a:custGeom>
            <a:avLst/>
            <a:gdLst/>
            <a:ahLst/>
            <a:cxnLst/>
            <a:rect r="r" b="b" t="t" l="l"/>
            <a:pathLst>
              <a:path h="4817011" w="4636783">
                <a:moveTo>
                  <a:pt x="0" y="0"/>
                </a:moveTo>
                <a:lnTo>
                  <a:pt x="4636783" y="0"/>
                </a:lnTo>
                <a:lnTo>
                  <a:pt x="4636783" y="4817011"/>
                </a:lnTo>
                <a:lnTo>
                  <a:pt x="0" y="481701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9688080" y="1049992"/>
            <a:ext cx="1074634" cy="35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true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Home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491323" y="1049992"/>
            <a:ext cx="1446373" cy="35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true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About Us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666306" y="1049992"/>
            <a:ext cx="1218869" cy="35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true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Service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5613784" y="1049992"/>
            <a:ext cx="1281321" cy="35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true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Contact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28700" y="1664130"/>
            <a:ext cx="16896638" cy="105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590"/>
              </a:lnSpc>
              <a:spcBef>
                <a:spcPct val="0"/>
              </a:spcBef>
            </a:pPr>
            <a:r>
              <a:rPr lang="en-US" b="true" sz="7094">
                <a:solidFill>
                  <a:srgbClr val="F7B8D2"/>
                </a:solidFill>
                <a:latin typeface="Poppins Bold"/>
                <a:ea typeface="Poppins Bold"/>
                <a:cs typeface="Poppins Bold"/>
                <a:sym typeface="Poppins Bold"/>
              </a:rPr>
              <a:t>What is the average prices of 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5952183" y="2459419"/>
            <a:ext cx="11973155" cy="10171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75"/>
              </a:lnSpc>
              <a:spcBef>
                <a:spcPct val="0"/>
              </a:spcBef>
            </a:pPr>
            <a:r>
              <a:rPr lang="en-US" b="true" sz="6799" u="sng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smartphones</a:t>
            </a:r>
            <a:r>
              <a:rPr lang="en-US" b="true" sz="6799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 by brand?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900893" y="996407"/>
            <a:ext cx="2342773" cy="324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01"/>
              </a:lnSpc>
            </a:pPr>
            <a:r>
              <a:rPr lang="en-US" sz="2150" b="true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Sanchit Gupta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900893" y="1332894"/>
            <a:ext cx="1425485" cy="1785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52"/>
              </a:lnSpc>
            </a:pPr>
            <a:r>
              <a:rPr lang="en-US" sz="1263">
                <a:solidFill>
                  <a:srgbClr val="2B2A2A"/>
                </a:solidFill>
                <a:latin typeface="Poppins"/>
                <a:ea typeface="Poppins"/>
                <a:cs typeface="Poppins"/>
                <a:sym typeface="Poppins"/>
              </a:rPr>
              <a:t>SQL Data Analysis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842697" y="3353246"/>
            <a:ext cx="6379184" cy="353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68"/>
              </a:lnSpc>
              <a:spcBef>
                <a:spcPct val="0"/>
              </a:spcBef>
            </a:pPr>
            <a:r>
              <a:rPr lang="en-US" b="true" sz="2400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Agg</a:t>
            </a:r>
            <a:r>
              <a:rPr lang="en-US" b="true" sz="2400" u="none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regat</a:t>
            </a:r>
            <a:r>
              <a:rPr lang="en-US" b="true" sz="2400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ion</a:t>
            </a:r>
            <a:r>
              <a:rPr lang="en-US" b="true" sz="2400" u="none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b="true" sz="2400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&amp; Summary Insigh</a:t>
            </a:r>
            <a:r>
              <a:rPr lang="en-US" b="true" sz="2400" u="none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ts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68C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24141">
            <a:off x="-720571" y="-1702946"/>
            <a:ext cx="4544240" cy="5877852"/>
            <a:chOff x="0" y="0"/>
            <a:chExt cx="665246" cy="86047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5246" cy="860478"/>
            </a:xfrm>
            <a:custGeom>
              <a:avLst/>
              <a:gdLst/>
              <a:ahLst/>
              <a:cxnLst/>
              <a:rect r="r" b="b" t="t" l="l"/>
              <a:pathLst>
                <a:path h="860478" w="665246">
                  <a:moveTo>
                    <a:pt x="115850" y="0"/>
                  </a:moveTo>
                  <a:lnTo>
                    <a:pt x="549396" y="0"/>
                  </a:lnTo>
                  <a:cubicBezTo>
                    <a:pt x="580122" y="0"/>
                    <a:pt x="609588" y="12206"/>
                    <a:pt x="631315" y="33932"/>
                  </a:cubicBezTo>
                  <a:cubicBezTo>
                    <a:pt x="653041" y="55658"/>
                    <a:pt x="665246" y="85125"/>
                    <a:pt x="665246" y="115850"/>
                  </a:cubicBezTo>
                  <a:lnTo>
                    <a:pt x="665246" y="744628"/>
                  </a:lnTo>
                  <a:cubicBezTo>
                    <a:pt x="665246" y="808610"/>
                    <a:pt x="613378" y="860478"/>
                    <a:pt x="549396" y="860478"/>
                  </a:cubicBezTo>
                  <a:lnTo>
                    <a:pt x="115850" y="860478"/>
                  </a:lnTo>
                  <a:cubicBezTo>
                    <a:pt x="51868" y="860478"/>
                    <a:pt x="0" y="808610"/>
                    <a:pt x="0" y="744628"/>
                  </a:cubicBezTo>
                  <a:lnTo>
                    <a:pt x="0" y="115850"/>
                  </a:lnTo>
                  <a:cubicBezTo>
                    <a:pt x="0" y="51868"/>
                    <a:pt x="51868" y="0"/>
                    <a:pt x="115850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665246" cy="8985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24141">
            <a:off x="15560523" y="7020510"/>
            <a:ext cx="7307079" cy="9451509"/>
            <a:chOff x="0" y="0"/>
            <a:chExt cx="665246" cy="86047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65246" cy="860478"/>
            </a:xfrm>
            <a:custGeom>
              <a:avLst/>
              <a:gdLst/>
              <a:ahLst/>
              <a:cxnLst/>
              <a:rect r="r" b="b" t="t" l="l"/>
              <a:pathLst>
                <a:path h="860478" w="665246">
                  <a:moveTo>
                    <a:pt x="72047" y="0"/>
                  </a:moveTo>
                  <a:lnTo>
                    <a:pt x="593200" y="0"/>
                  </a:lnTo>
                  <a:cubicBezTo>
                    <a:pt x="612308" y="0"/>
                    <a:pt x="630633" y="7591"/>
                    <a:pt x="644144" y="21102"/>
                  </a:cubicBezTo>
                  <a:cubicBezTo>
                    <a:pt x="657656" y="34613"/>
                    <a:pt x="665246" y="52939"/>
                    <a:pt x="665246" y="72047"/>
                  </a:cubicBezTo>
                  <a:lnTo>
                    <a:pt x="665246" y="788431"/>
                  </a:lnTo>
                  <a:cubicBezTo>
                    <a:pt x="665246" y="807539"/>
                    <a:pt x="657656" y="825865"/>
                    <a:pt x="644144" y="839376"/>
                  </a:cubicBezTo>
                  <a:cubicBezTo>
                    <a:pt x="630633" y="852887"/>
                    <a:pt x="612308" y="860478"/>
                    <a:pt x="593200" y="860478"/>
                  </a:cubicBezTo>
                  <a:lnTo>
                    <a:pt x="72047" y="860478"/>
                  </a:lnTo>
                  <a:cubicBezTo>
                    <a:pt x="52939" y="860478"/>
                    <a:pt x="34613" y="852887"/>
                    <a:pt x="21102" y="839376"/>
                  </a:cubicBezTo>
                  <a:cubicBezTo>
                    <a:pt x="7591" y="825865"/>
                    <a:pt x="0" y="807539"/>
                    <a:pt x="0" y="788431"/>
                  </a:cubicBezTo>
                  <a:lnTo>
                    <a:pt x="0" y="72047"/>
                  </a:lnTo>
                  <a:cubicBezTo>
                    <a:pt x="0" y="52939"/>
                    <a:pt x="7591" y="34613"/>
                    <a:pt x="21102" y="21102"/>
                  </a:cubicBezTo>
                  <a:cubicBezTo>
                    <a:pt x="34613" y="7591"/>
                    <a:pt x="52939" y="0"/>
                    <a:pt x="72047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665246" cy="8985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449703" y="1042777"/>
            <a:ext cx="1551389" cy="422257"/>
            <a:chOff x="0" y="0"/>
            <a:chExt cx="531257" cy="1445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31257" cy="144598"/>
            </a:xfrm>
            <a:custGeom>
              <a:avLst/>
              <a:gdLst/>
              <a:ahLst/>
              <a:cxnLst/>
              <a:rect r="r" b="b" t="t" l="l"/>
              <a:pathLst>
                <a:path h="144598" w="531257">
                  <a:moveTo>
                    <a:pt x="49903" y="0"/>
                  </a:moveTo>
                  <a:lnTo>
                    <a:pt x="481354" y="0"/>
                  </a:lnTo>
                  <a:cubicBezTo>
                    <a:pt x="508915" y="0"/>
                    <a:pt x="531257" y="22342"/>
                    <a:pt x="531257" y="49903"/>
                  </a:cubicBezTo>
                  <a:lnTo>
                    <a:pt x="531257" y="94694"/>
                  </a:lnTo>
                  <a:cubicBezTo>
                    <a:pt x="531257" y="122255"/>
                    <a:pt x="508915" y="144598"/>
                    <a:pt x="481354" y="144598"/>
                  </a:cubicBezTo>
                  <a:lnTo>
                    <a:pt x="49903" y="144598"/>
                  </a:lnTo>
                  <a:cubicBezTo>
                    <a:pt x="36668" y="144598"/>
                    <a:pt x="23975" y="139340"/>
                    <a:pt x="14616" y="129981"/>
                  </a:cubicBezTo>
                  <a:cubicBezTo>
                    <a:pt x="5258" y="120623"/>
                    <a:pt x="0" y="107930"/>
                    <a:pt x="0" y="94694"/>
                  </a:cubicBezTo>
                  <a:lnTo>
                    <a:pt x="0" y="49903"/>
                  </a:lnTo>
                  <a:cubicBezTo>
                    <a:pt x="0" y="22342"/>
                    <a:pt x="22342" y="0"/>
                    <a:pt x="49903" y="0"/>
                  </a:cubicBezTo>
                  <a:close/>
                </a:path>
              </a:pathLst>
            </a:custGeom>
            <a:solidFill>
              <a:srgbClr val="F7B8D2"/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531257" cy="2017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1603088" y="5143500"/>
            <a:ext cx="5551437" cy="1973430"/>
            <a:chOff x="0" y="0"/>
            <a:chExt cx="450528" cy="16015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50528" cy="160154"/>
            </a:xfrm>
            <a:custGeom>
              <a:avLst/>
              <a:gdLst/>
              <a:ahLst/>
              <a:cxnLst/>
              <a:rect r="r" b="b" t="t" l="l"/>
              <a:pathLst>
                <a:path h="160154" w="450528">
                  <a:moveTo>
                    <a:pt x="23708" y="0"/>
                  </a:moveTo>
                  <a:lnTo>
                    <a:pt x="426820" y="0"/>
                  </a:lnTo>
                  <a:cubicBezTo>
                    <a:pt x="439914" y="0"/>
                    <a:pt x="450528" y="10614"/>
                    <a:pt x="450528" y="23708"/>
                  </a:cubicBezTo>
                  <a:lnTo>
                    <a:pt x="450528" y="136446"/>
                  </a:lnTo>
                  <a:cubicBezTo>
                    <a:pt x="450528" y="142734"/>
                    <a:pt x="448030" y="148764"/>
                    <a:pt x="443584" y="153210"/>
                  </a:cubicBezTo>
                  <a:cubicBezTo>
                    <a:pt x="439138" y="157656"/>
                    <a:pt x="433108" y="160154"/>
                    <a:pt x="426820" y="160154"/>
                  </a:cubicBezTo>
                  <a:lnTo>
                    <a:pt x="23708" y="160154"/>
                  </a:lnTo>
                  <a:cubicBezTo>
                    <a:pt x="10614" y="160154"/>
                    <a:pt x="0" y="149540"/>
                    <a:pt x="0" y="136446"/>
                  </a:cubicBezTo>
                  <a:lnTo>
                    <a:pt x="0" y="23708"/>
                  </a:lnTo>
                  <a:cubicBezTo>
                    <a:pt x="0" y="10614"/>
                    <a:pt x="10614" y="0"/>
                    <a:pt x="23708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50528" cy="1982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445830" y="4190705"/>
            <a:ext cx="11045494" cy="5067595"/>
            <a:chOff x="0" y="0"/>
            <a:chExt cx="2909101" cy="133467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909101" cy="1334675"/>
            </a:xfrm>
            <a:custGeom>
              <a:avLst/>
              <a:gdLst/>
              <a:ahLst/>
              <a:cxnLst/>
              <a:rect r="r" b="b" t="t" l="l"/>
              <a:pathLst>
                <a:path h="1334675" w="2909101">
                  <a:moveTo>
                    <a:pt x="11916" y="0"/>
                  </a:moveTo>
                  <a:lnTo>
                    <a:pt x="2897186" y="0"/>
                  </a:lnTo>
                  <a:cubicBezTo>
                    <a:pt x="2903767" y="0"/>
                    <a:pt x="2909101" y="5335"/>
                    <a:pt x="2909101" y="11916"/>
                  </a:cubicBezTo>
                  <a:lnTo>
                    <a:pt x="2909101" y="1322760"/>
                  </a:lnTo>
                  <a:cubicBezTo>
                    <a:pt x="2909101" y="1329341"/>
                    <a:pt x="2903767" y="1334675"/>
                    <a:pt x="2897186" y="1334675"/>
                  </a:cubicBezTo>
                  <a:lnTo>
                    <a:pt x="11916" y="1334675"/>
                  </a:lnTo>
                  <a:cubicBezTo>
                    <a:pt x="5335" y="1334675"/>
                    <a:pt x="0" y="1329341"/>
                    <a:pt x="0" y="1322760"/>
                  </a:cubicBezTo>
                  <a:lnTo>
                    <a:pt x="0" y="11916"/>
                  </a:lnTo>
                  <a:cubicBezTo>
                    <a:pt x="0" y="5335"/>
                    <a:pt x="5335" y="0"/>
                    <a:pt x="11916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2909101" cy="1391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53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280777" y="996407"/>
            <a:ext cx="464139" cy="514995"/>
          </a:xfrm>
          <a:custGeom>
            <a:avLst/>
            <a:gdLst/>
            <a:ahLst/>
            <a:cxnLst/>
            <a:rect r="r" b="b" t="t" l="l"/>
            <a:pathLst>
              <a:path h="514995" w="464139">
                <a:moveTo>
                  <a:pt x="0" y="0"/>
                </a:moveTo>
                <a:lnTo>
                  <a:pt x="464140" y="0"/>
                </a:lnTo>
                <a:lnTo>
                  <a:pt x="464140" y="514996"/>
                </a:lnTo>
                <a:lnTo>
                  <a:pt x="0" y="5149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996098" y="4578052"/>
            <a:ext cx="9949511" cy="4094167"/>
          </a:xfrm>
          <a:custGeom>
            <a:avLst/>
            <a:gdLst/>
            <a:ahLst/>
            <a:cxnLst/>
            <a:rect r="r" b="b" t="t" l="l"/>
            <a:pathLst>
              <a:path h="4094167" w="9949511">
                <a:moveTo>
                  <a:pt x="0" y="0"/>
                </a:moveTo>
                <a:lnTo>
                  <a:pt x="9949511" y="0"/>
                </a:lnTo>
                <a:lnTo>
                  <a:pt x="9949511" y="4094167"/>
                </a:lnTo>
                <a:lnTo>
                  <a:pt x="0" y="40941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1895497" y="5507938"/>
            <a:ext cx="4966619" cy="1192701"/>
          </a:xfrm>
          <a:custGeom>
            <a:avLst/>
            <a:gdLst/>
            <a:ahLst/>
            <a:cxnLst/>
            <a:rect r="r" b="b" t="t" l="l"/>
            <a:pathLst>
              <a:path h="1192701" w="4966619">
                <a:moveTo>
                  <a:pt x="0" y="0"/>
                </a:moveTo>
                <a:lnTo>
                  <a:pt x="4966619" y="0"/>
                </a:lnTo>
                <a:lnTo>
                  <a:pt x="4966619" y="1192700"/>
                </a:lnTo>
                <a:lnTo>
                  <a:pt x="0" y="11927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9688080" y="1049992"/>
            <a:ext cx="1074634" cy="35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true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Home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491323" y="1049992"/>
            <a:ext cx="1446373" cy="35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true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About Us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666306" y="1049992"/>
            <a:ext cx="1218869" cy="35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true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Service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5613784" y="1049992"/>
            <a:ext cx="1281321" cy="35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true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Contact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28700" y="1664130"/>
            <a:ext cx="16896638" cy="1060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590"/>
              </a:lnSpc>
              <a:spcBef>
                <a:spcPct val="0"/>
              </a:spcBef>
            </a:pPr>
            <a:r>
              <a:rPr lang="en-US" b="true" sz="7094">
                <a:solidFill>
                  <a:srgbClr val="F7B8D2"/>
                </a:solidFill>
                <a:latin typeface="Poppins Bold"/>
                <a:ea typeface="Poppins Bold"/>
                <a:cs typeface="Poppins Bold"/>
                <a:sym typeface="Poppins Bold"/>
              </a:rPr>
              <a:t>Which </a:t>
            </a:r>
            <a:r>
              <a:rPr lang="en-US" b="true" sz="7094" u="sng">
                <a:solidFill>
                  <a:srgbClr val="F7B8D2"/>
                </a:solidFill>
                <a:latin typeface="Poppins Bold"/>
                <a:ea typeface="Poppins Bold"/>
                <a:cs typeface="Poppins Bold"/>
                <a:sym typeface="Poppins Bold"/>
              </a:rPr>
              <a:t>processor</a:t>
            </a:r>
            <a:r>
              <a:rPr lang="en-US" b="true" sz="7094">
                <a:solidFill>
                  <a:srgbClr val="F7B8D2"/>
                </a:solidFill>
                <a:latin typeface="Poppins Bold"/>
                <a:ea typeface="Poppins Bold"/>
                <a:cs typeface="Poppins Bold"/>
                <a:sym typeface="Poppins Bold"/>
              </a:rPr>
              <a:t> brand has the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5952183" y="2459419"/>
            <a:ext cx="11973155" cy="10171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75"/>
              </a:lnSpc>
              <a:spcBef>
                <a:spcPct val="0"/>
              </a:spcBef>
            </a:pPr>
            <a:r>
              <a:rPr lang="en-US" b="true" sz="6799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highest average rating?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900893" y="996407"/>
            <a:ext cx="2342773" cy="324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01"/>
              </a:lnSpc>
            </a:pPr>
            <a:r>
              <a:rPr lang="en-US" sz="2150" b="true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Sanchit Gupta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900893" y="1332894"/>
            <a:ext cx="1425485" cy="1785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52"/>
              </a:lnSpc>
            </a:pPr>
            <a:r>
              <a:rPr lang="en-US" sz="1263">
                <a:solidFill>
                  <a:srgbClr val="2B2A2A"/>
                </a:solidFill>
                <a:latin typeface="Poppins"/>
                <a:ea typeface="Poppins"/>
                <a:cs typeface="Poppins"/>
                <a:sym typeface="Poppins"/>
              </a:rPr>
              <a:t>SQL Data Analysis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842697" y="3609912"/>
            <a:ext cx="6379184" cy="353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68"/>
              </a:lnSpc>
              <a:spcBef>
                <a:spcPct val="0"/>
              </a:spcBef>
            </a:pPr>
            <a:r>
              <a:rPr lang="en-US" b="true" sz="2400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Agg</a:t>
            </a:r>
            <a:r>
              <a:rPr lang="en-US" b="true" sz="2400" u="none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regat</a:t>
            </a:r>
            <a:r>
              <a:rPr lang="en-US" b="true" sz="2400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ion</a:t>
            </a:r>
            <a:r>
              <a:rPr lang="en-US" b="true" sz="2400" u="none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b="true" sz="2400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&amp; Summary Insigh</a:t>
            </a:r>
            <a:r>
              <a:rPr lang="en-US" b="true" sz="2400" u="none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ts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68C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24141">
            <a:off x="-720571" y="-1702946"/>
            <a:ext cx="4544240" cy="5877852"/>
            <a:chOff x="0" y="0"/>
            <a:chExt cx="665246" cy="86047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5246" cy="860478"/>
            </a:xfrm>
            <a:custGeom>
              <a:avLst/>
              <a:gdLst/>
              <a:ahLst/>
              <a:cxnLst/>
              <a:rect r="r" b="b" t="t" l="l"/>
              <a:pathLst>
                <a:path h="860478" w="665246">
                  <a:moveTo>
                    <a:pt x="115850" y="0"/>
                  </a:moveTo>
                  <a:lnTo>
                    <a:pt x="549396" y="0"/>
                  </a:lnTo>
                  <a:cubicBezTo>
                    <a:pt x="580122" y="0"/>
                    <a:pt x="609588" y="12206"/>
                    <a:pt x="631315" y="33932"/>
                  </a:cubicBezTo>
                  <a:cubicBezTo>
                    <a:pt x="653041" y="55658"/>
                    <a:pt x="665246" y="85125"/>
                    <a:pt x="665246" y="115850"/>
                  </a:cubicBezTo>
                  <a:lnTo>
                    <a:pt x="665246" y="744628"/>
                  </a:lnTo>
                  <a:cubicBezTo>
                    <a:pt x="665246" y="808610"/>
                    <a:pt x="613378" y="860478"/>
                    <a:pt x="549396" y="860478"/>
                  </a:cubicBezTo>
                  <a:lnTo>
                    <a:pt x="115850" y="860478"/>
                  </a:lnTo>
                  <a:cubicBezTo>
                    <a:pt x="51868" y="860478"/>
                    <a:pt x="0" y="808610"/>
                    <a:pt x="0" y="744628"/>
                  </a:cubicBezTo>
                  <a:lnTo>
                    <a:pt x="0" y="115850"/>
                  </a:lnTo>
                  <a:cubicBezTo>
                    <a:pt x="0" y="51868"/>
                    <a:pt x="51868" y="0"/>
                    <a:pt x="115850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665246" cy="8985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24141">
            <a:off x="15560523" y="7020510"/>
            <a:ext cx="7307079" cy="9451509"/>
            <a:chOff x="0" y="0"/>
            <a:chExt cx="665246" cy="86047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65246" cy="860478"/>
            </a:xfrm>
            <a:custGeom>
              <a:avLst/>
              <a:gdLst/>
              <a:ahLst/>
              <a:cxnLst/>
              <a:rect r="r" b="b" t="t" l="l"/>
              <a:pathLst>
                <a:path h="860478" w="665246">
                  <a:moveTo>
                    <a:pt x="72047" y="0"/>
                  </a:moveTo>
                  <a:lnTo>
                    <a:pt x="593200" y="0"/>
                  </a:lnTo>
                  <a:cubicBezTo>
                    <a:pt x="612308" y="0"/>
                    <a:pt x="630633" y="7591"/>
                    <a:pt x="644144" y="21102"/>
                  </a:cubicBezTo>
                  <a:cubicBezTo>
                    <a:pt x="657656" y="34613"/>
                    <a:pt x="665246" y="52939"/>
                    <a:pt x="665246" y="72047"/>
                  </a:cubicBezTo>
                  <a:lnTo>
                    <a:pt x="665246" y="788431"/>
                  </a:lnTo>
                  <a:cubicBezTo>
                    <a:pt x="665246" y="807539"/>
                    <a:pt x="657656" y="825865"/>
                    <a:pt x="644144" y="839376"/>
                  </a:cubicBezTo>
                  <a:cubicBezTo>
                    <a:pt x="630633" y="852887"/>
                    <a:pt x="612308" y="860478"/>
                    <a:pt x="593200" y="860478"/>
                  </a:cubicBezTo>
                  <a:lnTo>
                    <a:pt x="72047" y="860478"/>
                  </a:lnTo>
                  <a:cubicBezTo>
                    <a:pt x="52939" y="860478"/>
                    <a:pt x="34613" y="852887"/>
                    <a:pt x="21102" y="839376"/>
                  </a:cubicBezTo>
                  <a:cubicBezTo>
                    <a:pt x="7591" y="825865"/>
                    <a:pt x="0" y="807539"/>
                    <a:pt x="0" y="788431"/>
                  </a:cubicBezTo>
                  <a:lnTo>
                    <a:pt x="0" y="72047"/>
                  </a:lnTo>
                  <a:cubicBezTo>
                    <a:pt x="0" y="52939"/>
                    <a:pt x="7591" y="34613"/>
                    <a:pt x="21102" y="21102"/>
                  </a:cubicBezTo>
                  <a:cubicBezTo>
                    <a:pt x="34613" y="7591"/>
                    <a:pt x="52939" y="0"/>
                    <a:pt x="72047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665246" cy="8985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449703" y="1042777"/>
            <a:ext cx="1551389" cy="422257"/>
            <a:chOff x="0" y="0"/>
            <a:chExt cx="531257" cy="1445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31257" cy="144598"/>
            </a:xfrm>
            <a:custGeom>
              <a:avLst/>
              <a:gdLst/>
              <a:ahLst/>
              <a:cxnLst/>
              <a:rect r="r" b="b" t="t" l="l"/>
              <a:pathLst>
                <a:path h="144598" w="531257">
                  <a:moveTo>
                    <a:pt x="49903" y="0"/>
                  </a:moveTo>
                  <a:lnTo>
                    <a:pt x="481354" y="0"/>
                  </a:lnTo>
                  <a:cubicBezTo>
                    <a:pt x="508915" y="0"/>
                    <a:pt x="531257" y="22342"/>
                    <a:pt x="531257" y="49903"/>
                  </a:cubicBezTo>
                  <a:lnTo>
                    <a:pt x="531257" y="94694"/>
                  </a:lnTo>
                  <a:cubicBezTo>
                    <a:pt x="531257" y="122255"/>
                    <a:pt x="508915" y="144598"/>
                    <a:pt x="481354" y="144598"/>
                  </a:cubicBezTo>
                  <a:lnTo>
                    <a:pt x="49903" y="144598"/>
                  </a:lnTo>
                  <a:cubicBezTo>
                    <a:pt x="36668" y="144598"/>
                    <a:pt x="23975" y="139340"/>
                    <a:pt x="14616" y="129981"/>
                  </a:cubicBezTo>
                  <a:cubicBezTo>
                    <a:pt x="5258" y="120623"/>
                    <a:pt x="0" y="107930"/>
                    <a:pt x="0" y="94694"/>
                  </a:cubicBezTo>
                  <a:lnTo>
                    <a:pt x="0" y="49903"/>
                  </a:lnTo>
                  <a:cubicBezTo>
                    <a:pt x="0" y="22342"/>
                    <a:pt x="22342" y="0"/>
                    <a:pt x="49903" y="0"/>
                  </a:cubicBezTo>
                  <a:close/>
                </a:path>
              </a:pathLst>
            </a:custGeom>
            <a:solidFill>
              <a:srgbClr val="F7B8D2"/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531257" cy="2017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1500021" y="4216719"/>
            <a:ext cx="5551437" cy="4661574"/>
            <a:chOff x="0" y="0"/>
            <a:chExt cx="450528" cy="37831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50528" cy="378311"/>
            </a:xfrm>
            <a:custGeom>
              <a:avLst/>
              <a:gdLst/>
              <a:ahLst/>
              <a:cxnLst/>
              <a:rect r="r" b="b" t="t" l="l"/>
              <a:pathLst>
                <a:path h="378311" w="450528">
                  <a:moveTo>
                    <a:pt x="23708" y="0"/>
                  </a:moveTo>
                  <a:lnTo>
                    <a:pt x="426820" y="0"/>
                  </a:lnTo>
                  <a:cubicBezTo>
                    <a:pt x="439914" y="0"/>
                    <a:pt x="450528" y="10614"/>
                    <a:pt x="450528" y="23708"/>
                  </a:cubicBezTo>
                  <a:lnTo>
                    <a:pt x="450528" y="354603"/>
                  </a:lnTo>
                  <a:cubicBezTo>
                    <a:pt x="450528" y="367697"/>
                    <a:pt x="439914" y="378311"/>
                    <a:pt x="426820" y="378311"/>
                  </a:cubicBezTo>
                  <a:lnTo>
                    <a:pt x="23708" y="378311"/>
                  </a:lnTo>
                  <a:cubicBezTo>
                    <a:pt x="17420" y="378311"/>
                    <a:pt x="11390" y="375813"/>
                    <a:pt x="6944" y="371367"/>
                  </a:cubicBezTo>
                  <a:cubicBezTo>
                    <a:pt x="2498" y="366921"/>
                    <a:pt x="0" y="360891"/>
                    <a:pt x="0" y="354603"/>
                  </a:cubicBezTo>
                  <a:lnTo>
                    <a:pt x="0" y="23708"/>
                  </a:lnTo>
                  <a:cubicBezTo>
                    <a:pt x="0" y="10614"/>
                    <a:pt x="10614" y="0"/>
                    <a:pt x="23708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50528" cy="41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52799" y="4033848"/>
            <a:ext cx="10598767" cy="5105632"/>
            <a:chOff x="0" y="0"/>
            <a:chExt cx="2791445" cy="134469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791445" cy="1344693"/>
            </a:xfrm>
            <a:custGeom>
              <a:avLst/>
              <a:gdLst/>
              <a:ahLst/>
              <a:cxnLst/>
              <a:rect r="r" b="b" t="t" l="l"/>
              <a:pathLst>
                <a:path h="1344693" w="2791445">
                  <a:moveTo>
                    <a:pt x="12418" y="0"/>
                  </a:moveTo>
                  <a:lnTo>
                    <a:pt x="2779027" y="0"/>
                  </a:lnTo>
                  <a:cubicBezTo>
                    <a:pt x="2785885" y="0"/>
                    <a:pt x="2791445" y="5560"/>
                    <a:pt x="2791445" y="12418"/>
                  </a:cubicBezTo>
                  <a:lnTo>
                    <a:pt x="2791445" y="1332276"/>
                  </a:lnTo>
                  <a:cubicBezTo>
                    <a:pt x="2791445" y="1339134"/>
                    <a:pt x="2785885" y="1344693"/>
                    <a:pt x="2779027" y="1344693"/>
                  </a:cubicBezTo>
                  <a:lnTo>
                    <a:pt x="12418" y="1344693"/>
                  </a:lnTo>
                  <a:cubicBezTo>
                    <a:pt x="5560" y="1344693"/>
                    <a:pt x="0" y="1339134"/>
                    <a:pt x="0" y="1332276"/>
                  </a:cubicBezTo>
                  <a:lnTo>
                    <a:pt x="0" y="12418"/>
                  </a:lnTo>
                  <a:cubicBezTo>
                    <a:pt x="0" y="5560"/>
                    <a:pt x="5560" y="0"/>
                    <a:pt x="12418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2791445" cy="14018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53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280777" y="996407"/>
            <a:ext cx="464139" cy="514995"/>
          </a:xfrm>
          <a:custGeom>
            <a:avLst/>
            <a:gdLst/>
            <a:ahLst/>
            <a:cxnLst/>
            <a:rect r="r" b="b" t="t" l="l"/>
            <a:pathLst>
              <a:path h="514995" w="464139">
                <a:moveTo>
                  <a:pt x="0" y="0"/>
                </a:moveTo>
                <a:lnTo>
                  <a:pt x="464140" y="0"/>
                </a:lnTo>
                <a:lnTo>
                  <a:pt x="464140" y="514996"/>
                </a:lnTo>
                <a:lnTo>
                  <a:pt x="0" y="5149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120005" y="4619245"/>
            <a:ext cx="9607682" cy="4078671"/>
          </a:xfrm>
          <a:custGeom>
            <a:avLst/>
            <a:gdLst/>
            <a:ahLst/>
            <a:cxnLst/>
            <a:rect r="r" b="b" t="t" l="l"/>
            <a:pathLst>
              <a:path h="4078671" w="9607682">
                <a:moveTo>
                  <a:pt x="0" y="0"/>
                </a:moveTo>
                <a:lnTo>
                  <a:pt x="9607682" y="0"/>
                </a:lnTo>
                <a:lnTo>
                  <a:pt x="9607682" y="4078671"/>
                </a:lnTo>
                <a:lnTo>
                  <a:pt x="0" y="40786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23" t="-234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2030115" y="4734759"/>
            <a:ext cx="4671406" cy="3469947"/>
          </a:xfrm>
          <a:custGeom>
            <a:avLst/>
            <a:gdLst/>
            <a:ahLst/>
            <a:cxnLst/>
            <a:rect r="r" b="b" t="t" l="l"/>
            <a:pathLst>
              <a:path h="3469947" w="4671406">
                <a:moveTo>
                  <a:pt x="0" y="0"/>
                </a:moveTo>
                <a:lnTo>
                  <a:pt x="4671405" y="0"/>
                </a:lnTo>
                <a:lnTo>
                  <a:pt x="4671405" y="3469947"/>
                </a:lnTo>
                <a:lnTo>
                  <a:pt x="0" y="346994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9688080" y="1049992"/>
            <a:ext cx="1074634" cy="35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true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Home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491323" y="1049992"/>
            <a:ext cx="1446373" cy="35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true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About Us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666306" y="1049992"/>
            <a:ext cx="1218869" cy="35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true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Service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5613784" y="1049992"/>
            <a:ext cx="1281321" cy="35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true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Contact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28700" y="1664130"/>
            <a:ext cx="16896638" cy="782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665"/>
              </a:lnSpc>
              <a:spcBef>
                <a:spcPct val="0"/>
              </a:spcBef>
            </a:pPr>
            <a:r>
              <a:rPr lang="en-US" b="true" sz="5294">
                <a:solidFill>
                  <a:srgbClr val="F7B8D2"/>
                </a:solidFill>
                <a:latin typeface="Poppins Bold"/>
                <a:ea typeface="Poppins Bold"/>
                <a:cs typeface="Poppins Bold"/>
                <a:sym typeface="Poppins Bold"/>
              </a:rPr>
              <a:t>Identify models where fast_charging_available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5701280" y="2459419"/>
            <a:ext cx="12224058" cy="719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243"/>
              </a:lnSpc>
              <a:spcBef>
                <a:spcPct val="0"/>
              </a:spcBef>
            </a:pPr>
            <a:r>
              <a:rPr lang="en-US" b="true" sz="4900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is TRUE but fast_charging is NULL or 0.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900893" y="996407"/>
            <a:ext cx="2342773" cy="324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01"/>
              </a:lnSpc>
            </a:pPr>
            <a:r>
              <a:rPr lang="en-US" sz="2150" b="true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Sanchit Gupta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900893" y="1332894"/>
            <a:ext cx="1425485" cy="1785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52"/>
              </a:lnSpc>
            </a:pPr>
            <a:r>
              <a:rPr lang="en-US" sz="1263">
                <a:solidFill>
                  <a:srgbClr val="2B2A2A"/>
                </a:solidFill>
                <a:latin typeface="Poppins"/>
                <a:ea typeface="Poppins"/>
                <a:cs typeface="Poppins"/>
                <a:sym typeface="Poppins"/>
              </a:rPr>
              <a:t>SQL Data Analysis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842697" y="3321369"/>
            <a:ext cx="6379184" cy="353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68"/>
              </a:lnSpc>
              <a:spcBef>
                <a:spcPct val="0"/>
              </a:spcBef>
            </a:pPr>
            <a:r>
              <a:rPr lang="en-US" b="true" sz="2400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NULLs, Defaults</a:t>
            </a:r>
            <a:r>
              <a:rPr lang="en-US" b="true" sz="2400" u="none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b="true" sz="2400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&amp; Data Quali</a:t>
            </a:r>
            <a:r>
              <a:rPr lang="en-US" b="true" sz="2400" u="none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ty Checks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68C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24141">
            <a:off x="-720571" y="-1702946"/>
            <a:ext cx="4544240" cy="5877852"/>
            <a:chOff x="0" y="0"/>
            <a:chExt cx="665246" cy="86047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5246" cy="860478"/>
            </a:xfrm>
            <a:custGeom>
              <a:avLst/>
              <a:gdLst/>
              <a:ahLst/>
              <a:cxnLst/>
              <a:rect r="r" b="b" t="t" l="l"/>
              <a:pathLst>
                <a:path h="860478" w="665246">
                  <a:moveTo>
                    <a:pt x="115850" y="0"/>
                  </a:moveTo>
                  <a:lnTo>
                    <a:pt x="549396" y="0"/>
                  </a:lnTo>
                  <a:cubicBezTo>
                    <a:pt x="580122" y="0"/>
                    <a:pt x="609588" y="12206"/>
                    <a:pt x="631315" y="33932"/>
                  </a:cubicBezTo>
                  <a:cubicBezTo>
                    <a:pt x="653041" y="55658"/>
                    <a:pt x="665246" y="85125"/>
                    <a:pt x="665246" y="115850"/>
                  </a:cubicBezTo>
                  <a:lnTo>
                    <a:pt x="665246" y="744628"/>
                  </a:lnTo>
                  <a:cubicBezTo>
                    <a:pt x="665246" y="808610"/>
                    <a:pt x="613378" y="860478"/>
                    <a:pt x="549396" y="860478"/>
                  </a:cubicBezTo>
                  <a:lnTo>
                    <a:pt x="115850" y="860478"/>
                  </a:lnTo>
                  <a:cubicBezTo>
                    <a:pt x="51868" y="860478"/>
                    <a:pt x="0" y="808610"/>
                    <a:pt x="0" y="744628"/>
                  </a:cubicBezTo>
                  <a:lnTo>
                    <a:pt x="0" y="115850"/>
                  </a:lnTo>
                  <a:cubicBezTo>
                    <a:pt x="0" y="51868"/>
                    <a:pt x="51868" y="0"/>
                    <a:pt x="115850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665246" cy="8985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24141">
            <a:off x="15560523" y="7020510"/>
            <a:ext cx="7307079" cy="9451509"/>
            <a:chOff x="0" y="0"/>
            <a:chExt cx="665246" cy="86047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65246" cy="860478"/>
            </a:xfrm>
            <a:custGeom>
              <a:avLst/>
              <a:gdLst/>
              <a:ahLst/>
              <a:cxnLst/>
              <a:rect r="r" b="b" t="t" l="l"/>
              <a:pathLst>
                <a:path h="860478" w="665246">
                  <a:moveTo>
                    <a:pt x="72047" y="0"/>
                  </a:moveTo>
                  <a:lnTo>
                    <a:pt x="593200" y="0"/>
                  </a:lnTo>
                  <a:cubicBezTo>
                    <a:pt x="612308" y="0"/>
                    <a:pt x="630633" y="7591"/>
                    <a:pt x="644144" y="21102"/>
                  </a:cubicBezTo>
                  <a:cubicBezTo>
                    <a:pt x="657656" y="34613"/>
                    <a:pt x="665246" y="52939"/>
                    <a:pt x="665246" y="72047"/>
                  </a:cubicBezTo>
                  <a:lnTo>
                    <a:pt x="665246" y="788431"/>
                  </a:lnTo>
                  <a:cubicBezTo>
                    <a:pt x="665246" y="807539"/>
                    <a:pt x="657656" y="825865"/>
                    <a:pt x="644144" y="839376"/>
                  </a:cubicBezTo>
                  <a:cubicBezTo>
                    <a:pt x="630633" y="852887"/>
                    <a:pt x="612308" y="860478"/>
                    <a:pt x="593200" y="860478"/>
                  </a:cubicBezTo>
                  <a:lnTo>
                    <a:pt x="72047" y="860478"/>
                  </a:lnTo>
                  <a:cubicBezTo>
                    <a:pt x="52939" y="860478"/>
                    <a:pt x="34613" y="852887"/>
                    <a:pt x="21102" y="839376"/>
                  </a:cubicBezTo>
                  <a:cubicBezTo>
                    <a:pt x="7591" y="825865"/>
                    <a:pt x="0" y="807539"/>
                    <a:pt x="0" y="788431"/>
                  </a:cubicBezTo>
                  <a:lnTo>
                    <a:pt x="0" y="72047"/>
                  </a:lnTo>
                  <a:cubicBezTo>
                    <a:pt x="0" y="52939"/>
                    <a:pt x="7591" y="34613"/>
                    <a:pt x="21102" y="21102"/>
                  </a:cubicBezTo>
                  <a:cubicBezTo>
                    <a:pt x="34613" y="7591"/>
                    <a:pt x="52939" y="0"/>
                    <a:pt x="72047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665246" cy="8985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449703" y="1042777"/>
            <a:ext cx="1551389" cy="422257"/>
            <a:chOff x="0" y="0"/>
            <a:chExt cx="531257" cy="1445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31257" cy="144598"/>
            </a:xfrm>
            <a:custGeom>
              <a:avLst/>
              <a:gdLst/>
              <a:ahLst/>
              <a:cxnLst/>
              <a:rect r="r" b="b" t="t" l="l"/>
              <a:pathLst>
                <a:path h="144598" w="531257">
                  <a:moveTo>
                    <a:pt x="49903" y="0"/>
                  </a:moveTo>
                  <a:lnTo>
                    <a:pt x="481354" y="0"/>
                  </a:lnTo>
                  <a:cubicBezTo>
                    <a:pt x="508915" y="0"/>
                    <a:pt x="531257" y="22342"/>
                    <a:pt x="531257" y="49903"/>
                  </a:cubicBezTo>
                  <a:lnTo>
                    <a:pt x="531257" y="94694"/>
                  </a:lnTo>
                  <a:cubicBezTo>
                    <a:pt x="531257" y="122255"/>
                    <a:pt x="508915" y="144598"/>
                    <a:pt x="481354" y="144598"/>
                  </a:cubicBezTo>
                  <a:lnTo>
                    <a:pt x="49903" y="144598"/>
                  </a:lnTo>
                  <a:cubicBezTo>
                    <a:pt x="36668" y="144598"/>
                    <a:pt x="23975" y="139340"/>
                    <a:pt x="14616" y="129981"/>
                  </a:cubicBezTo>
                  <a:cubicBezTo>
                    <a:pt x="5258" y="120623"/>
                    <a:pt x="0" y="107930"/>
                    <a:pt x="0" y="94694"/>
                  </a:cubicBezTo>
                  <a:lnTo>
                    <a:pt x="0" y="49903"/>
                  </a:lnTo>
                  <a:cubicBezTo>
                    <a:pt x="0" y="22342"/>
                    <a:pt x="22342" y="0"/>
                    <a:pt x="49903" y="0"/>
                  </a:cubicBezTo>
                  <a:close/>
                </a:path>
              </a:pathLst>
            </a:custGeom>
            <a:solidFill>
              <a:srgbClr val="F7B8D2"/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531257" cy="2017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225397" y="3878004"/>
            <a:ext cx="7033903" cy="5686954"/>
            <a:chOff x="0" y="0"/>
            <a:chExt cx="570838" cy="46152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70838" cy="461526"/>
            </a:xfrm>
            <a:custGeom>
              <a:avLst/>
              <a:gdLst/>
              <a:ahLst/>
              <a:cxnLst/>
              <a:rect r="r" b="b" t="t" l="l"/>
              <a:pathLst>
                <a:path h="461526" w="570838">
                  <a:moveTo>
                    <a:pt x="18711" y="0"/>
                  </a:moveTo>
                  <a:lnTo>
                    <a:pt x="552127" y="0"/>
                  </a:lnTo>
                  <a:cubicBezTo>
                    <a:pt x="557089" y="0"/>
                    <a:pt x="561849" y="1971"/>
                    <a:pt x="565358" y="5480"/>
                  </a:cubicBezTo>
                  <a:cubicBezTo>
                    <a:pt x="568867" y="8989"/>
                    <a:pt x="570838" y="13749"/>
                    <a:pt x="570838" y="18711"/>
                  </a:cubicBezTo>
                  <a:lnTo>
                    <a:pt x="570838" y="442815"/>
                  </a:lnTo>
                  <a:cubicBezTo>
                    <a:pt x="570838" y="447777"/>
                    <a:pt x="568867" y="452537"/>
                    <a:pt x="565358" y="456046"/>
                  </a:cubicBezTo>
                  <a:cubicBezTo>
                    <a:pt x="561849" y="459555"/>
                    <a:pt x="557089" y="461526"/>
                    <a:pt x="552127" y="461526"/>
                  </a:cubicBezTo>
                  <a:lnTo>
                    <a:pt x="18711" y="461526"/>
                  </a:lnTo>
                  <a:cubicBezTo>
                    <a:pt x="13749" y="461526"/>
                    <a:pt x="8989" y="459555"/>
                    <a:pt x="5480" y="456046"/>
                  </a:cubicBezTo>
                  <a:cubicBezTo>
                    <a:pt x="1971" y="452537"/>
                    <a:pt x="0" y="447777"/>
                    <a:pt x="0" y="442815"/>
                  </a:cubicBezTo>
                  <a:lnTo>
                    <a:pt x="0" y="18711"/>
                  </a:lnTo>
                  <a:cubicBezTo>
                    <a:pt x="0" y="13749"/>
                    <a:pt x="1971" y="8989"/>
                    <a:pt x="5480" y="5480"/>
                  </a:cubicBezTo>
                  <a:cubicBezTo>
                    <a:pt x="8989" y="1971"/>
                    <a:pt x="13749" y="0"/>
                    <a:pt x="18711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70838" cy="4996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512847" y="3800412"/>
            <a:ext cx="8329571" cy="5764547"/>
            <a:chOff x="0" y="0"/>
            <a:chExt cx="2193797" cy="151823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193797" cy="1518235"/>
            </a:xfrm>
            <a:custGeom>
              <a:avLst/>
              <a:gdLst/>
              <a:ahLst/>
              <a:cxnLst/>
              <a:rect r="r" b="b" t="t" l="l"/>
              <a:pathLst>
                <a:path h="1518235" w="2193797">
                  <a:moveTo>
                    <a:pt x="15801" y="0"/>
                  </a:moveTo>
                  <a:lnTo>
                    <a:pt x="2177996" y="0"/>
                  </a:lnTo>
                  <a:cubicBezTo>
                    <a:pt x="2186722" y="0"/>
                    <a:pt x="2193797" y="7074"/>
                    <a:pt x="2193797" y="15801"/>
                  </a:cubicBezTo>
                  <a:lnTo>
                    <a:pt x="2193797" y="1502434"/>
                  </a:lnTo>
                  <a:cubicBezTo>
                    <a:pt x="2193797" y="1506625"/>
                    <a:pt x="2192132" y="1510643"/>
                    <a:pt x="2189169" y="1513607"/>
                  </a:cubicBezTo>
                  <a:cubicBezTo>
                    <a:pt x="2186206" y="1516570"/>
                    <a:pt x="2182186" y="1518235"/>
                    <a:pt x="2177996" y="1518235"/>
                  </a:cubicBezTo>
                  <a:lnTo>
                    <a:pt x="15801" y="1518235"/>
                  </a:lnTo>
                  <a:cubicBezTo>
                    <a:pt x="7074" y="1518235"/>
                    <a:pt x="0" y="1511160"/>
                    <a:pt x="0" y="1502434"/>
                  </a:cubicBezTo>
                  <a:lnTo>
                    <a:pt x="0" y="15801"/>
                  </a:lnTo>
                  <a:cubicBezTo>
                    <a:pt x="0" y="11610"/>
                    <a:pt x="1665" y="7591"/>
                    <a:pt x="4628" y="4628"/>
                  </a:cubicBezTo>
                  <a:cubicBezTo>
                    <a:pt x="7591" y="1665"/>
                    <a:pt x="11610" y="0"/>
                    <a:pt x="15801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2193797" cy="15753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53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280777" y="996407"/>
            <a:ext cx="464139" cy="514995"/>
          </a:xfrm>
          <a:custGeom>
            <a:avLst/>
            <a:gdLst/>
            <a:ahLst/>
            <a:cxnLst/>
            <a:rect r="r" b="b" t="t" l="l"/>
            <a:pathLst>
              <a:path h="514995" w="464139">
                <a:moveTo>
                  <a:pt x="0" y="0"/>
                </a:moveTo>
                <a:lnTo>
                  <a:pt x="464140" y="0"/>
                </a:lnTo>
                <a:lnTo>
                  <a:pt x="464140" y="514996"/>
                </a:lnTo>
                <a:lnTo>
                  <a:pt x="0" y="5149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2013258" y="4244664"/>
            <a:ext cx="7341302" cy="4959676"/>
          </a:xfrm>
          <a:custGeom>
            <a:avLst/>
            <a:gdLst/>
            <a:ahLst/>
            <a:cxnLst/>
            <a:rect r="r" b="b" t="t" l="l"/>
            <a:pathLst>
              <a:path h="4959676" w="7341302">
                <a:moveTo>
                  <a:pt x="0" y="0"/>
                </a:moveTo>
                <a:lnTo>
                  <a:pt x="7341302" y="0"/>
                </a:lnTo>
                <a:lnTo>
                  <a:pt x="7341302" y="4959676"/>
                </a:lnTo>
                <a:lnTo>
                  <a:pt x="0" y="49596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0762714" y="4244664"/>
            <a:ext cx="5973874" cy="4959676"/>
          </a:xfrm>
          <a:custGeom>
            <a:avLst/>
            <a:gdLst/>
            <a:ahLst/>
            <a:cxnLst/>
            <a:rect r="r" b="b" t="t" l="l"/>
            <a:pathLst>
              <a:path h="4959676" w="5973874">
                <a:moveTo>
                  <a:pt x="0" y="0"/>
                </a:moveTo>
                <a:lnTo>
                  <a:pt x="5973874" y="0"/>
                </a:lnTo>
                <a:lnTo>
                  <a:pt x="5973874" y="4959676"/>
                </a:lnTo>
                <a:lnTo>
                  <a:pt x="0" y="495967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9688080" y="1049992"/>
            <a:ext cx="1074634" cy="35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true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Home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491323" y="1049992"/>
            <a:ext cx="1446373" cy="35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true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About Us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666306" y="1049992"/>
            <a:ext cx="1218869" cy="35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true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Service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5613784" y="1049992"/>
            <a:ext cx="1281321" cy="35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true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Contact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28700" y="1654605"/>
            <a:ext cx="16896638" cy="910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520"/>
              </a:lnSpc>
              <a:spcBef>
                <a:spcPct val="0"/>
              </a:spcBef>
            </a:pPr>
            <a:r>
              <a:rPr lang="en-US" b="true" sz="6094">
                <a:solidFill>
                  <a:srgbClr val="F7B8D2"/>
                </a:solidFill>
                <a:latin typeface="Poppins Bold"/>
                <a:ea typeface="Poppins Bold"/>
                <a:cs typeface="Poppins Bold"/>
                <a:sym typeface="Poppins Bold"/>
              </a:rPr>
              <a:t>List all sma</a:t>
            </a:r>
            <a:r>
              <a:rPr lang="en-US" b="true" sz="6094" u="none">
                <a:solidFill>
                  <a:srgbClr val="F7B8D2"/>
                </a:solidFill>
                <a:latin typeface="Poppins Bold"/>
                <a:ea typeface="Poppins Bold"/>
                <a:cs typeface="Poppins Bold"/>
                <a:sym typeface="Poppins Bold"/>
              </a:rPr>
              <a:t>r</a:t>
            </a:r>
            <a:r>
              <a:rPr lang="en-US" b="true" sz="6094">
                <a:solidFill>
                  <a:srgbClr val="F7B8D2"/>
                </a:solidFill>
                <a:latin typeface="Poppins Bold"/>
                <a:ea typeface="Poppins Bold"/>
                <a:cs typeface="Poppins Bold"/>
                <a:sym typeface="Poppins Bold"/>
              </a:rPr>
              <a:t>tph</a:t>
            </a:r>
            <a:r>
              <a:rPr lang="en-US" b="true" sz="6094" u="none">
                <a:solidFill>
                  <a:srgbClr val="F7B8D2"/>
                </a:solidFill>
                <a:latin typeface="Poppins Bold"/>
                <a:ea typeface="Poppins Bold"/>
                <a:cs typeface="Poppins Bold"/>
                <a:sym typeface="Poppins Bold"/>
              </a:rPr>
              <a:t>o</a:t>
            </a:r>
            <a:r>
              <a:rPr lang="en-US" b="true" sz="6094">
                <a:solidFill>
                  <a:srgbClr val="F7B8D2"/>
                </a:solidFill>
                <a:latin typeface="Poppins Bold"/>
                <a:ea typeface="Poppins Bold"/>
                <a:cs typeface="Poppins Bold"/>
                <a:sym typeface="Poppins Bold"/>
              </a:rPr>
              <a:t>n</a:t>
            </a:r>
            <a:r>
              <a:rPr lang="en-US" b="true" sz="6094" u="none">
                <a:solidFill>
                  <a:srgbClr val="F7B8D2"/>
                </a:solidFill>
                <a:latin typeface="Poppins Bold"/>
                <a:ea typeface="Poppins Bold"/>
                <a:cs typeface="Poppins Bold"/>
                <a:sym typeface="Poppins Bold"/>
              </a:rPr>
              <a:t>es</a:t>
            </a:r>
            <a:r>
              <a:rPr lang="en-US" b="true" sz="6094">
                <a:solidFill>
                  <a:srgbClr val="F7B8D2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b="true" sz="6094" u="sng">
                <a:solidFill>
                  <a:srgbClr val="F7B8D2"/>
                </a:solidFill>
                <a:latin typeface="Poppins Bold"/>
                <a:ea typeface="Poppins Bold"/>
                <a:cs typeface="Poppins Bold"/>
                <a:sym typeface="Poppins Bold"/>
              </a:rPr>
              <a:t>priced above ₹30,000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3326377" y="2449894"/>
            <a:ext cx="14598960" cy="760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457"/>
              </a:lnSpc>
              <a:spcBef>
                <a:spcPct val="0"/>
              </a:spcBef>
            </a:pPr>
            <a:r>
              <a:rPr lang="en-US" b="true" sz="5100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 that </a:t>
            </a:r>
            <a:r>
              <a:rPr lang="en-US" b="true" sz="5100" u="sng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support 5G</a:t>
            </a:r>
            <a:r>
              <a:rPr lang="en-US" b="true" sz="5100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 and have </a:t>
            </a:r>
            <a:r>
              <a:rPr lang="en-US" b="true" sz="5100" u="sng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at least 8GB RAM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900893" y="996407"/>
            <a:ext cx="2342773" cy="324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01"/>
              </a:lnSpc>
            </a:pPr>
            <a:r>
              <a:rPr lang="en-US" sz="2150" b="true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Sanchit Gupta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900893" y="1332894"/>
            <a:ext cx="1425485" cy="1785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52"/>
              </a:lnSpc>
            </a:pPr>
            <a:r>
              <a:rPr lang="en-US" sz="1263">
                <a:solidFill>
                  <a:srgbClr val="2B2A2A"/>
                </a:solidFill>
                <a:latin typeface="Poppins"/>
                <a:ea typeface="Poppins"/>
                <a:cs typeface="Poppins"/>
                <a:sym typeface="Poppins"/>
              </a:rPr>
              <a:t>SQL Data Analysis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842697" y="3353246"/>
            <a:ext cx="6379184" cy="353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68"/>
              </a:lnSpc>
              <a:spcBef>
                <a:spcPct val="0"/>
              </a:spcBef>
            </a:pPr>
            <a:r>
              <a:rPr lang="en-US" b="true" sz="2400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Filte</a:t>
            </a:r>
            <a:r>
              <a:rPr lang="en-US" b="true" sz="2400" u="none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r</a:t>
            </a:r>
            <a:r>
              <a:rPr lang="en-US" b="true" sz="2400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ing</a:t>
            </a:r>
            <a:r>
              <a:rPr lang="en-US" b="true" sz="2400" u="none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b="true" sz="2400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&amp; Condi</a:t>
            </a:r>
            <a:r>
              <a:rPr lang="en-US" b="true" sz="2400" u="none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t</a:t>
            </a:r>
            <a:r>
              <a:rPr lang="en-US" b="true" sz="2400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ion</a:t>
            </a:r>
            <a:r>
              <a:rPr lang="en-US" b="true" sz="2400" u="none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68C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24141">
            <a:off x="-720571" y="-1702946"/>
            <a:ext cx="4544240" cy="5877852"/>
            <a:chOff x="0" y="0"/>
            <a:chExt cx="665246" cy="86047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5246" cy="860478"/>
            </a:xfrm>
            <a:custGeom>
              <a:avLst/>
              <a:gdLst/>
              <a:ahLst/>
              <a:cxnLst/>
              <a:rect r="r" b="b" t="t" l="l"/>
              <a:pathLst>
                <a:path h="860478" w="665246">
                  <a:moveTo>
                    <a:pt x="115850" y="0"/>
                  </a:moveTo>
                  <a:lnTo>
                    <a:pt x="549396" y="0"/>
                  </a:lnTo>
                  <a:cubicBezTo>
                    <a:pt x="580122" y="0"/>
                    <a:pt x="609588" y="12206"/>
                    <a:pt x="631315" y="33932"/>
                  </a:cubicBezTo>
                  <a:cubicBezTo>
                    <a:pt x="653041" y="55658"/>
                    <a:pt x="665246" y="85125"/>
                    <a:pt x="665246" y="115850"/>
                  </a:cubicBezTo>
                  <a:lnTo>
                    <a:pt x="665246" y="744628"/>
                  </a:lnTo>
                  <a:cubicBezTo>
                    <a:pt x="665246" y="808610"/>
                    <a:pt x="613378" y="860478"/>
                    <a:pt x="549396" y="860478"/>
                  </a:cubicBezTo>
                  <a:lnTo>
                    <a:pt x="115850" y="860478"/>
                  </a:lnTo>
                  <a:cubicBezTo>
                    <a:pt x="51868" y="860478"/>
                    <a:pt x="0" y="808610"/>
                    <a:pt x="0" y="744628"/>
                  </a:cubicBezTo>
                  <a:lnTo>
                    <a:pt x="0" y="115850"/>
                  </a:lnTo>
                  <a:cubicBezTo>
                    <a:pt x="0" y="51868"/>
                    <a:pt x="51868" y="0"/>
                    <a:pt x="115850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665246" cy="8985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24141">
            <a:off x="15560523" y="7020510"/>
            <a:ext cx="7307079" cy="9451509"/>
            <a:chOff x="0" y="0"/>
            <a:chExt cx="665246" cy="86047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65246" cy="860478"/>
            </a:xfrm>
            <a:custGeom>
              <a:avLst/>
              <a:gdLst/>
              <a:ahLst/>
              <a:cxnLst/>
              <a:rect r="r" b="b" t="t" l="l"/>
              <a:pathLst>
                <a:path h="860478" w="665246">
                  <a:moveTo>
                    <a:pt x="72047" y="0"/>
                  </a:moveTo>
                  <a:lnTo>
                    <a:pt x="593200" y="0"/>
                  </a:lnTo>
                  <a:cubicBezTo>
                    <a:pt x="612308" y="0"/>
                    <a:pt x="630633" y="7591"/>
                    <a:pt x="644144" y="21102"/>
                  </a:cubicBezTo>
                  <a:cubicBezTo>
                    <a:pt x="657656" y="34613"/>
                    <a:pt x="665246" y="52939"/>
                    <a:pt x="665246" y="72047"/>
                  </a:cubicBezTo>
                  <a:lnTo>
                    <a:pt x="665246" y="788431"/>
                  </a:lnTo>
                  <a:cubicBezTo>
                    <a:pt x="665246" y="807539"/>
                    <a:pt x="657656" y="825865"/>
                    <a:pt x="644144" y="839376"/>
                  </a:cubicBezTo>
                  <a:cubicBezTo>
                    <a:pt x="630633" y="852887"/>
                    <a:pt x="612308" y="860478"/>
                    <a:pt x="593200" y="860478"/>
                  </a:cubicBezTo>
                  <a:lnTo>
                    <a:pt x="72047" y="860478"/>
                  </a:lnTo>
                  <a:cubicBezTo>
                    <a:pt x="52939" y="860478"/>
                    <a:pt x="34613" y="852887"/>
                    <a:pt x="21102" y="839376"/>
                  </a:cubicBezTo>
                  <a:cubicBezTo>
                    <a:pt x="7591" y="825865"/>
                    <a:pt x="0" y="807539"/>
                    <a:pt x="0" y="788431"/>
                  </a:cubicBezTo>
                  <a:lnTo>
                    <a:pt x="0" y="72047"/>
                  </a:lnTo>
                  <a:cubicBezTo>
                    <a:pt x="0" y="52939"/>
                    <a:pt x="7591" y="34613"/>
                    <a:pt x="21102" y="21102"/>
                  </a:cubicBezTo>
                  <a:cubicBezTo>
                    <a:pt x="34613" y="7591"/>
                    <a:pt x="52939" y="0"/>
                    <a:pt x="72047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665246" cy="8985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449703" y="1042777"/>
            <a:ext cx="1551389" cy="422257"/>
            <a:chOff x="0" y="0"/>
            <a:chExt cx="531257" cy="1445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31257" cy="144598"/>
            </a:xfrm>
            <a:custGeom>
              <a:avLst/>
              <a:gdLst/>
              <a:ahLst/>
              <a:cxnLst/>
              <a:rect r="r" b="b" t="t" l="l"/>
              <a:pathLst>
                <a:path h="144598" w="531257">
                  <a:moveTo>
                    <a:pt x="49903" y="0"/>
                  </a:moveTo>
                  <a:lnTo>
                    <a:pt x="481354" y="0"/>
                  </a:lnTo>
                  <a:cubicBezTo>
                    <a:pt x="508915" y="0"/>
                    <a:pt x="531257" y="22342"/>
                    <a:pt x="531257" y="49903"/>
                  </a:cubicBezTo>
                  <a:lnTo>
                    <a:pt x="531257" y="94694"/>
                  </a:lnTo>
                  <a:cubicBezTo>
                    <a:pt x="531257" y="122255"/>
                    <a:pt x="508915" y="144598"/>
                    <a:pt x="481354" y="144598"/>
                  </a:cubicBezTo>
                  <a:lnTo>
                    <a:pt x="49903" y="144598"/>
                  </a:lnTo>
                  <a:cubicBezTo>
                    <a:pt x="36668" y="144598"/>
                    <a:pt x="23975" y="139340"/>
                    <a:pt x="14616" y="129981"/>
                  </a:cubicBezTo>
                  <a:cubicBezTo>
                    <a:pt x="5258" y="120623"/>
                    <a:pt x="0" y="107930"/>
                    <a:pt x="0" y="94694"/>
                  </a:cubicBezTo>
                  <a:lnTo>
                    <a:pt x="0" y="49903"/>
                  </a:lnTo>
                  <a:cubicBezTo>
                    <a:pt x="0" y="22342"/>
                    <a:pt x="22342" y="0"/>
                    <a:pt x="49903" y="0"/>
                  </a:cubicBezTo>
                  <a:close/>
                </a:path>
              </a:pathLst>
            </a:custGeom>
            <a:solidFill>
              <a:srgbClr val="F7B8D2"/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531257" cy="2017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1156987" y="4386760"/>
            <a:ext cx="6580214" cy="3676360"/>
            <a:chOff x="0" y="0"/>
            <a:chExt cx="646225" cy="36104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46225" cy="361045"/>
            </a:xfrm>
            <a:custGeom>
              <a:avLst/>
              <a:gdLst/>
              <a:ahLst/>
              <a:cxnLst/>
              <a:rect r="r" b="b" t="t" l="l"/>
              <a:pathLst>
                <a:path h="361045" w="646225">
                  <a:moveTo>
                    <a:pt x="20001" y="0"/>
                  </a:moveTo>
                  <a:lnTo>
                    <a:pt x="626224" y="0"/>
                  </a:lnTo>
                  <a:cubicBezTo>
                    <a:pt x="637270" y="0"/>
                    <a:pt x="646225" y="8955"/>
                    <a:pt x="646225" y="20001"/>
                  </a:cubicBezTo>
                  <a:lnTo>
                    <a:pt x="646225" y="341044"/>
                  </a:lnTo>
                  <a:cubicBezTo>
                    <a:pt x="646225" y="346349"/>
                    <a:pt x="644118" y="351436"/>
                    <a:pt x="640367" y="355187"/>
                  </a:cubicBezTo>
                  <a:cubicBezTo>
                    <a:pt x="636616" y="358938"/>
                    <a:pt x="631528" y="361045"/>
                    <a:pt x="626224" y="361045"/>
                  </a:cubicBezTo>
                  <a:lnTo>
                    <a:pt x="20001" y="361045"/>
                  </a:lnTo>
                  <a:cubicBezTo>
                    <a:pt x="14697" y="361045"/>
                    <a:pt x="9609" y="358938"/>
                    <a:pt x="5858" y="355187"/>
                  </a:cubicBezTo>
                  <a:cubicBezTo>
                    <a:pt x="2107" y="351436"/>
                    <a:pt x="0" y="346349"/>
                    <a:pt x="0" y="341044"/>
                  </a:cubicBezTo>
                  <a:lnTo>
                    <a:pt x="0" y="20001"/>
                  </a:lnTo>
                  <a:cubicBezTo>
                    <a:pt x="0" y="14697"/>
                    <a:pt x="2107" y="9609"/>
                    <a:pt x="5858" y="5858"/>
                  </a:cubicBezTo>
                  <a:cubicBezTo>
                    <a:pt x="9609" y="2107"/>
                    <a:pt x="14697" y="0"/>
                    <a:pt x="20001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646225" cy="3991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842697" y="3888171"/>
            <a:ext cx="10210546" cy="4732371"/>
            <a:chOff x="0" y="0"/>
            <a:chExt cx="2689197" cy="124638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689197" cy="1246386"/>
            </a:xfrm>
            <a:custGeom>
              <a:avLst/>
              <a:gdLst/>
              <a:ahLst/>
              <a:cxnLst/>
              <a:rect r="r" b="b" t="t" l="l"/>
              <a:pathLst>
                <a:path h="1246386" w="2689197">
                  <a:moveTo>
                    <a:pt x="12890" y="0"/>
                  </a:moveTo>
                  <a:lnTo>
                    <a:pt x="2676307" y="0"/>
                  </a:lnTo>
                  <a:cubicBezTo>
                    <a:pt x="2683426" y="0"/>
                    <a:pt x="2689197" y="5771"/>
                    <a:pt x="2689197" y="12890"/>
                  </a:cubicBezTo>
                  <a:lnTo>
                    <a:pt x="2689197" y="1233496"/>
                  </a:lnTo>
                  <a:cubicBezTo>
                    <a:pt x="2689197" y="1236915"/>
                    <a:pt x="2687839" y="1240193"/>
                    <a:pt x="2685422" y="1242610"/>
                  </a:cubicBezTo>
                  <a:cubicBezTo>
                    <a:pt x="2683005" y="1245028"/>
                    <a:pt x="2679726" y="1246386"/>
                    <a:pt x="2676307" y="1246386"/>
                  </a:cubicBezTo>
                  <a:lnTo>
                    <a:pt x="12890" y="1246386"/>
                  </a:lnTo>
                  <a:cubicBezTo>
                    <a:pt x="9471" y="1246386"/>
                    <a:pt x="6193" y="1245028"/>
                    <a:pt x="3775" y="1242610"/>
                  </a:cubicBezTo>
                  <a:cubicBezTo>
                    <a:pt x="1358" y="1240193"/>
                    <a:pt x="0" y="1236915"/>
                    <a:pt x="0" y="1233496"/>
                  </a:cubicBezTo>
                  <a:lnTo>
                    <a:pt x="0" y="12890"/>
                  </a:lnTo>
                  <a:cubicBezTo>
                    <a:pt x="0" y="9471"/>
                    <a:pt x="1358" y="6193"/>
                    <a:pt x="3775" y="3775"/>
                  </a:cubicBezTo>
                  <a:cubicBezTo>
                    <a:pt x="6193" y="1358"/>
                    <a:pt x="9471" y="0"/>
                    <a:pt x="12890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2689197" cy="13035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53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280777" y="996407"/>
            <a:ext cx="464139" cy="514995"/>
          </a:xfrm>
          <a:custGeom>
            <a:avLst/>
            <a:gdLst/>
            <a:ahLst/>
            <a:cxnLst/>
            <a:rect r="r" b="b" t="t" l="l"/>
            <a:pathLst>
              <a:path h="514995" w="464139">
                <a:moveTo>
                  <a:pt x="0" y="0"/>
                </a:moveTo>
                <a:lnTo>
                  <a:pt x="464140" y="0"/>
                </a:lnTo>
                <a:lnTo>
                  <a:pt x="464140" y="514996"/>
                </a:lnTo>
                <a:lnTo>
                  <a:pt x="0" y="5149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230637" y="4244664"/>
            <a:ext cx="9470884" cy="3960552"/>
          </a:xfrm>
          <a:custGeom>
            <a:avLst/>
            <a:gdLst/>
            <a:ahLst/>
            <a:cxnLst/>
            <a:rect r="r" b="b" t="t" l="l"/>
            <a:pathLst>
              <a:path h="3960552" w="9470884">
                <a:moveTo>
                  <a:pt x="0" y="0"/>
                </a:moveTo>
                <a:lnTo>
                  <a:pt x="9470884" y="0"/>
                </a:lnTo>
                <a:lnTo>
                  <a:pt x="9470884" y="3960552"/>
                </a:lnTo>
                <a:lnTo>
                  <a:pt x="0" y="39605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1606561" y="4909109"/>
            <a:ext cx="5710828" cy="2544428"/>
          </a:xfrm>
          <a:custGeom>
            <a:avLst/>
            <a:gdLst/>
            <a:ahLst/>
            <a:cxnLst/>
            <a:rect r="r" b="b" t="t" l="l"/>
            <a:pathLst>
              <a:path h="2544428" w="5710828">
                <a:moveTo>
                  <a:pt x="0" y="0"/>
                </a:moveTo>
                <a:lnTo>
                  <a:pt x="5710828" y="0"/>
                </a:lnTo>
                <a:lnTo>
                  <a:pt x="5710828" y="2544429"/>
                </a:lnTo>
                <a:lnTo>
                  <a:pt x="0" y="254442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9688080" y="1049992"/>
            <a:ext cx="1074634" cy="35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true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Home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491323" y="1049992"/>
            <a:ext cx="1446373" cy="35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true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About Us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666306" y="1049992"/>
            <a:ext cx="1218869" cy="35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true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Service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5613784" y="1049992"/>
            <a:ext cx="1281321" cy="35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true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Contact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28700" y="1654605"/>
            <a:ext cx="16896638" cy="910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520"/>
              </a:lnSpc>
              <a:spcBef>
                <a:spcPct val="0"/>
              </a:spcBef>
            </a:pPr>
            <a:r>
              <a:rPr lang="en-US" b="true" sz="6094">
                <a:solidFill>
                  <a:srgbClr val="F7B8D2"/>
                </a:solidFill>
                <a:latin typeface="Poppins Bold"/>
                <a:ea typeface="Poppins Bold"/>
                <a:cs typeface="Poppins Bold"/>
                <a:sym typeface="Poppins Bold"/>
              </a:rPr>
              <a:t>Compare ave</a:t>
            </a:r>
            <a:r>
              <a:rPr lang="en-US" b="true" sz="6094" u="none">
                <a:solidFill>
                  <a:srgbClr val="F7B8D2"/>
                </a:solidFill>
                <a:latin typeface="Poppins Bold"/>
                <a:ea typeface="Poppins Bold"/>
                <a:cs typeface="Poppins Bold"/>
                <a:sym typeface="Poppins Bold"/>
              </a:rPr>
              <a:t>rage</a:t>
            </a:r>
            <a:r>
              <a:rPr lang="en-US" b="true" sz="6094">
                <a:solidFill>
                  <a:srgbClr val="F7B8D2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b="true" sz="6094" u="none">
                <a:solidFill>
                  <a:srgbClr val="F7B8D2"/>
                </a:solidFill>
                <a:latin typeface="Poppins Bold"/>
                <a:ea typeface="Poppins Bold"/>
                <a:cs typeface="Poppins Bold"/>
                <a:sym typeface="Poppins Bold"/>
              </a:rPr>
              <a:t>price o</a:t>
            </a:r>
            <a:r>
              <a:rPr lang="en-US" b="true" sz="6094">
                <a:solidFill>
                  <a:srgbClr val="F7B8D2"/>
                </a:solidFill>
                <a:latin typeface="Poppins Bold"/>
                <a:ea typeface="Poppins Bold"/>
                <a:cs typeface="Poppins Bold"/>
                <a:sym typeface="Poppins Bold"/>
              </a:rPr>
              <a:t>f phon</a:t>
            </a:r>
            <a:r>
              <a:rPr lang="en-US" b="true" sz="6094" u="none">
                <a:solidFill>
                  <a:srgbClr val="F7B8D2"/>
                </a:solidFill>
                <a:latin typeface="Poppins Bold"/>
                <a:ea typeface="Poppins Bold"/>
                <a:cs typeface="Poppins Bold"/>
                <a:sym typeface="Poppins Bold"/>
              </a:rPr>
              <a:t>e</a:t>
            </a:r>
            <a:r>
              <a:rPr lang="en-US" b="true" sz="6094">
                <a:solidFill>
                  <a:srgbClr val="F7B8D2"/>
                </a:solidFill>
                <a:latin typeface="Poppins Bold"/>
                <a:ea typeface="Poppins Bold"/>
                <a:cs typeface="Poppins Bold"/>
                <a:sym typeface="Poppins Bold"/>
              </a:rPr>
              <a:t>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5966079" y="2574373"/>
            <a:ext cx="10288365" cy="899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420"/>
              </a:lnSpc>
              <a:spcBef>
                <a:spcPct val="0"/>
              </a:spcBef>
            </a:pPr>
            <a:r>
              <a:rPr lang="en-US" b="true" sz="6000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with </a:t>
            </a:r>
            <a:r>
              <a:rPr lang="en-US" b="true" sz="6000" u="none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5G</a:t>
            </a:r>
            <a:r>
              <a:rPr lang="en-US" b="true" sz="6000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 vs. those wi</a:t>
            </a:r>
            <a:r>
              <a:rPr lang="en-US" b="true" sz="6000" u="none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t</a:t>
            </a:r>
            <a:r>
              <a:rPr lang="en-US" b="true" sz="6000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hou</a:t>
            </a:r>
            <a:r>
              <a:rPr lang="en-US" b="true" sz="6000" u="none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t</a:t>
            </a:r>
            <a:r>
              <a:rPr lang="en-US" b="true" sz="6000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900893" y="996407"/>
            <a:ext cx="2342773" cy="324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01"/>
              </a:lnSpc>
            </a:pPr>
            <a:r>
              <a:rPr lang="en-US" sz="2150" b="true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Sanchit Gupta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900893" y="1332894"/>
            <a:ext cx="1425485" cy="1785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52"/>
              </a:lnSpc>
            </a:pPr>
            <a:r>
              <a:rPr lang="en-US" sz="1263">
                <a:solidFill>
                  <a:srgbClr val="2B2A2A"/>
                </a:solidFill>
                <a:latin typeface="Poppins"/>
                <a:ea typeface="Poppins"/>
                <a:cs typeface="Poppins"/>
                <a:sym typeface="Poppins"/>
              </a:rPr>
              <a:t>SQL Data Analysis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842697" y="3353246"/>
            <a:ext cx="6379184" cy="353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68"/>
              </a:lnSpc>
              <a:spcBef>
                <a:spcPct val="0"/>
              </a:spcBef>
            </a:pPr>
            <a:r>
              <a:rPr lang="en-US" b="true" sz="2400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Derived Met</a:t>
            </a:r>
            <a:r>
              <a:rPr lang="en-US" b="true" sz="2400" u="none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r</a:t>
            </a:r>
            <a:r>
              <a:rPr lang="en-US" b="true" sz="2400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ics</a:t>
            </a:r>
            <a:r>
              <a:rPr lang="en-US" b="true" sz="2400" u="none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b="true" sz="2400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&amp; Comparison</a:t>
            </a:r>
            <a:r>
              <a:rPr lang="en-US" b="true" sz="2400" u="none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68C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24141">
            <a:off x="-720571" y="-1702946"/>
            <a:ext cx="4544240" cy="5877852"/>
            <a:chOff x="0" y="0"/>
            <a:chExt cx="665246" cy="86047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5246" cy="860478"/>
            </a:xfrm>
            <a:custGeom>
              <a:avLst/>
              <a:gdLst/>
              <a:ahLst/>
              <a:cxnLst/>
              <a:rect r="r" b="b" t="t" l="l"/>
              <a:pathLst>
                <a:path h="860478" w="665246">
                  <a:moveTo>
                    <a:pt x="115850" y="0"/>
                  </a:moveTo>
                  <a:lnTo>
                    <a:pt x="549396" y="0"/>
                  </a:lnTo>
                  <a:cubicBezTo>
                    <a:pt x="580122" y="0"/>
                    <a:pt x="609588" y="12206"/>
                    <a:pt x="631315" y="33932"/>
                  </a:cubicBezTo>
                  <a:cubicBezTo>
                    <a:pt x="653041" y="55658"/>
                    <a:pt x="665246" y="85125"/>
                    <a:pt x="665246" y="115850"/>
                  </a:cubicBezTo>
                  <a:lnTo>
                    <a:pt x="665246" y="744628"/>
                  </a:lnTo>
                  <a:cubicBezTo>
                    <a:pt x="665246" y="808610"/>
                    <a:pt x="613378" y="860478"/>
                    <a:pt x="549396" y="860478"/>
                  </a:cubicBezTo>
                  <a:lnTo>
                    <a:pt x="115850" y="860478"/>
                  </a:lnTo>
                  <a:cubicBezTo>
                    <a:pt x="51868" y="860478"/>
                    <a:pt x="0" y="808610"/>
                    <a:pt x="0" y="744628"/>
                  </a:cubicBezTo>
                  <a:lnTo>
                    <a:pt x="0" y="115850"/>
                  </a:lnTo>
                  <a:cubicBezTo>
                    <a:pt x="0" y="51868"/>
                    <a:pt x="51868" y="0"/>
                    <a:pt x="115850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665246" cy="8985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24141">
            <a:off x="15560523" y="7020510"/>
            <a:ext cx="7307079" cy="9451509"/>
            <a:chOff x="0" y="0"/>
            <a:chExt cx="665246" cy="86047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65246" cy="860478"/>
            </a:xfrm>
            <a:custGeom>
              <a:avLst/>
              <a:gdLst/>
              <a:ahLst/>
              <a:cxnLst/>
              <a:rect r="r" b="b" t="t" l="l"/>
              <a:pathLst>
                <a:path h="860478" w="665246">
                  <a:moveTo>
                    <a:pt x="72047" y="0"/>
                  </a:moveTo>
                  <a:lnTo>
                    <a:pt x="593200" y="0"/>
                  </a:lnTo>
                  <a:cubicBezTo>
                    <a:pt x="612308" y="0"/>
                    <a:pt x="630633" y="7591"/>
                    <a:pt x="644144" y="21102"/>
                  </a:cubicBezTo>
                  <a:cubicBezTo>
                    <a:pt x="657656" y="34613"/>
                    <a:pt x="665246" y="52939"/>
                    <a:pt x="665246" y="72047"/>
                  </a:cubicBezTo>
                  <a:lnTo>
                    <a:pt x="665246" y="788431"/>
                  </a:lnTo>
                  <a:cubicBezTo>
                    <a:pt x="665246" y="807539"/>
                    <a:pt x="657656" y="825865"/>
                    <a:pt x="644144" y="839376"/>
                  </a:cubicBezTo>
                  <a:cubicBezTo>
                    <a:pt x="630633" y="852887"/>
                    <a:pt x="612308" y="860478"/>
                    <a:pt x="593200" y="860478"/>
                  </a:cubicBezTo>
                  <a:lnTo>
                    <a:pt x="72047" y="860478"/>
                  </a:lnTo>
                  <a:cubicBezTo>
                    <a:pt x="52939" y="860478"/>
                    <a:pt x="34613" y="852887"/>
                    <a:pt x="21102" y="839376"/>
                  </a:cubicBezTo>
                  <a:cubicBezTo>
                    <a:pt x="7591" y="825865"/>
                    <a:pt x="0" y="807539"/>
                    <a:pt x="0" y="788431"/>
                  </a:cubicBezTo>
                  <a:lnTo>
                    <a:pt x="0" y="72047"/>
                  </a:lnTo>
                  <a:cubicBezTo>
                    <a:pt x="0" y="52939"/>
                    <a:pt x="7591" y="34613"/>
                    <a:pt x="21102" y="21102"/>
                  </a:cubicBezTo>
                  <a:cubicBezTo>
                    <a:pt x="34613" y="7591"/>
                    <a:pt x="52939" y="0"/>
                    <a:pt x="72047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665246" cy="8985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449703" y="1042777"/>
            <a:ext cx="1551389" cy="422257"/>
            <a:chOff x="0" y="0"/>
            <a:chExt cx="531257" cy="1445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31257" cy="144598"/>
            </a:xfrm>
            <a:custGeom>
              <a:avLst/>
              <a:gdLst/>
              <a:ahLst/>
              <a:cxnLst/>
              <a:rect r="r" b="b" t="t" l="l"/>
              <a:pathLst>
                <a:path h="144598" w="531257">
                  <a:moveTo>
                    <a:pt x="49903" y="0"/>
                  </a:moveTo>
                  <a:lnTo>
                    <a:pt x="481354" y="0"/>
                  </a:lnTo>
                  <a:cubicBezTo>
                    <a:pt x="508915" y="0"/>
                    <a:pt x="531257" y="22342"/>
                    <a:pt x="531257" y="49903"/>
                  </a:cubicBezTo>
                  <a:lnTo>
                    <a:pt x="531257" y="94694"/>
                  </a:lnTo>
                  <a:cubicBezTo>
                    <a:pt x="531257" y="122255"/>
                    <a:pt x="508915" y="144598"/>
                    <a:pt x="481354" y="144598"/>
                  </a:cubicBezTo>
                  <a:lnTo>
                    <a:pt x="49903" y="144598"/>
                  </a:lnTo>
                  <a:cubicBezTo>
                    <a:pt x="36668" y="144598"/>
                    <a:pt x="23975" y="139340"/>
                    <a:pt x="14616" y="129981"/>
                  </a:cubicBezTo>
                  <a:cubicBezTo>
                    <a:pt x="5258" y="120623"/>
                    <a:pt x="0" y="107930"/>
                    <a:pt x="0" y="94694"/>
                  </a:cubicBezTo>
                  <a:lnTo>
                    <a:pt x="0" y="49903"/>
                  </a:lnTo>
                  <a:cubicBezTo>
                    <a:pt x="0" y="22342"/>
                    <a:pt x="22342" y="0"/>
                    <a:pt x="49903" y="0"/>
                  </a:cubicBezTo>
                  <a:close/>
                </a:path>
              </a:pathLst>
            </a:custGeom>
            <a:solidFill>
              <a:srgbClr val="F7B8D2"/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531257" cy="2017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437934" y="6397571"/>
            <a:ext cx="7057784" cy="3503013"/>
            <a:chOff x="0" y="0"/>
            <a:chExt cx="572776" cy="28428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72776" cy="284288"/>
            </a:xfrm>
            <a:custGeom>
              <a:avLst/>
              <a:gdLst/>
              <a:ahLst/>
              <a:cxnLst/>
              <a:rect r="r" b="b" t="t" l="l"/>
              <a:pathLst>
                <a:path h="284288" w="572776">
                  <a:moveTo>
                    <a:pt x="18648" y="0"/>
                  </a:moveTo>
                  <a:lnTo>
                    <a:pt x="554128" y="0"/>
                  </a:lnTo>
                  <a:cubicBezTo>
                    <a:pt x="559074" y="0"/>
                    <a:pt x="563817" y="1965"/>
                    <a:pt x="567314" y="5462"/>
                  </a:cubicBezTo>
                  <a:cubicBezTo>
                    <a:pt x="570811" y="8959"/>
                    <a:pt x="572776" y="13702"/>
                    <a:pt x="572776" y="18648"/>
                  </a:cubicBezTo>
                  <a:lnTo>
                    <a:pt x="572776" y="265640"/>
                  </a:lnTo>
                  <a:cubicBezTo>
                    <a:pt x="572776" y="270586"/>
                    <a:pt x="570811" y="275329"/>
                    <a:pt x="567314" y="278826"/>
                  </a:cubicBezTo>
                  <a:cubicBezTo>
                    <a:pt x="563817" y="282323"/>
                    <a:pt x="559074" y="284288"/>
                    <a:pt x="554128" y="284288"/>
                  </a:cubicBezTo>
                  <a:lnTo>
                    <a:pt x="18648" y="284288"/>
                  </a:lnTo>
                  <a:cubicBezTo>
                    <a:pt x="13702" y="284288"/>
                    <a:pt x="8959" y="282323"/>
                    <a:pt x="5462" y="278826"/>
                  </a:cubicBezTo>
                  <a:cubicBezTo>
                    <a:pt x="1965" y="275329"/>
                    <a:pt x="0" y="270586"/>
                    <a:pt x="0" y="265640"/>
                  </a:cubicBezTo>
                  <a:lnTo>
                    <a:pt x="0" y="18648"/>
                  </a:lnTo>
                  <a:cubicBezTo>
                    <a:pt x="0" y="13702"/>
                    <a:pt x="1965" y="8959"/>
                    <a:pt x="5462" y="5462"/>
                  </a:cubicBezTo>
                  <a:cubicBezTo>
                    <a:pt x="8959" y="1965"/>
                    <a:pt x="13702" y="0"/>
                    <a:pt x="18648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72776" cy="3223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842697" y="3840546"/>
            <a:ext cx="16248258" cy="2423675"/>
            <a:chOff x="0" y="0"/>
            <a:chExt cx="4279377" cy="63833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279377" cy="638334"/>
            </a:xfrm>
            <a:custGeom>
              <a:avLst/>
              <a:gdLst/>
              <a:ahLst/>
              <a:cxnLst/>
              <a:rect r="r" b="b" t="t" l="l"/>
              <a:pathLst>
                <a:path h="638334" w="4279377">
                  <a:moveTo>
                    <a:pt x="8100" y="0"/>
                  </a:moveTo>
                  <a:lnTo>
                    <a:pt x="4271276" y="0"/>
                  </a:lnTo>
                  <a:cubicBezTo>
                    <a:pt x="4275750" y="0"/>
                    <a:pt x="4279377" y="3627"/>
                    <a:pt x="4279377" y="8100"/>
                  </a:cubicBezTo>
                  <a:lnTo>
                    <a:pt x="4279377" y="630234"/>
                  </a:lnTo>
                  <a:cubicBezTo>
                    <a:pt x="4279377" y="632382"/>
                    <a:pt x="4278523" y="634443"/>
                    <a:pt x="4277004" y="635962"/>
                  </a:cubicBezTo>
                  <a:cubicBezTo>
                    <a:pt x="4275485" y="637481"/>
                    <a:pt x="4273425" y="638334"/>
                    <a:pt x="4271276" y="638334"/>
                  </a:cubicBezTo>
                  <a:lnTo>
                    <a:pt x="8100" y="638334"/>
                  </a:lnTo>
                  <a:cubicBezTo>
                    <a:pt x="3627" y="638334"/>
                    <a:pt x="0" y="634708"/>
                    <a:pt x="0" y="630234"/>
                  </a:cubicBezTo>
                  <a:lnTo>
                    <a:pt x="0" y="8100"/>
                  </a:lnTo>
                  <a:cubicBezTo>
                    <a:pt x="0" y="3627"/>
                    <a:pt x="3627" y="0"/>
                    <a:pt x="8100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4279377" cy="6954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53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280777" y="996407"/>
            <a:ext cx="464139" cy="514995"/>
          </a:xfrm>
          <a:custGeom>
            <a:avLst/>
            <a:gdLst/>
            <a:ahLst/>
            <a:cxnLst/>
            <a:rect r="r" b="b" t="t" l="l"/>
            <a:pathLst>
              <a:path h="514995" w="464139">
                <a:moveTo>
                  <a:pt x="0" y="0"/>
                </a:moveTo>
                <a:lnTo>
                  <a:pt x="464140" y="0"/>
                </a:lnTo>
                <a:lnTo>
                  <a:pt x="464140" y="514996"/>
                </a:lnTo>
                <a:lnTo>
                  <a:pt x="0" y="5149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028700" y="4268980"/>
            <a:ext cx="15866405" cy="1566807"/>
          </a:xfrm>
          <a:custGeom>
            <a:avLst/>
            <a:gdLst/>
            <a:ahLst/>
            <a:cxnLst/>
            <a:rect r="r" b="b" t="t" l="l"/>
            <a:pathLst>
              <a:path h="1566807" w="15866405">
                <a:moveTo>
                  <a:pt x="0" y="0"/>
                </a:moveTo>
                <a:lnTo>
                  <a:pt x="15866405" y="0"/>
                </a:lnTo>
                <a:lnTo>
                  <a:pt x="15866405" y="1566808"/>
                </a:lnTo>
                <a:lnTo>
                  <a:pt x="0" y="15668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5831968" y="6711839"/>
            <a:ext cx="6193108" cy="2855429"/>
          </a:xfrm>
          <a:custGeom>
            <a:avLst/>
            <a:gdLst/>
            <a:ahLst/>
            <a:cxnLst/>
            <a:rect r="r" b="b" t="t" l="l"/>
            <a:pathLst>
              <a:path h="2855429" w="6193108">
                <a:moveTo>
                  <a:pt x="0" y="0"/>
                </a:moveTo>
                <a:lnTo>
                  <a:pt x="6193108" y="0"/>
                </a:lnTo>
                <a:lnTo>
                  <a:pt x="6193108" y="2855428"/>
                </a:lnTo>
                <a:lnTo>
                  <a:pt x="0" y="285542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9688080" y="1049992"/>
            <a:ext cx="1074634" cy="35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true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Home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491323" y="1049992"/>
            <a:ext cx="1446373" cy="35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true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About Us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666306" y="1049992"/>
            <a:ext cx="1218869" cy="35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true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Service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5613784" y="1049992"/>
            <a:ext cx="1281321" cy="35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true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Contact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28700" y="1654605"/>
            <a:ext cx="16896638" cy="910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520"/>
              </a:lnSpc>
              <a:spcBef>
                <a:spcPct val="0"/>
              </a:spcBef>
            </a:pPr>
            <a:r>
              <a:rPr lang="en-US" b="true" sz="6094">
                <a:solidFill>
                  <a:srgbClr val="F7B8D2"/>
                </a:solidFill>
                <a:latin typeface="Poppins Bold"/>
                <a:ea typeface="Poppins Bold"/>
                <a:cs typeface="Poppins Bold"/>
                <a:sym typeface="Poppins Bold"/>
              </a:rPr>
              <a:t>Calculate th</a:t>
            </a:r>
            <a:r>
              <a:rPr lang="en-US" b="true" sz="6094" u="none">
                <a:solidFill>
                  <a:srgbClr val="F7B8D2"/>
                </a:solidFill>
                <a:latin typeface="Poppins Bold"/>
                <a:ea typeface="Poppins Bold"/>
                <a:cs typeface="Poppins Bold"/>
                <a:sym typeface="Poppins Bold"/>
              </a:rPr>
              <a:t>e</a:t>
            </a:r>
            <a:r>
              <a:rPr lang="en-US" b="true" sz="6094">
                <a:solidFill>
                  <a:srgbClr val="F7B8D2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b="true" sz="6094" u="none">
                <a:solidFill>
                  <a:srgbClr val="F7B8D2"/>
                </a:solidFill>
                <a:latin typeface="Poppins Bold"/>
                <a:ea typeface="Poppins Bold"/>
                <a:cs typeface="Poppins Bold"/>
                <a:sym typeface="Poppins Bold"/>
              </a:rPr>
              <a:t>pi</a:t>
            </a:r>
            <a:r>
              <a:rPr lang="en-US" b="true" sz="6094">
                <a:solidFill>
                  <a:srgbClr val="F7B8D2"/>
                </a:solidFill>
                <a:latin typeface="Poppins Bold"/>
                <a:ea typeface="Poppins Bold"/>
                <a:cs typeface="Poppins Bold"/>
                <a:sym typeface="Poppins Bold"/>
              </a:rPr>
              <a:t>x</a:t>
            </a:r>
            <a:r>
              <a:rPr lang="en-US" b="true" sz="6094" u="none">
                <a:solidFill>
                  <a:srgbClr val="F7B8D2"/>
                </a:solidFill>
                <a:latin typeface="Poppins Bold"/>
                <a:ea typeface="Poppins Bold"/>
                <a:cs typeface="Poppins Bold"/>
                <a:sym typeface="Poppins Bold"/>
              </a:rPr>
              <a:t>e</a:t>
            </a:r>
            <a:r>
              <a:rPr lang="en-US" b="true" sz="6094">
                <a:solidFill>
                  <a:srgbClr val="F7B8D2"/>
                </a:solidFill>
                <a:latin typeface="Poppins Bold"/>
                <a:ea typeface="Poppins Bold"/>
                <a:cs typeface="Poppins Bold"/>
                <a:sym typeface="Poppins Bold"/>
              </a:rPr>
              <a:t>l </a:t>
            </a:r>
            <a:r>
              <a:rPr lang="en-US" b="true" sz="6094" u="none">
                <a:solidFill>
                  <a:srgbClr val="F7B8D2"/>
                </a:solidFill>
                <a:latin typeface="Poppins Bold"/>
                <a:ea typeface="Poppins Bold"/>
                <a:cs typeface="Poppins Bold"/>
                <a:sym typeface="Poppins Bold"/>
              </a:rPr>
              <a:t>d</a:t>
            </a:r>
            <a:r>
              <a:rPr lang="en-US" b="true" sz="6094">
                <a:solidFill>
                  <a:srgbClr val="F7B8D2"/>
                </a:solidFill>
                <a:latin typeface="Poppins Bold"/>
                <a:ea typeface="Poppins Bold"/>
                <a:cs typeface="Poppins Bold"/>
                <a:sym typeface="Poppins Bold"/>
              </a:rPr>
              <a:t>ensity</a:t>
            </a:r>
            <a:r>
              <a:rPr lang="en-US" b="true" sz="6094" u="none">
                <a:solidFill>
                  <a:srgbClr val="F7B8D2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b="true" sz="6094">
                <a:solidFill>
                  <a:srgbClr val="F7B8D2"/>
                </a:solidFill>
                <a:latin typeface="Poppins Bold"/>
                <a:ea typeface="Poppins Bold"/>
                <a:cs typeface="Poppins Bold"/>
                <a:sym typeface="Poppins Bold"/>
              </a:rPr>
              <a:t>(PPI) f</a:t>
            </a:r>
            <a:r>
              <a:rPr lang="en-US" b="true" sz="6094" u="none">
                <a:solidFill>
                  <a:srgbClr val="F7B8D2"/>
                </a:solidFill>
                <a:latin typeface="Poppins Bold"/>
                <a:ea typeface="Poppins Bold"/>
                <a:cs typeface="Poppins Bold"/>
                <a:sym typeface="Poppins Bold"/>
              </a:rPr>
              <a:t>o</a:t>
            </a:r>
            <a:r>
              <a:rPr lang="en-US" b="true" sz="6094">
                <a:solidFill>
                  <a:srgbClr val="F7B8D2"/>
                </a:solidFill>
                <a:latin typeface="Poppins Bold"/>
                <a:ea typeface="Poppins Bold"/>
                <a:cs typeface="Poppins Bold"/>
                <a:sym typeface="Poppins Bold"/>
              </a:rPr>
              <a:t>r </a:t>
            </a:r>
            <a:r>
              <a:rPr lang="en-US" b="true" sz="6094" u="none">
                <a:solidFill>
                  <a:srgbClr val="F7B8D2"/>
                </a:solidFill>
                <a:latin typeface="Poppins Bold"/>
                <a:ea typeface="Poppins Bold"/>
                <a:cs typeface="Poppins Bold"/>
                <a:sym typeface="Poppins Bold"/>
              </a:rPr>
              <a:t>e</a:t>
            </a:r>
            <a:r>
              <a:rPr lang="en-US" b="true" sz="6094">
                <a:solidFill>
                  <a:srgbClr val="F7B8D2"/>
                </a:solidFill>
                <a:latin typeface="Poppins Bold"/>
                <a:ea typeface="Poppins Bold"/>
                <a:cs typeface="Poppins Bold"/>
                <a:sym typeface="Poppins Bold"/>
              </a:rPr>
              <a:t>ach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4243666" y="2449894"/>
            <a:ext cx="13400204" cy="760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457"/>
              </a:lnSpc>
              <a:spcBef>
                <a:spcPct val="0"/>
              </a:spcBef>
            </a:pPr>
            <a:r>
              <a:rPr lang="en-US" b="true" sz="5100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model using re</a:t>
            </a:r>
            <a:r>
              <a:rPr lang="en-US" b="true" sz="5100" u="none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so</a:t>
            </a:r>
            <a:r>
              <a:rPr lang="en-US" b="true" sz="5100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lu</a:t>
            </a:r>
            <a:r>
              <a:rPr lang="en-US" b="true" sz="5100" u="none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t</a:t>
            </a:r>
            <a:r>
              <a:rPr lang="en-US" b="true" sz="5100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ion and screen</a:t>
            </a:r>
            <a:r>
              <a:rPr lang="en-US" b="true" sz="5100" u="none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b="true" sz="5100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siz</a:t>
            </a:r>
            <a:r>
              <a:rPr lang="en-US" b="true" sz="5100" u="none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e</a:t>
            </a:r>
            <a:r>
              <a:rPr lang="en-US" b="true" sz="5100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900893" y="996407"/>
            <a:ext cx="2342773" cy="324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01"/>
              </a:lnSpc>
            </a:pPr>
            <a:r>
              <a:rPr lang="en-US" sz="2150" b="true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Sanchit Gupta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900893" y="1332894"/>
            <a:ext cx="1425485" cy="1785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52"/>
              </a:lnSpc>
            </a:pPr>
            <a:r>
              <a:rPr lang="en-US" sz="1263">
                <a:solidFill>
                  <a:srgbClr val="2B2A2A"/>
                </a:solidFill>
                <a:latin typeface="Poppins"/>
                <a:ea typeface="Poppins"/>
                <a:cs typeface="Poppins"/>
                <a:sym typeface="Poppins"/>
              </a:rPr>
              <a:t>SQL Data Analysis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842697" y="3353246"/>
            <a:ext cx="6379184" cy="353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68"/>
              </a:lnSpc>
              <a:spcBef>
                <a:spcPct val="0"/>
              </a:spcBef>
            </a:pPr>
            <a:r>
              <a:rPr lang="en-US" b="true" sz="2400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Derived Met</a:t>
            </a:r>
            <a:r>
              <a:rPr lang="en-US" b="true" sz="2400" u="none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r</a:t>
            </a:r>
            <a:r>
              <a:rPr lang="en-US" b="true" sz="2400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ics</a:t>
            </a:r>
            <a:r>
              <a:rPr lang="en-US" b="true" sz="2400" u="none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b="true" sz="2400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&amp; Comparison</a:t>
            </a:r>
            <a:r>
              <a:rPr lang="en-US" b="true" sz="2400" u="none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DAGwP-gxv7w</dc:identifier>
  <dcterms:modified xsi:type="dcterms:W3CDTF">2011-08-01T06:04:30Z</dcterms:modified>
  <cp:revision>1</cp:revision>
  <dc:title>Purple and Pink Pastel Simple Modern Payment Mobile App Presentation</dc:title>
</cp:coreProperties>
</file>