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7"/>
  </p:notesMasterIdLst>
  <p:sldIdLst>
    <p:sldId id="256" r:id="rId2"/>
    <p:sldId id="257" r:id="rId3"/>
    <p:sldId id="259" r:id="rId4"/>
    <p:sldId id="260" r:id="rId5"/>
    <p:sldId id="261" r:id="rId6"/>
    <p:sldId id="262" r:id="rId7"/>
    <p:sldId id="263" r:id="rId8"/>
    <p:sldId id="264" r:id="rId9"/>
    <p:sldId id="266" r:id="rId10"/>
    <p:sldId id="273" r:id="rId11"/>
    <p:sldId id="277" r:id="rId12"/>
    <p:sldId id="278" r:id="rId13"/>
    <p:sldId id="279" r:id="rId14"/>
    <p:sldId id="280" r:id="rId15"/>
    <p:sldId id="281" r:id="rId16"/>
    <p:sldId id="282" r:id="rId17"/>
    <p:sldId id="283" r:id="rId18"/>
    <p:sldId id="286" r:id="rId19"/>
    <p:sldId id="288" r:id="rId20"/>
    <p:sldId id="289" r:id="rId21"/>
    <p:sldId id="290" r:id="rId22"/>
    <p:sldId id="291" r:id="rId23"/>
    <p:sldId id="292" r:id="rId24"/>
    <p:sldId id="293" r:id="rId25"/>
    <p:sldId id="294" r:id="rId26"/>
    <p:sldId id="295" r:id="rId27"/>
    <p:sldId id="296"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6" r:id="rId63"/>
    <p:sldId id="337" r:id="rId64"/>
    <p:sldId id="338"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32" r:id="rId79"/>
    <p:sldId id="333" r:id="rId80"/>
    <p:sldId id="334" r:id="rId81"/>
    <p:sldId id="335" r:id="rId82"/>
    <p:sldId id="339" r:id="rId83"/>
    <p:sldId id="376" r:id="rId84"/>
    <p:sldId id="348" r:id="rId85"/>
    <p:sldId id="377" r:id="rId86"/>
    <p:sldId id="378" r:id="rId87"/>
    <p:sldId id="379" r:id="rId88"/>
    <p:sldId id="380" r:id="rId89"/>
    <p:sldId id="381" r:id="rId90"/>
    <p:sldId id="382" r:id="rId91"/>
    <p:sldId id="383" r:id="rId92"/>
    <p:sldId id="384" r:id="rId93"/>
    <p:sldId id="385" r:id="rId94"/>
    <p:sldId id="386" r:id="rId95"/>
    <p:sldId id="387" r:id="rId96"/>
    <p:sldId id="388" r:id="rId97"/>
    <p:sldId id="389" r:id="rId98"/>
    <p:sldId id="390" r:id="rId99"/>
    <p:sldId id="391" r:id="rId100"/>
    <p:sldId id="392" r:id="rId101"/>
    <p:sldId id="393" r:id="rId102"/>
    <p:sldId id="394" r:id="rId103"/>
    <p:sldId id="395" r:id="rId104"/>
    <p:sldId id="396" r:id="rId105"/>
    <p:sldId id="397" r:id="rId106"/>
    <p:sldId id="398" r:id="rId107"/>
    <p:sldId id="399" r:id="rId108"/>
    <p:sldId id="340" r:id="rId109"/>
    <p:sldId id="341" r:id="rId110"/>
    <p:sldId id="342" r:id="rId111"/>
    <p:sldId id="343" r:id="rId112"/>
    <p:sldId id="366" r:id="rId113"/>
    <p:sldId id="367" r:id="rId114"/>
    <p:sldId id="368" r:id="rId115"/>
    <p:sldId id="369" r:id="rId116"/>
    <p:sldId id="370" r:id="rId117"/>
    <p:sldId id="372" r:id="rId118"/>
    <p:sldId id="373" r:id="rId119"/>
    <p:sldId id="374" r:id="rId120"/>
    <p:sldId id="375" r:id="rId121"/>
    <p:sldId id="371" r:id="rId122"/>
    <p:sldId id="344" r:id="rId123"/>
    <p:sldId id="346" r:id="rId124"/>
    <p:sldId id="347" r:id="rId125"/>
    <p:sldId id="352" r:id="rId126"/>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44"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1D06FBA1-2C08-4A2B-B96B-D7DE5F8BE103}" type="datetimeFigureOut">
              <a:rPr lang="en-IN" smtClean="0"/>
              <a:t>31-05-2023</a:t>
            </a:fld>
            <a:endParaRPr lang="en-IN"/>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C18D8F0C-8119-4AF1-8FC2-37744B029B56}" type="slidenum">
              <a:rPr lang="en-IN" smtClean="0"/>
              <a:t>‹#›</a:t>
            </a:fld>
            <a:endParaRPr lang="en-IN"/>
          </a:p>
        </p:txBody>
      </p:sp>
    </p:spTree>
    <p:extLst>
      <p:ext uri="{BB962C8B-B14F-4D97-AF65-F5344CB8AC3E}">
        <p14:creationId xmlns:p14="http://schemas.microsoft.com/office/powerpoint/2010/main" val="324410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probability of anything exists only between the range of 0 and 1, sigmoid is the right choice because of its range.</a:t>
            </a:r>
          </a:p>
          <a:p>
            <a:endParaRPr lang="en-IN" dirty="0"/>
          </a:p>
        </p:txBody>
      </p:sp>
      <p:sp>
        <p:nvSpPr>
          <p:cNvPr id="4" name="Slide Number Placeholder 3"/>
          <p:cNvSpPr>
            <a:spLocks noGrp="1"/>
          </p:cNvSpPr>
          <p:nvPr>
            <p:ph type="sldNum" sz="quarter" idx="5"/>
          </p:nvPr>
        </p:nvSpPr>
        <p:spPr/>
        <p:txBody>
          <a:bodyPr/>
          <a:lstStyle/>
          <a:p>
            <a:fld id="{C18D8F0C-8119-4AF1-8FC2-37744B029B56}" type="slidenum">
              <a:rPr lang="en-IN" smtClean="0"/>
              <a:t>117</a:t>
            </a:fld>
            <a:endParaRPr lang="en-IN"/>
          </a:p>
        </p:txBody>
      </p:sp>
    </p:spTree>
    <p:extLst>
      <p:ext uri="{BB962C8B-B14F-4D97-AF65-F5344CB8AC3E}">
        <p14:creationId xmlns:p14="http://schemas.microsoft.com/office/powerpoint/2010/main" val="272827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90249" y="24637"/>
            <a:ext cx="7312901" cy="7645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000065"/>
                </a:solidFill>
                <a:latin typeface="Arial"/>
                <a:cs typeface="Arial"/>
              </a:defRPr>
            </a:lvl1pPr>
          </a:lstStyle>
          <a:p>
            <a:pPr marL="12700">
              <a:lnSpc>
                <a:spcPct val="100000"/>
              </a:lnSpc>
            </a:pPr>
            <a:r>
              <a:rPr spc="-5" dirty="0"/>
              <a:t>Artificial</a:t>
            </a:r>
            <a:r>
              <a:rPr spc="-60" dirty="0"/>
              <a:t> </a:t>
            </a:r>
            <a:r>
              <a:rPr spc="-5" dirty="0"/>
              <a:t>Intelligence</a:t>
            </a:r>
          </a:p>
        </p:txBody>
      </p:sp>
      <p:sp>
        <p:nvSpPr>
          <p:cNvPr id="5" name="Holder 5"/>
          <p:cNvSpPr>
            <a:spLocks noGrp="1"/>
          </p:cNvSpPr>
          <p:nvPr>
            <p:ph type="dt" sz="half" idx="6"/>
          </p:nvPr>
        </p:nvSpPr>
        <p:spPr/>
        <p:txBody>
          <a:bodyPr lIns="0" tIns="0" rIns="0" bIns="0"/>
          <a:lstStyle>
            <a:lvl1pPr>
              <a:defRPr sz="1100" b="1" i="0">
                <a:solidFill>
                  <a:srgbClr val="000065"/>
                </a:solidFill>
                <a:latin typeface="Arial"/>
                <a:cs typeface="Arial"/>
              </a:defRPr>
            </a:lvl1pPr>
          </a:lstStyle>
          <a:p>
            <a:pPr marL="12700">
              <a:lnSpc>
                <a:spcPct val="100000"/>
              </a:lnSpc>
            </a:pPr>
            <a:r>
              <a:rPr spc="-5" dirty="0"/>
              <a:t>Machine</a:t>
            </a:r>
            <a:r>
              <a:rPr spc="-60" dirty="0"/>
              <a:t> </a:t>
            </a:r>
            <a:r>
              <a:rPr spc="-5" dirty="0"/>
              <a:t>Learning</a:t>
            </a:r>
          </a:p>
        </p:txBody>
      </p:sp>
      <p:sp>
        <p:nvSpPr>
          <p:cNvPr id="6" name="Holder 6"/>
          <p:cNvSpPr>
            <a:spLocks noGrp="1"/>
          </p:cNvSpPr>
          <p:nvPr>
            <p:ph type="sldNum" sz="quarter" idx="7"/>
          </p:nvPr>
        </p:nvSpPr>
        <p:spPr/>
        <p:txBody>
          <a:bodyPr lIns="0" tIns="0" rIns="0" bIns="0"/>
          <a:lstStyle>
            <a:lvl1pPr>
              <a:defRPr sz="1100" b="1" i="0">
                <a:solidFill>
                  <a:srgbClr val="000065"/>
                </a:solidFill>
                <a:latin typeface="Arial"/>
                <a:cs typeface="Arial"/>
              </a:defRPr>
            </a:lvl1pPr>
          </a:lstStyle>
          <a:p>
            <a:pPr marL="12700">
              <a:lnSpc>
                <a:spcPct val="100000"/>
              </a:lnSpc>
              <a:spcBef>
                <a:spcPts val="5"/>
              </a:spcBef>
            </a:pPr>
            <a:r>
              <a:rPr spc="-5" dirty="0"/>
              <a:t>Slide</a:t>
            </a:r>
            <a:r>
              <a:rPr spc="-65" dirty="0"/>
              <a:t> </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1" i="0">
                <a:solidFill>
                  <a:srgbClr val="00006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rgbClr val="A5002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000065"/>
                </a:solidFill>
                <a:latin typeface="Arial"/>
                <a:cs typeface="Arial"/>
              </a:defRPr>
            </a:lvl1pPr>
          </a:lstStyle>
          <a:p>
            <a:pPr marL="12700">
              <a:lnSpc>
                <a:spcPct val="100000"/>
              </a:lnSpc>
            </a:pPr>
            <a:r>
              <a:rPr spc="-5" dirty="0"/>
              <a:t>Artificial</a:t>
            </a:r>
            <a:r>
              <a:rPr spc="-60" dirty="0"/>
              <a:t> </a:t>
            </a:r>
            <a:r>
              <a:rPr spc="-5" dirty="0"/>
              <a:t>Intelligence</a:t>
            </a:r>
          </a:p>
        </p:txBody>
      </p:sp>
      <p:sp>
        <p:nvSpPr>
          <p:cNvPr id="5" name="Holder 5"/>
          <p:cNvSpPr>
            <a:spLocks noGrp="1"/>
          </p:cNvSpPr>
          <p:nvPr>
            <p:ph type="dt" sz="half" idx="6"/>
          </p:nvPr>
        </p:nvSpPr>
        <p:spPr/>
        <p:txBody>
          <a:bodyPr lIns="0" tIns="0" rIns="0" bIns="0"/>
          <a:lstStyle>
            <a:lvl1pPr>
              <a:defRPr sz="1100" b="1" i="0">
                <a:solidFill>
                  <a:srgbClr val="000065"/>
                </a:solidFill>
                <a:latin typeface="Arial"/>
                <a:cs typeface="Arial"/>
              </a:defRPr>
            </a:lvl1pPr>
          </a:lstStyle>
          <a:p>
            <a:pPr marL="12700">
              <a:lnSpc>
                <a:spcPct val="100000"/>
              </a:lnSpc>
            </a:pPr>
            <a:r>
              <a:rPr spc="-5" dirty="0"/>
              <a:t>Machine</a:t>
            </a:r>
            <a:r>
              <a:rPr spc="-60" dirty="0"/>
              <a:t> </a:t>
            </a:r>
            <a:r>
              <a:rPr spc="-5" dirty="0"/>
              <a:t>Learning</a:t>
            </a:r>
          </a:p>
        </p:txBody>
      </p:sp>
      <p:sp>
        <p:nvSpPr>
          <p:cNvPr id="6" name="Holder 6"/>
          <p:cNvSpPr>
            <a:spLocks noGrp="1"/>
          </p:cNvSpPr>
          <p:nvPr>
            <p:ph type="sldNum" sz="quarter" idx="7"/>
          </p:nvPr>
        </p:nvSpPr>
        <p:spPr/>
        <p:txBody>
          <a:bodyPr lIns="0" tIns="0" rIns="0" bIns="0"/>
          <a:lstStyle>
            <a:lvl1pPr>
              <a:defRPr sz="1100" b="1" i="0">
                <a:solidFill>
                  <a:srgbClr val="000065"/>
                </a:solidFill>
                <a:latin typeface="Arial"/>
                <a:cs typeface="Arial"/>
              </a:defRPr>
            </a:lvl1pPr>
          </a:lstStyle>
          <a:p>
            <a:pPr marL="12700">
              <a:lnSpc>
                <a:spcPct val="100000"/>
              </a:lnSpc>
              <a:spcBef>
                <a:spcPts val="5"/>
              </a:spcBef>
            </a:pPr>
            <a:r>
              <a:rPr spc="-5" dirty="0"/>
              <a:t>Slide</a:t>
            </a:r>
            <a:r>
              <a:rPr spc="-65" dirty="0"/>
              <a:t> </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1" i="0">
                <a:solidFill>
                  <a:srgbClr val="000065"/>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rgbClr val="000065"/>
                </a:solidFill>
                <a:latin typeface="Arial"/>
                <a:cs typeface="Arial"/>
              </a:defRPr>
            </a:lvl1pPr>
          </a:lstStyle>
          <a:p>
            <a:pPr marL="12700">
              <a:lnSpc>
                <a:spcPct val="100000"/>
              </a:lnSpc>
            </a:pPr>
            <a:r>
              <a:rPr spc="-5" dirty="0"/>
              <a:t>Artificial</a:t>
            </a:r>
            <a:r>
              <a:rPr spc="-60" dirty="0"/>
              <a:t> </a:t>
            </a:r>
            <a:r>
              <a:rPr spc="-5" dirty="0"/>
              <a:t>Intelligence</a:t>
            </a:r>
          </a:p>
        </p:txBody>
      </p:sp>
      <p:sp>
        <p:nvSpPr>
          <p:cNvPr id="6" name="Holder 6"/>
          <p:cNvSpPr>
            <a:spLocks noGrp="1"/>
          </p:cNvSpPr>
          <p:nvPr>
            <p:ph type="dt" sz="half" idx="6"/>
          </p:nvPr>
        </p:nvSpPr>
        <p:spPr/>
        <p:txBody>
          <a:bodyPr lIns="0" tIns="0" rIns="0" bIns="0"/>
          <a:lstStyle>
            <a:lvl1pPr>
              <a:defRPr sz="1100" b="1" i="0">
                <a:solidFill>
                  <a:srgbClr val="000065"/>
                </a:solidFill>
                <a:latin typeface="Arial"/>
                <a:cs typeface="Arial"/>
              </a:defRPr>
            </a:lvl1pPr>
          </a:lstStyle>
          <a:p>
            <a:pPr marL="12700">
              <a:lnSpc>
                <a:spcPct val="100000"/>
              </a:lnSpc>
            </a:pPr>
            <a:r>
              <a:rPr spc="-5" dirty="0"/>
              <a:t>Machine</a:t>
            </a:r>
            <a:r>
              <a:rPr spc="-60" dirty="0"/>
              <a:t> </a:t>
            </a:r>
            <a:r>
              <a:rPr spc="-5" dirty="0"/>
              <a:t>Learning</a:t>
            </a:r>
          </a:p>
        </p:txBody>
      </p:sp>
      <p:sp>
        <p:nvSpPr>
          <p:cNvPr id="7" name="Holder 7"/>
          <p:cNvSpPr>
            <a:spLocks noGrp="1"/>
          </p:cNvSpPr>
          <p:nvPr>
            <p:ph type="sldNum" sz="quarter" idx="7"/>
          </p:nvPr>
        </p:nvSpPr>
        <p:spPr/>
        <p:txBody>
          <a:bodyPr lIns="0" tIns="0" rIns="0" bIns="0"/>
          <a:lstStyle>
            <a:lvl1pPr>
              <a:defRPr sz="1100" b="1" i="0">
                <a:solidFill>
                  <a:srgbClr val="000065"/>
                </a:solidFill>
                <a:latin typeface="Arial"/>
                <a:cs typeface="Arial"/>
              </a:defRPr>
            </a:lvl1pPr>
          </a:lstStyle>
          <a:p>
            <a:pPr marL="12700">
              <a:lnSpc>
                <a:spcPct val="100000"/>
              </a:lnSpc>
              <a:spcBef>
                <a:spcPts val="5"/>
              </a:spcBef>
            </a:pPr>
            <a:r>
              <a:rPr spc="-5" dirty="0"/>
              <a:t>Slide</a:t>
            </a:r>
            <a:r>
              <a:rPr spc="-65" dirty="0"/>
              <a:t> </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50" b="1" i="0">
                <a:solidFill>
                  <a:srgbClr val="00006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100" b="1" i="0">
                <a:solidFill>
                  <a:srgbClr val="000065"/>
                </a:solidFill>
                <a:latin typeface="Arial"/>
                <a:cs typeface="Arial"/>
              </a:defRPr>
            </a:lvl1pPr>
          </a:lstStyle>
          <a:p>
            <a:pPr marL="12700">
              <a:lnSpc>
                <a:spcPct val="100000"/>
              </a:lnSpc>
            </a:pPr>
            <a:r>
              <a:rPr spc="-5" dirty="0"/>
              <a:t>Artificial</a:t>
            </a:r>
            <a:r>
              <a:rPr spc="-60" dirty="0"/>
              <a:t> </a:t>
            </a:r>
            <a:r>
              <a:rPr spc="-5" dirty="0"/>
              <a:t>Intelligence</a:t>
            </a:r>
          </a:p>
        </p:txBody>
      </p:sp>
      <p:sp>
        <p:nvSpPr>
          <p:cNvPr id="4" name="Holder 4"/>
          <p:cNvSpPr>
            <a:spLocks noGrp="1"/>
          </p:cNvSpPr>
          <p:nvPr>
            <p:ph type="dt" sz="half" idx="6"/>
          </p:nvPr>
        </p:nvSpPr>
        <p:spPr/>
        <p:txBody>
          <a:bodyPr lIns="0" tIns="0" rIns="0" bIns="0"/>
          <a:lstStyle>
            <a:lvl1pPr>
              <a:defRPr sz="1100" b="1" i="0">
                <a:solidFill>
                  <a:srgbClr val="000065"/>
                </a:solidFill>
                <a:latin typeface="Arial"/>
                <a:cs typeface="Arial"/>
              </a:defRPr>
            </a:lvl1pPr>
          </a:lstStyle>
          <a:p>
            <a:pPr marL="12700">
              <a:lnSpc>
                <a:spcPct val="100000"/>
              </a:lnSpc>
            </a:pPr>
            <a:r>
              <a:rPr spc="-5" dirty="0"/>
              <a:t>Machine</a:t>
            </a:r>
            <a:r>
              <a:rPr spc="-60" dirty="0"/>
              <a:t> </a:t>
            </a:r>
            <a:r>
              <a:rPr spc="-5" dirty="0"/>
              <a:t>Learning</a:t>
            </a:r>
          </a:p>
        </p:txBody>
      </p:sp>
      <p:sp>
        <p:nvSpPr>
          <p:cNvPr id="5" name="Holder 5"/>
          <p:cNvSpPr>
            <a:spLocks noGrp="1"/>
          </p:cNvSpPr>
          <p:nvPr>
            <p:ph type="sldNum" sz="quarter" idx="7"/>
          </p:nvPr>
        </p:nvSpPr>
        <p:spPr/>
        <p:txBody>
          <a:bodyPr lIns="0" tIns="0" rIns="0" bIns="0"/>
          <a:lstStyle>
            <a:lvl1pPr>
              <a:defRPr sz="1100" b="1" i="0">
                <a:solidFill>
                  <a:srgbClr val="000065"/>
                </a:solidFill>
                <a:latin typeface="Arial"/>
                <a:cs typeface="Arial"/>
              </a:defRPr>
            </a:lvl1pPr>
          </a:lstStyle>
          <a:p>
            <a:pPr marL="12700">
              <a:lnSpc>
                <a:spcPct val="100000"/>
              </a:lnSpc>
              <a:spcBef>
                <a:spcPts val="5"/>
              </a:spcBef>
            </a:pPr>
            <a:r>
              <a:rPr spc="-5" dirty="0"/>
              <a:t>Slide</a:t>
            </a:r>
            <a:r>
              <a:rPr spc="-65" dirty="0"/>
              <a:t> </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rgbClr val="000065"/>
                </a:solidFill>
                <a:latin typeface="Arial"/>
                <a:cs typeface="Arial"/>
              </a:defRPr>
            </a:lvl1pPr>
          </a:lstStyle>
          <a:p>
            <a:pPr marL="12700">
              <a:lnSpc>
                <a:spcPct val="100000"/>
              </a:lnSpc>
            </a:pPr>
            <a:r>
              <a:rPr spc="-5" dirty="0"/>
              <a:t>Artificial</a:t>
            </a:r>
            <a:r>
              <a:rPr spc="-60" dirty="0"/>
              <a:t> </a:t>
            </a:r>
            <a:r>
              <a:rPr spc="-5" dirty="0"/>
              <a:t>Intelligence</a:t>
            </a:r>
          </a:p>
        </p:txBody>
      </p:sp>
      <p:sp>
        <p:nvSpPr>
          <p:cNvPr id="3" name="Holder 3"/>
          <p:cNvSpPr>
            <a:spLocks noGrp="1"/>
          </p:cNvSpPr>
          <p:nvPr>
            <p:ph type="dt" sz="half" idx="6"/>
          </p:nvPr>
        </p:nvSpPr>
        <p:spPr/>
        <p:txBody>
          <a:bodyPr lIns="0" tIns="0" rIns="0" bIns="0"/>
          <a:lstStyle>
            <a:lvl1pPr>
              <a:defRPr sz="1100" b="1" i="0">
                <a:solidFill>
                  <a:srgbClr val="000065"/>
                </a:solidFill>
                <a:latin typeface="Arial"/>
                <a:cs typeface="Arial"/>
              </a:defRPr>
            </a:lvl1pPr>
          </a:lstStyle>
          <a:p>
            <a:pPr marL="12700">
              <a:lnSpc>
                <a:spcPct val="100000"/>
              </a:lnSpc>
            </a:pPr>
            <a:r>
              <a:rPr spc="-5" dirty="0"/>
              <a:t>Machine</a:t>
            </a:r>
            <a:r>
              <a:rPr spc="-60" dirty="0"/>
              <a:t> </a:t>
            </a:r>
            <a:r>
              <a:rPr spc="-5" dirty="0"/>
              <a:t>Learning</a:t>
            </a:r>
          </a:p>
        </p:txBody>
      </p:sp>
      <p:sp>
        <p:nvSpPr>
          <p:cNvPr id="4" name="Holder 4"/>
          <p:cNvSpPr>
            <a:spLocks noGrp="1"/>
          </p:cNvSpPr>
          <p:nvPr>
            <p:ph type="sldNum" sz="quarter" idx="7"/>
          </p:nvPr>
        </p:nvSpPr>
        <p:spPr/>
        <p:txBody>
          <a:bodyPr lIns="0" tIns="0" rIns="0" bIns="0"/>
          <a:lstStyle>
            <a:lvl1pPr>
              <a:defRPr sz="1100" b="1" i="0">
                <a:solidFill>
                  <a:srgbClr val="000065"/>
                </a:solidFill>
                <a:latin typeface="Arial"/>
                <a:cs typeface="Arial"/>
              </a:defRPr>
            </a:lvl1pPr>
          </a:lstStyle>
          <a:p>
            <a:pPr marL="12700">
              <a:lnSpc>
                <a:spcPct val="100000"/>
              </a:lnSpc>
              <a:spcBef>
                <a:spcPts val="5"/>
              </a:spcBef>
            </a:pPr>
            <a:r>
              <a:rPr spc="-5" dirty="0"/>
              <a:t>Slide</a:t>
            </a:r>
            <a:r>
              <a:rPr spc="-65" dirty="0"/>
              <a:t> </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14861" y="1195831"/>
            <a:ext cx="6824980" cy="831214"/>
          </a:xfrm>
          <a:prstGeom prst="rect">
            <a:avLst/>
          </a:prstGeom>
        </p:spPr>
        <p:txBody>
          <a:bodyPr wrap="square" lIns="0" tIns="0" rIns="0" bIns="0">
            <a:spAutoFit/>
          </a:bodyPr>
          <a:lstStyle>
            <a:lvl1pPr>
              <a:defRPr sz="5250" b="1" i="0">
                <a:solidFill>
                  <a:srgbClr val="000065"/>
                </a:solidFill>
                <a:latin typeface="Arial"/>
                <a:cs typeface="Arial"/>
              </a:defRPr>
            </a:lvl1pPr>
          </a:lstStyle>
          <a:p>
            <a:endParaRPr/>
          </a:p>
        </p:txBody>
      </p:sp>
      <p:sp>
        <p:nvSpPr>
          <p:cNvPr id="3" name="Holder 3"/>
          <p:cNvSpPr>
            <a:spLocks noGrp="1"/>
          </p:cNvSpPr>
          <p:nvPr>
            <p:ph type="body" idx="1"/>
          </p:nvPr>
        </p:nvSpPr>
        <p:spPr>
          <a:xfrm>
            <a:off x="900817" y="1348231"/>
            <a:ext cx="8843010" cy="4794250"/>
          </a:xfrm>
          <a:prstGeom prst="rect">
            <a:avLst/>
          </a:prstGeom>
        </p:spPr>
        <p:txBody>
          <a:bodyPr wrap="square" lIns="0" tIns="0" rIns="0" bIns="0">
            <a:spAutoFit/>
          </a:bodyPr>
          <a:lstStyle>
            <a:lvl1pPr>
              <a:defRPr sz="2400" b="1" i="0">
                <a:solidFill>
                  <a:srgbClr val="A50021"/>
                </a:solidFill>
                <a:latin typeface="Arial"/>
                <a:cs typeface="Arial"/>
              </a:defRPr>
            </a:lvl1pPr>
          </a:lstStyle>
          <a:p>
            <a:endParaRPr/>
          </a:p>
        </p:txBody>
      </p:sp>
      <p:sp>
        <p:nvSpPr>
          <p:cNvPr id="4" name="Holder 4"/>
          <p:cNvSpPr>
            <a:spLocks noGrp="1"/>
          </p:cNvSpPr>
          <p:nvPr>
            <p:ph type="ftr" sz="quarter" idx="5"/>
          </p:nvPr>
        </p:nvSpPr>
        <p:spPr>
          <a:xfrm>
            <a:off x="901576" y="7356166"/>
            <a:ext cx="1390014" cy="182245"/>
          </a:xfrm>
          <a:prstGeom prst="rect">
            <a:avLst/>
          </a:prstGeom>
        </p:spPr>
        <p:txBody>
          <a:bodyPr wrap="square" lIns="0" tIns="0" rIns="0" bIns="0">
            <a:spAutoFit/>
          </a:bodyPr>
          <a:lstStyle>
            <a:lvl1pPr>
              <a:defRPr sz="1100" b="1" i="0">
                <a:solidFill>
                  <a:srgbClr val="000065"/>
                </a:solidFill>
                <a:latin typeface="Arial"/>
                <a:cs typeface="Arial"/>
              </a:defRPr>
            </a:lvl1pPr>
          </a:lstStyle>
          <a:p>
            <a:pPr marL="12700">
              <a:lnSpc>
                <a:spcPct val="100000"/>
              </a:lnSpc>
            </a:pPr>
            <a:r>
              <a:rPr spc="-5" dirty="0"/>
              <a:t>Artificial</a:t>
            </a:r>
            <a:r>
              <a:rPr spc="-60" dirty="0"/>
              <a:t> </a:t>
            </a:r>
            <a:r>
              <a:rPr spc="-5" dirty="0"/>
              <a:t>Intelligence</a:t>
            </a:r>
          </a:p>
        </p:txBody>
      </p:sp>
      <p:sp>
        <p:nvSpPr>
          <p:cNvPr id="5" name="Holder 5"/>
          <p:cNvSpPr>
            <a:spLocks noGrp="1"/>
          </p:cNvSpPr>
          <p:nvPr>
            <p:ph type="dt" sz="half" idx="6"/>
          </p:nvPr>
        </p:nvSpPr>
        <p:spPr>
          <a:xfrm>
            <a:off x="4740712" y="7356167"/>
            <a:ext cx="1212850" cy="182245"/>
          </a:xfrm>
          <a:prstGeom prst="rect">
            <a:avLst/>
          </a:prstGeom>
        </p:spPr>
        <p:txBody>
          <a:bodyPr wrap="square" lIns="0" tIns="0" rIns="0" bIns="0">
            <a:spAutoFit/>
          </a:bodyPr>
          <a:lstStyle>
            <a:lvl1pPr>
              <a:defRPr sz="1100" b="1" i="0">
                <a:solidFill>
                  <a:srgbClr val="000065"/>
                </a:solidFill>
                <a:latin typeface="Arial"/>
                <a:cs typeface="Arial"/>
              </a:defRPr>
            </a:lvl1pPr>
          </a:lstStyle>
          <a:p>
            <a:pPr marL="12700">
              <a:lnSpc>
                <a:spcPct val="100000"/>
              </a:lnSpc>
            </a:pPr>
            <a:r>
              <a:rPr spc="-5" dirty="0"/>
              <a:t>Machine</a:t>
            </a:r>
            <a:r>
              <a:rPr spc="-60" dirty="0"/>
              <a:t> </a:t>
            </a:r>
            <a:r>
              <a:rPr spc="-5" dirty="0"/>
              <a:t>Learning</a:t>
            </a:r>
          </a:p>
        </p:txBody>
      </p:sp>
      <p:sp>
        <p:nvSpPr>
          <p:cNvPr id="6" name="Holder 6"/>
          <p:cNvSpPr>
            <a:spLocks noGrp="1"/>
          </p:cNvSpPr>
          <p:nvPr>
            <p:ph type="sldNum" sz="quarter" idx="7"/>
          </p:nvPr>
        </p:nvSpPr>
        <p:spPr>
          <a:xfrm>
            <a:off x="9197473" y="7335593"/>
            <a:ext cx="576579" cy="182879"/>
          </a:xfrm>
          <a:prstGeom prst="rect">
            <a:avLst/>
          </a:prstGeom>
        </p:spPr>
        <p:txBody>
          <a:bodyPr wrap="square" lIns="0" tIns="0" rIns="0" bIns="0">
            <a:spAutoFit/>
          </a:bodyPr>
          <a:lstStyle>
            <a:lvl1pPr>
              <a:defRPr sz="1100" b="1" i="0">
                <a:solidFill>
                  <a:srgbClr val="000065"/>
                </a:solidFill>
                <a:latin typeface="Arial"/>
                <a:cs typeface="Arial"/>
              </a:defRPr>
            </a:lvl1pPr>
          </a:lstStyle>
          <a:p>
            <a:pPr marL="12700">
              <a:lnSpc>
                <a:spcPct val="100000"/>
              </a:lnSpc>
              <a:spcBef>
                <a:spcPts val="5"/>
              </a:spcBef>
            </a:pPr>
            <a:r>
              <a:rPr spc="-5" dirty="0"/>
              <a:t>Slide</a:t>
            </a:r>
            <a:r>
              <a:rPr spc="-65" dirty="0"/>
              <a:t> </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s.stanford.edu/group/roadrunner/"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210" y="611831"/>
            <a:ext cx="6824980" cy="831214"/>
          </a:xfrm>
          <a:prstGeom prst="rect">
            <a:avLst/>
          </a:prstGeom>
        </p:spPr>
        <p:txBody>
          <a:bodyPr vert="horz" wrap="square" lIns="0" tIns="17145" rIns="0" bIns="0" rtlCol="0">
            <a:spAutoFit/>
          </a:bodyPr>
          <a:lstStyle/>
          <a:p>
            <a:pPr marL="12700">
              <a:lnSpc>
                <a:spcPct val="100000"/>
              </a:lnSpc>
              <a:spcBef>
                <a:spcPts val="135"/>
              </a:spcBef>
            </a:pPr>
            <a:r>
              <a:rPr spc="15" dirty="0"/>
              <a:t>Introduction</a:t>
            </a:r>
            <a:r>
              <a:rPr spc="20" dirty="0"/>
              <a:t> </a:t>
            </a:r>
            <a:r>
              <a:rPr spc="10" dirty="0"/>
              <a:t>Artificial</a:t>
            </a:r>
          </a:p>
        </p:txBody>
      </p:sp>
      <p:sp>
        <p:nvSpPr>
          <p:cNvPr id="3" name="object 3"/>
          <p:cNvSpPr/>
          <p:nvPr/>
        </p:nvSpPr>
        <p:spPr>
          <a:xfrm>
            <a:off x="309257" y="1677161"/>
            <a:ext cx="10075545" cy="840105"/>
          </a:xfrm>
          <a:custGeom>
            <a:avLst/>
            <a:gdLst/>
            <a:ahLst/>
            <a:cxnLst/>
            <a:rect l="l" t="t" r="r" b="b"/>
            <a:pathLst>
              <a:path w="10075545" h="840105">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4" name="object 4"/>
          <p:cNvSpPr txBox="1"/>
          <p:nvPr/>
        </p:nvSpPr>
        <p:spPr>
          <a:xfrm>
            <a:off x="3523055" y="1670049"/>
            <a:ext cx="3726815" cy="831215"/>
          </a:xfrm>
          <a:prstGeom prst="rect">
            <a:avLst/>
          </a:prstGeom>
        </p:spPr>
        <p:txBody>
          <a:bodyPr vert="horz" wrap="square" lIns="0" tIns="17145" rIns="0" bIns="0" rtlCol="0">
            <a:spAutoFit/>
          </a:bodyPr>
          <a:lstStyle/>
          <a:p>
            <a:pPr marL="12700">
              <a:lnSpc>
                <a:spcPct val="100000"/>
              </a:lnSpc>
              <a:spcBef>
                <a:spcPts val="135"/>
              </a:spcBef>
            </a:pPr>
            <a:r>
              <a:rPr sz="5250" b="1" spc="15" dirty="0">
                <a:solidFill>
                  <a:srgbClr val="000065"/>
                </a:solidFill>
                <a:latin typeface="Arial"/>
                <a:cs typeface="Arial"/>
              </a:rPr>
              <a:t>Intelligence</a:t>
            </a:r>
            <a:endParaRPr sz="5250" dirty="0">
              <a:latin typeface="Arial"/>
              <a:cs typeface="Arial"/>
            </a:endParaRPr>
          </a:p>
        </p:txBody>
      </p:sp>
      <p:sp>
        <p:nvSpPr>
          <p:cNvPr id="5" name="object 5"/>
          <p:cNvSpPr/>
          <p:nvPr/>
        </p:nvSpPr>
        <p:spPr>
          <a:xfrm>
            <a:off x="309257" y="2516123"/>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grpSp>
        <p:nvGrpSpPr>
          <p:cNvPr id="7" name="object 7"/>
          <p:cNvGrpSpPr/>
          <p:nvPr/>
        </p:nvGrpSpPr>
        <p:grpSpPr>
          <a:xfrm>
            <a:off x="1135265" y="4328159"/>
            <a:ext cx="8503285" cy="92710"/>
            <a:chOff x="1135265" y="4328159"/>
            <a:chExt cx="8503285" cy="92710"/>
          </a:xfrm>
        </p:grpSpPr>
        <p:sp>
          <p:nvSpPr>
            <p:cNvPr id="8" name="object 8"/>
            <p:cNvSpPr/>
            <p:nvPr/>
          </p:nvSpPr>
          <p:spPr>
            <a:xfrm>
              <a:off x="1142123" y="4335017"/>
              <a:ext cx="8488680" cy="78740"/>
            </a:xfrm>
            <a:custGeom>
              <a:avLst/>
              <a:gdLst/>
              <a:ahLst/>
              <a:cxnLst/>
              <a:rect l="l" t="t" r="r" b="b"/>
              <a:pathLst>
                <a:path w="8488680" h="78739">
                  <a:moveTo>
                    <a:pt x="8488680" y="78486"/>
                  </a:moveTo>
                  <a:lnTo>
                    <a:pt x="8488680" y="0"/>
                  </a:lnTo>
                  <a:lnTo>
                    <a:pt x="0" y="0"/>
                  </a:lnTo>
                  <a:lnTo>
                    <a:pt x="0" y="78486"/>
                  </a:lnTo>
                  <a:lnTo>
                    <a:pt x="8488680" y="78486"/>
                  </a:lnTo>
                  <a:close/>
                </a:path>
              </a:pathLst>
            </a:custGeom>
            <a:solidFill>
              <a:srgbClr val="000066"/>
            </a:solidFill>
          </p:spPr>
          <p:txBody>
            <a:bodyPr wrap="square" lIns="0" tIns="0" rIns="0" bIns="0" rtlCol="0"/>
            <a:lstStyle/>
            <a:p>
              <a:endParaRPr/>
            </a:p>
          </p:txBody>
        </p:sp>
        <p:sp>
          <p:nvSpPr>
            <p:cNvPr id="9" name="object 9"/>
            <p:cNvSpPr/>
            <p:nvPr/>
          </p:nvSpPr>
          <p:spPr>
            <a:xfrm>
              <a:off x="1135265" y="4328159"/>
              <a:ext cx="8503285" cy="92710"/>
            </a:xfrm>
            <a:custGeom>
              <a:avLst/>
              <a:gdLst/>
              <a:ahLst/>
              <a:cxnLst/>
              <a:rect l="l" t="t" r="r" b="b"/>
              <a:pathLst>
                <a:path w="8503285" h="92710">
                  <a:moveTo>
                    <a:pt x="8503158" y="92201"/>
                  </a:moveTo>
                  <a:lnTo>
                    <a:pt x="8503158" y="0"/>
                  </a:lnTo>
                  <a:lnTo>
                    <a:pt x="0" y="0"/>
                  </a:lnTo>
                  <a:lnTo>
                    <a:pt x="0" y="92202"/>
                  </a:lnTo>
                  <a:lnTo>
                    <a:pt x="6858" y="92202"/>
                  </a:lnTo>
                  <a:lnTo>
                    <a:pt x="6858" y="13716"/>
                  </a:lnTo>
                  <a:lnTo>
                    <a:pt x="13715" y="6858"/>
                  </a:lnTo>
                  <a:lnTo>
                    <a:pt x="13715" y="13716"/>
                  </a:lnTo>
                  <a:lnTo>
                    <a:pt x="8488680" y="13715"/>
                  </a:lnTo>
                  <a:lnTo>
                    <a:pt x="8488680" y="6857"/>
                  </a:lnTo>
                  <a:lnTo>
                    <a:pt x="8495538" y="13715"/>
                  </a:lnTo>
                  <a:lnTo>
                    <a:pt x="8495538" y="92201"/>
                  </a:lnTo>
                  <a:lnTo>
                    <a:pt x="8503158" y="92201"/>
                  </a:lnTo>
                  <a:close/>
                </a:path>
                <a:path w="8503285" h="92710">
                  <a:moveTo>
                    <a:pt x="13715" y="13716"/>
                  </a:moveTo>
                  <a:lnTo>
                    <a:pt x="13715" y="6858"/>
                  </a:lnTo>
                  <a:lnTo>
                    <a:pt x="6858" y="13716"/>
                  </a:lnTo>
                  <a:lnTo>
                    <a:pt x="13715" y="13716"/>
                  </a:lnTo>
                  <a:close/>
                </a:path>
                <a:path w="8503285" h="92710">
                  <a:moveTo>
                    <a:pt x="13715" y="78486"/>
                  </a:moveTo>
                  <a:lnTo>
                    <a:pt x="13715" y="13716"/>
                  </a:lnTo>
                  <a:lnTo>
                    <a:pt x="6858" y="13716"/>
                  </a:lnTo>
                  <a:lnTo>
                    <a:pt x="6858" y="78486"/>
                  </a:lnTo>
                  <a:lnTo>
                    <a:pt x="13715" y="78486"/>
                  </a:lnTo>
                  <a:close/>
                </a:path>
                <a:path w="8503285" h="92710">
                  <a:moveTo>
                    <a:pt x="8495538" y="78486"/>
                  </a:moveTo>
                  <a:lnTo>
                    <a:pt x="6858" y="78486"/>
                  </a:lnTo>
                  <a:lnTo>
                    <a:pt x="13715" y="85343"/>
                  </a:lnTo>
                  <a:lnTo>
                    <a:pt x="13715" y="92202"/>
                  </a:lnTo>
                  <a:lnTo>
                    <a:pt x="8488680" y="92201"/>
                  </a:lnTo>
                  <a:lnTo>
                    <a:pt x="8488680" y="85343"/>
                  </a:lnTo>
                  <a:lnTo>
                    <a:pt x="8495538" y="78486"/>
                  </a:lnTo>
                  <a:close/>
                </a:path>
                <a:path w="8503285" h="92710">
                  <a:moveTo>
                    <a:pt x="13715" y="92202"/>
                  </a:moveTo>
                  <a:lnTo>
                    <a:pt x="13715" y="85343"/>
                  </a:lnTo>
                  <a:lnTo>
                    <a:pt x="6858" y="78486"/>
                  </a:lnTo>
                  <a:lnTo>
                    <a:pt x="6858" y="92202"/>
                  </a:lnTo>
                  <a:lnTo>
                    <a:pt x="13715" y="92202"/>
                  </a:lnTo>
                  <a:close/>
                </a:path>
                <a:path w="8503285" h="92710">
                  <a:moveTo>
                    <a:pt x="8495538" y="13715"/>
                  </a:moveTo>
                  <a:lnTo>
                    <a:pt x="8488680" y="6857"/>
                  </a:lnTo>
                  <a:lnTo>
                    <a:pt x="8488680" y="13715"/>
                  </a:lnTo>
                  <a:lnTo>
                    <a:pt x="8495538" y="13715"/>
                  </a:lnTo>
                  <a:close/>
                </a:path>
                <a:path w="8503285" h="92710">
                  <a:moveTo>
                    <a:pt x="8495538" y="78486"/>
                  </a:moveTo>
                  <a:lnTo>
                    <a:pt x="8495538" y="13715"/>
                  </a:lnTo>
                  <a:lnTo>
                    <a:pt x="8488680" y="13715"/>
                  </a:lnTo>
                  <a:lnTo>
                    <a:pt x="8488680" y="78486"/>
                  </a:lnTo>
                  <a:lnTo>
                    <a:pt x="8495538" y="78486"/>
                  </a:lnTo>
                  <a:close/>
                </a:path>
                <a:path w="8503285" h="92710">
                  <a:moveTo>
                    <a:pt x="8495538" y="92201"/>
                  </a:moveTo>
                  <a:lnTo>
                    <a:pt x="8495538" y="78486"/>
                  </a:lnTo>
                  <a:lnTo>
                    <a:pt x="8488680" y="85343"/>
                  </a:lnTo>
                  <a:lnTo>
                    <a:pt x="8488680" y="92201"/>
                  </a:lnTo>
                  <a:lnTo>
                    <a:pt x="8495538" y="92201"/>
                  </a:lnTo>
                  <a:close/>
                </a:path>
              </a:pathLst>
            </a:custGeom>
            <a:solidFill>
              <a:srgbClr val="000000"/>
            </a:solidFill>
          </p:spPr>
          <p:txBody>
            <a:bodyPr wrap="square" lIns="0" tIns="0" rIns="0" bIns="0" rtlCol="0"/>
            <a:lstStyle/>
            <a:p>
              <a:endParaRPr/>
            </a:p>
          </p:txBody>
        </p:sp>
      </p:grpSp>
      <p:sp>
        <p:nvSpPr>
          <p:cNvPr id="10" name="object 10"/>
          <p:cNvSpPr/>
          <p:nvPr/>
        </p:nvSpPr>
        <p:spPr>
          <a:xfrm>
            <a:off x="309257" y="5871971"/>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6" name="TextBox 5">
            <a:extLst>
              <a:ext uri="{FF2B5EF4-FFF2-40B4-BE49-F238E27FC236}">
                <a16:creationId xmlns:a16="http://schemas.microsoft.com/office/drawing/2014/main" id="{58AA5DA0-B1EC-7972-C940-FD988AE425D2}"/>
              </a:ext>
            </a:extLst>
          </p:cNvPr>
          <p:cNvSpPr txBox="1"/>
          <p:nvPr/>
        </p:nvSpPr>
        <p:spPr>
          <a:xfrm>
            <a:off x="2984500" y="5061804"/>
            <a:ext cx="5633646" cy="1200329"/>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Dr. ABHISHEK SHARMA</a:t>
            </a:r>
          </a:p>
          <a:p>
            <a:pPr algn="ctr"/>
            <a:r>
              <a:rPr lang="en-IN" sz="2400" b="1" dirty="0">
                <a:latin typeface="Times New Roman" panose="02020603050405020304" pitchFamily="18" charset="0"/>
                <a:cs typeface="Times New Roman" panose="02020603050405020304" pitchFamily="18" charset="0"/>
              </a:rPr>
              <a:t>Computer Science and Engineering</a:t>
            </a:r>
          </a:p>
          <a:p>
            <a:pPr algn="ctr"/>
            <a:r>
              <a:rPr lang="en-IN" sz="2400" b="1" dirty="0">
                <a:latin typeface="Times New Roman" panose="02020603050405020304" pitchFamily="18" charset="0"/>
                <a:cs typeface="Times New Roman" panose="02020603050405020304" pitchFamily="18" charset="0"/>
              </a:rPr>
              <a:t>GEU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6663" y="24637"/>
            <a:ext cx="5258435" cy="764540"/>
          </a:xfrm>
          <a:prstGeom prst="rect">
            <a:avLst/>
          </a:prstGeom>
        </p:spPr>
        <p:txBody>
          <a:bodyPr vert="horz" wrap="square" lIns="0" tIns="12065" rIns="0" bIns="0" rtlCol="0">
            <a:spAutoFit/>
          </a:bodyPr>
          <a:lstStyle/>
          <a:p>
            <a:pPr marL="12700">
              <a:lnSpc>
                <a:spcPct val="100000"/>
              </a:lnSpc>
              <a:spcBef>
                <a:spcPts val="95"/>
              </a:spcBef>
            </a:pPr>
            <a:r>
              <a:rPr sz="4850" spc="-10" dirty="0"/>
              <a:t>Brief</a:t>
            </a:r>
            <a:r>
              <a:rPr sz="4850" spc="-15" dirty="0"/>
              <a:t> </a:t>
            </a:r>
            <a:r>
              <a:rPr sz="4850" spc="-10" dirty="0"/>
              <a:t>History </a:t>
            </a:r>
            <a:r>
              <a:rPr sz="4850" spc="-5" dirty="0"/>
              <a:t>of</a:t>
            </a:r>
            <a:r>
              <a:rPr sz="4850" spc="-10" dirty="0"/>
              <a:t> AI</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73"/>
            <a:ext cx="10075545" cy="2517775"/>
          </a:xfrm>
          <a:custGeom>
            <a:avLst/>
            <a:gdLst/>
            <a:ahLst/>
            <a:cxnLst/>
            <a:rect l="l" t="t" r="r" b="b"/>
            <a:pathLst>
              <a:path w="10075545" h="2517775">
                <a:moveTo>
                  <a:pt x="10075278" y="0"/>
                </a:moveTo>
                <a:lnTo>
                  <a:pt x="0" y="0"/>
                </a:lnTo>
                <a:lnTo>
                  <a:pt x="0" y="838962"/>
                </a:lnTo>
                <a:lnTo>
                  <a:pt x="0" y="839724"/>
                </a:lnTo>
                <a:lnTo>
                  <a:pt x="0" y="1677924"/>
                </a:lnTo>
                <a:lnTo>
                  <a:pt x="0" y="1678686"/>
                </a:lnTo>
                <a:lnTo>
                  <a:pt x="0" y="2517648"/>
                </a:lnTo>
                <a:lnTo>
                  <a:pt x="10075278" y="2517648"/>
                </a:lnTo>
                <a:lnTo>
                  <a:pt x="10075278" y="1678686"/>
                </a:lnTo>
                <a:lnTo>
                  <a:pt x="10075278" y="1677924"/>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7" name="object 7"/>
          <p:cNvSpPr txBox="1"/>
          <p:nvPr/>
        </p:nvSpPr>
        <p:spPr>
          <a:xfrm>
            <a:off x="900817" y="1162684"/>
            <a:ext cx="7854315" cy="5405755"/>
          </a:xfrm>
          <a:prstGeom prst="rect">
            <a:avLst/>
          </a:prstGeom>
        </p:spPr>
        <p:txBody>
          <a:bodyPr vert="horz" wrap="square" lIns="0" tIns="201295" rIns="0" bIns="0" rtlCol="0">
            <a:spAutoFit/>
          </a:bodyPr>
          <a:lstStyle/>
          <a:p>
            <a:pPr marL="529590" indent="-517525">
              <a:lnSpc>
                <a:spcPct val="100000"/>
              </a:lnSpc>
              <a:spcBef>
                <a:spcPts val="1585"/>
              </a:spcBef>
              <a:buSzPct val="70833"/>
              <a:buFont typeface="Wingdings"/>
              <a:buChar char=""/>
              <a:tabLst>
                <a:tab pos="529590" algn="l"/>
                <a:tab pos="530225" algn="l"/>
              </a:tabLst>
            </a:pPr>
            <a:r>
              <a:rPr sz="2400" b="1" spc="10" dirty="0">
                <a:solidFill>
                  <a:srgbClr val="000065"/>
                </a:solidFill>
                <a:latin typeface="Arial"/>
                <a:cs typeface="Arial"/>
              </a:rPr>
              <a:t>The</a:t>
            </a:r>
            <a:r>
              <a:rPr sz="2400" b="1" spc="5" dirty="0">
                <a:solidFill>
                  <a:srgbClr val="000065"/>
                </a:solidFill>
                <a:latin typeface="Arial"/>
                <a:cs typeface="Arial"/>
              </a:rPr>
              <a:t> </a:t>
            </a:r>
            <a:r>
              <a:rPr sz="2400" b="1" spc="10" dirty="0">
                <a:solidFill>
                  <a:srgbClr val="000065"/>
                </a:solidFill>
                <a:latin typeface="Arial"/>
                <a:cs typeface="Arial"/>
              </a:rPr>
              <a:t>Golden</a:t>
            </a:r>
            <a:r>
              <a:rPr sz="2400" b="1" spc="15" dirty="0">
                <a:solidFill>
                  <a:srgbClr val="000065"/>
                </a:solidFill>
                <a:latin typeface="Arial"/>
                <a:cs typeface="Arial"/>
              </a:rPr>
              <a:t> </a:t>
            </a:r>
            <a:r>
              <a:rPr sz="2400" b="1" spc="10" dirty="0">
                <a:solidFill>
                  <a:srgbClr val="000065"/>
                </a:solidFill>
                <a:latin typeface="Arial"/>
                <a:cs typeface="Arial"/>
              </a:rPr>
              <a:t>years</a:t>
            </a:r>
            <a:r>
              <a:rPr sz="2400" b="1" spc="-5" dirty="0">
                <a:solidFill>
                  <a:srgbClr val="000065"/>
                </a:solidFill>
                <a:latin typeface="Arial"/>
                <a:cs typeface="Arial"/>
              </a:rPr>
              <a:t> </a:t>
            </a:r>
            <a:r>
              <a:rPr sz="2400" b="1" spc="10" dirty="0">
                <a:solidFill>
                  <a:srgbClr val="000065"/>
                </a:solidFill>
                <a:latin typeface="Arial"/>
                <a:cs typeface="Arial"/>
              </a:rPr>
              <a:t>(1956</a:t>
            </a:r>
            <a:r>
              <a:rPr sz="2400" b="1" spc="5" dirty="0">
                <a:solidFill>
                  <a:srgbClr val="000065"/>
                </a:solidFill>
                <a:latin typeface="Arial"/>
                <a:cs typeface="Arial"/>
              </a:rPr>
              <a:t> </a:t>
            </a:r>
            <a:r>
              <a:rPr sz="2400" b="1" spc="10" dirty="0">
                <a:solidFill>
                  <a:srgbClr val="000065"/>
                </a:solidFill>
                <a:latin typeface="Arial"/>
                <a:cs typeface="Arial"/>
              </a:rPr>
              <a:t>–</a:t>
            </a:r>
            <a:r>
              <a:rPr sz="2400" b="1" dirty="0">
                <a:solidFill>
                  <a:srgbClr val="000065"/>
                </a:solidFill>
                <a:latin typeface="Arial"/>
                <a:cs typeface="Arial"/>
              </a:rPr>
              <a:t> </a:t>
            </a:r>
            <a:r>
              <a:rPr sz="2400" b="1" spc="10" dirty="0">
                <a:solidFill>
                  <a:srgbClr val="000065"/>
                </a:solidFill>
                <a:latin typeface="Arial"/>
                <a:cs typeface="Arial"/>
              </a:rPr>
              <a:t>1974)</a:t>
            </a:r>
            <a:endParaRPr sz="2400">
              <a:latin typeface="Arial"/>
              <a:cs typeface="Arial"/>
            </a:endParaRPr>
          </a:p>
          <a:p>
            <a:pPr marL="1012825" lvl="1" indent="-481965">
              <a:lnSpc>
                <a:spcPct val="100000"/>
              </a:lnSpc>
              <a:spcBef>
                <a:spcPts val="1335"/>
              </a:spcBef>
              <a:buClr>
                <a:srgbClr val="CC3300"/>
              </a:buClr>
              <a:buSzPct val="75000"/>
              <a:buFont typeface="Wingdings"/>
              <a:buChar char=""/>
              <a:tabLst>
                <a:tab pos="1012825" algn="l"/>
                <a:tab pos="1013460" algn="l"/>
              </a:tabLst>
            </a:pPr>
            <a:r>
              <a:rPr sz="2200" dirty="0">
                <a:latin typeface="Arial MT"/>
                <a:cs typeface="Arial MT"/>
              </a:rPr>
              <a:t>‘1960s</a:t>
            </a:r>
            <a:endParaRPr sz="2200">
              <a:latin typeface="Arial MT"/>
              <a:cs typeface="Arial MT"/>
            </a:endParaRPr>
          </a:p>
          <a:p>
            <a:pPr marL="1530350" lvl="2" indent="-516890">
              <a:lnSpc>
                <a:spcPct val="100000"/>
              </a:lnSpc>
              <a:spcBef>
                <a:spcPts val="919"/>
              </a:spcBef>
              <a:buClr>
                <a:srgbClr val="CC3300"/>
              </a:buClr>
              <a:buSzPct val="64102"/>
              <a:buFont typeface="Wingdings"/>
              <a:buChar char=""/>
              <a:tabLst>
                <a:tab pos="1530350" algn="l"/>
                <a:tab pos="1530985" algn="l"/>
              </a:tabLst>
            </a:pPr>
            <a:r>
              <a:rPr sz="1950" b="1" spc="15" dirty="0">
                <a:solidFill>
                  <a:srgbClr val="000065"/>
                </a:solidFill>
                <a:latin typeface="Arial"/>
                <a:cs typeface="Arial"/>
              </a:rPr>
              <a:t>Strong</a:t>
            </a:r>
            <a:r>
              <a:rPr sz="1950" b="1" spc="-15" dirty="0">
                <a:solidFill>
                  <a:srgbClr val="000065"/>
                </a:solidFill>
                <a:latin typeface="Arial"/>
                <a:cs typeface="Arial"/>
              </a:rPr>
              <a:t> </a:t>
            </a:r>
            <a:r>
              <a:rPr sz="1950" b="1" spc="10" dirty="0">
                <a:solidFill>
                  <a:srgbClr val="000065"/>
                </a:solidFill>
                <a:latin typeface="Arial"/>
                <a:cs typeface="Arial"/>
              </a:rPr>
              <a:t>funding</a:t>
            </a:r>
            <a:r>
              <a:rPr sz="1950" b="1" spc="-5" dirty="0">
                <a:solidFill>
                  <a:srgbClr val="000065"/>
                </a:solidFill>
                <a:latin typeface="Arial"/>
                <a:cs typeface="Arial"/>
              </a:rPr>
              <a:t> </a:t>
            </a:r>
            <a:r>
              <a:rPr sz="1950" b="1" spc="10" dirty="0">
                <a:solidFill>
                  <a:srgbClr val="000065"/>
                </a:solidFill>
                <a:latin typeface="Arial"/>
                <a:cs typeface="Arial"/>
              </a:rPr>
              <a:t>of</a:t>
            </a:r>
            <a:r>
              <a:rPr sz="1950" b="1" dirty="0">
                <a:solidFill>
                  <a:srgbClr val="000065"/>
                </a:solidFill>
                <a:latin typeface="Arial"/>
                <a:cs typeface="Arial"/>
              </a:rPr>
              <a:t> </a:t>
            </a:r>
            <a:r>
              <a:rPr sz="1950" b="1" spc="15" dirty="0">
                <a:solidFill>
                  <a:srgbClr val="000065"/>
                </a:solidFill>
                <a:latin typeface="Arial"/>
                <a:cs typeface="Arial"/>
              </a:rPr>
              <a:t>AI</a:t>
            </a:r>
            <a:r>
              <a:rPr sz="1950" b="1" spc="5" dirty="0">
                <a:solidFill>
                  <a:srgbClr val="000065"/>
                </a:solidFill>
                <a:latin typeface="Arial"/>
                <a:cs typeface="Arial"/>
              </a:rPr>
              <a:t> </a:t>
            </a:r>
            <a:r>
              <a:rPr sz="1950" b="1" spc="10" dirty="0">
                <a:solidFill>
                  <a:srgbClr val="000065"/>
                </a:solidFill>
                <a:latin typeface="Arial"/>
                <a:cs typeface="Arial"/>
              </a:rPr>
              <a:t>centers</a:t>
            </a:r>
            <a:endParaRPr sz="1950">
              <a:latin typeface="Arial"/>
              <a:cs typeface="Arial"/>
            </a:endParaRPr>
          </a:p>
          <a:p>
            <a:pPr marL="1530350" lvl="2" indent="-516255">
              <a:lnSpc>
                <a:spcPct val="100000"/>
              </a:lnSpc>
              <a:spcBef>
                <a:spcPts val="920"/>
              </a:spcBef>
              <a:buClr>
                <a:srgbClr val="CC3300"/>
              </a:buClr>
              <a:buSzPct val="64102"/>
              <a:buFont typeface="Wingdings"/>
              <a:buChar char=""/>
              <a:tabLst>
                <a:tab pos="1530350" algn="l"/>
                <a:tab pos="1530985" algn="l"/>
              </a:tabLst>
            </a:pPr>
            <a:r>
              <a:rPr sz="1950" b="1" spc="10" dirty="0">
                <a:solidFill>
                  <a:srgbClr val="000065"/>
                </a:solidFill>
                <a:latin typeface="Arial"/>
                <a:cs typeface="Arial"/>
              </a:rPr>
              <a:t>Building</a:t>
            </a:r>
            <a:r>
              <a:rPr sz="1950" b="1" spc="-15" dirty="0">
                <a:solidFill>
                  <a:srgbClr val="000065"/>
                </a:solidFill>
                <a:latin typeface="Arial"/>
                <a:cs typeface="Arial"/>
              </a:rPr>
              <a:t> </a:t>
            </a:r>
            <a:r>
              <a:rPr sz="1950" b="1" spc="10" dirty="0">
                <a:solidFill>
                  <a:srgbClr val="000065"/>
                </a:solidFill>
                <a:latin typeface="Arial"/>
                <a:cs typeface="Arial"/>
              </a:rPr>
              <a:t>intelligent</a:t>
            </a:r>
            <a:r>
              <a:rPr sz="1950" b="1" spc="-10" dirty="0">
                <a:solidFill>
                  <a:srgbClr val="000065"/>
                </a:solidFill>
                <a:latin typeface="Arial"/>
                <a:cs typeface="Arial"/>
              </a:rPr>
              <a:t> </a:t>
            </a:r>
            <a:r>
              <a:rPr sz="1950" b="1" spc="10" dirty="0">
                <a:solidFill>
                  <a:srgbClr val="000065"/>
                </a:solidFill>
                <a:latin typeface="Arial"/>
                <a:cs typeface="Arial"/>
              </a:rPr>
              <a:t>automata</a:t>
            </a:r>
            <a:endParaRPr sz="1950">
              <a:latin typeface="Arial"/>
              <a:cs typeface="Arial"/>
            </a:endParaRPr>
          </a:p>
          <a:p>
            <a:pPr marL="1530350" lvl="2" indent="-516255">
              <a:lnSpc>
                <a:spcPct val="100000"/>
              </a:lnSpc>
              <a:spcBef>
                <a:spcPts val="919"/>
              </a:spcBef>
              <a:buClr>
                <a:srgbClr val="CC3300"/>
              </a:buClr>
              <a:buSzPct val="64102"/>
              <a:buFont typeface="Wingdings"/>
              <a:buChar char=""/>
              <a:tabLst>
                <a:tab pos="1530350" algn="l"/>
                <a:tab pos="1530985" algn="l"/>
              </a:tabLst>
            </a:pPr>
            <a:r>
              <a:rPr sz="1950" b="1" spc="10" dirty="0">
                <a:solidFill>
                  <a:srgbClr val="000065"/>
                </a:solidFill>
                <a:latin typeface="Arial"/>
                <a:cs typeface="Arial"/>
              </a:rPr>
              <a:t>Searching</a:t>
            </a:r>
            <a:r>
              <a:rPr sz="1950" b="1" spc="-25" dirty="0">
                <a:solidFill>
                  <a:srgbClr val="000065"/>
                </a:solidFill>
                <a:latin typeface="Arial"/>
                <a:cs typeface="Arial"/>
              </a:rPr>
              <a:t> </a:t>
            </a:r>
            <a:r>
              <a:rPr sz="1950" b="1" spc="15" dirty="0">
                <a:solidFill>
                  <a:srgbClr val="000065"/>
                </a:solidFill>
                <a:latin typeface="Arial"/>
                <a:cs typeface="Arial"/>
              </a:rPr>
              <a:t>in</a:t>
            </a:r>
            <a:r>
              <a:rPr sz="1950" b="1" spc="-5" dirty="0">
                <a:solidFill>
                  <a:srgbClr val="000065"/>
                </a:solidFill>
                <a:latin typeface="Arial"/>
                <a:cs typeface="Arial"/>
              </a:rPr>
              <a:t> </a:t>
            </a:r>
            <a:r>
              <a:rPr sz="1950" b="1" spc="15" dirty="0">
                <a:solidFill>
                  <a:srgbClr val="000065"/>
                </a:solidFill>
                <a:latin typeface="Arial"/>
                <a:cs typeface="Arial"/>
              </a:rPr>
              <a:t>complex</a:t>
            </a:r>
            <a:r>
              <a:rPr sz="1950" b="1" spc="-10" dirty="0">
                <a:solidFill>
                  <a:srgbClr val="000065"/>
                </a:solidFill>
                <a:latin typeface="Arial"/>
                <a:cs typeface="Arial"/>
              </a:rPr>
              <a:t> </a:t>
            </a:r>
            <a:r>
              <a:rPr sz="1950" b="1" spc="15" dirty="0">
                <a:solidFill>
                  <a:srgbClr val="000065"/>
                </a:solidFill>
                <a:latin typeface="Arial"/>
                <a:cs typeface="Arial"/>
              </a:rPr>
              <a:t>search</a:t>
            </a:r>
            <a:r>
              <a:rPr sz="1950" b="1" spc="-15" dirty="0">
                <a:solidFill>
                  <a:srgbClr val="000065"/>
                </a:solidFill>
                <a:latin typeface="Arial"/>
                <a:cs typeface="Arial"/>
              </a:rPr>
              <a:t> </a:t>
            </a:r>
            <a:r>
              <a:rPr sz="1950" b="1" spc="15" dirty="0">
                <a:solidFill>
                  <a:srgbClr val="000065"/>
                </a:solidFill>
                <a:latin typeface="Arial"/>
                <a:cs typeface="Arial"/>
              </a:rPr>
              <a:t>spaces</a:t>
            </a:r>
            <a:endParaRPr sz="1950">
              <a:latin typeface="Arial"/>
              <a:cs typeface="Arial"/>
            </a:endParaRPr>
          </a:p>
          <a:p>
            <a:pPr marL="1012825" lvl="1" indent="-481965">
              <a:lnSpc>
                <a:spcPct val="100000"/>
              </a:lnSpc>
              <a:spcBef>
                <a:spcPts val="1330"/>
              </a:spcBef>
              <a:buClr>
                <a:srgbClr val="CC3300"/>
              </a:buClr>
              <a:buSzPct val="75000"/>
              <a:buFont typeface="Wingdings"/>
              <a:buChar char=""/>
              <a:tabLst>
                <a:tab pos="1012825" algn="l"/>
                <a:tab pos="1013460" algn="l"/>
              </a:tabLst>
            </a:pPr>
            <a:r>
              <a:rPr sz="2200" dirty="0">
                <a:latin typeface="Arial MT"/>
                <a:cs typeface="Arial MT"/>
              </a:rPr>
              <a:t>First</a:t>
            </a:r>
            <a:r>
              <a:rPr sz="2200" spc="-35" dirty="0">
                <a:latin typeface="Arial MT"/>
                <a:cs typeface="Arial MT"/>
              </a:rPr>
              <a:t> </a:t>
            </a:r>
            <a:r>
              <a:rPr sz="2200" dirty="0">
                <a:latin typeface="Arial MT"/>
                <a:cs typeface="Arial MT"/>
              </a:rPr>
              <a:t>AI</a:t>
            </a:r>
            <a:r>
              <a:rPr sz="2200" spc="-30" dirty="0">
                <a:latin typeface="Arial MT"/>
                <a:cs typeface="Arial MT"/>
              </a:rPr>
              <a:t> </a:t>
            </a:r>
            <a:r>
              <a:rPr sz="2200" dirty="0">
                <a:latin typeface="Arial MT"/>
                <a:cs typeface="Arial MT"/>
              </a:rPr>
              <a:t>programs</a:t>
            </a:r>
            <a:r>
              <a:rPr sz="2200" spc="-30" dirty="0">
                <a:latin typeface="Arial MT"/>
                <a:cs typeface="Arial MT"/>
              </a:rPr>
              <a:t> </a:t>
            </a:r>
            <a:r>
              <a:rPr sz="2200" dirty="0">
                <a:latin typeface="Arial MT"/>
                <a:cs typeface="Arial MT"/>
              </a:rPr>
              <a:t>that</a:t>
            </a:r>
            <a:r>
              <a:rPr sz="2200" spc="-30" dirty="0">
                <a:latin typeface="Arial MT"/>
                <a:cs typeface="Arial MT"/>
              </a:rPr>
              <a:t> </a:t>
            </a:r>
            <a:r>
              <a:rPr sz="2200" dirty="0">
                <a:latin typeface="Arial MT"/>
                <a:cs typeface="Arial MT"/>
              </a:rPr>
              <a:t>work</a:t>
            </a:r>
            <a:endParaRPr sz="2200">
              <a:latin typeface="Arial MT"/>
              <a:cs typeface="Arial MT"/>
            </a:endParaRPr>
          </a:p>
          <a:p>
            <a:pPr marL="1530350" lvl="2" indent="-516255">
              <a:lnSpc>
                <a:spcPct val="100000"/>
              </a:lnSpc>
              <a:spcBef>
                <a:spcPts val="915"/>
              </a:spcBef>
              <a:buClr>
                <a:srgbClr val="CC3300"/>
              </a:buClr>
              <a:buSzPct val="64102"/>
              <a:buFont typeface="Wingdings"/>
              <a:buChar char=""/>
              <a:tabLst>
                <a:tab pos="1530350" algn="l"/>
                <a:tab pos="1530985" algn="l"/>
              </a:tabLst>
            </a:pPr>
            <a:r>
              <a:rPr sz="1950" b="1" spc="15" dirty="0">
                <a:solidFill>
                  <a:srgbClr val="000065"/>
                </a:solidFill>
                <a:latin typeface="Arial"/>
                <a:cs typeface="Arial"/>
              </a:rPr>
              <a:t>Samuel’s</a:t>
            </a:r>
            <a:r>
              <a:rPr sz="1950" b="1" spc="-25" dirty="0">
                <a:solidFill>
                  <a:srgbClr val="000065"/>
                </a:solidFill>
                <a:latin typeface="Arial"/>
                <a:cs typeface="Arial"/>
              </a:rPr>
              <a:t> </a:t>
            </a:r>
            <a:r>
              <a:rPr sz="1950" b="1" spc="15" dirty="0">
                <a:solidFill>
                  <a:srgbClr val="000065"/>
                </a:solidFill>
                <a:latin typeface="Arial"/>
                <a:cs typeface="Arial"/>
              </a:rPr>
              <a:t>checker</a:t>
            </a:r>
            <a:r>
              <a:rPr sz="1950" b="1" spc="-15" dirty="0">
                <a:solidFill>
                  <a:srgbClr val="000065"/>
                </a:solidFill>
                <a:latin typeface="Arial"/>
                <a:cs typeface="Arial"/>
              </a:rPr>
              <a:t> </a:t>
            </a:r>
            <a:r>
              <a:rPr sz="1950" b="1" spc="15" dirty="0">
                <a:solidFill>
                  <a:srgbClr val="000065"/>
                </a:solidFill>
                <a:latin typeface="Arial"/>
                <a:cs typeface="Arial"/>
              </a:rPr>
              <a:t>program</a:t>
            </a:r>
            <a:r>
              <a:rPr sz="1950" b="1" spc="-15" dirty="0">
                <a:solidFill>
                  <a:srgbClr val="000065"/>
                </a:solidFill>
                <a:latin typeface="Arial"/>
                <a:cs typeface="Arial"/>
              </a:rPr>
              <a:t> </a:t>
            </a:r>
            <a:r>
              <a:rPr sz="1950" b="1" spc="15" dirty="0">
                <a:solidFill>
                  <a:srgbClr val="000065"/>
                </a:solidFill>
                <a:latin typeface="Arial"/>
                <a:cs typeface="Arial"/>
              </a:rPr>
              <a:t>(which</a:t>
            </a:r>
            <a:r>
              <a:rPr sz="1950" b="1" spc="-5" dirty="0">
                <a:solidFill>
                  <a:srgbClr val="000065"/>
                </a:solidFill>
                <a:latin typeface="Arial"/>
                <a:cs typeface="Arial"/>
              </a:rPr>
              <a:t> </a:t>
            </a:r>
            <a:r>
              <a:rPr sz="1950" b="1" spc="10" dirty="0">
                <a:solidFill>
                  <a:srgbClr val="000065"/>
                </a:solidFill>
                <a:latin typeface="Arial"/>
                <a:cs typeface="Arial"/>
              </a:rPr>
              <a:t>learns)</a:t>
            </a:r>
            <a:endParaRPr sz="1950">
              <a:latin typeface="Arial"/>
              <a:cs typeface="Arial"/>
            </a:endParaRPr>
          </a:p>
          <a:p>
            <a:pPr marL="1530350" lvl="2" indent="-516255">
              <a:lnSpc>
                <a:spcPct val="100000"/>
              </a:lnSpc>
              <a:spcBef>
                <a:spcPts val="925"/>
              </a:spcBef>
              <a:buClr>
                <a:srgbClr val="CC3300"/>
              </a:buClr>
              <a:buSzPct val="64102"/>
              <a:buFont typeface="Wingdings"/>
              <a:buChar char=""/>
              <a:tabLst>
                <a:tab pos="1530350" algn="l"/>
                <a:tab pos="1530985" algn="l"/>
              </a:tabLst>
            </a:pPr>
            <a:r>
              <a:rPr sz="1950" b="1" spc="10" dirty="0">
                <a:solidFill>
                  <a:srgbClr val="000065"/>
                </a:solidFill>
                <a:latin typeface="Arial"/>
                <a:cs typeface="Arial"/>
              </a:rPr>
              <a:t>Newell</a:t>
            </a:r>
            <a:r>
              <a:rPr sz="1950" b="1" spc="-15" dirty="0">
                <a:solidFill>
                  <a:srgbClr val="000065"/>
                </a:solidFill>
                <a:latin typeface="Arial"/>
                <a:cs typeface="Arial"/>
              </a:rPr>
              <a:t> </a:t>
            </a:r>
            <a:r>
              <a:rPr sz="1950" b="1" spc="15" dirty="0">
                <a:solidFill>
                  <a:srgbClr val="000065"/>
                </a:solidFill>
                <a:latin typeface="Arial"/>
                <a:cs typeface="Arial"/>
              </a:rPr>
              <a:t>and</a:t>
            </a:r>
            <a:r>
              <a:rPr sz="1950" b="1" dirty="0">
                <a:solidFill>
                  <a:srgbClr val="000065"/>
                </a:solidFill>
                <a:latin typeface="Arial"/>
                <a:cs typeface="Arial"/>
              </a:rPr>
              <a:t> </a:t>
            </a:r>
            <a:r>
              <a:rPr sz="1950" b="1" spc="15" dirty="0">
                <a:solidFill>
                  <a:srgbClr val="000065"/>
                </a:solidFill>
                <a:latin typeface="Arial"/>
                <a:cs typeface="Arial"/>
              </a:rPr>
              <a:t>Simon’s</a:t>
            </a:r>
            <a:r>
              <a:rPr sz="1950" b="1" spc="-10" dirty="0">
                <a:solidFill>
                  <a:srgbClr val="000065"/>
                </a:solidFill>
                <a:latin typeface="Arial"/>
                <a:cs typeface="Arial"/>
              </a:rPr>
              <a:t> </a:t>
            </a:r>
            <a:r>
              <a:rPr sz="1950" b="1" spc="15" dirty="0">
                <a:solidFill>
                  <a:srgbClr val="000065"/>
                </a:solidFill>
                <a:latin typeface="Arial"/>
                <a:cs typeface="Arial"/>
              </a:rPr>
              <a:t>Logic</a:t>
            </a:r>
            <a:r>
              <a:rPr sz="1950" b="1" spc="-5" dirty="0">
                <a:solidFill>
                  <a:srgbClr val="000065"/>
                </a:solidFill>
                <a:latin typeface="Arial"/>
                <a:cs typeface="Arial"/>
              </a:rPr>
              <a:t> </a:t>
            </a:r>
            <a:r>
              <a:rPr sz="1950" b="1" spc="10" dirty="0">
                <a:solidFill>
                  <a:srgbClr val="000065"/>
                </a:solidFill>
                <a:latin typeface="Arial"/>
                <a:cs typeface="Arial"/>
              </a:rPr>
              <a:t>Theorist</a:t>
            </a:r>
            <a:endParaRPr sz="1950">
              <a:latin typeface="Arial"/>
              <a:cs typeface="Arial"/>
            </a:endParaRPr>
          </a:p>
          <a:p>
            <a:pPr marL="1530350" lvl="2" indent="-516255">
              <a:lnSpc>
                <a:spcPct val="100000"/>
              </a:lnSpc>
              <a:spcBef>
                <a:spcPts val="920"/>
              </a:spcBef>
              <a:buClr>
                <a:srgbClr val="CC3300"/>
              </a:buClr>
              <a:buSzPct val="64102"/>
              <a:buFont typeface="Wingdings"/>
              <a:buChar char=""/>
              <a:tabLst>
                <a:tab pos="1530350" algn="l"/>
                <a:tab pos="1530985" algn="l"/>
              </a:tabLst>
            </a:pPr>
            <a:r>
              <a:rPr sz="1950" b="1" spc="10" dirty="0">
                <a:solidFill>
                  <a:srgbClr val="000065"/>
                </a:solidFill>
                <a:latin typeface="Arial"/>
                <a:cs typeface="Arial"/>
              </a:rPr>
              <a:t>Gelernter’s</a:t>
            </a:r>
            <a:r>
              <a:rPr sz="1950" b="1" spc="-25" dirty="0">
                <a:solidFill>
                  <a:srgbClr val="000065"/>
                </a:solidFill>
                <a:latin typeface="Arial"/>
                <a:cs typeface="Arial"/>
              </a:rPr>
              <a:t> </a:t>
            </a:r>
            <a:r>
              <a:rPr sz="1950" b="1" spc="15" dirty="0">
                <a:solidFill>
                  <a:srgbClr val="000065"/>
                </a:solidFill>
                <a:latin typeface="Arial"/>
                <a:cs typeface="Arial"/>
              </a:rPr>
              <a:t>geometry</a:t>
            </a:r>
            <a:r>
              <a:rPr sz="1950" b="1" spc="-10" dirty="0">
                <a:solidFill>
                  <a:srgbClr val="000065"/>
                </a:solidFill>
                <a:latin typeface="Arial"/>
                <a:cs typeface="Arial"/>
              </a:rPr>
              <a:t> </a:t>
            </a:r>
            <a:r>
              <a:rPr sz="1950" b="1" spc="10" dirty="0">
                <a:solidFill>
                  <a:srgbClr val="000065"/>
                </a:solidFill>
                <a:latin typeface="Arial"/>
                <a:cs typeface="Arial"/>
              </a:rPr>
              <a:t>engine</a:t>
            </a:r>
            <a:endParaRPr sz="1950">
              <a:latin typeface="Arial"/>
              <a:cs typeface="Arial"/>
            </a:endParaRPr>
          </a:p>
          <a:p>
            <a:pPr marL="1530350" lvl="2" indent="-516255">
              <a:lnSpc>
                <a:spcPct val="100000"/>
              </a:lnSpc>
              <a:spcBef>
                <a:spcPts val="919"/>
              </a:spcBef>
              <a:buClr>
                <a:srgbClr val="CC3300"/>
              </a:buClr>
              <a:buSzPct val="64102"/>
              <a:buFont typeface="Wingdings"/>
              <a:buChar char=""/>
              <a:tabLst>
                <a:tab pos="1530350" algn="l"/>
                <a:tab pos="1530985" algn="l"/>
              </a:tabLst>
            </a:pPr>
            <a:r>
              <a:rPr sz="1950" b="1" spc="15" dirty="0">
                <a:solidFill>
                  <a:srgbClr val="000065"/>
                </a:solidFill>
                <a:latin typeface="Arial"/>
                <a:cs typeface="Arial"/>
              </a:rPr>
              <a:t>Robinson’s</a:t>
            </a:r>
            <a:r>
              <a:rPr sz="1950" b="1" spc="-10" dirty="0">
                <a:solidFill>
                  <a:srgbClr val="000065"/>
                </a:solidFill>
                <a:latin typeface="Arial"/>
                <a:cs typeface="Arial"/>
              </a:rPr>
              <a:t> </a:t>
            </a:r>
            <a:r>
              <a:rPr sz="1950" b="1" spc="15" dirty="0">
                <a:solidFill>
                  <a:srgbClr val="000065"/>
                </a:solidFill>
                <a:latin typeface="Arial"/>
                <a:cs typeface="Arial"/>
              </a:rPr>
              <a:t>complete</a:t>
            </a:r>
            <a:r>
              <a:rPr sz="1950" b="1" dirty="0">
                <a:solidFill>
                  <a:srgbClr val="000065"/>
                </a:solidFill>
                <a:latin typeface="Arial"/>
                <a:cs typeface="Arial"/>
              </a:rPr>
              <a:t> </a:t>
            </a:r>
            <a:r>
              <a:rPr sz="1950" b="1" spc="10" dirty="0">
                <a:solidFill>
                  <a:srgbClr val="000065"/>
                </a:solidFill>
                <a:latin typeface="Arial"/>
                <a:cs typeface="Arial"/>
              </a:rPr>
              <a:t>algorithm</a:t>
            </a:r>
            <a:r>
              <a:rPr sz="1950" b="1" dirty="0">
                <a:solidFill>
                  <a:srgbClr val="000065"/>
                </a:solidFill>
                <a:latin typeface="Arial"/>
                <a:cs typeface="Arial"/>
              </a:rPr>
              <a:t> </a:t>
            </a:r>
            <a:r>
              <a:rPr sz="1950" b="1" spc="10" dirty="0">
                <a:solidFill>
                  <a:srgbClr val="000065"/>
                </a:solidFill>
                <a:latin typeface="Arial"/>
                <a:cs typeface="Arial"/>
              </a:rPr>
              <a:t>for</a:t>
            </a:r>
            <a:r>
              <a:rPr sz="1950" b="1" dirty="0">
                <a:solidFill>
                  <a:srgbClr val="000065"/>
                </a:solidFill>
                <a:latin typeface="Arial"/>
                <a:cs typeface="Arial"/>
              </a:rPr>
              <a:t> </a:t>
            </a:r>
            <a:r>
              <a:rPr sz="1950" b="1" spc="10" dirty="0">
                <a:solidFill>
                  <a:srgbClr val="000065"/>
                </a:solidFill>
                <a:latin typeface="Arial"/>
                <a:cs typeface="Arial"/>
              </a:rPr>
              <a:t>logical</a:t>
            </a:r>
            <a:r>
              <a:rPr sz="1950" b="1" dirty="0">
                <a:solidFill>
                  <a:srgbClr val="000065"/>
                </a:solidFill>
                <a:latin typeface="Arial"/>
                <a:cs typeface="Arial"/>
              </a:rPr>
              <a:t> </a:t>
            </a:r>
            <a:r>
              <a:rPr sz="1950" b="1" spc="10" dirty="0">
                <a:solidFill>
                  <a:srgbClr val="000065"/>
                </a:solidFill>
                <a:latin typeface="Arial"/>
                <a:cs typeface="Arial"/>
              </a:rPr>
              <a:t>reasoning</a:t>
            </a:r>
            <a:endParaRPr sz="1950">
              <a:latin typeface="Arial"/>
              <a:cs typeface="Arial"/>
            </a:endParaRPr>
          </a:p>
          <a:p>
            <a:pPr marL="1012825" lvl="1" indent="-481965">
              <a:lnSpc>
                <a:spcPct val="100000"/>
              </a:lnSpc>
              <a:spcBef>
                <a:spcPts val="1330"/>
              </a:spcBef>
              <a:buClr>
                <a:srgbClr val="CC3300"/>
              </a:buClr>
              <a:buSzPct val="75000"/>
              <a:buFont typeface="Wingdings"/>
              <a:buChar char=""/>
              <a:tabLst>
                <a:tab pos="1012825" algn="l"/>
                <a:tab pos="1013460" algn="l"/>
              </a:tabLst>
            </a:pPr>
            <a:r>
              <a:rPr sz="2200" dirty="0">
                <a:latin typeface="Arial MT"/>
                <a:cs typeface="Arial MT"/>
              </a:rPr>
              <a:t>First</a:t>
            </a:r>
            <a:r>
              <a:rPr sz="2200" spc="-25" dirty="0">
                <a:latin typeface="Arial MT"/>
                <a:cs typeface="Arial MT"/>
              </a:rPr>
              <a:t> </a:t>
            </a:r>
            <a:r>
              <a:rPr sz="2200" dirty="0">
                <a:latin typeface="Arial MT"/>
                <a:cs typeface="Arial MT"/>
              </a:rPr>
              <a:t>programming</a:t>
            </a:r>
            <a:r>
              <a:rPr sz="2200" spc="-25" dirty="0">
                <a:latin typeface="Arial MT"/>
                <a:cs typeface="Arial MT"/>
              </a:rPr>
              <a:t> </a:t>
            </a:r>
            <a:r>
              <a:rPr sz="2200" dirty="0">
                <a:latin typeface="Arial MT"/>
                <a:cs typeface="Arial MT"/>
              </a:rPr>
              <a:t>languages</a:t>
            </a:r>
            <a:r>
              <a:rPr sz="2200" spc="-10" dirty="0">
                <a:latin typeface="Arial MT"/>
                <a:cs typeface="Arial MT"/>
              </a:rPr>
              <a:t> </a:t>
            </a:r>
            <a:r>
              <a:rPr sz="2200" dirty="0">
                <a:latin typeface="Arial MT"/>
                <a:cs typeface="Arial MT"/>
              </a:rPr>
              <a:t>for</a:t>
            </a:r>
            <a:r>
              <a:rPr sz="2200" spc="-25" dirty="0">
                <a:latin typeface="Arial MT"/>
                <a:cs typeface="Arial MT"/>
              </a:rPr>
              <a:t> </a:t>
            </a:r>
            <a:r>
              <a:rPr sz="2200" dirty="0">
                <a:latin typeface="Arial MT"/>
                <a:cs typeface="Arial MT"/>
              </a:rPr>
              <a:t>AI</a:t>
            </a:r>
            <a:endParaRPr sz="2200">
              <a:latin typeface="Arial MT"/>
              <a:cs typeface="Arial MT"/>
            </a:endParaRPr>
          </a:p>
          <a:p>
            <a:pPr marL="1530350" lvl="2" indent="-516255">
              <a:lnSpc>
                <a:spcPct val="100000"/>
              </a:lnSpc>
              <a:spcBef>
                <a:spcPts val="915"/>
              </a:spcBef>
              <a:buClr>
                <a:srgbClr val="CC3300"/>
              </a:buClr>
              <a:buSzPct val="64102"/>
              <a:buFont typeface="Wingdings"/>
              <a:buChar char=""/>
              <a:tabLst>
                <a:tab pos="1530350" algn="l"/>
                <a:tab pos="1530985" algn="l"/>
              </a:tabLst>
            </a:pPr>
            <a:r>
              <a:rPr sz="1950" b="1" spc="15" dirty="0">
                <a:solidFill>
                  <a:srgbClr val="000065"/>
                </a:solidFill>
                <a:latin typeface="Arial"/>
                <a:cs typeface="Arial"/>
              </a:rPr>
              <a:t>McCarthy</a:t>
            </a:r>
            <a:r>
              <a:rPr sz="1950" b="1" spc="-30" dirty="0">
                <a:solidFill>
                  <a:srgbClr val="000065"/>
                </a:solidFill>
                <a:latin typeface="Arial"/>
                <a:cs typeface="Arial"/>
              </a:rPr>
              <a:t> </a:t>
            </a:r>
            <a:r>
              <a:rPr sz="1950" b="1" spc="10" dirty="0">
                <a:solidFill>
                  <a:srgbClr val="000065"/>
                </a:solidFill>
                <a:latin typeface="Arial"/>
                <a:cs typeface="Arial"/>
              </a:rPr>
              <a:t>-</a:t>
            </a:r>
            <a:r>
              <a:rPr sz="1950" b="1" spc="-10" dirty="0">
                <a:solidFill>
                  <a:srgbClr val="000065"/>
                </a:solidFill>
                <a:latin typeface="Arial"/>
                <a:cs typeface="Arial"/>
              </a:rPr>
              <a:t> </a:t>
            </a:r>
            <a:r>
              <a:rPr sz="1950" b="1" spc="10" dirty="0">
                <a:solidFill>
                  <a:srgbClr val="000065"/>
                </a:solidFill>
                <a:latin typeface="Arial"/>
                <a:cs typeface="Arial"/>
              </a:rPr>
              <a:t>Lisp</a:t>
            </a:r>
            <a:r>
              <a:rPr sz="1950" b="1" spc="-10" dirty="0">
                <a:solidFill>
                  <a:srgbClr val="000065"/>
                </a:solidFill>
                <a:latin typeface="Arial"/>
                <a:cs typeface="Arial"/>
              </a:rPr>
              <a:t> </a:t>
            </a:r>
            <a:r>
              <a:rPr sz="1950" b="1" spc="10" dirty="0">
                <a:solidFill>
                  <a:srgbClr val="000065"/>
                </a:solidFill>
                <a:latin typeface="Arial"/>
                <a:cs typeface="Arial"/>
              </a:rPr>
              <a:t>(1958)</a:t>
            </a:r>
            <a:endParaRPr sz="1950">
              <a:latin typeface="Arial"/>
              <a:cs typeface="Arial"/>
            </a:endParaRPr>
          </a:p>
        </p:txBody>
      </p:sp>
      <p:sp>
        <p:nvSpPr>
          <p:cNvPr id="8" name="object 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10</a:t>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100</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Box 5">
            <a:extLst>
              <a:ext uri="{FF2B5EF4-FFF2-40B4-BE49-F238E27FC236}">
                <a16:creationId xmlns:a16="http://schemas.microsoft.com/office/drawing/2014/main" id="{8380419E-56A4-D80D-F259-1C570A0A617E}"/>
              </a:ext>
            </a:extLst>
          </p:cNvPr>
          <p:cNvSpPr txBox="1"/>
          <p:nvPr/>
        </p:nvSpPr>
        <p:spPr>
          <a:xfrm>
            <a:off x="2291590" y="1101287"/>
            <a:ext cx="5344510" cy="461665"/>
          </a:xfrm>
          <a:prstGeom prst="rect">
            <a:avLst/>
          </a:prstGeom>
          <a:noFill/>
        </p:spPr>
        <p:txBody>
          <a:bodyPr wrap="square">
            <a:spAutoFit/>
          </a:bodyPr>
          <a:lstStyle/>
          <a:p>
            <a:pPr algn="ctr"/>
            <a:r>
              <a:rPr lang="en-IN" sz="2400" b="1" u="sng" dirty="0">
                <a:latin typeface="Times New Roman" panose="02020603050405020304" pitchFamily="18" charset="0"/>
                <a:cs typeface="Times New Roman" panose="02020603050405020304" pitchFamily="18" charset="0"/>
              </a:rPr>
              <a:t>Wumpus World</a:t>
            </a:r>
          </a:p>
        </p:txBody>
      </p:sp>
      <p:sp>
        <p:nvSpPr>
          <p:cNvPr id="8" name="TextBox 7">
            <a:extLst>
              <a:ext uri="{FF2B5EF4-FFF2-40B4-BE49-F238E27FC236}">
                <a16:creationId xmlns:a16="http://schemas.microsoft.com/office/drawing/2014/main" id="{67AE12B9-1861-392A-F7BB-96F28FC80ECA}"/>
              </a:ext>
            </a:extLst>
          </p:cNvPr>
          <p:cNvSpPr txBox="1"/>
          <p:nvPr/>
        </p:nvSpPr>
        <p:spPr>
          <a:xfrm>
            <a:off x="817834" y="1660940"/>
            <a:ext cx="9177065" cy="501913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Wumpus world is a simple world example to illustrate the worth of a knowledge-based agent and to represent knowledge representation.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Inspired by a video game Hunt the Wumpus by Gregory Yob in 1973.</a:t>
            </a:r>
          </a:p>
          <a:p>
            <a:pPr marL="342900" indent="-342900" algn="just">
              <a:lnSpc>
                <a:spcPct val="150000"/>
              </a:lnSpc>
              <a:buFont typeface="Arial" panose="020B0604020202020204" pitchFamily="34" charset="0"/>
              <a:buChar char="•"/>
            </a:pPr>
            <a:r>
              <a:rPr lang="en-US" sz="2400" u="sng" dirty="0">
                <a:solidFill>
                  <a:schemeClr val="accent1"/>
                </a:solidFill>
                <a:latin typeface="Times New Roman" panose="02020603050405020304" pitchFamily="18" charset="0"/>
                <a:cs typeface="Times New Roman" panose="02020603050405020304" pitchFamily="18" charset="0"/>
              </a:rPr>
              <a:t>Description of Model</a:t>
            </a:r>
          </a:p>
          <a:p>
            <a:pPr marL="457200" indent="-457200" algn="just">
              <a:lnSpc>
                <a:spcPct val="150000"/>
              </a:lnSpc>
              <a:buAutoNum type="arabicParenBoth"/>
            </a:pPr>
            <a:r>
              <a:rPr lang="en-US" sz="2400" dirty="0">
                <a:latin typeface="Times New Roman" panose="02020603050405020304" pitchFamily="18" charset="0"/>
                <a:cs typeface="Times New Roman" panose="02020603050405020304" pitchFamily="18" charset="0"/>
              </a:rPr>
              <a:t>Wumpus world is a cave which has 4/4 rooms connected with passageways. So there are total 16 rooms which are connected with each other.</a:t>
            </a:r>
          </a:p>
          <a:p>
            <a:pPr marL="457200" indent="-457200" algn="just">
              <a:lnSpc>
                <a:spcPct val="150000"/>
              </a:lnSpc>
              <a:buAutoNum type="arabicParenBoth"/>
            </a:pPr>
            <a:r>
              <a:rPr lang="en-US" sz="2400" dirty="0">
                <a:latin typeface="Times New Roman" panose="02020603050405020304" pitchFamily="18" charset="0"/>
                <a:cs typeface="Times New Roman" panose="02020603050405020304" pitchFamily="18" charset="0"/>
              </a:rPr>
              <a:t>We have a knowledge-based agent who will go forward in this world.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2210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101</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Box 5">
            <a:extLst>
              <a:ext uri="{FF2B5EF4-FFF2-40B4-BE49-F238E27FC236}">
                <a16:creationId xmlns:a16="http://schemas.microsoft.com/office/drawing/2014/main" id="{C1C89D07-61D8-B810-5591-6E2A173BD8CB}"/>
              </a:ext>
            </a:extLst>
          </p:cNvPr>
          <p:cNvSpPr txBox="1"/>
          <p:nvPr/>
        </p:nvSpPr>
        <p:spPr>
          <a:xfrm>
            <a:off x="602425" y="1125264"/>
            <a:ext cx="9093324" cy="5632311"/>
          </a:xfrm>
          <a:prstGeom prst="rect">
            <a:avLst/>
          </a:prstGeom>
          <a:noFill/>
        </p:spPr>
        <p:txBody>
          <a:bodyPr wrap="square">
            <a:sp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(3) The cave has a room with a beast which is called Wumpus, who eats anyone who enters the room.</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r>
              <a:rPr lang="en-US" sz="2400" dirty="0">
                <a:solidFill>
                  <a:srgbClr val="333333"/>
                </a:solidFill>
                <a:latin typeface="Times New Roman" panose="02020603050405020304" pitchFamily="18" charset="0"/>
                <a:cs typeface="Times New Roman" panose="02020603050405020304" pitchFamily="18" charset="0"/>
              </a:rPr>
              <a:t>(4)</a:t>
            </a:r>
            <a:r>
              <a:rPr lang="en-US" sz="2400" b="0" i="0" dirty="0">
                <a:solidFill>
                  <a:srgbClr val="333333"/>
                </a:solidFill>
                <a:effectLst/>
                <a:latin typeface="inter-regular"/>
              </a:rPr>
              <a:t> </a:t>
            </a:r>
            <a:r>
              <a:rPr lang="en-US" sz="2400" dirty="0">
                <a:solidFill>
                  <a:srgbClr val="333333"/>
                </a:solidFill>
                <a:latin typeface="Times New Roman" panose="02020603050405020304" pitchFamily="18" charset="0"/>
                <a:cs typeface="Times New Roman" panose="02020603050405020304" pitchFamily="18" charset="0"/>
              </a:rPr>
              <a:t>The Wumpus can be shot by the agent, but the agent has a single arrow.</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r>
              <a:rPr lang="en-US" sz="2400" dirty="0">
                <a:solidFill>
                  <a:srgbClr val="333333"/>
                </a:solidFill>
                <a:latin typeface="Times New Roman" panose="02020603050405020304" pitchFamily="18" charset="0"/>
                <a:cs typeface="Times New Roman" panose="02020603050405020304" pitchFamily="18" charset="0"/>
              </a:rPr>
              <a:t>(5) In the Wumpus world, there are some Pits rooms which are bottomless, and if agent falls in Pits, then he will be stuck there forever. </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r>
              <a:rPr lang="en-US" sz="2400" dirty="0">
                <a:solidFill>
                  <a:srgbClr val="333333"/>
                </a:solidFill>
                <a:latin typeface="Times New Roman" panose="02020603050405020304" pitchFamily="18" charset="0"/>
                <a:cs typeface="Times New Roman" panose="02020603050405020304" pitchFamily="18" charset="0"/>
              </a:rPr>
              <a:t>(6) the exciting thing with this cave is that in one room there is a possibility of finding a heap of gold. So the agent goal is to find the gold and climb out the cave without fallen into Pits or eaten by Wumpus. </a:t>
            </a:r>
          </a:p>
          <a:p>
            <a:pPr algn="just"/>
            <a:endParaRPr lang="en-US" sz="2400" dirty="0">
              <a:solidFill>
                <a:srgbClr val="333333"/>
              </a:solidFill>
              <a:latin typeface="Times New Roman" panose="02020603050405020304" pitchFamily="18" charset="0"/>
              <a:cs typeface="Times New Roman" panose="02020603050405020304" pitchFamily="18" charset="0"/>
            </a:endParaRPr>
          </a:p>
          <a:p>
            <a:pPr algn="just"/>
            <a:r>
              <a:rPr lang="en-US" sz="2400" dirty="0">
                <a:solidFill>
                  <a:srgbClr val="333333"/>
                </a:solidFill>
                <a:latin typeface="Times New Roman" panose="02020603050405020304" pitchFamily="18" charset="0"/>
                <a:cs typeface="Times New Roman" panose="02020603050405020304" pitchFamily="18" charset="0"/>
              </a:rPr>
              <a:t>(7) The agent will get a reward if he comes out with gold, and he will get a penalty if eaten by Wumpus or falls in the pit.</a:t>
            </a:r>
            <a:endParaRPr lang="en-IN" sz="24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7891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230580" y="5891813"/>
            <a:ext cx="10366371" cy="1685289"/>
            <a:chOff x="18431" y="5910860"/>
            <a:chExt cx="10366371" cy="1685289"/>
          </a:xfrm>
        </p:grpSpPr>
        <p:sp>
          <p:nvSpPr>
            <p:cNvPr id="27" name="object 27"/>
            <p:cNvSpPr/>
            <p:nvPr/>
          </p:nvSpPr>
          <p:spPr>
            <a:xfrm>
              <a:off x="18431" y="5910860"/>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Representation of Wumpus world algorithm </a:t>
              </a:r>
              <a:endParaRPr kumimoji="0"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102</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pic>
        <p:nvPicPr>
          <p:cNvPr id="6" name="Picture 5">
            <a:extLst>
              <a:ext uri="{FF2B5EF4-FFF2-40B4-BE49-F238E27FC236}">
                <a16:creationId xmlns:a16="http://schemas.microsoft.com/office/drawing/2014/main" id="{1402F267-5705-2877-CCA9-808FC5BF8F98}"/>
              </a:ext>
            </a:extLst>
          </p:cNvPr>
          <p:cNvPicPr>
            <a:picLocks noChangeAspect="1"/>
          </p:cNvPicPr>
          <p:nvPr/>
        </p:nvPicPr>
        <p:blipFill>
          <a:blip r:embed="rId2"/>
          <a:stretch>
            <a:fillRect/>
          </a:stretch>
        </p:blipFill>
        <p:spPr>
          <a:xfrm>
            <a:off x="2070100" y="1126486"/>
            <a:ext cx="5678695" cy="4756514"/>
          </a:xfrm>
          <a:prstGeom prst="rect">
            <a:avLst/>
          </a:prstGeom>
        </p:spPr>
      </p:pic>
    </p:spTree>
    <p:extLst>
      <p:ext uri="{BB962C8B-B14F-4D97-AF65-F5344CB8AC3E}">
        <p14:creationId xmlns:p14="http://schemas.microsoft.com/office/powerpoint/2010/main" val="10704838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103</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2" name="TextBox 1">
            <a:extLst>
              <a:ext uri="{FF2B5EF4-FFF2-40B4-BE49-F238E27FC236}">
                <a16:creationId xmlns:a16="http://schemas.microsoft.com/office/drawing/2014/main" id="{D8672BCA-9307-47D8-AA2F-99BE98C44427}"/>
              </a:ext>
            </a:extLst>
          </p:cNvPr>
          <p:cNvSpPr txBox="1"/>
          <p:nvPr/>
        </p:nvSpPr>
        <p:spPr>
          <a:xfrm>
            <a:off x="1003300" y="1187177"/>
            <a:ext cx="8900160" cy="6740307"/>
          </a:xfrm>
          <a:prstGeom prst="rect">
            <a:avLst/>
          </a:prstGeom>
          <a:noFill/>
        </p:spPr>
        <p:txBody>
          <a:bodyPr wrap="square" rtlCol="0">
            <a:spAutoFit/>
          </a:bodyPr>
          <a:lstStyle/>
          <a:p>
            <a:pPr algn="ctr"/>
            <a:r>
              <a:rPr lang="en-IN" sz="2400" u="sng" dirty="0">
                <a:latin typeface="Times New Roman" panose="02020603050405020304" pitchFamily="18" charset="0"/>
                <a:cs typeface="Times New Roman" panose="02020603050405020304" pitchFamily="18" charset="0"/>
              </a:rPr>
              <a:t>Assumptions </a:t>
            </a:r>
          </a:p>
          <a:p>
            <a:endParaRPr lang="en-IN" sz="2400" u="sng" dirty="0">
              <a:latin typeface="Times New Roman" panose="02020603050405020304" pitchFamily="18" charset="0"/>
              <a:cs typeface="Times New Roman" panose="02020603050405020304" pitchFamily="18" charset="0"/>
            </a:endParaRPr>
          </a:p>
          <a:p>
            <a:pPr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 The rooms adjacent to the Wumpus room are smelly, so that it would have some stench.</a:t>
            </a:r>
          </a:p>
          <a:p>
            <a:pPr algn="just">
              <a:buFont typeface="+mj-lt"/>
              <a:buAutoNum type="arabicPeriod"/>
            </a:pP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 The room adjacent to PITs has a breeze, so if the agent reaches near to PIT, then he will perceive the breeze.</a:t>
            </a:r>
          </a:p>
          <a:p>
            <a:pPr algn="just">
              <a:buFont typeface="+mj-lt"/>
              <a:buAutoNum type="arabicPeriod"/>
            </a:pP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There will be glitter in the room if and only if the room has gold.</a:t>
            </a:r>
          </a:p>
          <a:p>
            <a:pPr algn="just">
              <a:buFont typeface="+mj-lt"/>
              <a:buAutoNum type="arabicPeriod"/>
            </a:pP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Wumpus can be killed by the agent if the agent is facing to it, and Wumpus will emit a horrible scream which can be heard anywhere in the cave.</a:t>
            </a:r>
          </a:p>
          <a:p>
            <a:pPr algn="just"/>
            <a:endParaRPr lang="en-US" sz="2400" b="0" i="0" dirty="0">
              <a:solidFill>
                <a:srgbClr val="000000"/>
              </a:solidFill>
              <a:effectLst/>
              <a:latin typeface="inter-regular"/>
            </a:endParaRPr>
          </a:p>
          <a:p>
            <a:pPr algn="just"/>
            <a:endParaRPr lang="en-US" sz="2400" dirty="0">
              <a:solidFill>
                <a:srgbClr val="000000"/>
              </a:solidFill>
              <a:latin typeface="inter-regular"/>
            </a:endParaRPr>
          </a:p>
          <a:p>
            <a:pPr algn="just">
              <a:buFont typeface="+mj-lt"/>
              <a:buAutoNum type="arabicPeriod"/>
            </a:pPr>
            <a:endParaRPr lang="en-US" sz="2400" b="0" i="0" dirty="0">
              <a:solidFill>
                <a:srgbClr val="000000"/>
              </a:solidFill>
              <a:effectLst/>
              <a:latin typeface="inter-regular"/>
            </a:endParaRPr>
          </a:p>
          <a:p>
            <a:pPr algn="just">
              <a:buFont typeface="+mj-lt"/>
              <a:buAutoNum type="arabicPeriod"/>
            </a:pP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3651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104</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Box 5">
            <a:extLst>
              <a:ext uri="{FF2B5EF4-FFF2-40B4-BE49-F238E27FC236}">
                <a16:creationId xmlns:a16="http://schemas.microsoft.com/office/drawing/2014/main" id="{50C02462-D4BB-2816-D97F-2E86C48CFEAD}"/>
              </a:ext>
            </a:extLst>
          </p:cNvPr>
          <p:cNvSpPr txBox="1"/>
          <p:nvPr/>
        </p:nvSpPr>
        <p:spPr>
          <a:xfrm>
            <a:off x="825893" y="962468"/>
            <a:ext cx="9169007" cy="8586966"/>
          </a:xfrm>
          <a:prstGeom prst="rect">
            <a:avLst/>
          </a:prstGeom>
          <a:noFill/>
        </p:spPr>
        <p:txBody>
          <a:bodyPr wrap="square">
            <a:spAutoFit/>
          </a:bodyPr>
          <a:lstStyle/>
          <a:p>
            <a:pPr algn="ctr"/>
            <a:r>
              <a:rPr lang="en-IN" sz="2400" b="0" i="0" dirty="0">
                <a:solidFill>
                  <a:srgbClr val="610B38"/>
                </a:solidFill>
                <a:effectLst/>
                <a:latin typeface="Times New Roman" panose="02020603050405020304" pitchFamily="18" charset="0"/>
                <a:cs typeface="Times New Roman" panose="02020603050405020304" pitchFamily="18" charset="0"/>
              </a:rPr>
              <a:t>Wumpus world Properties:</a:t>
            </a:r>
          </a:p>
          <a:p>
            <a:pPr algn="just"/>
            <a:endParaRPr lang="en-IN" sz="2400" dirty="0">
              <a:solidFill>
                <a:srgbClr val="610B38"/>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 Partially observable:</a:t>
            </a:r>
            <a:r>
              <a:rPr lang="en-US" sz="2400" b="0" i="0" dirty="0">
                <a:solidFill>
                  <a:srgbClr val="000000"/>
                </a:solidFill>
                <a:effectLst/>
                <a:latin typeface="Times New Roman" panose="02020603050405020304" pitchFamily="18" charset="0"/>
                <a:cs typeface="Times New Roman" panose="02020603050405020304" pitchFamily="18" charset="0"/>
              </a:rPr>
              <a:t> The Wumpus world is partially observable because the agent can only perceive the close environment such as an adjacent room.</a:t>
            </a:r>
          </a:p>
          <a:p>
            <a:pPr algn="just">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 Deterministic:</a:t>
            </a:r>
            <a:r>
              <a:rPr lang="en-US" sz="2400" b="0" i="0" dirty="0">
                <a:solidFill>
                  <a:srgbClr val="000000"/>
                </a:solidFill>
                <a:effectLst/>
                <a:latin typeface="Times New Roman" panose="02020603050405020304" pitchFamily="18" charset="0"/>
                <a:cs typeface="Times New Roman" panose="02020603050405020304" pitchFamily="18" charset="0"/>
              </a:rPr>
              <a:t> It is deterministic, as the result and outcome of the world are already known.</a:t>
            </a:r>
          </a:p>
          <a:p>
            <a:pPr algn="just">
              <a:buFont typeface="Arial" panose="020B0604020202020204" pitchFamily="34" charset="0"/>
              <a:buChar char="•"/>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 Sequential:</a:t>
            </a:r>
            <a:r>
              <a:rPr lang="en-US" sz="2400" b="0" i="0" dirty="0">
                <a:solidFill>
                  <a:srgbClr val="000000"/>
                </a:solidFill>
                <a:effectLst/>
                <a:latin typeface="Times New Roman" panose="02020603050405020304" pitchFamily="18" charset="0"/>
                <a:cs typeface="Times New Roman" panose="02020603050405020304" pitchFamily="18" charset="0"/>
              </a:rPr>
              <a:t> The order is important, so it is sequential.</a:t>
            </a:r>
          </a:p>
          <a:p>
            <a:pPr algn="just">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 Static:</a:t>
            </a:r>
            <a:r>
              <a:rPr lang="en-US" sz="2400" b="0" i="0" dirty="0">
                <a:solidFill>
                  <a:srgbClr val="000000"/>
                </a:solidFill>
                <a:effectLst/>
                <a:latin typeface="Times New Roman" panose="02020603050405020304" pitchFamily="18" charset="0"/>
                <a:cs typeface="Times New Roman" panose="02020603050405020304" pitchFamily="18" charset="0"/>
              </a:rPr>
              <a:t> It is static as Wumpus and Pits are not moving.</a:t>
            </a:r>
          </a:p>
          <a:p>
            <a:pPr algn="just">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 Discrete:</a:t>
            </a:r>
            <a:r>
              <a:rPr lang="en-US" sz="2400" b="0" i="0" dirty="0">
                <a:solidFill>
                  <a:srgbClr val="000000"/>
                </a:solidFill>
                <a:effectLst/>
                <a:latin typeface="Times New Roman" panose="02020603050405020304" pitchFamily="18" charset="0"/>
                <a:cs typeface="Times New Roman" panose="02020603050405020304" pitchFamily="18" charset="0"/>
              </a:rPr>
              <a:t> The environment is discrete.</a:t>
            </a:r>
          </a:p>
          <a:p>
            <a:pPr algn="just">
              <a:buFont typeface="Arial" panose="020B0604020202020204" pitchFamily="34" charset="0"/>
              <a:buChar char="•"/>
            </a:pP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00000"/>
                </a:solidFill>
                <a:effectLst/>
                <a:latin typeface="Times New Roman" panose="02020603050405020304" pitchFamily="18" charset="0"/>
                <a:cs typeface="Times New Roman" panose="02020603050405020304" pitchFamily="18" charset="0"/>
              </a:rPr>
              <a:t> One agent:</a:t>
            </a:r>
            <a:r>
              <a:rPr lang="en-US" sz="2400" b="0" i="0" dirty="0">
                <a:solidFill>
                  <a:srgbClr val="000000"/>
                </a:solidFill>
                <a:effectLst/>
                <a:latin typeface="Times New Roman" panose="02020603050405020304" pitchFamily="18" charset="0"/>
                <a:cs typeface="Times New Roman" panose="02020603050405020304" pitchFamily="18" charset="0"/>
              </a:rPr>
              <a:t> The environment is a single agent as we have one agent only and Wumpus is not considered as an agent.</a:t>
            </a:r>
          </a:p>
          <a:p>
            <a:pPr algn="just">
              <a:buFont typeface="Arial" panose="020B0604020202020204" pitchFamily="34" charset="0"/>
              <a:buChar char="•"/>
            </a:pPr>
            <a:endParaRPr lang="en-US" sz="2400" b="0" i="0" dirty="0">
              <a:solidFill>
                <a:srgbClr val="000000"/>
              </a:solidFill>
              <a:effectLst/>
              <a:latin typeface="inter-regular"/>
            </a:endParaRPr>
          </a:p>
          <a:p>
            <a:pPr algn="just">
              <a:buFont typeface="Arial" panose="020B0604020202020204" pitchFamily="34" charset="0"/>
              <a:buChar char="•"/>
            </a:pPr>
            <a:endParaRPr lang="en-US" sz="2400" b="0" i="0" dirty="0">
              <a:solidFill>
                <a:srgbClr val="000000"/>
              </a:solidFill>
              <a:effectLst/>
              <a:latin typeface="inter-regular"/>
            </a:endParaRPr>
          </a:p>
          <a:p>
            <a:pPr algn="just">
              <a:buFont typeface="Arial" panose="020B0604020202020204" pitchFamily="34" charset="0"/>
              <a:buChar char="•"/>
            </a:pPr>
            <a:endParaRPr lang="en-US" sz="2400" b="0" i="0" dirty="0">
              <a:solidFill>
                <a:srgbClr val="000000"/>
              </a:solidFill>
              <a:effectLst/>
              <a:latin typeface="inter-regular"/>
            </a:endParaRPr>
          </a:p>
          <a:p>
            <a:pPr algn="just">
              <a:buFont typeface="Arial" panose="020B0604020202020204" pitchFamily="34" charset="0"/>
              <a:buChar char="•"/>
            </a:pPr>
            <a:endParaRPr lang="en-US" sz="2400" b="0" i="0" dirty="0">
              <a:solidFill>
                <a:srgbClr val="000000"/>
              </a:solidFill>
              <a:effectLst/>
              <a:latin typeface="inter-regular"/>
            </a:endParaRPr>
          </a:p>
          <a:p>
            <a:pPr algn="just">
              <a:buFont typeface="Arial" panose="020B0604020202020204" pitchFamily="34" charset="0"/>
              <a:buChar char="•"/>
            </a:pPr>
            <a:endParaRPr lang="en-US" sz="2400" b="0" i="0" dirty="0">
              <a:solidFill>
                <a:srgbClr val="000000"/>
              </a:solidFill>
              <a:effectLst/>
              <a:latin typeface="inter-regular"/>
            </a:endParaRPr>
          </a:p>
          <a:p>
            <a:pPr marL="342900" indent="-342900" algn="just">
              <a:buFont typeface="Arial" panose="020B0604020202020204" pitchFamily="34" charset="0"/>
              <a:buChar char="•"/>
            </a:pPr>
            <a:endParaRPr lang="en-IN" sz="2400" b="0" i="0" dirty="0">
              <a:solidFill>
                <a:srgbClr val="610B38"/>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9138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105</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2" name="TextBox 1">
            <a:extLst>
              <a:ext uri="{FF2B5EF4-FFF2-40B4-BE49-F238E27FC236}">
                <a16:creationId xmlns:a16="http://schemas.microsoft.com/office/drawing/2014/main" id="{E824D71B-13A2-7720-C48C-B0CCED4B7543}"/>
              </a:ext>
            </a:extLst>
          </p:cNvPr>
          <p:cNvSpPr txBox="1"/>
          <p:nvPr/>
        </p:nvSpPr>
        <p:spPr>
          <a:xfrm>
            <a:off x="2501209" y="954343"/>
            <a:ext cx="5690982" cy="461665"/>
          </a:xfrm>
          <a:prstGeom prst="rect">
            <a:avLst/>
          </a:prstGeom>
          <a:noFill/>
        </p:spPr>
        <p:txBody>
          <a:bodyPr wrap="none" rtlCol="0">
            <a:spAutoFit/>
          </a:bodyPr>
          <a:lstStyle/>
          <a:p>
            <a:r>
              <a:rPr lang="en-IN" sz="2400" b="1" u="sng" dirty="0">
                <a:latin typeface="Times New Roman" panose="02020603050405020304" pitchFamily="18" charset="0"/>
                <a:cs typeface="Times New Roman" panose="02020603050405020304" pitchFamily="18" charset="0"/>
              </a:rPr>
              <a:t>Forward chaining vs. Backward chaining </a:t>
            </a:r>
          </a:p>
        </p:txBody>
      </p:sp>
      <p:graphicFrame>
        <p:nvGraphicFramePr>
          <p:cNvPr id="6" name="Table 6">
            <a:extLst>
              <a:ext uri="{FF2B5EF4-FFF2-40B4-BE49-F238E27FC236}">
                <a16:creationId xmlns:a16="http://schemas.microsoft.com/office/drawing/2014/main" id="{5581E4DF-D033-D348-5498-08E457443F58}"/>
              </a:ext>
            </a:extLst>
          </p:cNvPr>
          <p:cNvGraphicFramePr>
            <a:graphicFrameLocks noGrp="1"/>
          </p:cNvGraphicFramePr>
          <p:nvPr>
            <p:extLst>
              <p:ext uri="{D42A27DB-BD31-4B8C-83A1-F6EECF244321}">
                <p14:modId xmlns:p14="http://schemas.microsoft.com/office/powerpoint/2010/main" val="3199628065"/>
              </p:ext>
            </p:extLst>
          </p:nvPr>
        </p:nvGraphicFramePr>
        <p:xfrm>
          <a:off x="818273" y="1532760"/>
          <a:ext cx="8827806" cy="4978400"/>
        </p:xfrm>
        <a:graphic>
          <a:graphicData uri="http://schemas.openxmlformats.org/drawingml/2006/table">
            <a:tbl>
              <a:tblPr firstRow="1" bandRow="1">
                <a:tableStyleId>{5C22544A-7EE6-4342-B048-85BDC9FD1C3A}</a:tableStyleId>
              </a:tblPr>
              <a:tblGrid>
                <a:gridCol w="4413903">
                  <a:extLst>
                    <a:ext uri="{9D8B030D-6E8A-4147-A177-3AD203B41FA5}">
                      <a16:colId xmlns:a16="http://schemas.microsoft.com/office/drawing/2014/main" val="2641364471"/>
                    </a:ext>
                  </a:extLst>
                </a:gridCol>
                <a:gridCol w="4413903">
                  <a:extLst>
                    <a:ext uri="{9D8B030D-6E8A-4147-A177-3AD203B41FA5}">
                      <a16:colId xmlns:a16="http://schemas.microsoft.com/office/drawing/2014/main" val="2183902617"/>
                    </a:ext>
                  </a:extLst>
                </a:gridCol>
              </a:tblGrid>
              <a:tr h="255535">
                <a:tc>
                  <a:txBody>
                    <a:bodyPr/>
                    <a:lstStyle/>
                    <a:p>
                      <a:pPr algn="ctr"/>
                      <a:r>
                        <a:rPr lang="en-IN" dirty="0">
                          <a:solidFill>
                            <a:schemeClr val="bg1"/>
                          </a:solidFill>
                          <a:latin typeface="Times New Roman" panose="02020603050405020304" pitchFamily="18" charset="0"/>
                          <a:cs typeface="Times New Roman" panose="02020603050405020304" pitchFamily="18" charset="0"/>
                        </a:rPr>
                        <a:t>Forward Chaining</a:t>
                      </a:r>
                    </a:p>
                  </a:txBody>
                  <a:tcPr/>
                </a:tc>
                <a:tc>
                  <a:txBody>
                    <a:bodyPr/>
                    <a:lstStyle/>
                    <a:p>
                      <a:pPr algn="ctr"/>
                      <a:r>
                        <a:rPr lang="en-IN" dirty="0">
                          <a:latin typeface="Times New Roman" panose="02020603050405020304" pitchFamily="18" charset="0"/>
                          <a:cs typeface="Times New Roman" panose="02020603050405020304" pitchFamily="18" charset="0"/>
                        </a:rPr>
                        <a:t>Backward Chaining</a:t>
                      </a:r>
                    </a:p>
                  </a:txBody>
                  <a:tcPr/>
                </a:tc>
                <a:extLst>
                  <a:ext uri="{0D108BD9-81ED-4DB2-BD59-A6C34878D82A}">
                    <a16:rowId xmlns:a16="http://schemas.microsoft.com/office/drawing/2014/main" val="503718343"/>
                  </a:ext>
                </a:extLst>
              </a:tr>
              <a:tr h="370840">
                <a:tc>
                  <a:txBody>
                    <a:bodyPr/>
                    <a:lstStyle/>
                    <a:p>
                      <a:pPr algn="just"/>
                      <a:r>
                        <a:rPr lang="en-US" sz="2000" dirty="0">
                          <a:solidFill>
                            <a:schemeClr val="dk1"/>
                          </a:solidFill>
                          <a:latin typeface="Times New Roman" panose="02020603050405020304" pitchFamily="18" charset="0"/>
                          <a:ea typeface="+mn-ea"/>
                          <a:cs typeface="Times New Roman" panose="02020603050405020304" pitchFamily="18" charset="0"/>
                        </a:rPr>
                        <a:t>Forward chaining starts from known facts and applies inference rule to extract more data unit it reaches to the goal.</a:t>
                      </a:r>
                      <a:endParaRPr lang="en-IN" sz="20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Backward chaining starts from the goal and works backward through inference rules to find the required facts that support the goal.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109741"/>
                  </a:ext>
                </a:extLst>
              </a:tr>
              <a:tr h="370840">
                <a:tc>
                  <a:txBody>
                    <a:bodyPr/>
                    <a:lstStyle/>
                    <a:p>
                      <a:r>
                        <a:rPr lang="en-US" dirty="0">
                          <a:latin typeface="Times New Roman" panose="02020603050405020304" pitchFamily="18" charset="0"/>
                          <a:cs typeface="Times New Roman" panose="02020603050405020304" pitchFamily="18" charset="0"/>
                        </a:rPr>
                        <a:t>It is a bottom-up approach</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It is a top-down approach</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1141300"/>
                  </a:ext>
                </a:extLst>
              </a:tr>
              <a:tr h="370840">
                <a:tc>
                  <a:txBody>
                    <a:bodyPr/>
                    <a:lstStyle/>
                    <a:p>
                      <a:r>
                        <a:rPr lang="en-US" dirty="0">
                          <a:latin typeface="Times New Roman" panose="02020603050405020304" pitchFamily="18" charset="0"/>
                          <a:cs typeface="Times New Roman" panose="02020603050405020304" pitchFamily="18" charset="0"/>
                        </a:rPr>
                        <a:t>Forward chaining reasoning applies a breadth-first search strategy.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Backward chaining reasoning applies a depth-first search strategy.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0242948"/>
                  </a:ext>
                </a:extLst>
              </a:tr>
              <a:tr h="370840">
                <a:tc>
                  <a:txBody>
                    <a:bodyPr/>
                    <a:lstStyle/>
                    <a:p>
                      <a:r>
                        <a:rPr lang="en-US" dirty="0">
                          <a:latin typeface="Times New Roman" panose="02020603050405020304" pitchFamily="18" charset="0"/>
                          <a:cs typeface="Times New Roman" panose="02020603050405020304" pitchFamily="18" charset="0"/>
                        </a:rPr>
                        <a:t>Forward chaining can generate an infinite number of possible conclusions.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Backward chaining generates a finite number of possible conclusions.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4501470"/>
                  </a:ext>
                </a:extLst>
              </a:tr>
              <a:tr h="370840">
                <a:tc>
                  <a:txBody>
                    <a:bodyPr/>
                    <a:lstStyle/>
                    <a:p>
                      <a:r>
                        <a:rPr lang="en-US" dirty="0">
                          <a:latin typeface="Times New Roman" panose="02020603050405020304" pitchFamily="18" charset="0"/>
                          <a:cs typeface="Times New Roman" panose="02020603050405020304" pitchFamily="18" charset="0"/>
                        </a:rPr>
                        <a:t>It operates in the forward direction.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It operates in the backward direction.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0330689"/>
                  </a:ext>
                </a:extLst>
              </a:tr>
              <a:tr h="370840">
                <a:tc>
                  <a:txBody>
                    <a:bodyPr/>
                    <a:lstStyle/>
                    <a:p>
                      <a:r>
                        <a:rPr lang="en-US" dirty="0">
                          <a:latin typeface="Times New Roman" panose="02020603050405020304" pitchFamily="18" charset="0"/>
                          <a:cs typeface="Times New Roman" panose="02020603050405020304" pitchFamily="18" charset="0"/>
                        </a:rPr>
                        <a:t>Forward chaining is aimed for any conclusion.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Backward chaining is only aimed for the required data.</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6061039"/>
                  </a:ext>
                </a:extLst>
              </a:tr>
              <a:tr h="370840">
                <a:tc>
                  <a:txBody>
                    <a:bodyPr/>
                    <a:lstStyle/>
                    <a:p>
                      <a:r>
                        <a:rPr lang="en-US" dirty="0">
                          <a:latin typeface="Times New Roman" panose="02020603050405020304" pitchFamily="18" charset="0"/>
                          <a:cs typeface="Times New Roman" panose="02020603050405020304" pitchFamily="18" charset="0"/>
                        </a:rPr>
                        <a:t>Forward chaining tests for all the available rules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Backward chaining only tests for few required rules.</a:t>
                      </a:r>
                    </a:p>
                  </a:txBody>
                  <a:tcPr/>
                </a:tc>
                <a:extLst>
                  <a:ext uri="{0D108BD9-81ED-4DB2-BD59-A6C34878D82A}">
                    <a16:rowId xmlns:a16="http://schemas.microsoft.com/office/drawing/2014/main" val="3061094114"/>
                  </a:ext>
                </a:extLst>
              </a:tr>
            </a:tbl>
          </a:graphicData>
        </a:graphic>
      </p:graphicFrame>
      <p:graphicFrame>
        <p:nvGraphicFramePr>
          <p:cNvPr id="7" name="Table 7">
            <a:extLst>
              <a:ext uri="{FF2B5EF4-FFF2-40B4-BE49-F238E27FC236}">
                <a16:creationId xmlns:a16="http://schemas.microsoft.com/office/drawing/2014/main" id="{847DE14E-6B5B-8011-B758-D71939DE084D}"/>
              </a:ext>
            </a:extLst>
          </p:cNvPr>
          <p:cNvGraphicFramePr>
            <a:graphicFrameLocks noGrp="1"/>
          </p:cNvGraphicFramePr>
          <p:nvPr>
            <p:extLst>
              <p:ext uri="{D42A27DB-BD31-4B8C-83A1-F6EECF244321}">
                <p14:modId xmlns:p14="http://schemas.microsoft.com/office/powerpoint/2010/main" val="1113747032"/>
              </p:ext>
            </p:extLst>
          </p:nvPr>
        </p:nvGraphicFramePr>
        <p:xfrm>
          <a:off x="818273" y="6511160"/>
          <a:ext cx="8820186" cy="914400"/>
        </p:xfrm>
        <a:graphic>
          <a:graphicData uri="http://schemas.openxmlformats.org/drawingml/2006/table">
            <a:tbl>
              <a:tblPr firstRow="1" bandRow="1">
                <a:tableStyleId>{5C22544A-7EE6-4342-B048-85BDC9FD1C3A}</a:tableStyleId>
              </a:tblPr>
              <a:tblGrid>
                <a:gridCol w="4410093">
                  <a:extLst>
                    <a:ext uri="{9D8B030D-6E8A-4147-A177-3AD203B41FA5}">
                      <a16:colId xmlns:a16="http://schemas.microsoft.com/office/drawing/2014/main" val="132799755"/>
                    </a:ext>
                  </a:extLst>
                </a:gridCol>
                <a:gridCol w="4410093">
                  <a:extLst>
                    <a:ext uri="{9D8B030D-6E8A-4147-A177-3AD203B41FA5}">
                      <a16:colId xmlns:a16="http://schemas.microsoft.com/office/drawing/2014/main" val="2604061686"/>
                    </a:ext>
                  </a:extLst>
                </a:gridCol>
              </a:tblGrid>
              <a:tr h="370840">
                <a:tc>
                  <a:txBody>
                    <a:bodyPr/>
                    <a:lstStyle/>
                    <a:p>
                      <a:pPr algn="just"/>
                      <a:r>
                        <a:rPr lang="en-US" b="0" dirty="0">
                          <a:solidFill>
                            <a:schemeClr val="tx1"/>
                          </a:solidFill>
                          <a:latin typeface="Times New Roman" panose="02020603050405020304" pitchFamily="18" charset="0"/>
                          <a:cs typeface="Times New Roman" panose="02020603050405020304" pitchFamily="18" charset="0"/>
                        </a:rPr>
                        <a:t>Forward chaining is suitable for the planning, monitoring, control, and interpretation application.</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tc>
                  <a:txBody>
                    <a:bodyPr/>
                    <a:lstStyle/>
                    <a:p>
                      <a:pPr algn="just"/>
                      <a:r>
                        <a:rPr lang="en-US" b="0" dirty="0">
                          <a:solidFill>
                            <a:schemeClr val="tx1"/>
                          </a:solidFill>
                          <a:latin typeface="Times New Roman" panose="02020603050405020304" pitchFamily="18" charset="0"/>
                          <a:cs typeface="Times New Roman" panose="02020603050405020304" pitchFamily="18" charset="0"/>
                        </a:rPr>
                        <a:t>Backward chaining is suitable for diagnostic, prescription, and debugging application.</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40000"/>
                        <a:lumOff val="60000"/>
                      </a:schemeClr>
                    </a:solidFill>
                  </a:tcPr>
                </a:tc>
                <a:extLst>
                  <a:ext uri="{0D108BD9-81ED-4DB2-BD59-A6C34878D82A}">
                    <a16:rowId xmlns:a16="http://schemas.microsoft.com/office/drawing/2014/main" val="2591748203"/>
                  </a:ext>
                </a:extLst>
              </a:tr>
            </a:tbl>
          </a:graphicData>
        </a:graphic>
      </p:graphicFrame>
    </p:spTree>
    <p:extLst>
      <p:ext uri="{BB962C8B-B14F-4D97-AF65-F5344CB8AC3E}">
        <p14:creationId xmlns:p14="http://schemas.microsoft.com/office/powerpoint/2010/main" val="42346421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106</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Box 5">
            <a:extLst>
              <a:ext uri="{FF2B5EF4-FFF2-40B4-BE49-F238E27FC236}">
                <a16:creationId xmlns:a16="http://schemas.microsoft.com/office/drawing/2014/main" id="{7B41D162-EBC7-6E9F-77BD-07014F52D004}"/>
              </a:ext>
            </a:extLst>
          </p:cNvPr>
          <p:cNvSpPr txBox="1"/>
          <p:nvPr/>
        </p:nvSpPr>
        <p:spPr>
          <a:xfrm>
            <a:off x="818273" y="1121231"/>
            <a:ext cx="8955779" cy="5632311"/>
          </a:xfrm>
          <a:prstGeom prst="rect">
            <a:avLst/>
          </a:prstGeom>
          <a:noFill/>
        </p:spPr>
        <p:txBody>
          <a:bodyPr wrap="square">
            <a:spAutoFit/>
          </a:bodyPr>
          <a:lstStyle/>
          <a:p>
            <a:pPr algn="ctr"/>
            <a:r>
              <a:rPr lang="en-IN" sz="2400" u="sng" dirty="0">
                <a:solidFill>
                  <a:schemeClr val="accent6">
                    <a:lumMod val="75000"/>
                  </a:schemeClr>
                </a:solidFill>
                <a:latin typeface="Times New Roman" panose="02020603050405020304" pitchFamily="18" charset="0"/>
                <a:cs typeface="Times New Roman" panose="02020603050405020304" pitchFamily="18" charset="0"/>
              </a:rPr>
              <a:t>First-Order logic (FOL)</a:t>
            </a:r>
            <a:r>
              <a:rPr lang="en-IN" sz="2400" dirty="0">
                <a:solidFill>
                  <a:schemeClr val="accent6">
                    <a:lumMod val="75000"/>
                  </a:schemeClr>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First-order logic is another way of knowledge representation in artificial intelligence. It is an extension to propositional logic.</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FOL is sufficiently expressive to represent the natural language statements in a concise way.</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First-order logic is also known as Predicate logic or First-order predicate logic. First-order logic is a powerful language that develops information about the objects in a more easy way and can also express the relationship between those objects.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First-order logic (like natural language) does not only assume that the world contains facts like propositional logic but also assumes the following things in the world: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8790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107</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Box 5">
            <a:extLst>
              <a:ext uri="{FF2B5EF4-FFF2-40B4-BE49-F238E27FC236}">
                <a16:creationId xmlns:a16="http://schemas.microsoft.com/office/drawing/2014/main" id="{153DDA2A-2C87-1149-1608-C492339D92D9}"/>
              </a:ext>
            </a:extLst>
          </p:cNvPr>
          <p:cNvSpPr txBox="1"/>
          <p:nvPr/>
        </p:nvSpPr>
        <p:spPr>
          <a:xfrm>
            <a:off x="799442" y="1266826"/>
            <a:ext cx="9195458" cy="3046988"/>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Objects: </a:t>
            </a:r>
            <a:r>
              <a:rPr lang="en-US" sz="2400" dirty="0">
                <a:latin typeface="Times New Roman" panose="02020603050405020304" pitchFamily="18" charset="0"/>
                <a:cs typeface="Times New Roman" panose="02020603050405020304" pitchFamily="18" charset="0"/>
              </a:rPr>
              <a:t>A, B, people, numbers, colors, wars, theories, squares, pits, Wumpus,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Relations: </a:t>
            </a:r>
            <a:r>
              <a:rPr lang="en-US" sz="2400" dirty="0">
                <a:latin typeface="Times New Roman" panose="02020603050405020304" pitchFamily="18" charset="0"/>
                <a:cs typeface="Times New Roman" panose="02020603050405020304" pitchFamily="18" charset="0"/>
              </a:rPr>
              <a:t>It can be unary relation such as: red, round, is adjacent, or n-any relation such as: the sister of, brother of, has color, comes between</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Function: </a:t>
            </a:r>
            <a:r>
              <a:rPr lang="en-US" sz="2400" dirty="0">
                <a:latin typeface="Times New Roman" panose="02020603050405020304" pitchFamily="18" charset="0"/>
                <a:cs typeface="Times New Roman" panose="02020603050405020304" pitchFamily="18" charset="0"/>
              </a:rPr>
              <a:t>Father of, best friend, third inning of, end of, ......</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9118D41-C8F5-8779-D1DD-8C408C272987}"/>
              </a:ext>
            </a:extLst>
          </p:cNvPr>
          <p:cNvSpPr txBox="1"/>
          <p:nvPr/>
        </p:nvSpPr>
        <p:spPr>
          <a:xfrm>
            <a:off x="825893" y="4276345"/>
            <a:ext cx="9169007" cy="2831544"/>
          </a:xfrm>
          <a:prstGeom prst="rect">
            <a:avLst/>
          </a:prstGeom>
          <a:noFill/>
        </p:spPr>
        <p:txBody>
          <a:bodyPr wrap="square">
            <a:spAutoFit/>
          </a:bodyPr>
          <a:lstStyle/>
          <a:p>
            <a:pPr algn="ctr"/>
            <a:r>
              <a:rPr lang="en-IN" sz="2400" u="sng" dirty="0">
                <a:solidFill>
                  <a:srgbClr val="002060"/>
                </a:solidFill>
                <a:latin typeface="Times New Roman" panose="02020603050405020304" pitchFamily="18" charset="0"/>
                <a:cs typeface="Times New Roman" panose="02020603050405020304" pitchFamily="18" charset="0"/>
              </a:rPr>
              <a:t>Quantifiers in First-order logic</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quantifier is a language element which generates quantification, and quantification specifies the quantity of specimen in the universe of discourse.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These are the symbols that permit to determine or identify the range and scope of the variable in the logical expression. There are two types of quantifier:</a:t>
            </a:r>
          </a:p>
          <a:p>
            <a:pPr algn="just"/>
            <a:r>
              <a:rPr lang="en-US" sz="2200" dirty="0">
                <a:latin typeface="Times New Roman" panose="02020603050405020304" pitchFamily="18" charset="0"/>
                <a:cs typeface="Times New Roman" panose="02020603050405020304" pitchFamily="18" charset="0"/>
              </a:rPr>
              <a:t>       (i) Universal Quantifier, (for all, everyone, everything)</a:t>
            </a:r>
          </a:p>
          <a:p>
            <a:pPr algn="just"/>
            <a:r>
              <a:rPr lang="en-US" sz="2200" dirty="0">
                <a:latin typeface="Times New Roman" panose="02020603050405020304" pitchFamily="18" charset="0"/>
                <a:cs typeface="Times New Roman" panose="02020603050405020304" pitchFamily="18" charset="0"/>
              </a:rPr>
              <a:t>       (ii) Existential quantifier, (for some, at least one).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1059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108</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2" name="Picture 1">
            <a:extLst>
              <a:ext uri="{FF2B5EF4-FFF2-40B4-BE49-F238E27FC236}">
                <a16:creationId xmlns:a16="http://schemas.microsoft.com/office/drawing/2014/main" id="{39A42201-D0E5-B5E5-CAEB-D06A202954BA}"/>
              </a:ext>
            </a:extLst>
          </p:cNvPr>
          <p:cNvPicPr>
            <a:picLocks noChangeAspect="1"/>
          </p:cNvPicPr>
          <p:nvPr/>
        </p:nvPicPr>
        <p:blipFill>
          <a:blip r:embed="rId2"/>
          <a:stretch>
            <a:fillRect/>
          </a:stretch>
        </p:blipFill>
        <p:spPr>
          <a:xfrm>
            <a:off x="2489200" y="2019300"/>
            <a:ext cx="5715000" cy="3524250"/>
          </a:xfrm>
          <a:prstGeom prst="rect">
            <a:avLst/>
          </a:prstGeom>
        </p:spPr>
      </p:pic>
      <p:sp>
        <p:nvSpPr>
          <p:cNvPr id="6" name="TextBox 5">
            <a:extLst>
              <a:ext uri="{FF2B5EF4-FFF2-40B4-BE49-F238E27FC236}">
                <a16:creationId xmlns:a16="http://schemas.microsoft.com/office/drawing/2014/main" id="{EE403270-3ADF-1352-BF71-E66B75836FAD}"/>
              </a:ext>
            </a:extLst>
          </p:cNvPr>
          <p:cNvSpPr txBox="1"/>
          <p:nvPr/>
        </p:nvSpPr>
        <p:spPr>
          <a:xfrm>
            <a:off x="4279900" y="1022244"/>
            <a:ext cx="534817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Structure of Neuron:</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8449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109</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object 3">
            <a:extLst>
              <a:ext uri="{FF2B5EF4-FFF2-40B4-BE49-F238E27FC236}">
                <a16:creationId xmlns:a16="http://schemas.microsoft.com/office/drawing/2014/main" id="{43680F3E-3964-FFE3-3165-2297B55C1565}"/>
              </a:ext>
            </a:extLst>
          </p:cNvPr>
          <p:cNvSpPr txBox="1"/>
          <p:nvPr/>
        </p:nvSpPr>
        <p:spPr>
          <a:xfrm>
            <a:off x="3822700" y="1107764"/>
            <a:ext cx="3276600" cy="382156"/>
          </a:xfrm>
          <a:prstGeom prst="rect">
            <a:avLst/>
          </a:prstGeom>
        </p:spPr>
        <p:txBody>
          <a:bodyPr vert="horz" wrap="square" lIns="0" tIns="12700" rIns="0" bIns="0" rtlCol="0">
            <a:spAutoFit/>
          </a:bodyPr>
          <a:lstStyle/>
          <a:p>
            <a:pPr>
              <a:lnSpc>
                <a:spcPct val="100000"/>
              </a:lnSpc>
              <a:spcBef>
                <a:spcPts val="100"/>
              </a:spcBef>
            </a:pPr>
            <a:r>
              <a:rPr sz="2400" b="1" u="sng" dirty="0">
                <a:solidFill>
                  <a:srgbClr val="7030A0"/>
                </a:solidFill>
                <a:latin typeface="Times New Roman" panose="02020603050405020304" pitchFamily="18" charset="0"/>
                <a:cs typeface="Times New Roman" panose="02020603050405020304" pitchFamily="18" charset="0"/>
              </a:rPr>
              <a:t>McCulloch-Pitts Neuron</a:t>
            </a:r>
          </a:p>
        </p:txBody>
      </p:sp>
      <p:pic>
        <p:nvPicPr>
          <p:cNvPr id="6" name="object 4">
            <a:extLst>
              <a:ext uri="{FF2B5EF4-FFF2-40B4-BE49-F238E27FC236}">
                <a16:creationId xmlns:a16="http://schemas.microsoft.com/office/drawing/2014/main" id="{5AADE47F-B5BF-D093-CB92-E98ECF200349}"/>
              </a:ext>
            </a:extLst>
          </p:cNvPr>
          <p:cNvPicPr/>
          <p:nvPr/>
        </p:nvPicPr>
        <p:blipFill>
          <a:blip r:embed="rId2" cstate="print"/>
          <a:stretch>
            <a:fillRect/>
          </a:stretch>
        </p:blipFill>
        <p:spPr>
          <a:xfrm>
            <a:off x="1136020" y="1876425"/>
            <a:ext cx="8638032" cy="4191000"/>
          </a:xfrm>
          <a:prstGeom prst="rect">
            <a:avLst/>
          </a:prstGeom>
        </p:spPr>
      </p:pic>
      <p:sp>
        <p:nvSpPr>
          <p:cNvPr id="8" name="TextBox 7">
            <a:extLst>
              <a:ext uri="{FF2B5EF4-FFF2-40B4-BE49-F238E27FC236}">
                <a16:creationId xmlns:a16="http://schemas.microsoft.com/office/drawing/2014/main" id="{FBC3152E-2F08-5171-F522-079912F5CC39}"/>
              </a:ext>
            </a:extLst>
          </p:cNvPr>
          <p:cNvSpPr txBox="1"/>
          <p:nvPr/>
        </p:nvSpPr>
        <p:spPr>
          <a:xfrm>
            <a:off x="4356100" y="4994459"/>
            <a:ext cx="5815894" cy="1631216"/>
          </a:xfrm>
          <a:prstGeom prst="rect">
            <a:avLst/>
          </a:prstGeom>
          <a:noFill/>
        </p:spPr>
        <p:txBody>
          <a:bodyPr wrap="square">
            <a:spAutoFit/>
          </a:bodyPr>
          <a:lstStyle/>
          <a:p>
            <a:pPr algn="just"/>
            <a:r>
              <a:rPr lang="en-US" sz="2000" b="1" i="0" dirty="0">
                <a:solidFill>
                  <a:srgbClr val="080A13"/>
                </a:solidFill>
                <a:effectLst/>
                <a:latin typeface="Times New Roman" panose="02020603050405020304" pitchFamily="18" charset="0"/>
                <a:cs typeface="Times New Roman" panose="02020603050405020304" pitchFamily="18" charset="0"/>
              </a:rPr>
              <a:t>An Activation Function</a:t>
            </a:r>
            <a:r>
              <a:rPr lang="en-US" sz="2000" b="0" i="0" dirty="0">
                <a:solidFill>
                  <a:srgbClr val="080A13"/>
                </a:solidFill>
                <a:effectLst/>
                <a:latin typeface="Times New Roman" panose="02020603050405020304" pitchFamily="18" charset="0"/>
                <a:cs typeface="Times New Roman" panose="02020603050405020304" pitchFamily="18" charset="0"/>
              </a:rPr>
              <a:t> decides whether a neuron should be activated or not. This means that it will decide whether the neuron’s input to the network is important or not in the process of prediction using simpler mathematical operations.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48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6663" y="24637"/>
            <a:ext cx="5258435" cy="764540"/>
          </a:xfrm>
          <a:prstGeom prst="rect">
            <a:avLst/>
          </a:prstGeom>
        </p:spPr>
        <p:txBody>
          <a:bodyPr vert="horz" wrap="square" lIns="0" tIns="12065" rIns="0" bIns="0" rtlCol="0">
            <a:spAutoFit/>
          </a:bodyPr>
          <a:lstStyle/>
          <a:p>
            <a:pPr marL="12700">
              <a:lnSpc>
                <a:spcPct val="100000"/>
              </a:lnSpc>
              <a:spcBef>
                <a:spcPts val="95"/>
              </a:spcBef>
            </a:pPr>
            <a:r>
              <a:rPr sz="4850" spc="-10" dirty="0"/>
              <a:t>Brief</a:t>
            </a:r>
            <a:r>
              <a:rPr sz="4850" spc="-15" dirty="0"/>
              <a:t> </a:t>
            </a:r>
            <a:r>
              <a:rPr sz="4850" spc="-10" dirty="0"/>
              <a:t>History </a:t>
            </a:r>
            <a:r>
              <a:rPr sz="4850" spc="-5" dirty="0"/>
              <a:t>of</a:t>
            </a:r>
            <a:r>
              <a:rPr sz="4850" spc="-10" dirty="0"/>
              <a:t> AI</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73"/>
            <a:ext cx="10075545" cy="2517775"/>
          </a:xfrm>
          <a:custGeom>
            <a:avLst/>
            <a:gdLst/>
            <a:ahLst/>
            <a:cxnLst/>
            <a:rect l="l" t="t" r="r" b="b"/>
            <a:pathLst>
              <a:path w="10075545" h="2517775">
                <a:moveTo>
                  <a:pt x="10075278" y="0"/>
                </a:moveTo>
                <a:lnTo>
                  <a:pt x="0" y="0"/>
                </a:lnTo>
                <a:lnTo>
                  <a:pt x="0" y="838962"/>
                </a:lnTo>
                <a:lnTo>
                  <a:pt x="0" y="839724"/>
                </a:lnTo>
                <a:lnTo>
                  <a:pt x="0" y="1677924"/>
                </a:lnTo>
                <a:lnTo>
                  <a:pt x="0" y="1678686"/>
                </a:lnTo>
                <a:lnTo>
                  <a:pt x="0" y="2517648"/>
                </a:lnTo>
                <a:lnTo>
                  <a:pt x="10075278" y="2517648"/>
                </a:lnTo>
                <a:lnTo>
                  <a:pt x="10075278" y="1678686"/>
                </a:lnTo>
                <a:lnTo>
                  <a:pt x="10075278" y="1677924"/>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309257" y="6710933"/>
            <a:ext cx="10075545" cy="845819"/>
            <a:chOff x="309257" y="6710933"/>
            <a:chExt cx="10075545" cy="845819"/>
          </a:xfrm>
        </p:grpSpPr>
        <p:sp>
          <p:nvSpPr>
            <p:cNvPr id="8" name="object 8"/>
            <p:cNvSpPr/>
            <p:nvPr/>
          </p:nvSpPr>
          <p:spPr>
            <a:xfrm>
              <a:off x="309257" y="6710933"/>
              <a:ext cx="10075545" cy="845819"/>
            </a:xfrm>
            <a:custGeom>
              <a:avLst/>
              <a:gdLst/>
              <a:ahLst/>
              <a:cxnLst/>
              <a:rect l="l" t="t" r="r" b="b"/>
              <a:pathLst>
                <a:path w="10075545" h="845820">
                  <a:moveTo>
                    <a:pt x="10075278" y="845820"/>
                  </a:moveTo>
                  <a:lnTo>
                    <a:pt x="10075278" y="0"/>
                  </a:lnTo>
                  <a:lnTo>
                    <a:pt x="0" y="0"/>
                  </a:lnTo>
                  <a:lnTo>
                    <a:pt x="0" y="845820"/>
                  </a:lnTo>
                  <a:lnTo>
                    <a:pt x="10075278" y="845820"/>
                  </a:lnTo>
                  <a:close/>
                </a:path>
              </a:pathLst>
            </a:custGeom>
            <a:solidFill>
              <a:srgbClr val="FFFFFF"/>
            </a:solidFill>
          </p:spPr>
          <p:txBody>
            <a:bodyPr wrap="square" lIns="0" tIns="0" rIns="0" bIns="0" rtlCol="0"/>
            <a:lstStyle/>
            <a:p>
              <a:endParaRPr/>
            </a:p>
          </p:txBody>
        </p:sp>
        <p:sp>
          <p:nvSpPr>
            <p:cNvPr id="9" name="object 9"/>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10" name="object 10"/>
          <p:cNvSpPr txBox="1"/>
          <p:nvPr/>
        </p:nvSpPr>
        <p:spPr>
          <a:xfrm>
            <a:off x="900817" y="1162684"/>
            <a:ext cx="8874760" cy="5999480"/>
          </a:xfrm>
          <a:prstGeom prst="rect">
            <a:avLst/>
          </a:prstGeom>
        </p:spPr>
        <p:txBody>
          <a:bodyPr vert="horz" wrap="square" lIns="0" tIns="201295" rIns="0" bIns="0" rtlCol="0">
            <a:spAutoFit/>
          </a:bodyPr>
          <a:lstStyle/>
          <a:p>
            <a:pPr marL="529590" indent="-517525">
              <a:lnSpc>
                <a:spcPct val="100000"/>
              </a:lnSpc>
              <a:spcBef>
                <a:spcPts val="1585"/>
              </a:spcBef>
              <a:buSzPct val="70833"/>
              <a:buFont typeface="Wingdings"/>
              <a:buChar char=""/>
              <a:tabLst>
                <a:tab pos="529590" algn="l"/>
                <a:tab pos="530225" algn="l"/>
              </a:tabLst>
            </a:pPr>
            <a:r>
              <a:rPr sz="2400" b="1" spc="10" dirty="0">
                <a:solidFill>
                  <a:srgbClr val="000065"/>
                </a:solidFill>
                <a:latin typeface="Arial"/>
                <a:cs typeface="Arial"/>
              </a:rPr>
              <a:t>But</a:t>
            </a:r>
            <a:r>
              <a:rPr sz="2400" b="1" dirty="0">
                <a:solidFill>
                  <a:srgbClr val="000065"/>
                </a:solidFill>
                <a:latin typeface="Arial"/>
                <a:cs typeface="Arial"/>
              </a:rPr>
              <a:t> </a:t>
            </a:r>
            <a:r>
              <a:rPr sz="2400" b="1" spc="10" dirty="0">
                <a:solidFill>
                  <a:srgbClr val="000065"/>
                </a:solidFill>
                <a:latin typeface="Arial"/>
                <a:cs typeface="Arial"/>
              </a:rPr>
              <a:t>in</a:t>
            </a:r>
            <a:r>
              <a:rPr sz="2400" b="1" spc="15" dirty="0">
                <a:solidFill>
                  <a:srgbClr val="000065"/>
                </a:solidFill>
                <a:latin typeface="Arial"/>
                <a:cs typeface="Arial"/>
              </a:rPr>
              <a:t> </a:t>
            </a:r>
            <a:r>
              <a:rPr sz="2400" b="1" spc="10" dirty="0">
                <a:solidFill>
                  <a:srgbClr val="000065"/>
                </a:solidFill>
                <a:latin typeface="Arial"/>
                <a:cs typeface="Arial"/>
              </a:rPr>
              <a:t>parallel…</a:t>
            </a:r>
            <a:r>
              <a:rPr sz="2400" b="1" spc="15" dirty="0">
                <a:solidFill>
                  <a:srgbClr val="000065"/>
                </a:solidFill>
                <a:latin typeface="Arial"/>
                <a:cs typeface="Arial"/>
              </a:rPr>
              <a:t> </a:t>
            </a:r>
            <a:r>
              <a:rPr sz="2400" b="1" spc="10" dirty="0">
                <a:solidFill>
                  <a:srgbClr val="000065"/>
                </a:solidFill>
                <a:latin typeface="Arial"/>
                <a:cs typeface="Arial"/>
              </a:rPr>
              <a:t>expert</a:t>
            </a:r>
            <a:r>
              <a:rPr sz="2400" b="1" dirty="0">
                <a:solidFill>
                  <a:srgbClr val="000065"/>
                </a:solidFill>
                <a:latin typeface="Arial"/>
                <a:cs typeface="Arial"/>
              </a:rPr>
              <a:t> </a:t>
            </a:r>
            <a:r>
              <a:rPr sz="2400" b="1" spc="10" dirty="0">
                <a:solidFill>
                  <a:srgbClr val="000065"/>
                </a:solidFill>
                <a:latin typeface="Arial"/>
                <a:cs typeface="Arial"/>
              </a:rPr>
              <a:t>systems</a:t>
            </a:r>
            <a:r>
              <a:rPr sz="2400" b="1" spc="5" dirty="0">
                <a:solidFill>
                  <a:srgbClr val="000065"/>
                </a:solidFill>
                <a:latin typeface="Arial"/>
                <a:cs typeface="Arial"/>
              </a:rPr>
              <a:t> </a:t>
            </a:r>
            <a:r>
              <a:rPr sz="2400" b="1" spc="10" dirty="0">
                <a:solidFill>
                  <a:srgbClr val="000065"/>
                </a:solidFill>
                <a:latin typeface="Arial"/>
                <a:cs typeface="Arial"/>
              </a:rPr>
              <a:t>rise</a:t>
            </a:r>
            <a:r>
              <a:rPr sz="2400" b="1" spc="5" dirty="0">
                <a:solidFill>
                  <a:srgbClr val="000065"/>
                </a:solidFill>
                <a:latin typeface="Arial"/>
                <a:cs typeface="Arial"/>
              </a:rPr>
              <a:t> </a:t>
            </a:r>
            <a:r>
              <a:rPr sz="2400" b="1" spc="10" dirty="0">
                <a:solidFill>
                  <a:srgbClr val="000065"/>
                </a:solidFill>
                <a:latin typeface="Arial"/>
                <a:cs typeface="Arial"/>
              </a:rPr>
              <a:t>and grow</a:t>
            </a:r>
            <a:endParaRPr sz="2400">
              <a:latin typeface="Arial"/>
              <a:cs typeface="Arial"/>
            </a:endParaRPr>
          </a:p>
          <a:p>
            <a:pPr marL="707390" lvl="1" indent="-297180">
              <a:lnSpc>
                <a:spcPct val="100000"/>
              </a:lnSpc>
              <a:spcBef>
                <a:spcPts val="1335"/>
              </a:spcBef>
              <a:buClr>
                <a:srgbClr val="CC3300"/>
              </a:buClr>
              <a:buSzPct val="75000"/>
              <a:buFont typeface="Wingdings"/>
              <a:buChar char=""/>
              <a:tabLst>
                <a:tab pos="707390" algn="l"/>
                <a:tab pos="708025" algn="l"/>
              </a:tabLst>
            </a:pPr>
            <a:r>
              <a:rPr sz="2200" b="1" spc="-5" dirty="0">
                <a:solidFill>
                  <a:srgbClr val="0000FF"/>
                </a:solidFill>
                <a:latin typeface="Arial"/>
                <a:cs typeface="Arial"/>
              </a:rPr>
              <a:t>MYCIN(1972):</a:t>
            </a:r>
            <a:endParaRPr sz="2200">
              <a:latin typeface="Arial"/>
              <a:cs typeface="Arial"/>
            </a:endParaRPr>
          </a:p>
          <a:p>
            <a:pPr marL="1193800" lvl="2" indent="-382270">
              <a:lnSpc>
                <a:spcPct val="100000"/>
              </a:lnSpc>
              <a:spcBef>
                <a:spcPts val="919"/>
              </a:spcBef>
              <a:buClr>
                <a:srgbClr val="CC3300"/>
              </a:buClr>
              <a:buSzPct val="64102"/>
              <a:buFont typeface="Wingdings"/>
              <a:buChar char=""/>
              <a:tabLst>
                <a:tab pos="1193165" algn="l"/>
                <a:tab pos="1193800" algn="l"/>
              </a:tabLst>
            </a:pPr>
            <a:r>
              <a:rPr sz="1950" b="1" spc="15" dirty="0">
                <a:solidFill>
                  <a:srgbClr val="000065"/>
                </a:solidFill>
                <a:latin typeface="Arial"/>
                <a:cs typeface="Arial"/>
              </a:rPr>
              <a:t>Diagnosed</a:t>
            </a:r>
            <a:r>
              <a:rPr sz="1950" b="1" spc="-20" dirty="0">
                <a:solidFill>
                  <a:srgbClr val="000065"/>
                </a:solidFill>
                <a:latin typeface="Arial"/>
                <a:cs typeface="Arial"/>
              </a:rPr>
              <a:t> </a:t>
            </a:r>
            <a:r>
              <a:rPr sz="1950" b="1" spc="10" dirty="0">
                <a:solidFill>
                  <a:srgbClr val="000065"/>
                </a:solidFill>
                <a:latin typeface="Arial"/>
                <a:cs typeface="Arial"/>
              </a:rPr>
              <a:t>infection</a:t>
            </a:r>
            <a:r>
              <a:rPr sz="1950" b="1" spc="-10" dirty="0">
                <a:solidFill>
                  <a:srgbClr val="000065"/>
                </a:solidFill>
                <a:latin typeface="Arial"/>
                <a:cs typeface="Arial"/>
              </a:rPr>
              <a:t> </a:t>
            </a:r>
            <a:r>
              <a:rPr sz="1950" b="1" spc="15" dirty="0">
                <a:solidFill>
                  <a:srgbClr val="000065"/>
                </a:solidFill>
                <a:latin typeface="Arial"/>
                <a:cs typeface="Arial"/>
              </a:rPr>
              <a:t>blood</a:t>
            </a:r>
            <a:r>
              <a:rPr sz="1950" b="1" spc="-5" dirty="0">
                <a:solidFill>
                  <a:srgbClr val="000065"/>
                </a:solidFill>
                <a:latin typeface="Arial"/>
                <a:cs typeface="Arial"/>
              </a:rPr>
              <a:t> </a:t>
            </a:r>
            <a:r>
              <a:rPr sz="1950" b="1" spc="10" dirty="0">
                <a:solidFill>
                  <a:srgbClr val="000065"/>
                </a:solidFill>
                <a:latin typeface="Arial"/>
                <a:cs typeface="Arial"/>
              </a:rPr>
              <a:t>diseases.</a:t>
            </a:r>
            <a:endParaRPr sz="1950">
              <a:latin typeface="Arial"/>
              <a:cs typeface="Arial"/>
            </a:endParaRPr>
          </a:p>
          <a:p>
            <a:pPr marL="1193800" lvl="2" indent="-382270">
              <a:lnSpc>
                <a:spcPct val="100000"/>
              </a:lnSpc>
              <a:spcBef>
                <a:spcPts val="920"/>
              </a:spcBef>
              <a:buClr>
                <a:srgbClr val="CC3300"/>
              </a:buClr>
              <a:buSzPct val="64102"/>
              <a:buFont typeface="Wingdings"/>
              <a:buChar char=""/>
              <a:tabLst>
                <a:tab pos="1193165" algn="l"/>
                <a:tab pos="1193800" algn="l"/>
              </a:tabLst>
            </a:pPr>
            <a:r>
              <a:rPr sz="1950" b="1" spc="5" dirty="0">
                <a:solidFill>
                  <a:srgbClr val="000065"/>
                </a:solidFill>
                <a:latin typeface="Arial"/>
                <a:cs typeface="Arial"/>
              </a:rPr>
              <a:t>It</a:t>
            </a:r>
            <a:r>
              <a:rPr sz="1950" b="1" dirty="0">
                <a:solidFill>
                  <a:srgbClr val="000065"/>
                </a:solidFill>
                <a:latin typeface="Arial"/>
                <a:cs typeface="Arial"/>
              </a:rPr>
              <a:t> </a:t>
            </a:r>
            <a:r>
              <a:rPr sz="1950" b="1" spc="15" dirty="0">
                <a:solidFill>
                  <a:srgbClr val="000065"/>
                </a:solidFill>
                <a:latin typeface="Arial"/>
                <a:cs typeface="Arial"/>
              </a:rPr>
              <a:t>had</a:t>
            </a:r>
            <a:r>
              <a:rPr sz="1950" b="1" spc="5" dirty="0">
                <a:solidFill>
                  <a:srgbClr val="000065"/>
                </a:solidFill>
                <a:latin typeface="Arial"/>
                <a:cs typeface="Arial"/>
              </a:rPr>
              <a:t> </a:t>
            </a:r>
            <a:r>
              <a:rPr sz="1950" b="1" spc="15" dirty="0">
                <a:solidFill>
                  <a:srgbClr val="000065"/>
                </a:solidFill>
                <a:latin typeface="Arial"/>
                <a:cs typeface="Arial"/>
              </a:rPr>
              <a:t>a</a:t>
            </a:r>
            <a:r>
              <a:rPr sz="1950" b="1" dirty="0">
                <a:solidFill>
                  <a:srgbClr val="000065"/>
                </a:solidFill>
                <a:latin typeface="Arial"/>
                <a:cs typeface="Arial"/>
              </a:rPr>
              <a:t> </a:t>
            </a:r>
            <a:r>
              <a:rPr sz="1950" b="1" spc="10" dirty="0">
                <a:solidFill>
                  <a:srgbClr val="000065"/>
                </a:solidFill>
                <a:latin typeface="Arial"/>
                <a:cs typeface="Arial"/>
              </a:rPr>
              <a:t>set</a:t>
            </a:r>
            <a:r>
              <a:rPr sz="1950" b="1" spc="5" dirty="0">
                <a:solidFill>
                  <a:srgbClr val="000065"/>
                </a:solidFill>
                <a:latin typeface="Arial"/>
                <a:cs typeface="Arial"/>
              </a:rPr>
              <a:t> </a:t>
            </a:r>
            <a:r>
              <a:rPr sz="1950" b="1" spc="10" dirty="0">
                <a:solidFill>
                  <a:srgbClr val="000065"/>
                </a:solidFill>
                <a:latin typeface="Arial"/>
                <a:cs typeface="Arial"/>
              </a:rPr>
              <a:t>of</a:t>
            </a:r>
            <a:r>
              <a:rPr sz="1950" b="1" dirty="0">
                <a:solidFill>
                  <a:srgbClr val="000065"/>
                </a:solidFill>
                <a:latin typeface="Arial"/>
                <a:cs typeface="Arial"/>
              </a:rPr>
              <a:t> </a:t>
            </a:r>
            <a:r>
              <a:rPr sz="1950" b="1" spc="15" dirty="0">
                <a:solidFill>
                  <a:srgbClr val="000065"/>
                </a:solidFill>
                <a:latin typeface="Arial"/>
                <a:cs typeface="Arial"/>
              </a:rPr>
              <a:t>about</a:t>
            </a:r>
            <a:r>
              <a:rPr sz="1950" b="1" spc="5" dirty="0">
                <a:solidFill>
                  <a:srgbClr val="000065"/>
                </a:solidFill>
                <a:latin typeface="Arial"/>
                <a:cs typeface="Arial"/>
              </a:rPr>
              <a:t> </a:t>
            </a:r>
            <a:r>
              <a:rPr sz="1950" b="1" spc="15" dirty="0">
                <a:solidFill>
                  <a:srgbClr val="000065"/>
                </a:solidFill>
                <a:latin typeface="Arial"/>
                <a:cs typeface="Arial"/>
              </a:rPr>
              <a:t>600</a:t>
            </a:r>
            <a:r>
              <a:rPr sz="1950" b="1" spc="5" dirty="0">
                <a:solidFill>
                  <a:srgbClr val="000065"/>
                </a:solidFill>
                <a:latin typeface="Arial"/>
                <a:cs typeface="Arial"/>
              </a:rPr>
              <a:t> </a:t>
            </a:r>
            <a:r>
              <a:rPr sz="1950" b="1" spc="10" dirty="0">
                <a:solidFill>
                  <a:srgbClr val="000065"/>
                </a:solidFill>
                <a:latin typeface="Arial"/>
                <a:cs typeface="Arial"/>
              </a:rPr>
              <a:t>rules</a:t>
            </a:r>
            <a:r>
              <a:rPr sz="1950" b="1" dirty="0">
                <a:solidFill>
                  <a:srgbClr val="000065"/>
                </a:solidFill>
                <a:latin typeface="Arial"/>
                <a:cs typeface="Arial"/>
              </a:rPr>
              <a:t> </a:t>
            </a:r>
            <a:r>
              <a:rPr sz="1950" b="1" spc="15" dirty="0">
                <a:solidFill>
                  <a:srgbClr val="000065"/>
                </a:solidFill>
                <a:latin typeface="Arial"/>
                <a:cs typeface="Arial"/>
              </a:rPr>
              <a:t>and</a:t>
            </a:r>
            <a:r>
              <a:rPr sz="1950" b="1" spc="5" dirty="0">
                <a:solidFill>
                  <a:srgbClr val="000065"/>
                </a:solidFill>
                <a:latin typeface="Arial"/>
                <a:cs typeface="Arial"/>
              </a:rPr>
              <a:t> </a:t>
            </a:r>
            <a:r>
              <a:rPr sz="1950" b="1" spc="10" dirty="0">
                <a:solidFill>
                  <a:srgbClr val="000065"/>
                </a:solidFill>
                <a:latin typeface="Arial"/>
                <a:cs typeface="Arial"/>
              </a:rPr>
              <a:t>started</a:t>
            </a:r>
            <a:r>
              <a:rPr sz="1950" b="1" dirty="0">
                <a:solidFill>
                  <a:srgbClr val="000065"/>
                </a:solidFill>
                <a:latin typeface="Arial"/>
                <a:cs typeface="Arial"/>
              </a:rPr>
              <a:t> </a:t>
            </a:r>
            <a:r>
              <a:rPr sz="1950" b="1" spc="10" dirty="0">
                <a:solidFill>
                  <a:srgbClr val="000065"/>
                </a:solidFill>
                <a:latin typeface="Arial"/>
                <a:cs typeface="Arial"/>
              </a:rPr>
              <a:t>to</a:t>
            </a:r>
            <a:r>
              <a:rPr sz="1950" b="1" spc="5" dirty="0">
                <a:solidFill>
                  <a:srgbClr val="000065"/>
                </a:solidFill>
                <a:latin typeface="Arial"/>
                <a:cs typeface="Arial"/>
              </a:rPr>
              <a:t> </a:t>
            </a:r>
            <a:r>
              <a:rPr sz="1950" b="1" spc="15" dirty="0">
                <a:solidFill>
                  <a:srgbClr val="000065"/>
                </a:solidFill>
                <a:latin typeface="Arial"/>
                <a:cs typeface="Arial"/>
              </a:rPr>
              <a:t>ask</a:t>
            </a:r>
            <a:r>
              <a:rPr sz="1950" b="1" spc="5" dirty="0">
                <a:solidFill>
                  <a:srgbClr val="000065"/>
                </a:solidFill>
                <a:latin typeface="Arial"/>
                <a:cs typeface="Arial"/>
              </a:rPr>
              <a:t> </a:t>
            </a:r>
            <a:r>
              <a:rPr sz="1950" b="1" spc="10" dirty="0">
                <a:solidFill>
                  <a:srgbClr val="000065"/>
                </a:solidFill>
                <a:latin typeface="Arial"/>
                <a:cs typeface="Arial"/>
              </a:rPr>
              <a:t>questions.</a:t>
            </a:r>
            <a:endParaRPr sz="1950">
              <a:latin typeface="Arial"/>
              <a:cs typeface="Arial"/>
            </a:endParaRPr>
          </a:p>
          <a:p>
            <a:pPr marL="1193800" lvl="2" indent="-382270">
              <a:lnSpc>
                <a:spcPct val="100000"/>
              </a:lnSpc>
              <a:spcBef>
                <a:spcPts val="919"/>
              </a:spcBef>
              <a:buClr>
                <a:srgbClr val="CC3300"/>
              </a:buClr>
              <a:buSzPct val="64102"/>
              <a:buFont typeface="Wingdings"/>
              <a:buChar char=""/>
              <a:tabLst>
                <a:tab pos="1193165" algn="l"/>
                <a:tab pos="1193800" algn="l"/>
              </a:tabLst>
            </a:pPr>
            <a:r>
              <a:rPr sz="1950" b="1" spc="10" dirty="0">
                <a:solidFill>
                  <a:srgbClr val="000065"/>
                </a:solidFill>
                <a:latin typeface="Arial"/>
                <a:cs typeface="Arial"/>
              </a:rPr>
              <a:t>In</a:t>
            </a:r>
            <a:r>
              <a:rPr sz="1950" b="1" dirty="0">
                <a:solidFill>
                  <a:srgbClr val="000065"/>
                </a:solidFill>
                <a:latin typeface="Arial"/>
                <a:cs typeface="Arial"/>
              </a:rPr>
              <a:t> </a:t>
            </a:r>
            <a:r>
              <a:rPr sz="1950" b="1" spc="15" dirty="0">
                <a:solidFill>
                  <a:srgbClr val="000065"/>
                </a:solidFill>
                <a:latin typeface="Arial"/>
                <a:cs typeface="Arial"/>
              </a:rPr>
              <a:t>some</a:t>
            </a:r>
            <a:r>
              <a:rPr sz="1950" b="1" dirty="0">
                <a:solidFill>
                  <a:srgbClr val="000065"/>
                </a:solidFill>
                <a:latin typeface="Arial"/>
                <a:cs typeface="Arial"/>
              </a:rPr>
              <a:t> </a:t>
            </a:r>
            <a:r>
              <a:rPr sz="1950" b="1" spc="10" dirty="0">
                <a:solidFill>
                  <a:srgbClr val="000065"/>
                </a:solidFill>
                <a:latin typeface="Arial"/>
                <a:cs typeface="Arial"/>
              </a:rPr>
              <a:t>cases,</a:t>
            </a:r>
            <a:r>
              <a:rPr sz="1950" b="1" spc="-5" dirty="0">
                <a:solidFill>
                  <a:srgbClr val="000065"/>
                </a:solidFill>
                <a:latin typeface="Arial"/>
                <a:cs typeface="Arial"/>
              </a:rPr>
              <a:t> </a:t>
            </a:r>
            <a:r>
              <a:rPr sz="1950" b="1" spc="10" dirty="0">
                <a:solidFill>
                  <a:srgbClr val="000065"/>
                </a:solidFill>
                <a:latin typeface="Arial"/>
                <a:cs typeface="Arial"/>
              </a:rPr>
              <a:t>better </a:t>
            </a:r>
            <a:r>
              <a:rPr sz="1950" b="1" spc="15" dirty="0">
                <a:solidFill>
                  <a:srgbClr val="000065"/>
                </a:solidFill>
                <a:latin typeface="Arial"/>
                <a:cs typeface="Arial"/>
              </a:rPr>
              <a:t>than</a:t>
            </a:r>
            <a:r>
              <a:rPr sz="1950" b="1" dirty="0">
                <a:solidFill>
                  <a:srgbClr val="000065"/>
                </a:solidFill>
                <a:latin typeface="Arial"/>
                <a:cs typeface="Arial"/>
              </a:rPr>
              <a:t> </a:t>
            </a:r>
            <a:r>
              <a:rPr sz="1950" b="1" spc="15" dirty="0">
                <a:solidFill>
                  <a:srgbClr val="000065"/>
                </a:solidFill>
                <a:latin typeface="Arial"/>
                <a:cs typeface="Arial"/>
              </a:rPr>
              <a:t>human</a:t>
            </a:r>
            <a:r>
              <a:rPr sz="1950" b="1" spc="10" dirty="0">
                <a:solidFill>
                  <a:srgbClr val="000065"/>
                </a:solidFill>
                <a:latin typeface="Arial"/>
                <a:cs typeface="Arial"/>
              </a:rPr>
              <a:t> experts.</a:t>
            </a:r>
            <a:endParaRPr sz="1950">
              <a:latin typeface="Arial"/>
              <a:cs typeface="Arial"/>
            </a:endParaRPr>
          </a:p>
          <a:p>
            <a:pPr marL="707390" lvl="1" indent="-297180">
              <a:lnSpc>
                <a:spcPct val="100000"/>
              </a:lnSpc>
              <a:spcBef>
                <a:spcPts val="1330"/>
              </a:spcBef>
              <a:buClr>
                <a:srgbClr val="CC3300"/>
              </a:buClr>
              <a:buSzPct val="75000"/>
              <a:buFont typeface="Wingdings"/>
              <a:buChar char=""/>
              <a:tabLst>
                <a:tab pos="707390" algn="l"/>
                <a:tab pos="708025" algn="l"/>
              </a:tabLst>
            </a:pPr>
            <a:r>
              <a:rPr sz="2200" b="1" spc="-5" dirty="0">
                <a:solidFill>
                  <a:srgbClr val="0000FF"/>
                </a:solidFill>
                <a:latin typeface="Arial"/>
                <a:cs typeface="Arial"/>
              </a:rPr>
              <a:t>XCON</a:t>
            </a:r>
            <a:r>
              <a:rPr sz="2200" b="1" spc="-35" dirty="0">
                <a:solidFill>
                  <a:srgbClr val="0000FF"/>
                </a:solidFill>
                <a:latin typeface="Arial"/>
                <a:cs typeface="Arial"/>
              </a:rPr>
              <a:t> </a:t>
            </a:r>
            <a:r>
              <a:rPr sz="2200" b="1" spc="-5" dirty="0">
                <a:solidFill>
                  <a:srgbClr val="0000FF"/>
                </a:solidFill>
                <a:latin typeface="Arial"/>
                <a:cs typeface="Arial"/>
              </a:rPr>
              <a:t>(1980):</a:t>
            </a:r>
            <a:endParaRPr sz="2200">
              <a:latin typeface="Arial"/>
              <a:cs typeface="Arial"/>
            </a:endParaRPr>
          </a:p>
          <a:p>
            <a:pPr marL="1193165" marR="383540" lvl="2" indent="-382270">
              <a:lnSpc>
                <a:spcPct val="101699"/>
              </a:lnSpc>
              <a:spcBef>
                <a:spcPts val="875"/>
              </a:spcBef>
              <a:buClr>
                <a:srgbClr val="CC3300"/>
              </a:buClr>
              <a:buSzPct val="64102"/>
              <a:buFont typeface="Wingdings"/>
              <a:buChar char=""/>
              <a:tabLst>
                <a:tab pos="1193165" algn="l"/>
                <a:tab pos="1193800" algn="l"/>
              </a:tabLst>
            </a:pPr>
            <a:r>
              <a:rPr sz="1950" b="1" spc="10" dirty="0">
                <a:solidFill>
                  <a:srgbClr val="000065"/>
                </a:solidFill>
                <a:latin typeface="Arial"/>
                <a:cs typeface="Arial"/>
              </a:rPr>
              <a:t>Production-rule-based </a:t>
            </a:r>
            <a:r>
              <a:rPr sz="1950" b="1" spc="15" dirty="0">
                <a:solidFill>
                  <a:srgbClr val="000065"/>
                </a:solidFill>
                <a:latin typeface="Arial"/>
                <a:cs typeface="Arial"/>
              </a:rPr>
              <a:t>system </a:t>
            </a:r>
            <a:r>
              <a:rPr sz="1950" b="1" spc="10" dirty="0">
                <a:solidFill>
                  <a:srgbClr val="000065"/>
                </a:solidFill>
                <a:latin typeface="Arial"/>
                <a:cs typeface="Arial"/>
              </a:rPr>
              <a:t>that assisted the </a:t>
            </a:r>
            <a:r>
              <a:rPr sz="1950" b="1" spc="15" dirty="0">
                <a:solidFill>
                  <a:srgbClr val="000065"/>
                </a:solidFill>
                <a:latin typeface="Arial"/>
                <a:cs typeface="Arial"/>
              </a:rPr>
              <a:t>ordering </a:t>
            </a:r>
            <a:r>
              <a:rPr sz="1950" b="1" spc="10" dirty="0">
                <a:solidFill>
                  <a:srgbClr val="000065"/>
                </a:solidFill>
                <a:latin typeface="Arial"/>
                <a:cs typeface="Arial"/>
              </a:rPr>
              <a:t>of </a:t>
            </a:r>
            <a:r>
              <a:rPr sz="1950" b="1" spc="15" dirty="0">
                <a:solidFill>
                  <a:srgbClr val="000065"/>
                </a:solidFill>
                <a:latin typeface="Arial"/>
                <a:cs typeface="Arial"/>
              </a:rPr>
              <a:t>a </a:t>
            </a:r>
            <a:r>
              <a:rPr sz="1950" b="1" spc="-530" dirty="0">
                <a:solidFill>
                  <a:srgbClr val="000065"/>
                </a:solidFill>
                <a:latin typeface="Arial"/>
                <a:cs typeface="Arial"/>
              </a:rPr>
              <a:t> </a:t>
            </a:r>
            <a:r>
              <a:rPr sz="1950" b="1" spc="10" dirty="0">
                <a:solidFill>
                  <a:srgbClr val="000065"/>
                </a:solidFill>
                <a:latin typeface="Arial"/>
                <a:cs typeface="Arial"/>
              </a:rPr>
              <a:t>type of </a:t>
            </a:r>
            <a:r>
              <a:rPr sz="1950" b="1" spc="15" dirty="0">
                <a:solidFill>
                  <a:srgbClr val="000065"/>
                </a:solidFill>
                <a:latin typeface="Arial"/>
                <a:cs typeface="Arial"/>
              </a:rPr>
              <a:t>computers systems by </a:t>
            </a:r>
            <a:r>
              <a:rPr sz="1950" b="1" spc="10" dirty="0">
                <a:solidFill>
                  <a:srgbClr val="000065"/>
                </a:solidFill>
                <a:latin typeface="Arial"/>
                <a:cs typeface="Arial"/>
              </a:rPr>
              <a:t>automatically selecting the </a:t>
            </a:r>
            <a:r>
              <a:rPr sz="1950" b="1" spc="15" dirty="0">
                <a:solidFill>
                  <a:srgbClr val="000065"/>
                </a:solidFill>
                <a:latin typeface="Arial"/>
                <a:cs typeface="Arial"/>
              </a:rPr>
              <a:t> computer systems components based on </a:t>
            </a:r>
            <a:r>
              <a:rPr sz="1950" b="1" spc="10" dirty="0">
                <a:solidFill>
                  <a:srgbClr val="000065"/>
                </a:solidFill>
                <a:latin typeface="Arial"/>
                <a:cs typeface="Arial"/>
              </a:rPr>
              <a:t>the </a:t>
            </a:r>
            <a:r>
              <a:rPr sz="1950" b="1" spc="15" dirty="0">
                <a:solidFill>
                  <a:srgbClr val="000065"/>
                </a:solidFill>
                <a:latin typeface="Arial"/>
                <a:cs typeface="Arial"/>
              </a:rPr>
              <a:t>customers </a:t>
            </a:r>
            <a:r>
              <a:rPr sz="1950" b="1" spc="20" dirty="0">
                <a:solidFill>
                  <a:srgbClr val="000065"/>
                </a:solidFill>
                <a:latin typeface="Arial"/>
                <a:cs typeface="Arial"/>
              </a:rPr>
              <a:t> </a:t>
            </a:r>
            <a:r>
              <a:rPr sz="1950" b="1" spc="10" dirty="0">
                <a:solidFill>
                  <a:srgbClr val="000065"/>
                </a:solidFill>
                <a:latin typeface="Arial"/>
                <a:cs typeface="Arial"/>
              </a:rPr>
              <a:t>requirements.</a:t>
            </a:r>
            <a:endParaRPr sz="1950">
              <a:latin typeface="Arial"/>
              <a:cs typeface="Arial"/>
            </a:endParaRPr>
          </a:p>
          <a:p>
            <a:pPr marL="1193800" lvl="2" indent="-382270">
              <a:lnSpc>
                <a:spcPct val="100000"/>
              </a:lnSpc>
              <a:spcBef>
                <a:spcPts val="925"/>
              </a:spcBef>
              <a:buClr>
                <a:srgbClr val="CC3300"/>
              </a:buClr>
              <a:buSzPct val="64102"/>
              <a:buFont typeface="Wingdings"/>
              <a:buChar char=""/>
              <a:tabLst>
                <a:tab pos="1193165" algn="l"/>
                <a:tab pos="1193800" algn="l"/>
              </a:tabLst>
            </a:pPr>
            <a:r>
              <a:rPr sz="1950" b="1" spc="15" dirty="0">
                <a:solidFill>
                  <a:srgbClr val="000065"/>
                </a:solidFill>
                <a:latin typeface="Arial"/>
                <a:cs typeface="Arial"/>
              </a:rPr>
              <a:t>Saving</a:t>
            </a:r>
            <a:r>
              <a:rPr sz="1950" b="1" spc="-15" dirty="0">
                <a:solidFill>
                  <a:srgbClr val="000065"/>
                </a:solidFill>
                <a:latin typeface="Arial"/>
                <a:cs typeface="Arial"/>
              </a:rPr>
              <a:t> </a:t>
            </a:r>
            <a:r>
              <a:rPr sz="1950" b="1" spc="15" dirty="0">
                <a:solidFill>
                  <a:srgbClr val="000065"/>
                </a:solidFill>
                <a:latin typeface="Arial"/>
                <a:cs typeface="Arial"/>
              </a:rPr>
              <a:t>$40</a:t>
            </a:r>
            <a:r>
              <a:rPr sz="1950" b="1" spc="-5" dirty="0">
                <a:solidFill>
                  <a:srgbClr val="000065"/>
                </a:solidFill>
                <a:latin typeface="Arial"/>
                <a:cs typeface="Arial"/>
              </a:rPr>
              <a:t> </a:t>
            </a:r>
            <a:r>
              <a:rPr sz="1950" b="1" spc="10" dirty="0">
                <a:solidFill>
                  <a:srgbClr val="000065"/>
                </a:solidFill>
                <a:latin typeface="Arial"/>
                <a:cs typeface="Arial"/>
              </a:rPr>
              <a:t>million</a:t>
            </a:r>
            <a:r>
              <a:rPr sz="1950" b="1" spc="-5" dirty="0">
                <a:solidFill>
                  <a:srgbClr val="000065"/>
                </a:solidFill>
                <a:latin typeface="Arial"/>
                <a:cs typeface="Arial"/>
              </a:rPr>
              <a:t> </a:t>
            </a:r>
            <a:r>
              <a:rPr sz="1950" b="1" spc="10" dirty="0">
                <a:solidFill>
                  <a:srgbClr val="000065"/>
                </a:solidFill>
                <a:latin typeface="Arial"/>
                <a:cs typeface="Arial"/>
              </a:rPr>
              <a:t>dollars</a:t>
            </a:r>
            <a:r>
              <a:rPr sz="1950" b="1" dirty="0">
                <a:solidFill>
                  <a:srgbClr val="000065"/>
                </a:solidFill>
                <a:latin typeface="Arial"/>
                <a:cs typeface="Arial"/>
              </a:rPr>
              <a:t> </a:t>
            </a:r>
            <a:r>
              <a:rPr sz="1950" b="1" spc="10" dirty="0">
                <a:solidFill>
                  <a:srgbClr val="000065"/>
                </a:solidFill>
                <a:latin typeface="Arial"/>
                <a:cs typeface="Arial"/>
              </a:rPr>
              <a:t>to</a:t>
            </a:r>
            <a:r>
              <a:rPr sz="1950" b="1" spc="-5" dirty="0">
                <a:solidFill>
                  <a:srgbClr val="000065"/>
                </a:solidFill>
                <a:latin typeface="Arial"/>
                <a:cs typeface="Arial"/>
              </a:rPr>
              <a:t> </a:t>
            </a:r>
            <a:r>
              <a:rPr sz="1950" b="1" spc="10" dirty="0">
                <a:solidFill>
                  <a:srgbClr val="000065"/>
                </a:solidFill>
                <a:latin typeface="Arial"/>
                <a:cs typeface="Arial"/>
              </a:rPr>
              <a:t>the</a:t>
            </a:r>
            <a:r>
              <a:rPr sz="1950" b="1" spc="-5" dirty="0">
                <a:solidFill>
                  <a:srgbClr val="000065"/>
                </a:solidFill>
                <a:latin typeface="Arial"/>
                <a:cs typeface="Arial"/>
              </a:rPr>
              <a:t> </a:t>
            </a:r>
            <a:r>
              <a:rPr sz="1950" b="1" spc="15" dirty="0">
                <a:solidFill>
                  <a:srgbClr val="000065"/>
                </a:solidFill>
                <a:latin typeface="Arial"/>
                <a:cs typeface="Arial"/>
              </a:rPr>
              <a:t>company.</a:t>
            </a:r>
            <a:endParaRPr sz="1950">
              <a:latin typeface="Arial"/>
              <a:cs typeface="Arial"/>
            </a:endParaRPr>
          </a:p>
          <a:p>
            <a:pPr marL="1193800" lvl="2" indent="-382270">
              <a:lnSpc>
                <a:spcPct val="100000"/>
              </a:lnSpc>
              <a:spcBef>
                <a:spcPts val="920"/>
              </a:spcBef>
              <a:buClr>
                <a:srgbClr val="CC3300"/>
              </a:buClr>
              <a:buSzPct val="64102"/>
              <a:buFont typeface="Wingdings"/>
              <a:buChar char=""/>
              <a:tabLst>
                <a:tab pos="1193165" algn="l"/>
                <a:tab pos="1193800" algn="l"/>
              </a:tabLst>
            </a:pPr>
            <a:r>
              <a:rPr sz="1950" b="1" spc="15" dirty="0">
                <a:solidFill>
                  <a:srgbClr val="000065"/>
                </a:solidFill>
                <a:latin typeface="Arial"/>
                <a:cs typeface="Arial"/>
              </a:rPr>
              <a:t>2500</a:t>
            </a:r>
            <a:r>
              <a:rPr sz="1950" b="1" spc="-5" dirty="0">
                <a:solidFill>
                  <a:srgbClr val="000065"/>
                </a:solidFill>
                <a:latin typeface="Arial"/>
                <a:cs typeface="Arial"/>
              </a:rPr>
              <a:t> </a:t>
            </a:r>
            <a:r>
              <a:rPr sz="1950" b="1" spc="10" dirty="0">
                <a:solidFill>
                  <a:srgbClr val="000065"/>
                </a:solidFill>
                <a:latin typeface="Arial"/>
                <a:cs typeface="Arial"/>
              </a:rPr>
              <a:t>rules</a:t>
            </a:r>
            <a:r>
              <a:rPr sz="1950" b="1" dirty="0">
                <a:solidFill>
                  <a:srgbClr val="000065"/>
                </a:solidFill>
                <a:latin typeface="Arial"/>
                <a:cs typeface="Arial"/>
              </a:rPr>
              <a:t> </a:t>
            </a:r>
            <a:r>
              <a:rPr sz="1950" b="1" spc="15" dirty="0">
                <a:solidFill>
                  <a:srgbClr val="000065"/>
                </a:solidFill>
                <a:latin typeface="Arial"/>
                <a:cs typeface="Arial"/>
              </a:rPr>
              <a:t>and</a:t>
            </a:r>
            <a:r>
              <a:rPr sz="1950" b="1" dirty="0">
                <a:solidFill>
                  <a:srgbClr val="000065"/>
                </a:solidFill>
                <a:latin typeface="Arial"/>
                <a:cs typeface="Arial"/>
              </a:rPr>
              <a:t> </a:t>
            </a:r>
            <a:r>
              <a:rPr sz="1950" b="1" spc="15" dirty="0">
                <a:solidFill>
                  <a:srgbClr val="000065"/>
                </a:solidFill>
                <a:latin typeface="Arial"/>
                <a:cs typeface="Arial"/>
              </a:rPr>
              <a:t>processed</a:t>
            </a:r>
            <a:r>
              <a:rPr sz="1950" b="1" spc="-5" dirty="0">
                <a:solidFill>
                  <a:srgbClr val="000065"/>
                </a:solidFill>
                <a:latin typeface="Arial"/>
                <a:cs typeface="Arial"/>
              </a:rPr>
              <a:t> </a:t>
            </a:r>
            <a:r>
              <a:rPr sz="1950" b="1" spc="15" dirty="0">
                <a:solidFill>
                  <a:srgbClr val="000065"/>
                </a:solidFill>
                <a:latin typeface="Arial"/>
                <a:cs typeface="Arial"/>
              </a:rPr>
              <a:t>80000</a:t>
            </a:r>
            <a:r>
              <a:rPr sz="1950" b="1" dirty="0">
                <a:solidFill>
                  <a:srgbClr val="000065"/>
                </a:solidFill>
                <a:latin typeface="Arial"/>
                <a:cs typeface="Arial"/>
              </a:rPr>
              <a:t> </a:t>
            </a:r>
            <a:r>
              <a:rPr sz="1950" b="1" spc="10" dirty="0">
                <a:solidFill>
                  <a:srgbClr val="000065"/>
                </a:solidFill>
                <a:latin typeface="Arial"/>
                <a:cs typeface="Arial"/>
              </a:rPr>
              <a:t>orders</a:t>
            </a:r>
            <a:r>
              <a:rPr sz="1950" b="1" dirty="0">
                <a:solidFill>
                  <a:srgbClr val="000065"/>
                </a:solidFill>
                <a:latin typeface="Arial"/>
                <a:cs typeface="Arial"/>
              </a:rPr>
              <a:t> </a:t>
            </a:r>
            <a:r>
              <a:rPr sz="1950" b="1" spc="10" dirty="0">
                <a:solidFill>
                  <a:srgbClr val="000065"/>
                </a:solidFill>
                <a:latin typeface="Arial"/>
                <a:cs typeface="Arial"/>
              </a:rPr>
              <a:t>with</a:t>
            </a:r>
            <a:r>
              <a:rPr sz="1950" b="1" spc="5" dirty="0">
                <a:solidFill>
                  <a:srgbClr val="000065"/>
                </a:solidFill>
                <a:latin typeface="Arial"/>
                <a:cs typeface="Arial"/>
              </a:rPr>
              <a:t> </a:t>
            </a:r>
            <a:r>
              <a:rPr sz="1950" b="1" spc="15" dirty="0">
                <a:solidFill>
                  <a:srgbClr val="000065"/>
                </a:solidFill>
                <a:latin typeface="Arial"/>
                <a:cs typeface="Arial"/>
              </a:rPr>
              <a:t>95%-98%</a:t>
            </a:r>
            <a:r>
              <a:rPr sz="1950" b="1" dirty="0">
                <a:solidFill>
                  <a:srgbClr val="000065"/>
                </a:solidFill>
                <a:latin typeface="Arial"/>
                <a:cs typeface="Arial"/>
              </a:rPr>
              <a:t> </a:t>
            </a:r>
            <a:r>
              <a:rPr sz="1950" b="1" spc="10" dirty="0">
                <a:solidFill>
                  <a:srgbClr val="000065"/>
                </a:solidFill>
                <a:latin typeface="Arial"/>
                <a:cs typeface="Arial"/>
              </a:rPr>
              <a:t>accuracy.</a:t>
            </a:r>
            <a:endParaRPr sz="1950">
              <a:latin typeface="Arial"/>
              <a:cs typeface="Arial"/>
            </a:endParaRPr>
          </a:p>
          <a:p>
            <a:pPr marL="1193165" marR="47625" lvl="2" indent="-382270">
              <a:lnSpc>
                <a:spcPct val="101699"/>
              </a:lnSpc>
              <a:spcBef>
                <a:spcPts val="880"/>
              </a:spcBef>
              <a:buClr>
                <a:srgbClr val="CC3300"/>
              </a:buClr>
              <a:buSzPct val="64102"/>
              <a:buFont typeface="Wingdings"/>
              <a:buChar char=""/>
              <a:tabLst>
                <a:tab pos="1193165" algn="l"/>
                <a:tab pos="1193800" algn="l"/>
              </a:tabLst>
            </a:pPr>
            <a:r>
              <a:rPr sz="1950" b="1" spc="15" dirty="0">
                <a:solidFill>
                  <a:srgbClr val="000065"/>
                </a:solidFill>
                <a:latin typeface="Arial"/>
                <a:cs typeface="Arial"/>
              </a:rPr>
              <a:t>The </a:t>
            </a:r>
            <a:r>
              <a:rPr sz="1950" b="1" spc="10" dirty="0">
                <a:solidFill>
                  <a:srgbClr val="000065"/>
                </a:solidFill>
                <a:latin typeface="Arial"/>
                <a:cs typeface="Arial"/>
              </a:rPr>
              <a:t>gain in </a:t>
            </a:r>
            <a:r>
              <a:rPr sz="1950" b="1" spc="15" dirty="0">
                <a:solidFill>
                  <a:srgbClr val="000065"/>
                </a:solidFill>
                <a:latin typeface="Arial"/>
                <a:cs typeface="Arial"/>
              </a:rPr>
              <a:t>money was because </a:t>
            </a:r>
            <a:r>
              <a:rPr sz="1950" b="1" spc="5" dirty="0">
                <a:solidFill>
                  <a:srgbClr val="000065"/>
                </a:solidFill>
                <a:latin typeface="Arial"/>
                <a:cs typeface="Arial"/>
              </a:rPr>
              <a:t>it </a:t>
            </a:r>
            <a:r>
              <a:rPr sz="1950" b="1" spc="15" dirty="0">
                <a:solidFill>
                  <a:srgbClr val="000065"/>
                </a:solidFill>
                <a:latin typeface="Arial"/>
                <a:cs typeface="Arial"/>
              </a:rPr>
              <a:t>reduced </a:t>
            </a:r>
            <a:r>
              <a:rPr sz="1950" b="1" spc="10" dirty="0">
                <a:solidFill>
                  <a:srgbClr val="000065"/>
                </a:solidFill>
                <a:latin typeface="Arial"/>
                <a:cs typeface="Arial"/>
              </a:rPr>
              <a:t>the </a:t>
            </a:r>
            <a:r>
              <a:rPr sz="1950" b="1" spc="15" dirty="0">
                <a:solidFill>
                  <a:srgbClr val="000065"/>
                </a:solidFill>
                <a:latin typeface="Arial"/>
                <a:cs typeface="Arial"/>
              </a:rPr>
              <a:t>need </a:t>
            </a:r>
            <a:r>
              <a:rPr sz="1950" b="1" spc="10" dirty="0">
                <a:solidFill>
                  <a:srgbClr val="000065"/>
                </a:solidFill>
                <a:latin typeface="Arial"/>
                <a:cs typeface="Arial"/>
              </a:rPr>
              <a:t>to give free </a:t>
            </a:r>
            <a:r>
              <a:rPr sz="1950" b="1" spc="-530" dirty="0">
                <a:solidFill>
                  <a:srgbClr val="000065"/>
                </a:solidFill>
                <a:latin typeface="Arial"/>
                <a:cs typeface="Arial"/>
              </a:rPr>
              <a:t> </a:t>
            </a:r>
            <a:r>
              <a:rPr sz="1950" b="1" spc="15" dirty="0">
                <a:solidFill>
                  <a:srgbClr val="000065"/>
                </a:solidFill>
                <a:latin typeface="Arial"/>
                <a:cs typeface="Arial"/>
              </a:rPr>
              <a:t>components</a:t>
            </a:r>
            <a:r>
              <a:rPr sz="1950" b="1" spc="45" dirty="0">
                <a:solidFill>
                  <a:srgbClr val="000065"/>
                </a:solidFill>
                <a:latin typeface="Arial"/>
                <a:cs typeface="Arial"/>
              </a:rPr>
              <a:t> </a:t>
            </a:r>
            <a:r>
              <a:rPr sz="1950" b="1" spc="15" dirty="0">
                <a:solidFill>
                  <a:srgbClr val="000065"/>
                </a:solidFill>
                <a:latin typeface="Arial"/>
                <a:cs typeface="Arial"/>
              </a:rPr>
              <a:t>when</a:t>
            </a:r>
            <a:r>
              <a:rPr sz="1950" b="1" spc="60" dirty="0">
                <a:solidFill>
                  <a:srgbClr val="000065"/>
                </a:solidFill>
                <a:latin typeface="Arial"/>
                <a:cs typeface="Arial"/>
              </a:rPr>
              <a:t> </a:t>
            </a:r>
            <a:r>
              <a:rPr sz="1950" b="1" spc="10" dirty="0">
                <a:solidFill>
                  <a:srgbClr val="000065"/>
                </a:solidFill>
                <a:latin typeface="Arial"/>
                <a:cs typeface="Arial"/>
              </a:rPr>
              <a:t>the</a:t>
            </a:r>
            <a:r>
              <a:rPr sz="1950" b="1" spc="55" dirty="0">
                <a:solidFill>
                  <a:srgbClr val="000065"/>
                </a:solidFill>
                <a:latin typeface="Arial"/>
                <a:cs typeface="Arial"/>
              </a:rPr>
              <a:t> </a:t>
            </a:r>
            <a:r>
              <a:rPr sz="1950" b="1" spc="10" dirty="0">
                <a:solidFill>
                  <a:srgbClr val="000065"/>
                </a:solidFill>
                <a:latin typeface="Arial"/>
                <a:cs typeface="Arial"/>
              </a:rPr>
              <a:t>technicians</a:t>
            </a:r>
            <a:r>
              <a:rPr sz="1950" b="1" spc="55" dirty="0">
                <a:solidFill>
                  <a:srgbClr val="000065"/>
                </a:solidFill>
                <a:latin typeface="Arial"/>
                <a:cs typeface="Arial"/>
              </a:rPr>
              <a:t> </a:t>
            </a:r>
            <a:r>
              <a:rPr sz="1950" b="1" spc="15" dirty="0">
                <a:solidFill>
                  <a:srgbClr val="000065"/>
                </a:solidFill>
                <a:latin typeface="Arial"/>
                <a:cs typeface="Arial"/>
              </a:rPr>
              <a:t>made</a:t>
            </a:r>
            <a:r>
              <a:rPr sz="1950" b="1" spc="55" dirty="0">
                <a:solidFill>
                  <a:srgbClr val="000065"/>
                </a:solidFill>
                <a:latin typeface="Arial"/>
                <a:cs typeface="Arial"/>
              </a:rPr>
              <a:t> </a:t>
            </a:r>
            <a:r>
              <a:rPr sz="1950" b="1" spc="10" dirty="0">
                <a:solidFill>
                  <a:srgbClr val="000065"/>
                </a:solidFill>
                <a:latin typeface="Arial"/>
                <a:cs typeface="Arial"/>
              </a:rPr>
              <a:t>errors,</a:t>
            </a:r>
            <a:r>
              <a:rPr sz="1950" b="1" spc="40" dirty="0">
                <a:solidFill>
                  <a:srgbClr val="000065"/>
                </a:solidFill>
                <a:latin typeface="Arial"/>
                <a:cs typeface="Arial"/>
              </a:rPr>
              <a:t> </a:t>
            </a:r>
            <a:r>
              <a:rPr sz="1950" b="1" spc="15" dirty="0">
                <a:solidFill>
                  <a:srgbClr val="000065"/>
                </a:solidFill>
                <a:latin typeface="Arial"/>
                <a:cs typeface="Arial"/>
              </a:rPr>
              <a:t>by</a:t>
            </a:r>
            <a:r>
              <a:rPr sz="1950" b="1" spc="65" dirty="0">
                <a:solidFill>
                  <a:srgbClr val="000065"/>
                </a:solidFill>
                <a:latin typeface="Arial"/>
                <a:cs typeface="Arial"/>
              </a:rPr>
              <a:t> </a:t>
            </a:r>
            <a:r>
              <a:rPr sz="1950" b="1" spc="10" dirty="0">
                <a:solidFill>
                  <a:srgbClr val="000065"/>
                </a:solidFill>
                <a:latin typeface="Arial"/>
                <a:cs typeface="Arial"/>
              </a:rPr>
              <a:t>speeding </a:t>
            </a:r>
            <a:r>
              <a:rPr sz="1950" b="1" spc="15" dirty="0">
                <a:solidFill>
                  <a:srgbClr val="000065"/>
                </a:solidFill>
                <a:latin typeface="Arial"/>
                <a:cs typeface="Arial"/>
              </a:rPr>
              <a:t> </a:t>
            </a:r>
            <a:r>
              <a:rPr sz="1950" b="1" spc="10" dirty="0">
                <a:solidFill>
                  <a:srgbClr val="000065"/>
                </a:solidFill>
                <a:latin typeface="Arial"/>
                <a:cs typeface="Arial"/>
              </a:rPr>
              <a:t>the</a:t>
            </a:r>
            <a:r>
              <a:rPr sz="1950" b="1" dirty="0">
                <a:solidFill>
                  <a:srgbClr val="000065"/>
                </a:solidFill>
                <a:latin typeface="Arial"/>
                <a:cs typeface="Arial"/>
              </a:rPr>
              <a:t> </a:t>
            </a:r>
            <a:r>
              <a:rPr sz="1950" b="1" spc="15" dirty="0">
                <a:solidFill>
                  <a:srgbClr val="000065"/>
                </a:solidFill>
                <a:latin typeface="Arial"/>
                <a:cs typeface="Arial"/>
              </a:rPr>
              <a:t>assembly</a:t>
            </a:r>
            <a:r>
              <a:rPr sz="1950" b="1" spc="-10" dirty="0">
                <a:solidFill>
                  <a:srgbClr val="000065"/>
                </a:solidFill>
                <a:latin typeface="Arial"/>
                <a:cs typeface="Arial"/>
              </a:rPr>
              <a:t> </a:t>
            </a:r>
            <a:r>
              <a:rPr sz="1950" b="1" spc="15" dirty="0">
                <a:solidFill>
                  <a:srgbClr val="000065"/>
                </a:solidFill>
                <a:latin typeface="Arial"/>
                <a:cs typeface="Arial"/>
              </a:rPr>
              <a:t>process</a:t>
            </a:r>
            <a:r>
              <a:rPr sz="1950" b="1" dirty="0">
                <a:solidFill>
                  <a:srgbClr val="000065"/>
                </a:solidFill>
                <a:latin typeface="Arial"/>
                <a:cs typeface="Arial"/>
              </a:rPr>
              <a:t> </a:t>
            </a:r>
            <a:r>
              <a:rPr sz="1950" b="1" spc="15" dirty="0">
                <a:solidFill>
                  <a:srgbClr val="000065"/>
                </a:solidFill>
                <a:latin typeface="Arial"/>
                <a:cs typeface="Arial"/>
              </a:rPr>
              <a:t>and</a:t>
            </a:r>
            <a:r>
              <a:rPr sz="1950" b="1" dirty="0">
                <a:solidFill>
                  <a:srgbClr val="000065"/>
                </a:solidFill>
                <a:latin typeface="Arial"/>
                <a:cs typeface="Arial"/>
              </a:rPr>
              <a:t> </a:t>
            </a:r>
            <a:r>
              <a:rPr sz="1950" b="1" spc="15" dirty="0">
                <a:solidFill>
                  <a:srgbClr val="000065"/>
                </a:solidFill>
                <a:latin typeface="Arial"/>
                <a:cs typeface="Arial"/>
              </a:rPr>
              <a:t>by</a:t>
            </a:r>
            <a:r>
              <a:rPr sz="1950" b="1" dirty="0">
                <a:solidFill>
                  <a:srgbClr val="000065"/>
                </a:solidFill>
                <a:latin typeface="Arial"/>
                <a:cs typeface="Arial"/>
              </a:rPr>
              <a:t> </a:t>
            </a:r>
            <a:r>
              <a:rPr sz="1950" b="1" spc="10" dirty="0">
                <a:solidFill>
                  <a:srgbClr val="000065"/>
                </a:solidFill>
                <a:latin typeface="Arial"/>
                <a:cs typeface="Arial"/>
              </a:rPr>
              <a:t>increasing</a:t>
            </a:r>
            <a:r>
              <a:rPr sz="1950" b="1" dirty="0">
                <a:solidFill>
                  <a:srgbClr val="000065"/>
                </a:solidFill>
                <a:latin typeface="Arial"/>
                <a:cs typeface="Arial"/>
              </a:rPr>
              <a:t> </a:t>
            </a:r>
            <a:r>
              <a:rPr sz="1950" b="1" spc="15" dirty="0">
                <a:solidFill>
                  <a:srgbClr val="000065"/>
                </a:solidFill>
                <a:latin typeface="Arial"/>
                <a:cs typeface="Arial"/>
              </a:rPr>
              <a:t>customer</a:t>
            </a:r>
            <a:r>
              <a:rPr sz="1950" b="1" dirty="0">
                <a:solidFill>
                  <a:srgbClr val="000065"/>
                </a:solidFill>
                <a:latin typeface="Arial"/>
                <a:cs typeface="Arial"/>
              </a:rPr>
              <a:t> </a:t>
            </a:r>
            <a:r>
              <a:rPr sz="1950" b="1" spc="10" dirty="0">
                <a:solidFill>
                  <a:srgbClr val="000065"/>
                </a:solidFill>
                <a:latin typeface="Arial"/>
                <a:cs typeface="Arial"/>
              </a:rPr>
              <a:t>satisfaction</a:t>
            </a:r>
            <a:endParaRPr sz="195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a:t>
            </a:fld>
            <a:endParaRPr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110</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object 3">
            <a:extLst>
              <a:ext uri="{FF2B5EF4-FFF2-40B4-BE49-F238E27FC236}">
                <a16:creationId xmlns:a16="http://schemas.microsoft.com/office/drawing/2014/main" id="{2057CED0-0034-DBA8-664D-AD7A191B3973}"/>
              </a:ext>
            </a:extLst>
          </p:cNvPr>
          <p:cNvSpPr txBox="1"/>
          <p:nvPr/>
        </p:nvSpPr>
        <p:spPr>
          <a:xfrm>
            <a:off x="803602" y="1172210"/>
            <a:ext cx="8900160" cy="751488"/>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panose="02020603050405020304" pitchFamily="18" charset="0"/>
                <a:cs typeface="Times New Roman" panose="02020603050405020304" pitchFamily="18" charset="0"/>
              </a:rPr>
              <a:t>Q1.</a:t>
            </a:r>
            <a:r>
              <a:rPr sz="2400" b="1" spc="-5" dirty="0">
                <a:latin typeface="Times New Roman" panose="02020603050405020304" pitchFamily="18" charset="0"/>
                <a:cs typeface="Times New Roman" panose="02020603050405020304" pitchFamily="18" charset="0"/>
              </a:rPr>
              <a:t> For </a:t>
            </a:r>
            <a:r>
              <a:rPr sz="2400" b="1" dirty="0">
                <a:latin typeface="Times New Roman" panose="02020603050405020304" pitchFamily="18" charset="0"/>
                <a:cs typeface="Times New Roman" panose="02020603050405020304" pitchFamily="18" charset="0"/>
              </a:rPr>
              <a:t>the</a:t>
            </a:r>
            <a:r>
              <a:rPr sz="2400" b="1" spc="-5" dirty="0">
                <a:latin typeface="Times New Roman" panose="02020603050405020304" pitchFamily="18" charset="0"/>
                <a:cs typeface="Times New Roman" panose="02020603050405020304" pitchFamily="18" charset="0"/>
              </a:rPr>
              <a:t> network</a:t>
            </a:r>
            <a:r>
              <a:rPr sz="2400" b="1" spc="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shown</a:t>
            </a:r>
            <a:r>
              <a:rPr sz="2400" b="1" dirty="0">
                <a:latin typeface="Times New Roman" panose="02020603050405020304" pitchFamily="18" charset="0"/>
                <a:cs typeface="Times New Roman" panose="02020603050405020304" pitchFamily="18" charset="0"/>
              </a:rPr>
              <a:t> in</a:t>
            </a:r>
            <a:r>
              <a:rPr sz="2400" b="1" spc="-5" dirty="0">
                <a:latin typeface="Times New Roman" panose="02020603050405020304" pitchFamily="18" charset="0"/>
                <a:cs typeface="Times New Roman" panose="02020603050405020304" pitchFamily="18" charset="0"/>
              </a:rPr>
              <a:t> Figure</a:t>
            </a:r>
            <a:r>
              <a:rPr sz="2400" b="1" dirty="0">
                <a:latin typeface="Times New Roman" panose="02020603050405020304" pitchFamily="18" charset="0"/>
                <a:cs typeface="Times New Roman" panose="02020603050405020304" pitchFamily="18" charset="0"/>
              </a:rPr>
              <a:t>, calculate</a:t>
            </a:r>
            <a:r>
              <a:rPr sz="2400" b="1" spc="-2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the</a:t>
            </a:r>
            <a:r>
              <a:rPr sz="2400" b="1" spc="-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net input</a:t>
            </a:r>
            <a:r>
              <a:rPr sz="2400" b="1" spc="-1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to</a:t>
            </a:r>
            <a:r>
              <a:rPr sz="2400" b="1" spc="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the</a:t>
            </a:r>
            <a:r>
              <a:rPr sz="2400" b="1"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output</a:t>
            </a:r>
            <a:r>
              <a:rPr lang="en-IN" sz="2400" b="1" dirty="0">
                <a:latin typeface="Times New Roman" panose="02020603050405020304" pitchFamily="18" charset="0"/>
                <a:cs typeface="Times New Roman" panose="02020603050405020304" pitchFamily="18" charset="0"/>
              </a:rPr>
              <a:t> neuron.</a:t>
            </a:r>
            <a:endParaRPr sz="2400" b="1" dirty="0">
              <a:latin typeface="Times New Roman" panose="02020603050405020304" pitchFamily="18" charset="0"/>
              <a:cs typeface="Times New Roman" panose="02020603050405020304" pitchFamily="18" charset="0"/>
            </a:endParaRPr>
          </a:p>
        </p:txBody>
      </p:sp>
      <p:pic>
        <p:nvPicPr>
          <p:cNvPr id="6" name="object 2">
            <a:extLst>
              <a:ext uri="{FF2B5EF4-FFF2-40B4-BE49-F238E27FC236}">
                <a16:creationId xmlns:a16="http://schemas.microsoft.com/office/drawing/2014/main" id="{9546F01F-828B-DCDE-30C4-ADAAEAF12BE5}"/>
              </a:ext>
            </a:extLst>
          </p:cNvPr>
          <p:cNvPicPr/>
          <p:nvPr/>
        </p:nvPicPr>
        <p:blipFill>
          <a:blip r:embed="rId2" cstate="print"/>
          <a:stretch>
            <a:fillRect/>
          </a:stretch>
        </p:blipFill>
        <p:spPr>
          <a:xfrm>
            <a:off x="2755900" y="2086132"/>
            <a:ext cx="4235196" cy="2333244"/>
          </a:xfrm>
          <a:prstGeom prst="rect">
            <a:avLst/>
          </a:prstGeom>
        </p:spPr>
      </p:pic>
      <p:sp>
        <p:nvSpPr>
          <p:cNvPr id="7" name="object 8">
            <a:extLst>
              <a:ext uri="{FF2B5EF4-FFF2-40B4-BE49-F238E27FC236}">
                <a16:creationId xmlns:a16="http://schemas.microsoft.com/office/drawing/2014/main" id="{0E7D3816-122D-6179-E1AD-B63169F9089D}"/>
              </a:ext>
            </a:extLst>
          </p:cNvPr>
          <p:cNvSpPr txBox="1"/>
          <p:nvPr/>
        </p:nvSpPr>
        <p:spPr>
          <a:xfrm>
            <a:off x="753877" y="4419094"/>
            <a:ext cx="8900161" cy="2862322"/>
          </a:xfrm>
          <a:prstGeom prst="rect">
            <a:avLst/>
          </a:prstGeom>
        </p:spPr>
        <p:txBody>
          <a:bodyPr vert="horz" wrap="square" lIns="0" tIns="12700" rIns="0" bIns="0" rtlCol="0">
            <a:spAutoFit/>
          </a:bodyPr>
          <a:lstStyle/>
          <a:p>
            <a:pPr marL="76200" marR="68580">
              <a:lnSpc>
                <a:spcPct val="100000"/>
              </a:lnSpc>
              <a:spcBef>
                <a:spcPts val="100"/>
              </a:spcBef>
            </a:pPr>
            <a:r>
              <a:rPr sz="1800" b="1" spc="-5" dirty="0">
                <a:latin typeface="Times New Roman"/>
                <a:cs typeface="Times New Roman"/>
              </a:rPr>
              <a:t>Solution:</a:t>
            </a:r>
            <a:r>
              <a:rPr sz="1800" b="1" spc="-35" dirty="0">
                <a:latin typeface="Times New Roman"/>
                <a:cs typeface="Times New Roman"/>
              </a:rPr>
              <a:t> </a:t>
            </a:r>
            <a:r>
              <a:rPr sz="1800" dirty="0">
                <a:latin typeface="Times New Roman"/>
                <a:cs typeface="Times New Roman"/>
              </a:rPr>
              <a:t>The given</a:t>
            </a:r>
            <a:r>
              <a:rPr sz="1800" spc="-10" dirty="0">
                <a:latin typeface="Times New Roman"/>
                <a:cs typeface="Times New Roman"/>
              </a:rPr>
              <a:t> </a:t>
            </a:r>
            <a:r>
              <a:rPr sz="1800" dirty="0">
                <a:latin typeface="Times New Roman"/>
                <a:cs typeface="Times New Roman"/>
              </a:rPr>
              <a:t>neural</a:t>
            </a:r>
            <a:r>
              <a:rPr sz="1800" spc="-15" dirty="0">
                <a:latin typeface="Times New Roman"/>
                <a:cs typeface="Times New Roman"/>
              </a:rPr>
              <a:t> </a:t>
            </a:r>
            <a:r>
              <a:rPr sz="1800" dirty="0">
                <a:latin typeface="Times New Roman"/>
                <a:cs typeface="Times New Roman"/>
              </a:rPr>
              <a:t>net </a:t>
            </a:r>
            <a:r>
              <a:rPr sz="1800" spc="-5" dirty="0">
                <a:latin typeface="Times New Roman"/>
                <a:cs typeface="Times New Roman"/>
              </a:rPr>
              <a:t>consists</a:t>
            </a:r>
            <a:r>
              <a:rPr sz="1800" dirty="0">
                <a:latin typeface="Times New Roman"/>
                <a:cs typeface="Times New Roman"/>
              </a:rPr>
              <a:t> of</a:t>
            </a:r>
            <a:r>
              <a:rPr sz="1800" spc="-5" dirty="0">
                <a:latin typeface="Times New Roman"/>
                <a:cs typeface="Times New Roman"/>
              </a:rPr>
              <a:t> </a:t>
            </a:r>
            <a:r>
              <a:rPr sz="1800" dirty="0">
                <a:latin typeface="Times New Roman"/>
                <a:cs typeface="Times New Roman"/>
              </a:rPr>
              <a:t>three input</a:t>
            </a:r>
            <a:r>
              <a:rPr sz="1800" spc="-15" dirty="0">
                <a:latin typeface="Times New Roman"/>
                <a:cs typeface="Times New Roman"/>
              </a:rPr>
              <a:t> </a:t>
            </a:r>
            <a:r>
              <a:rPr sz="1800" dirty="0">
                <a:latin typeface="Times New Roman"/>
                <a:cs typeface="Times New Roman"/>
              </a:rPr>
              <a:t>neurons and</a:t>
            </a:r>
            <a:r>
              <a:rPr sz="1800" spc="-10" dirty="0">
                <a:latin typeface="Times New Roman"/>
                <a:cs typeface="Times New Roman"/>
              </a:rPr>
              <a:t> </a:t>
            </a:r>
            <a:r>
              <a:rPr sz="1800" dirty="0">
                <a:latin typeface="Times New Roman"/>
                <a:cs typeface="Times New Roman"/>
              </a:rPr>
              <a:t>one output</a:t>
            </a:r>
            <a:r>
              <a:rPr sz="1800" spc="-10" dirty="0">
                <a:latin typeface="Times New Roman"/>
                <a:cs typeface="Times New Roman"/>
              </a:rPr>
              <a:t> </a:t>
            </a:r>
            <a:r>
              <a:rPr sz="1800" dirty="0">
                <a:latin typeface="Times New Roman"/>
                <a:cs typeface="Times New Roman"/>
              </a:rPr>
              <a:t>neuron.</a:t>
            </a:r>
            <a:r>
              <a:rPr sz="1800" spc="-40" dirty="0">
                <a:latin typeface="Times New Roman"/>
                <a:cs typeface="Times New Roman"/>
              </a:rPr>
              <a:t> </a:t>
            </a:r>
            <a:r>
              <a:rPr sz="1800" dirty="0">
                <a:latin typeface="Times New Roman"/>
                <a:cs typeface="Times New Roman"/>
              </a:rPr>
              <a:t>The inputs </a:t>
            </a:r>
            <a:r>
              <a:rPr sz="1800" spc="-434"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dirty="0">
                <a:latin typeface="Times New Roman"/>
                <a:cs typeface="Times New Roman"/>
              </a:rPr>
              <a:t>weights</a:t>
            </a:r>
            <a:r>
              <a:rPr sz="1800" spc="-15" dirty="0">
                <a:latin typeface="Times New Roman"/>
                <a:cs typeface="Times New Roman"/>
              </a:rPr>
              <a:t> </a:t>
            </a:r>
            <a:r>
              <a:rPr sz="1800" dirty="0">
                <a:latin typeface="Times New Roman"/>
                <a:cs typeface="Times New Roman"/>
              </a:rPr>
              <a:t>are</a:t>
            </a:r>
          </a:p>
          <a:p>
            <a:pPr marL="3353435">
              <a:lnSpc>
                <a:spcPts val="2150"/>
              </a:lnSpc>
            </a:pPr>
            <a:r>
              <a:rPr sz="1800" spc="5" dirty="0">
                <a:latin typeface="Cambria Math"/>
                <a:cs typeface="Cambria Math"/>
              </a:rPr>
              <a:t>[</a:t>
            </a:r>
            <a:r>
              <a:rPr sz="1800" spc="-60" dirty="0">
                <a:latin typeface="Cambria Math"/>
                <a:cs typeface="Cambria Math"/>
              </a:rPr>
              <a:t>𝑥</a:t>
            </a:r>
            <a:r>
              <a:rPr sz="1950" spc="172" baseline="-14957" dirty="0">
                <a:latin typeface="Cambria Math"/>
                <a:cs typeface="Cambria Math"/>
              </a:rPr>
              <a:t>1</a:t>
            </a:r>
            <a:r>
              <a:rPr sz="1800" dirty="0">
                <a:latin typeface="Cambria Math"/>
                <a:cs typeface="Cambria Math"/>
              </a:rPr>
              <a:t>,</a:t>
            </a:r>
            <a:r>
              <a:rPr sz="1800" spc="-110" dirty="0">
                <a:latin typeface="Cambria Math"/>
                <a:cs typeface="Cambria Math"/>
              </a:rPr>
              <a:t> </a:t>
            </a:r>
            <a:r>
              <a:rPr sz="1800" spc="-10" dirty="0">
                <a:latin typeface="Cambria Math"/>
                <a:cs typeface="Cambria Math"/>
              </a:rPr>
              <a:t>𝑥</a:t>
            </a:r>
            <a:r>
              <a:rPr sz="1950" spc="172" baseline="-14957" dirty="0">
                <a:latin typeface="Cambria Math"/>
                <a:cs typeface="Cambria Math"/>
              </a:rPr>
              <a:t>2</a:t>
            </a:r>
            <a:r>
              <a:rPr sz="1800" dirty="0">
                <a:latin typeface="Cambria Math"/>
                <a:cs typeface="Cambria Math"/>
              </a:rPr>
              <a:t>,</a:t>
            </a:r>
            <a:r>
              <a:rPr sz="1800" spc="-95" dirty="0">
                <a:latin typeface="Cambria Math"/>
                <a:cs typeface="Cambria Math"/>
              </a:rPr>
              <a:t> </a:t>
            </a:r>
            <a:r>
              <a:rPr sz="1800" spc="-10" dirty="0">
                <a:latin typeface="Cambria Math"/>
                <a:cs typeface="Cambria Math"/>
              </a:rPr>
              <a:t>𝑥</a:t>
            </a:r>
            <a:r>
              <a:rPr sz="1950" spc="172" baseline="-14957" dirty="0">
                <a:latin typeface="Cambria Math"/>
                <a:cs typeface="Cambria Math"/>
              </a:rPr>
              <a:t>3</a:t>
            </a:r>
            <a:r>
              <a:rPr sz="1800" dirty="0">
                <a:latin typeface="Cambria Math"/>
                <a:cs typeface="Cambria Math"/>
              </a:rPr>
              <a:t>]</a:t>
            </a:r>
            <a:r>
              <a:rPr sz="1800" spc="85" dirty="0">
                <a:latin typeface="Cambria Math"/>
                <a:cs typeface="Cambria Math"/>
              </a:rPr>
              <a:t> </a:t>
            </a:r>
            <a:r>
              <a:rPr sz="1800" dirty="0">
                <a:latin typeface="Cambria Math"/>
                <a:cs typeface="Cambria Math"/>
              </a:rPr>
              <a:t>=</a:t>
            </a:r>
            <a:r>
              <a:rPr sz="1800" spc="105" dirty="0">
                <a:latin typeface="Cambria Math"/>
                <a:cs typeface="Cambria Math"/>
              </a:rPr>
              <a:t> </a:t>
            </a:r>
            <a:r>
              <a:rPr sz="1800" spc="5" dirty="0">
                <a:latin typeface="Cambria Math"/>
                <a:cs typeface="Cambria Math"/>
              </a:rPr>
              <a:t>[</a:t>
            </a:r>
            <a:r>
              <a:rPr sz="1800" spc="-5" dirty="0">
                <a:latin typeface="Cambria Math"/>
                <a:cs typeface="Cambria Math"/>
              </a:rPr>
              <a:t>0</a:t>
            </a:r>
            <a:r>
              <a:rPr sz="1800" dirty="0">
                <a:latin typeface="Cambria Math"/>
                <a:cs typeface="Cambria Math"/>
              </a:rPr>
              <a:t>.3</a:t>
            </a:r>
            <a:r>
              <a:rPr sz="1800" spc="10" dirty="0">
                <a:latin typeface="Cambria Math"/>
                <a:cs typeface="Cambria Math"/>
              </a:rPr>
              <a:t>,</a:t>
            </a:r>
            <a:r>
              <a:rPr sz="1800" spc="-5" dirty="0">
                <a:latin typeface="Cambria Math"/>
                <a:cs typeface="Cambria Math"/>
              </a:rPr>
              <a:t>0</a:t>
            </a:r>
            <a:r>
              <a:rPr sz="1800" dirty="0">
                <a:latin typeface="Cambria Math"/>
                <a:cs typeface="Cambria Math"/>
              </a:rPr>
              <a:t>.</a:t>
            </a:r>
            <a:r>
              <a:rPr sz="1800" spc="10" dirty="0">
                <a:latin typeface="Cambria Math"/>
                <a:cs typeface="Cambria Math"/>
              </a:rPr>
              <a:t>5</a:t>
            </a:r>
            <a:r>
              <a:rPr sz="1800" dirty="0">
                <a:latin typeface="Cambria Math"/>
                <a:cs typeface="Cambria Math"/>
              </a:rPr>
              <a:t>,</a:t>
            </a:r>
            <a:r>
              <a:rPr sz="1800" spc="-5" dirty="0">
                <a:latin typeface="Cambria Math"/>
                <a:cs typeface="Cambria Math"/>
              </a:rPr>
              <a:t>0</a:t>
            </a:r>
            <a:r>
              <a:rPr sz="1800" dirty="0">
                <a:latin typeface="Cambria Math"/>
                <a:cs typeface="Cambria Math"/>
              </a:rPr>
              <a:t>.</a:t>
            </a:r>
            <a:r>
              <a:rPr sz="1800" spc="10" dirty="0">
                <a:latin typeface="Cambria Math"/>
                <a:cs typeface="Cambria Math"/>
              </a:rPr>
              <a:t>6</a:t>
            </a:r>
            <a:r>
              <a:rPr sz="1800" dirty="0">
                <a:latin typeface="Cambria Math"/>
                <a:cs typeface="Cambria Math"/>
              </a:rPr>
              <a:t>]</a:t>
            </a:r>
          </a:p>
          <a:p>
            <a:pPr marL="3267710">
              <a:lnSpc>
                <a:spcPct val="100000"/>
              </a:lnSpc>
              <a:spcBef>
                <a:spcPts val="960"/>
              </a:spcBef>
              <a:tabLst>
                <a:tab pos="4377055" algn="l"/>
              </a:tabLst>
            </a:pPr>
            <a:r>
              <a:rPr sz="1800" spc="-110" dirty="0">
                <a:latin typeface="Cambria Math"/>
                <a:cs typeface="Cambria Math"/>
              </a:rPr>
              <a:t>𝑤</a:t>
            </a:r>
            <a:r>
              <a:rPr sz="1950" spc="172" baseline="-14957" dirty="0">
                <a:latin typeface="Cambria Math"/>
                <a:cs typeface="Cambria Math"/>
              </a:rPr>
              <a:t>1</a:t>
            </a:r>
            <a:r>
              <a:rPr sz="1800" dirty="0">
                <a:latin typeface="Cambria Math"/>
                <a:cs typeface="Cambria Math"/>
              </a:rPr>
              <a:t>,</a:t>
            </a:r>
            <a:r>
              <a:rPr sz="1800" spc="-110" dirty="0">
                <a:latin typeface="Cambria Math"/>
                <a:cs typeface="Cambria Math"/>
              </a:rPr>
              <a:t> </a:t>
            </a:r>
            <a:r>
              <a:rPr sz="1800" spc="-60" dirty="0">
                <a:latin typeface="Cambria Math"/>
                <a:cs typeface="Cambria Math"/>
              </a:rPr>
              <a:t>𝑤</a:t>
            </a:r>
            <a:r>
              <a:rPr sz="1950" spc="172" baseline="-14957" dirty="0">
                <a:latin typeface="Cambria Math"/>
                <a:cs typeface="Cambria Math"/>
              </a:rPr>
              <a:t>2</a:t>
            </a:r>
            <a:r>
              <a:rPr sz="1800" dirty="0">
                <a:latin typeface="Cambria Math"/>
                <a:cs typeface="Cambria Math"/>
              </a:rPr>
              <a:t>,</a:t>
            </a:r>
            <a:r>
              <a:rPr sz="1800" spc="-95" dirty="0">
                <a:latin typeface="Cambria Math"/>
                <a:cs typeface="Cambria Math"/>
              </a:rPr>
              <a:t> </a:t>
            </a:r>
            <a:r>
              <a:rPr sz="1800" spc="-60" dirty="0">
                <a:latin typeface="Cambria Math"/>
                <a:cs typeface="Cambria Math"/>
              </a:rPr>
              <a:t>𝑤</a:t>
            </a:r>
            <a:r>
              <a:rPr sz="1950" spc="60" baseline="-14957" dirty="0">
                <a:latin typeface="Cambria Math"/>
                <a:cs typeface="Cambria Math"/>
              </a:rPr>
              <a:t>3</a:t>
            </a:r>
            <a:r>
              <a:rPr sz="1950" baseline="-14957" dirty="0">
                <a:latin typeface="Cambria Math"/>
                <a:cs typeface="Cambria Math"/>
              </a:rPr>
              <a:t>	</a:t>
            </a:r>
            <a:r>
              <a:rPr sz="1800" dirty="0">
                <a:latin typeface="Cambria Math"/>
                <a:cs typeface="Cambria Math"/>
              </a:rPr>
              <a:t>=</a:t>
            </a:r>
            <a:r>
              <a:rPr sz="1800" spc="105" dirty="0">
                <a:latin typeface="Cambria Math"/>
                <a:cs typeface="Cambria Math"/>
              </a:rPr>
              <a:t> </a:t>
            </a:r>
            <a:r>
              <a:rPr sz="1800" spc="5" dirty="0">
                <a:latin typeface="Cambria Math"/>
                <a:cs typeface="Cambria Math"/>
              </a:rPr>
              <a:t>[</a:t>
            </a:r>
            <a:r>
              <a:rPr sz="1800" spc="-5" dirty="0">
                <a:latin typeface="Cambria Math"/>
                <a:cs typeface="Cambria Math"/>
              </a:rPr>
              <a:t>0</a:t>
            </a:r>
            <a:r>
              <a:rPr sz="1800" dirty="0">
                <a:latin typeface="Cambria Math"/>
                <a:cs typeface="Cambria Math"/>
              </a:rPr>
              <a:t>.</a:t>
            </a:r>
            <a:r>
              <a:rPr sz="1800" spc="-5" dirty="0">
                <a:latin typeface="Cambria Math"/>
                <a:cs typeface="Cambria Math"/>
              </a:rPr>
              <a:t>2</a:t>
            </a:r>
            <a:r>
              <a:rPr sz="1800" dirty="0">
                <a:latin typeface="Cambria Math"/>
                <a:cs typeface="Cambria Math"/>
              </a:rPr>
              <a:t>,</a:t>
            </a:r>
            <a:r>
              <a:rPr sz="1800" spc="10" dirty="0">
                <a:latin typeface="Cambria Math"/>
                <a:cs typeface="Cambria Math"/>
              </a:rPr>
              <a:t>0</a:t>
            </a:r>
            <a:r>
              <a:rPr sz="1800" dirty="0">
                <a:latin typeface="Cambria Math"/>
                <a:cs typeface="Cambria Math"/>
              </a:rPr>
              <a:t>.</a:t>
            </a:r>
            <a:r>
              <a:rPr sz="1800" spc="-5" dirty="0">
                <a:latin typeface="Cambria Math"/>
                <a:cs typeface="Cambria Math"/>
              </a:rPr>
              <a:t>1</a:t>
            </a:r>
            <a:r>
              <a:rPr sz="1800" dirty="0">
                <a:latin typeface="Cambria Math"/>
                <a:cs typeface="Cambria Math"/>
              </a:rPr>
              <a:t>,</a:t>
            </a:r>
            <a:r>
              <a:rPr sz="1800" spc="-95" dirty="0">
                <a:latin typeface="Cambria Math"/>
                <a:cs typeface="Cambria Math"/>
              </a:rPr>
              <a:t> </a:t>
            </a:r>
            <a:r>
              <a:rPr sz="1800" spc="10" dirty="0">
                <a:latin typeface="Cambria Math"/>
                <a:cs typeface="Cambria Math"/>
              </a:rPr>
              <a:t>−</a:t>
            </a:r>
            <a:r>
              <a:rPr sz="1800" spc="-5" dirty="0">
                <a:latin typeface="Cambria Math"/>
                <a:cs typeface="Cambria Math"/>
              </a:rPr>
              <a:t>0</a:t>
            </a:r>
            <a:r>
              <a:rPr sz="1800" spc="10" dirty="0">
                <a:latin typeface="Cambria Math"/>
                <a:cs typeface="Cambria Math"/>
              </a:rPr>
              <a:t>.</a:t>
            </a:r>
            <a:r>
              <a:rPr sz="1800" spc="-5" dirty="0">
                <a:latin typeface="Cambria Math"/>
                <a:cs typeface="Cambria Math"/>
              </a:rPr>
              <a:t>3</a:t>
            </a:r>
            <a:r>
              <a:rPr sz="1800" dirty="0">
                <a:latin typeface="Cambria Math"/>
                <a:cs typeface="Cambria Math"/>
              </a:rPr>
              <a:t>]</a:t>
            </a:r>
          </a:p>
          <a:p>
            <a:pPr marL="76200">
              <a:lnSpc>
                <a:spcPct val="100000"/>
              </a:lnSpc>
              <a:spcBef>
                <a:spcPts val="944"/>
              </a:spcBef>
            </a:pP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net</a:t>
            </a:r>
            <a:r>
              <a:rPr sz="1800" spc="-10" dirty="0">
                <a:latin typeface="Times New Roman"/>
                <a:cs typeface="Times New Roman"/>
              </a:rPr>
              <a:t> </a:t>
            </a:r>
            <a:r>
              <a:rPr sz="1800" dirty="0">
                <a:latin typeface="Times New Roman"/>
                <a:cs typeface="Times New Roman"/>
              </a:rPr>
              <a:t>input</a:t>
            </a:r>
            <a:r>
              <a:rPr sz="1800" spc="-25" dirty="0">
                <a:latin typeface="Times New Roman"/>
                <a:cs typeface="Times New Roman"/>
              </a:rPr>
              <a:t> </a:t>
            </a:r>
            <a:r>
              <a:rPr sz="1800" dirty="0">
                <a:latin typeface="Times New Roman"/>
                <a:cs typeface="Times New Roman"/>
              </a:rPr>
              <a:t>can</a:t>
            </a:r>
            <a:r>
              <a:rPr sz="1800" spc="-20" dirty="0">
                <a:latin typeface="Times New Roman"/>
                <a:cs typeface="Times New Roman"/>
              </a:rPr>
              <a:t> </a:t>
            </a:r>
            <a:r>
              <a:rPr sz="1800" dirty="0">
                <a:latin typeface="Times New Roman"/>
                <a:cs typeface="Times New Roman"/>
              </a:rPr>
              <a:t>be calculated</a:t>
            </a:r>
            <a:r>
              <a:rPr sz="1800" spc="-55" dirty="0">
                <a:latin typeface="Times New Roman"/>
                <a:cs typeface="Times New Roman"/>
              </a:rPr>
              <a:t> </a:t>
            </a:r>
            <a:r>
              <a:rPr sz="1800" spc="-5" dirty="0">
                <a:latin typeface="Times New Roman"/>
                <a:cs typeface="Times New Roman"/>
              </a:rPr>
              <a:t>as</a:t>
            </a:r>
            <a:endParaRPr sz="1800" dirty="0">
              <a:latin typeface="Times New Roman"/>
              <a:cs typeface="Times New Roman"/>
            </a:endParaRPr>
          </a:p>
          <a:p>
            <a:pPr marL="3277235">
              <a:lnSpc>
                <a:spcPct val="100000"/>
              </a:lnSpc>
              <a:spcBef>
                <a:spcPts val="950"/>
              </a:spcBef>
            </a:pPr>
            <a:r>
              <a:rPr sz="1800" spc="30" dirty="0">
                <a:latin typeface="Cambria Math"/>
                <a:cs typeface="Cambria Math"/>
              </a:rPr>
              <a:t>𝑦</a:t>
            </a:r>
            <a:r>
              <a:rPr sz="1950" spc="44" baseline="-14957" dirty="0">
                <a:latin typeface="Cambria Math"/>
                <a:cs typeface="Cambria Math"/>
              </a:rPr>
              <a:t>𝑖𝑛</a:t>
            </a:r>
            <a:r>
              <a:rPr sz="1950" spc="419" baseline="-14957" dirty="0">
                <a:latin typeface="Cambria Math"/>
                <a:cs typeface="Cambria Math"/>
              </a:rPr>
              <a:t> </a:t>
            </a:r>
            <a:r>
              <a:rPr sz="1800" dirty="0">
                <a:latin typeface="Cambria Math"/>
                <a:cs typeface="Cambria Math"/>
              </a:rPr>
              <a:t>=</a:t>
            </a:r>
            <a:r>
              <a:rPr sz="1800" spc="105" dirty="0">
                <a:latin typeface="Cambria Math"/>
                <a:cs typeface="Cambria Math"/>
              </a:rPr>
              <a:t> </a:t>
            </a:r>
            <a:r>
              <a:rPr sz="1800" dirty="0">
                <a:latin typeface="Cambria Math"/>
                <a:cs typeface="Cambria Math"/>
              </a:rPr>
              <a:t>𝑥</a:t>
            </a:r>
            <a:r>
              <a:rPr sz="1950" baseline="-14957" dirty="0">
                <a:latin typeface="Cambria Math"/>
                <a:cs typeface="Cambria Math"/>
              </a:rPr>
              <a:t>1</a:t>
            </a:r>
            <a:r>
              <a:rPr sz="1800" dirty="0">
                <a:latin typeface="Cambria Math"/>
                <a:cs typeface="Cambria Math"/>
              </a:rPr>
              <a:t>𝑤</a:t>
            </a:r>
            <a:r>
              <a:rPr sz="1950" baseline="-14957" dirty="0">
                <a:latin typeface="Cambria Math"/>
                <a:cs typeface="Cambria Math"/>
              </a:rPr>
              <a:t>1</a:t>
            </a:r>
            <a:r>
              <a:rPr sz="1950" spc="247" baseline="-14957" dirty="0">
                <a:latin typeface="Cambria Math"/>
                <a:cs typeface="Cambria Math"/>
              </a:rPr>
              <a:t> </a:t>
            </a:r>
            <a:r>
              <a:rPr sz="1800" dirty="0">
                <a:latin typeface="Cambria Math"/>
                <a:cs typeface="Cambria Math"/>
              </a:rPr>
              <a:t>+ </a:t>
            </a:r>
            <a:r>
              <a:rPr sz="1800" spc="15" dirty="0">
                <a:latin typeface="Cambria Math"/>
                <a:cs typeface="Cambria Math"/>
              </a:rPr>
              <a:t>𝑥</a:t>
            </a:r>
            <a:r>
              <a:rPr sz="1950" spc="22" baseline="-14957" dirty="0">
                <a:latin typeface="Cambria Math"/>
                <a:cs typeface="Cambria Math"/>
              </a:rPr>
              <a:t>2</a:t>
            </a:r>
            <a:r>
              <a:rPr sz="1800" spc="15" dirty="0">
                <a:latin typeface="Cambria Math"/>
                <a:cs typeface="Cambria Math"/>
              </a:rPr>
              <a:t>𝑤</a:t>
            </a:r>
            <a:r>
              <a:rPr sz="1950" spc="22" baseline="-14957" dirty="0">
                <a:latin typeface="Cambria Math"/>
                <a:cs typeface="Cambria Math"/>
              </a:rPr>
              <a:t>2</a:t>
            </a:r>
            <a:r>
              <a:rPr sz="1950" spc="262" baseline="-14957" dirty="0">
                <a:latin typeface="Cambria Math"/>
                <a:cs typeface="Cambria Math"/>
              </a:rPr>
              <a:t> </a:t>
            </a:r>
            <a:r>
              <a:rPr sz="1800" dirty="0">
                <a:latin typeface="Cambria Math"/>
                <a:cs typeface="Cambria Math"/>
              </a:rPr>
              <a:t>+</a:t>
            </a:r>
            <a:r>
              <a:rPr sz="1800" spc="-10" dirty="0">
                <a:latin typeface="Cambria Math"/>
                <a:cs typeface="Cambria Math"/>
              </a:rPr>
              <a:t> </a:t>
            </a:r>
            <a:r>
              <a:rPr sz="1800" spc="20" dirty="0">
                <a:latin typeface="Cambria Math"/>
                <a:cs typeface="Cambria Math"/>
              </a:rPr>
              <a:t>𝑥</a:t>
            </a:r>
            <a:r>
              <a:rPr sz="1950" spc="30" baseline="-14957" dirty="0">
                <a:latin typeface="Cambria Math"/>
                <a:cs typeface="Cambria Math"/>
              </a:rPr>
              <a:t>3</a:t>
            </a:r>
            <a:r>
              <a:rPr sz="1800" spc="20" dirty="0">
                <a:latin typeface="Cambria Math"/>
                <a:cs typeface="Cambria Math"/>
              </a:rPr>
              <a:t>𝑤</a:t>
            </a:r>
            <a:r>
              <a:rPr sz="1950" spc="30" baseline="-14957" dirty="0">
                <a:latin typeface="Cambria Math"/>
                <a:cs typeface="Cambria Math"/>
              </a:rPr>
              <a:t>3</a:t>
            </a:r>
            <a:endParaRPr sz="1950" baseline="-14957" dirty="0">
              <a:latin typeface="Cambria Math"/>
              <a:cs typeface="Cambria Math"/>
            </a:endParaRPr>
          </a:p>
          <a:p>
            <a:pPr marL="3677920">
              <a:lnSpc>
                <a:spcPct val="100000"/>
              </a:lnSpc>
              <a:spcBef>
                <a:spcPts val="950"/>
              </a:spcBef>
              <a:tabLst>
                <a:tab pos="6856730" algn="l"/>
              </a:tabLst>
            </a:pPr>
            <a:r>
              <a:rPr sz="1800" dirty="0">
                <a:latin typeface="Cambria Math"/>
                <a:cs typeface="Cambria Math"/>
              </a:rPr>
              <a:t>=</a:t>
            </a:r>
            <a:r>
              <a:rPr sz="1800" spc="105" dirty="0">
                <a:latin typeface="Cambria Math"/>
                <a:cs typeface="Cambria Math"/>
              </a:rPr>
              <a:t> </a:t>
            </a:r>
            <a:r>
              <a:rPr sz="1800" spc="-5" dirty="0">
                <a:latin typeface="Cambria Math"/>
                <a:cs typeface="Cambria Math"/>
              </a:rPr>
              <a:t>0.3</a:t>
            </a:r>
            <a:r>
              <a:rPr sz="1800" spc="15" dirty="0">
                <a:latin typeface="Cambria Math"/>
                <a:cs typeface="Cambria Math"/>
              </a:rPr>
              <a:t> </a:t>
            </a:r>
            <a:r>
              <a:rPr sz="1800" dirty="0">
                <a:latin typeface="Cambria Math"/>
                <a:cs typeface="Cambria Math"/>
              </a:rPr>
              <a:t>×</a:t>
            </a:r>
            <a:r>
              <a:rPr sz="1800" spc="10" dirty="0">
                <a:latin typeface="Cambria Math"/>
                <a:cs typeface="Cambria Math"/>
              </a:rPr>
              <a:t> </a:t>
            </a:r>
            <a:r>
              <a:rPr sz="1800" spc="-5" dirty="0">
                <a:latin typeface="Cambria Math"/>
                <a:cs typeface="Cambria Math"/>
              </a:rPr>
              <a:t>0.2</a:t>
            </a:r>
            <a:r>
              <a:rPr sz="1800" spc="15" dirty="0">
                <a:latin typeface="Cambria Math"/>
                <a:cs typeface="Cambria Math"/>
              </a:rPr>
              <a:t> </a:t>
            </a:r>
            <a:r>
              <a:rPr sz="1800" dirty="0">
                <a:latin typeface="Cambria Math"/>
                <a:cs typeface="Cambria Math"/>
              </a:rPr>
              <a:t>+</a:t>
            </a:r>
            <a:r>
              <a:rPr sz="1800" spc="15" dirty="0">
                <a:latin typeface="Cambria Math"/>
                <a:cs typeface="Cambria Math"/>
              </a:rPr>
              <a:t> </a:t>
            </a:r>
            <a:r>
              <a:rPr sz="1800" spc="-5" dirty="0">
                <a:latin typeface="Cambria Math"/>
                <a:cs typeface="Cambria Math"/>
              </a:rPr>
              <a:t>0.5</a:t>
            </a:r>
            <a:r>
              <a:rPr sz="1800" spc="10" dirty="0">
                <a:latin typeface="Cambria Math"/>
                <a:cs typeface="Cambria Math"/>
              </a:rPr>
              <a:t> </a:t>
            </a:r>
            <a:r>
              <a:rPr sz="1800" dirty="0">
                <a:latin typeface="Cambria Math"/>
                <a:cs typeface="Cambria Math"/>
              </a:rPr>
              <a:t>×</a:t>
            </a:r>
            <a:r>
              <a:rPr sz="1800" spc="10" dirty="0">
                <a:latin typeface="Cambria Math"/>
                <a:cs typeface="Cambria Math"/>
              </a:rPr>
              <a:t> </a:t>
            </a:r>
            <a:r>
              <a:rPr sz="1800" spc="-5" dirty="0">
                <a:latin typeface="Cambria Math"/>
                <a:cs typeface="Cambria Math"/>
              </a:rPr>
              <a:t>0.1</a:t>
            </a:r>
            <a:r>
              <a:rPr sz="1800" spc="15" dirty="0">
                <a:latin typeface="Cambria Math"/>
                <a:cs typeface="Cambria Math"/>
              </a:rPr>
              <a:t> </a:t>
            </a:r>
            <a:r>
              <a:rPr sz="1800" dirty="0">
                <a:latin typeface="Cambria Math"/>
                <a:cs typeface="Cambria Math"/>
              </a:rPr>
              <a:t>+</a:t>
            </a:r>
            <a:r>
              <a:rPr sz="1800" spc="15" dirty="0">
                <a:latin typeface="Cambria Math"/>
                <a:cs typeface="Cambria Math"/>
              </a:rPr>
              <a:t> </a:t>
            </a:r>
            <a:r>
              <a:rPr sz="1800" spc="-5" dirty="0">
                <a:latin typeface="Cambria Math"/>
                <a:cs typeface="Cambria Math"/>
              </a:rPr>
              <a:t>0.6</a:t>
            </a:r>
            <a:r>
              <a:rPr sz="1800" spc="10" dirty="0">
                <a:latin typeface="Cambria Math"/>
                <a:cs typeface="Cambria Math"/>
              </a:rPr>
              <a:t> </a:t>
            </a:r>
            <a:r>
              <a:rPr sz="1800" dirty="0">
                <a:latin typeface="Cambria Math"/>
                <a:cs typeface="Cambria Math"/>
              </a:rPr>
              <a:t>×	−0.3</a:t>
            </a:r>
          </a:p>
          <a:p>
            <a:pPr marL="3734435">
              <a:lnSpc>
                <a:spcPct val="100000"/>
              </a:lnSpc>
              <a:spcBef>
                <a:spcPts val="960"/>
              </a:spcBef>
            </a:pPr>
            <a:r>
              <a:rPr sz="1800" dirty="0">
                <a:latin typeface="Cambria Math"/>
                <a:cs typeface="Cambria Math"/>
              </a:rPr>
              <a:t>=</a:t>
            </a:r>
            <a:r>
              <a:rPr sz="1800" spc="95" dirty="0">
                <a:latin typeface="Cambria Math"/>
                <a:cs typeface="Cambria Math"/>
              </a:rPr>
              <a:t> </a:t>
            </a:r>
            <a:r>
              <a:rPr sz="1800" dirty="0">
                <a:latin typeface="Cambria Math"/>
                <a:cs typeface="Cambria Math"/>
              </a:rPr>
              <a:t>0.06 +</a:t>
            </a:r>
            <a:r>
              <a:rPr sz="1800" spc="5" dirty="0">
                <a:latin typeface="Cambria Math"/>
                <a:cs typeface="Cambria Math"/>
              </a:rPr>
              <a:t> </a:t>
            </a:r>
            <a:r>
              <a:rPr sz="1800" spc="-5" dirty="0">
                <a:latin typeface="Cambria Math"/>
                <a:cs typeface="Cambria Math"/>
              </a:rPr>
              <a:t>0.05</a:t>
            </a:r>
            <a:r>
              <a:rPr sz="1800" spc="5" dirty="0">
                <a:latin typeface="Cambria Math"/>
                <a:cs typeface="Cambria Math"/>
              </a:rPr>
              <a:t> </a:t>
            </a:r>
            <a:r>
              <a:rPr sz="1800" dirty="0">
                <a:latin typeface="Cambria Math"/>
                <a:cs typeface="Cambria Math"/>
              </a:rPr>
              <a:t>− 0.18</a:t>
            </a:r>
            <a:r>
              <a:rPr sz="1800" spc="95" dirty="0">
                <a:latin typeface="Cambria Math"/>
                <a:cs typeface="Cambria Math"/>
              </a:rPr>
              <a:t> </a:t>
            </a:r>
            <a:r>
              <a:rPr sz="1800" dirty="0">
                <a:latin typeface="Cambria Math"/>
                <a:cs typeface="Cambria Math"/>
              </a:rPr>
              <a:t>=</a:t>
            </a:r>
            <a:r>
              <a:rPr sz="1800" spc="100" dirty="0">
                <a:latin typeface="Cambria Math"/>
                <a:cs typeface="Cambria Math"/>
              </a:rPr>
              <a:t> </a:t>
            </a:r>
            <a:r>
              <a:rPr sz="1800" spc="-5" dirty="0">
                <a:latin typeface="Cambria Math"/>
                <a:cs typeface="Cambria Math"/>
              </a:rPr>
              <a:t>−0.07</a:t>
            </a:r>
            <a:endParaRPr sz="1800" dirty="0">
              <a:latin typeface="Cambria Math"/>
              <a:cs typeface="Cambria Math"/>
            </a:endParaRPr>
          </a:p>
        </p:txBody>
      </p:sp>
    </p:spTree>
    <p:extLst>
      <p:ext uri="{BB962C8B-B14F-4D97-AF65-F5344CB8AC3E}">
        <p14:creationId xmlns:p14="http://schemas.microsoft.com/office/powerpoint/2010/main" val="3405380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111</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object 2">
            <a:extLst>
              <a:ext uri="{FF2B5EF4-FFF2-40B4-BE49-F238E27FC236}">
                <a16:creationId xmlns:a16="http://schemas.microsoft.com/office/drawing/2014/main" id="{8BDD1CB4-BBE9-309C-E3D1-9B1A17657484}"/>
              </a:ext>
            </a:extLst>
          </p:cNvPr>
          <p:cNvSpPr txBox="1">
            <a:spLocks noGrp="1"/>
          </p:cNvSpPr>
          <p:nvPr>
            <p:ph type="title"/>
          </p:nvPr>
        </p:nvSpPr>
        <p:spPr>
          <a:xfrm>
            <a:off x="-912080" y="1107764"/>
            <a:ext cx="10618470" cy="628377"/>
          </a:xfrm>
          <a:prstGeom prst="rect">
            <a:avLst/>
          </a:prstGeom>
        </p:spPr>
        <p:txBody>
          <a:bodyPr vert="horz" wrap="square" lIns="0" tIns="12700" rIns="0" bIns="0" rtlCol="0">
            <a:spAutoFit/>
          </a:bodyPr>
          <a:lstStyle/>
          <a:p>
            <a:pPr marL="1788795">
              <a:lnSpc>
                <a:spcPct val="100000"/>
              </a:lnSpc>
              <a:spcBef>
                <a:spcPts val="100"/>
              </a:spcBef>
            </a:pPr>
            <a:r>
              <a:rPr sz="2000" b="1" dirty="0">
                <a:solidFill>
                  <a:schemeClr val="tx1"/>
                </a:solidFill>
                <a:latin typeface="Times New Roman"/>
                <a:cs typeface="Times New Roman"/>
              </a:rPr>
              <a:t>Q2. </a:t>
            </a:r>
            <a:r>
              <a:rPr sz="2000" dirty="0">
                <a:solidFill>
                  <a:schemeClr val="tx1"/>
                </a:solidFill>
              </a:rPr>
              <a:t>Calculate</a:t>
            </a:r>
            <a:r>
              <a:rPr sz="2000" spc="-25" dirty="0">
                <a:solidFill>
                  <a:schemeClr val="tx1"/>
                </a:solidFill>
              </a:rPr>
              <a:t> </a:t>
            </a:r>
            <a:r>
              <a:rPr sz="2000" dirty="0">
                <a:solidFill>
                  <a:schemeClr val="tx1"/>
                </a:solidFill>
              </a:rPr>
              <a:t>the net input</a:t>
            </a:r>
            <a:r>
              <a:rPr sz="2000" spc="-15" dirty="0">
                <a:solidFill>
                  <a:schemeClr val="tx1"/>
                </a:solidFill>
              </a:rPr>
              <a:t> </a:t>
            </a:r>
            <a:r>
              <a:rPr sz="2000" dirty="0">
                <a:solidFill>
                  <a:schemeClr val="tx1"/>
                </a:solidFill>
              </a:rPr>
              <a:t>for</a:t>
            </a:r>
            <a:r>
              <a:rPr sz="2000" spc="5" dirty="0">
                <a:solidFill>
                  <a:schemeClr val="tx1"/>
                </a:solidFill>
              </a:rPr>
              <a:t> </a:t>
            </a:r>
            <a:r>
              <a:rPr sz="2000" dirty="0">
                <a:solidFill>
                  <a:schemeClr val="tx1"/>
                </a:solidFill>
              </a:rPr>
              <a:t>the network</a:t>
            </a:r>
            <a:r>
              <a:rPr sz="2000" spc="-15" dirty="0">
                <a:solidFill>
                  <a:schemeClr val="tx1"/>
                </a:solidFill>
              </a:rPr>
              <a:t> </a:t>
            </a:r>
            <a:r>
              <a:rPr sz="2000" spc="-5" dirty="0">
                <a:solidFill>
                  <a:schemeClr val="tx1"/>
                </a:solidFill>
              </a:rPr>
              <a:t>shown</a:t>
            </a:r>
            <a:r>
              <a:rPr sz="2000" dirty="0">
                <a:solidFill>
                  <a:schemeClr val="tx1"/>
                </a:solidFill>
              </a:rPr>
              <a:t> in </a:t>
            </a:r>
            <a:r>
              <a:rPr sz="2000" spc="-5" dirty="0">
                <a:solidFill>
                  <a:schemeClr val="tx1"/>
                </a:solidFill>
              </a:rPr>
              <a:t>Figure</a:t>
            </a:r>
            <a:r>
              <a:rPr sz="2000" dirty="0">
                <a:solidFill>
                  <a:schemeClr val="tx1"/>
                </a:solidFill>
              </a:rPr>
              <a:t> with </a:t>
            </a:r>
            <a:r>
              <a:rPr sz="2000" spc="-5" dirty="0">
                <a:solidFill>
                  <a:schemeClr val="tx1"/>
                </a:solidFill>
              </a:rPr>
              <a:t>bias</a:t>
            </a:r>
            <a:r>
              <a:rPr sz="2000" spc="-15" dirty="0">
                <a:solidFill>
                  <a:schemeClr val="tx1"/>
                </a:solidFill>
              </a:rPr>
              <a:t> </a:t>
            </a:r>
            <a:r>
              <a:rPr sz="2000" dirty="0">
                <a:solidFill>
                  <a:schemeClr val="tx1"/>
                </a:solidFill>
              </a:rPr>
              <a:t>included</a:t>
            </a:r>
            <a:r>
              <a:rPr sz="2000" spc="-20" dirty="0">
                <a:solidFill>
                  <a:schemeClr val="tx1"/>
                </a:solidFill>
              </a:rPr>
              <a:t> </a:t>
            </a:r>
            <a:r>
              <a:rPr sz="2000" dirty="0">
                <a:solidFill>
                  <a:schemeClr val="tx1"/>
                </a:solidFill>
              </a:rPr>
              <a:t>in the</a:t>
            </a:r>
            <a:r>
              <a:rPr sz="2000" spc="-15" dirty="0">
                <a:solidFill>
                  <a:schemeClr val="tx1"/>
                </a:solidFill>
              </a:rPr>
              <a:t> </a:t>
            </a:r>
            <a:r>
              <a:rPr sz="2000" dirty="0">
                <a:solidFill>
                  <a:schemeClr val="tx1"/>
                </a:solidFill>
              </a:rPr>
              <a:t>network.</a:t>
            </a:r>
          </a:p>
        </p:txBody>
      </p:sp>
      <p:pic>
        <p:nvPicPr>
          <p:cNvPr id="6" name="object 8">
            <a:extLst>
              <a:ext uri="{FF2B5EF4-FFF2-40B4-BE49-F238E27FC236}">
                <a16:creationId xmlns:a16="http://schemas.microsoft.com/office/drawing/2014/main" id="{10B1DBCE-C2BD-D4A1-E853-54E321B68D75}"/>
              </a:ext>
            </a:extLst>
          </p:cNvPr>
          <p:cNvPicPr/>
          <p:nvPr/>
        </p:nvPicPr>
        <p:blipFill>
          <a:blip r:embed="rId2" cstate="print"/>
          <a:stretch>
            <a:fillRect/>
          </a:stretch>
        </p:blipFill>
        <p:spPr>
          <a:xfrm>
            <a:off x="2527300" y="2049060"/>
            <a:ext cx="4971288" cy="2282952"/>
          </a:xfrm>
          <a:prstGeom prst="rect">
            <a:avLst/>
          </a:prstGeom>
        </p:spPr>
      </p:pic>
      <p:sp>
        <p:nvSpPr>
          <p:cNvPr id="8" name="TextBox 7">
            <a:extLst>
              <a:ext uri="{FF2B5EF4-FFF2-40B4-BE49-F238E27FC236}">
                <a16:creationId xmlns:a16="http://schemas.microsoft.com/office/drawing/2014/main" id="{58799EAE-53A1-9A57-7687-D766D28E9787}"/>
              </a:ext>
            </a:extLst>
          </p:cNvPr>
          <p:cNvSpPr txBox="1"/>
          <p:nvPr/>
        </p:nvSpPr>
        <p:spPr>
          <a:xfrm>
            <a:off x="1496300" y="4724707"/>
            <a:ext cx="1716800" cy="369332"/>
          </a:xfrm>
          <a:prstGeom prst="rect">
            <a:avLst/>
          </a:prstGeom>
          <a:noFill/>
        </p:spPr>
        <p:txBody>
          <a:bodyPr wrap="square">
            <a:spAutoFit/>
          </a:bodyPr>
          <a:lstStyle/>
          <a:p>
            <a:r>
              <a:rPr lang="en-IN" dirty="0"/>
              <a:t> </a:t>
            </a:r>
            <a:r>
              <a:rPr lang="en-IN" b="1" u="sng" dirty="0">
                <a:latin typeface="Times New Roman" panose="02020603050405020304" pitchFamily="18" charset="0"/>
                <a:cs typeface="Times New Roman" panose="02020603050405020304" pitchFamily="18" charset="0"/>
              </a:rPr>
              <a:t>Answer- 0.93</a:t>
            </a:r>
          </a:p>
        </p:txBody>
      </p:sp>
    </p:spTree>
    <p:extLst>
      <p:ext uri="{BB962C8B-B14F-4D97-AF65-F5344CB8AC3E}">
        <p14:creationId xmlns:p14="http://schemas.microsoft.com/office/powerpoint/2010/main" val="146675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112</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AF466EA6-7D8C-7760-C609-749174F1789D}"/>
              </a:ext>
            </a:extLst>
          </p:cNvPr>
          <p:cNvSpPr txBox="1"/>
          <p:nvPr/>
        </p:nvSpPr>
        <p:spPr>
          <a:xfrm>
            <a:off x="796814" y="1107764"/>
            <a:ext cx="5344510" cy="461665"/>
          </a:xfrm>
          <a:prstGeom prst="rect">
            <a:avLst/>
          </a:prstGeom>
          <a:noFill/>
        </p:spPr>
        <p:txBody>
          <a:bodyPr wrap="square">
            <a:spAutoFit/>
          </a:bodyPr>
          <a:lstStyle/>
          <a:p>
            <a:r>
              <a:rPr lang="en-IN" sz="2400" b="1" u="sng" dirty="0">
                <a:latin typeface="Times New Roman" panose="02020603050405020304" pitchFamily="18" charset="0"/>
                <a:cs typeface="Times New Roman" panose="02020603050405020304" pitchFamily="18" charset="0"/>
              </a:rPr>
              <a:t>Binary Step Function</a:t>
            </a:r>
          </a:p>
        </p:txBody>
      </p:sp>
      <p:sp>
        <p:nvSpPr>
          <p:cNvPr id="8" name="TextBox 7">
            <a:extLst>
              <a:ext uri="{FF2B5EF4-FFF2-40B4-BE49-F238E27FC236}">
                <a16:creationId xmlns:a16="http://schemas.microsoft.com/office/drawing/2014/main" id="{A0FC3826-B37E-7B2C-141A-8B1E769213B7}"/>
              </a:ext>
            </a:extLst>
          </p:cNvPr>
          <p:cNvSpPr txBox="1"/>
          <p:nvPr/>
        </p:nvSpPr>
        <p:spPr>
          <a:xfrm>
            <a:off x="796814" y="1729619"/>
            <a:ext cx="9579086"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Binary step function depends on a threshold value that decides whether a neuron should be activated or not.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input fed to the activation function is compared to a certain threshold; if the input is greater than it, then the neuron is activated, else it is deactivated, meaning that its output is not passed on to the next hidden layer</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FEE5ECA-E627-A695-BDAB-354294C8C13E}"/>
              </a:ext>
            </a:extLst>
          </p:cNvPr>
          <p:cNvPicPr>
            <a:picLocks noChangeAspect="1"/>
          </p:cNvPicPr>
          <p:nvPr/>
        </p:nvPicPr>
        <p:blipFill>
          <a:blip r:embed="rId2"/>
          <a:stretch>
            <a:fillRect/>
          </a:stretch>
        </p:blipFill>
        <p:spPr>
          <a:xfrm>
            <a:off x="2285897" y="4109313"/>
            <a:ext cx="3620860" cy="2386000"/>
          </a:xfrm>
          <a:prstGeom prst="rect">
            <a:avLst/>
          </a:prstGeom>
        </p:spPr>
      </p:pic>
      <p:pic>
        <p:nvPicPr>
          <p:cNvPr id="12" name="Picture 11">
            <a:extLst>
              <a:ext uri="{FF2B5EF4-FFF2-40B4-BE49-F238E27FC236}">
                <a16:creationId xmlns:a16="http://schemas.microsoft.com/office/drawing/2014/main" id="{A860F4CC-92DA-C747-7846-F33F8699E675}"/>
              </a:ext>
            </a:extLst>
          </p:cNvPr>
          <p:cNvPicPr>
            <a:picLocks noChangeAspect="1"/>
          </p:cNvPicPr>
          <p:nvPr/>
        </p:nvPicPr>
        <p:blipFill>
          <a:blip r:embed="rId3"/>
          <a:stretch>
            <a:fillRect/>
          </a:stretch>
        </p:blipFill>
        <p:spPr>
          <a:xfrm>
            <a:off x="7251700" y="4484690"/>
            <a:ext cx="2806071" cy="1412986"/>
          </a:xfrm>
          <a:prstGeom prst="rect">
            <a:avLst/>
          </a:prstGeom>
        </p:spPr>
      </p:pic>
    </p:spTree>
    <p:extLst>
      <p:ext uri="{BB962C8B-B14F-4D97-AF65-F5344CB8AC3E}">
        <p14:creationId xmlns:p14="http://schemas.microsoft.com/office/powerpoint/2010/main" val="28087722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113</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8" name="TextBox 7">
            <a:extLst>
              <a:ext uri="{FF2B5EF4-FFF2-40B4-BE49-F238E27FC236}">
                <a16:creationId xmlns:a16="http://schemas.microsoft.com/office/drawing/2014/main" id="{B6D9EE6E-41CA-40AF-AB8E-1CA33A869F78}"/>
              </a:ext>
            </a:extLst>
          </p:cNvPr>
          <p:cNvSpPr txBox="1"/>
          <p:nvPr/>
        </p:nvSpPr>
        <p:spPr>
          <a:xfrm>
            <a:off x="622300" y="1213315"/>
            <a:ext cx="9974651" cy="3046988"/>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Linear Activation Function</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linear activation function, also known as "no activation," or "identity function" (multiplied x1.0), is where the activation is proportional to the input.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function doesn't do anything to the weighted sum of the input, it simply spits out the value it was given.</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A7CBCD4-F1A8-4468-E7E6-2CFC1BB9932B}"/>
              </a:ext>
            </a:extLst>
          </p:cNvPr>
          <p:cNvPicPr>
            <a:picLocks noChangeAspect="1"/>
          </p:cNvPicPr>
          <p:nvPr/>
        </p:nvPicPr>
        <p:blipFill>
          <a:blip r:embed="rId2"/>
          <a:stretch>
            <a:fillRect/>
          </a:stretch>
        </p:blipFill>
        <p:spPr>
          <a:xfrm>
            <a:off x="4115285" y="4463842"/>
            <a:ext cx="1838582" cy="1495634"/>
          </a:xfrm>
          <a:prstGeom prst="rect">
            <a:avLst/>
          </a:prstGeom>
        </p:spPr>
      </p:pic>
    </p:spTree>
    <p:extLst>
      <p:ext uri="{BB962C8B-B14F-4D97-AF65-F5344CB8AC3E}">
        <p14:creationId xmlns:p14="http://schemas.microsoft.com/office/powerpoint/2010/main" val="9689296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114</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94C11961-C3C6-0BEA-830E-7DB9FAE2D096}"/>
              </a:ext>
            </a:extLst>
          </p:cNvPr>
          <p:cNvSpPr txBox="1"/>
          <p:nvPr/>
        </p:nvSpPr>
        <p:spPr>
          <a:xfrm>
            <a:off x="786304" y="1115975"/>
            <a:ext cx="9589596"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However, a linear activation function has </a:t>
            </a:r>
            <a:r>
              <a:rPr lang="en-US" sz="2400" dirty="0">
                <a:solidFill>
                  <a:srgbClr val="00B0F0"/>
                </a:solidFill>
                <a:latin typeface="Times New Roman" panose="02020603050405020304" pitchFamily="18" charset="0"/>
                <a:cs typeface="Times New Roman" panose="02020603050405020304" pitchFamily="18" charset="0"/>
              </a:rPr>
              <a:t>two major problems </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not possible to use backpropagation as the derivative of the function is a constant and has no relation to the input x.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layers of the neural network will collapse into one if a linear activation function is used.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1639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115</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71DF9CAC-E1C5-CEEF-E242-B8BEC53BE0D0}"/>
              </a:ext>
            </a:extLst>
          </p:cNvPr>
          <p:cNvSpPr txBox="1"/>
          <p:nvPr/>
        </p:nvSpPr>
        <p:spPr>
          <a:xfrm>
            <a:off x="622300" y="1196338"/>
            <a:ext cx="9671882" cy="4031873"/>
          </a:xfrm>
          <a:prstGeom prst="rect">
            <a:avLst/>
          </a:prstGeom>
          <a:noFill/>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Non-Linear Activation Functions</a:t>
            </a:r>
          </a:p>
          <a:p>
            <a:pPr algn="just"/>
            <a:endParaRPr lang="en-US" sz="20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Non-linear activation functions solve the following limitations of linear activation functions: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allow backpropagation because now the derivative function would be related to the input, and it’s possible to go back and understand which weights in the input neurons can provide a better prediction.</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allow the stacking of multiple layers of neurons as the output would now be a non-linear combination of input passed through multiple layers.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0321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116</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276CF171-90BB-97C9-EC27-FF2A2A680819}"/>
              </a:ext>
            </a:extLst>
          </p:cNvPr>
          <p:cNvSpPr txBox="1"/>
          <p:nvPr/>
        </p:nvSpPr>
        <p:spPr>
          <a:xfrm>
            <a:off x="825892" y="1101288"/>
            <a:ext cx="787360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Non-Linear Neural Networks Activation Functions</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9E1859B-5723-4EB0-E1DC-AF728F6DE842}"/>
              </a:ext>
            </a:extLst>
          </p:cNvPr>
          <p:cNvSpPr txBox="1"/>
          <p:nvPr/>
        </p:nvSpPr>
        <p:spPr>
          <a:xfrm>
            <a:off x="825892" y="1654465"/>
            <a:ext cx="5344510" cy="430887"/>
          </a:xfrm>
          <a:prstGeom prst="rect">
            <a:avLst/>
          </a:prstGeom>
          <a:noFill/>
        </p:spPr>
        <p:txBody>
          <a:bodyPr wrap="square">
            <a:spAutoFit/>
          </a:bodyPr>
          <a:lstStyle/>
          <a:p>
            <a:pPr marL="342900" indent="-342900">
              <a:buFont typeface="Wingdings" panose="05000000000000000000" pitchFamily="2" charset="2"/>
              <a:buChar char="q"/>
            </a:pPr>
            <a:r>
              <a:rPr lang="en-IN" sz="2200" b="1" i="1" dirty="0">
                <a:latin typeface="Times New Roman" panose="02020603050405020304" pitchFamily="18" charset="0"/>
                <a:cs typeface="Times New Roman" panose="02020603050405020304" pitchFamily="18" charset="0"/>
              </a:rPr>
              <a:t>Sigmoid / Logistic Activation Function </a:t>
            </a:r>
          </a:p>
        </p:txBody>
      </p:sp>
      <p:sp>
        <p:nvSpPr>
          <p:cNvPr id="10" name="TextBox 9">
            <a:extLst>
              <a:ext uri="{FF2B5EF4-FFF2-40B4-BE49-F238E27FC236}">
                <a16:creationId xmlns:a16="http://schemas.microsoft.com/office/drawing/2014/main" id="{A9E2772F-9756-9856-DACA-B1DB5725E595}"/>
              </a:ext>
            </a:extLst>
          </p:cNvPr>
          <p:cNvSpPr txBox="1"/>
          <p:nvPr/>
        </p:nvSpPr>
        <p:spPr>
          <a:xfrm>
            <a:off x="825892" y="2252526"/>
            <a:ext cx="9550008" cy="3600986"/>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function takes any real value as input and outputs values in the range of 0 to 1.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larger the input (more positive), the closer the output value will be to 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IN" dirty="0"/>
          </a:p>
          <a:p>
            <a:endParaRPr lang="en-US" dirty="0"/>
          </a:p>
          <a:p>
            <a:endParaRPr lang="en-IN" dirty="0"/>
          </a:p>
        </p:txBody>
      </p:sp>
      <p:pic>
        <p:nvPicPr>
          <p:cNvPr id="14" name="Picture 13">
            <a:extLst>
              <a:ext uri="{FF2B5EF4-FFF2-40B4-BE49-F238E27FC236}">
                <a16:creationId xmlns:a16="http://schemas.microsoft.com/office/drawing/2014/main" id="{4FB4CF36-0DAE-E7D4-D9BB-D3C92C46AD9B}"/>
              </a:ext>
            </a:extLst>
          </p:cNvPr>
          <p:cNvPicPr>
            <a:picLocks noChangeAspect="1"/>
          </p:cNvPicPr>
          <p:nvPr/>
        </p:nvPicPr>
        <p:blipFill>
          <a:blip r:embed="rId2"/>
          <a:stretch>
            <a:fillRect/>
          </a:stretch>
        </p:blipFill>
        <p:spPr>
          <a:xfrm>
            <a:off x="3915886" y="4068221"/>
            <a:ext cx="3286584" cy="2343477"/>
          </a:xfrm>
          <a:prstGeom prst="rect">
            <a:avLst/>
          </a:prstGeom>
        </p:spPr>
      </p:pic>
    </p:spTree>
    <p:extLst>
      <p:ext uri="{BB962C8B-B14F-4D97-AF65-F5344CB8AC3E}">
        <p14:creationId xmlns:p14="http://schemas.microsoft.com/office/powerpoint/2010/main" val="34955648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117</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B1A4E437-BBAC-9EE5-72D6-9EF3D10BC9F7}"/>
              </a:ext>
            </a:extLst>
          </p:cNvPr>
          <p:cNvSpPr txBox="1"/>
          <p:nvPr/>
        </p:nvSpPr>
        <p:spPr>
          <a:xfrm>
            <a:off x="622300" y="1168771"/>
            <a:ext cx="9818282"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Why sigmoid/logistic activation function is one of the most widely used functions: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commonly used for models where we have to predict the probability as an output.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function is differentiable and provides a smooth gradient, i.e., preventing jumps in output values. </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3F75F4C-3917-BADD-B60B-88F648FFC658}"/>
              </a:ext>
            </a:extLst>
          </p:cNvPr>
          <p:cNvPicPr>
            <a:picLocks noChangeAspect="1"/>
          </p:cNvPicPr>
          <p:nvPr/>
        </p:nvPicPr>
        <p:blipFill>
          <a:blip r:embed="rId3"/>
          <a:stretch>
            <a:fillRect/>
          </a:stretch>
        </p:blipFill>
        <p:spPr>
          <a:xfrm>
            <a:off x="3365500" y="4411869"/>
            <a:ext cx="3503350" cy="2451840"/>
          </a:xfrm>
          <a:prstGeom prst="rect">
            <a:avLst/>
          </a:prstGeom>
        </p:spPr>
      </p:pic>
    </p:spTree>
    <p:extLst>
      <p:ext uri="{BB962C8B-B14F-4D97-AF65-F5344CB8AC3E}">
        <p14:creationId xmlns:p14="http://schemas.microsoft.com/office/powerpoint/2010/main" val="1759266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118</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49B9AA3F-2472-0941-3B5B-44FCA7BA6836}"/>
              </a:ext>
            </a:extLst>
          </p:cNvPr>
          <p:cNvSpPr txBox="1"/>
          <p:nvPr/>
        </p:nvSpPr>
        <p:spPr>
          <a:xfrm>
            <a:off x="818272" y="1101287"/>
            <a:ext cx="9557627" cy="4088620"/>
          </a:xfrm>
          <a:prstGeom prst="rect">
            <a:avLst/>
          </a:prstGeom>
          <a:noFill/>
        </p:spPr>
        <p:txBody>
          <a:bodyPr wrap="square">
            <a:spAutoFit/>
          </a:bodyPr>
          <a:lstStyle/>
          <a:p>
            <a:pPr marL="342900" indent="-342900">
              <a:buFont typeface="Wingdings" panose="05000000000000000000" pitchFamily="2" charset="2"/>
              <a:buChar char="q"/>
            </a:pPr>
            <a:r>
              <a:rPr lang="en-US" sz="2400" b="1" i="1" dirty="0">
                <a:latin typeface="Times New Roman" panose="02020603050405020304" pitchFamily="18" charset="0"/>
                <a:cs typeface="Times New Roman" panose="02020603050405020304" pitchFamily="18" charset="0"/>
              </a:rPr>
              <a:t>Tanh Function (Hyperbolic Tangent)</a:t>
            </a:r>
          </a:p>
          <a:p>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Tanh function is very similar to the sigmoid/logistic activation function, with the difference in output range of -1 to 1. </a:t>
            </a: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Tanh, the larger the input (more positive), the closer the output value will be to 1.0, whereas the smaller the input (more negative), the closer the output will be to -1.0.</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3018A25-0D34-3BF5-0C5E-D8C419E3F01A}"/>
              </a:ext>
            </a:extLst>
          </p:cNvPr>
          <p:cNvPicPr>
            <a:picLocks noChangeAspect="1"/>
          </p:cNvPicPr>
          <p:nvPr/>
        </p:nvPicPr>
        <p:blipFill>
          <a:blip r:embed="rId2"/>
          <a:stretch>
            <a:fillRect/>
          </a:stretch>
        </p:blipFill>
        <p:spPr>
          <a:xfrm>
            <a:off x="4965700" y="4845360"/>
            <a:ext cx="2691050" cy="2118166"/>
          </a:xfrm>
          <a:prstGeom prst="rect">
            <a:avLst/>
          </a:prstGeom>
        </p:spPr>
      </p:pic>
    </p:spTree>
    <p:extLst>
      <p:ext uri="{BB962C8B-B14F-4D97-AF65-F5344CB8AC3E}">
        <p14:creationId xmlns:p14="http://schemas.microsoft.com/office/powerpoint/2010/main" val="14594949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119</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399A8747-5F1C-C570-1711-ACCF213FFF3E}"/>
              </a:ext>
            </a:extLst>
          </p:cNvPr>
          <p:cNvSpPr txBox="1"/>
          <p:nvPr/>
        </p:nvSpPr>
        <p:spPr>
          <a:xfrm>
            <a:off x="818272" y="1266825"/>
            <a:ext cx="9405227" cy="452431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Advantages</a:t>
            </a:r>
            <a:r>
              <a:rPr lang="en-US" sz="2400" dirty="0">
                <a:latin typeface="Times New Roman" panose="02020603050405020304" pitchFamily="18" charset="0"/>
                <a:cs typeface="Times New Roman" panose="02020603050405020304" pitchFamily="18" charset="0"/>
              </a:rPr>
              <a:t> of using this activation function are:</a:t>
            </a:r>
          </a:p>
          <a:p>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output of the tanh activation function is Zero centered; hence we can easily map the output values as strongly negative, neutral, or strongly positive.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Usually used in hidden layers of a neural network as its values lie between -1 to; therefore, the mean for the hidden layer comes out to be 0 or very close to it.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helps in centering the data and makes learning for the next layer much easier.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25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6663" y="24637"/>
            <a:ext cx="5258435" cy="764540"/>
          </a:xfrm>
          <a:prstGeom prst="rect">
            <a:avLst/>
          </a:prstGeom>
        </p:spPr>
        <p:txBody>
          <a:bodyPr vert="horz" wrap="square" lIns="0" tIns="12065" rIns="0" bIns="0" rtlCol="0">
            <a:spAutoFit/>
          </a:bodyPr>
          <a:lstStyle/>
          <a:p>
            <a:pPr marL="12700">
              <a:lnSpc>
                <a:spcPct val="100000"/>
              </a:lnSpc>
              <a:spcBef>
                <a:spcPts val="95"/>
              </a:spcBef>
            </a:pPr>
            <a:r>
              <a:rPr sz="4850" spc="-10" dirty="0"/>
              <a:t>Brief</a:t>
            </a:r>
            <a:r>
              <a:rPr sz="4850" spc="-15" dirty="0"/>
              <a:t> </a:t>
            </a:r>
            <a:r>
              <a:rPr sz="4850" spc="-10" dirty="0"/>
              <a:t>History </a:t>
            </a:r>
            <a:r>
              <a:rPr sz="4850" spc="-5" dirty="0"/>
              <a:t>of</a:t>
            </a:r>
            <a:r>
              <a:rPr sz="4850" spc="-10" dirty="0"/>
              <a:t> AI</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73"/>
            <a:ext cx="10075545" cy="2517775"/>
          </a:xfrm>
          <a:custGeom>
            <a:avLst/>
            <a:gdLst/>
            <a:ahLst/>
            <a:cxnLst/>
            <a:rect l="l" t="t" r="r" b="b"/>
            <a:pathLst>
              <a:path w="10075545" h="2517775">
                <a:moveTo>
                  <a:pt x="10075278" y="0"/>
                </a:moveTo>
                <a:lnTo>
                  <a:pt x="0" y="0"/>
                </a:lnTo>
                <a:lnTo>
                  <a:pt x="0" y="838962"/>
                </a:lnTo>
                <a:lnTo>
                  <a:pt x="0" y="839724"/>
                </a:lnTo>
                <a:lnTo>
                  <a:pt x="0" y="1677924"/>
                </a:lnTo>
                <a:lnTo>
                  <a:pt x="0" y="1678686"/>
                </a:lnTo>
                <a:lnTo>
                  <a:pt x="0" y="2517648"/>
                </a:lnTo>
                <a:lnTo>
                  <a:pt x="10075278" y="2517648"/>
                </a:lnTo>
                <a:lnTo>
                  <a:pt x="10075278" y="1678686"/>
                </a:lnTo>
                <a:lnTo>
                  <a:pt x="10075278" y="1677924"/>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7" name="object 7"/>
          <p:cNvSpPr txBox="1"/>
          <p:nvPr/>
        </p:nvSpPr>
        <p:spPr>
          <a:xfrm>
            <a:off x="900817" y="1162684"/>
            <a:ext cx="8402320" cy="4935220"/>
          </a:xfrm>
          <a:prstGeom prst="rect">
            <a:avLst/>
          </a:prstGeom>
        </p:spPr>
        <p:txBody>
          <a:bodyPr vert="horz" wrap="square" lIns="0" tIns="201295" rIns="0" bIns="0" rtlCol="0">
            <a:spAutoFit/>
          </a:bodyPr>
          <a:lstStyle/>
          <a:p>
            <a:pPr marL="529590" indent="-517525">
              <a:lnSpc>
                <a:spcPct val="100000"/>
              </a:lnSpc>
              <a:spcBef>
                <a:spcPts val="1585"/>
              </a:spcBef>
              <a:buSzPct val="70833"/>
              <a:buFont typeface="Wingdings"/>
              <a:buChar char=""/>
              <a:tabLst>
                <a:tab pos="529590" algn="l"/>
                <a:tab pos="530225" algn="l"/>
              </a:tabLst>
            </a:pPr>
            <a:r>
              <a:rPr sz="2400" b="1" spc="10" dirty="0">
                <a:solidFill>
                  <a:srgbClr val="000065"/>
                </a:solidFill>
                <a:latin typeface="Arial"/>
                <a:cs typeface="Arial"/>
              </a:rPr>
              <a:t>But</a:t>
            </a:r>
            <a:r>
              <a:rPr sz="2400" b="1" dirty="0">
                <a:solidFill>
                  <a:srgbClr val="000065"/>
                </a:solidFill>
                <a:latin typeface="Arial"/>
                <a:cs typeface="Arial"/>
              </a:rPr>
              <a:t> </a:t>
            </a:r>
            <a:r>
              <a:rPr sz="2400" b="1" spc="10" dirty="0">
                <a:solidFill>
                  <a:srgbClr val="000065"/>
                </a:solidFill>
                <a:latin typeface="Arial"/>
                <a:cs typeface="Arial"/>
              </a:rPr>
              <a:t>in</a:t>
            </a:r>
            <a:r>
              <a:rPr sz="2400" b="1" spc="15" dirty="0">
                <a:solidFill>
                  <a:srgbClr val="000065"/>
                </a:solidFill>
                <a:latin typeface="Arial"/>
                <a:cs typeface="Arial"/>
              </a:rPr>
              <a:t> </a:t>
            </a:r>
            <a:r>
              <a:rPr sz="2400" b="1" spc="10" dirty="0">
                <a:solidFill>
                  <a:srgbClr val="000065"/>
                </a:solidFill>
                <a:latin typeface="Arial"/>
                <a:cs typeface="Arial"/>
              </a:rPr>
              <a:t>parallel…</a:t>
            </a:r>
            <a:r>
              <a:rPr sz="2400" b="1" spc="15" dirty="0">
                <a:solidFill>
                  <a:srgbClr val="000065"/>
                </a:solidFill>
                <a:latin typeface="Arial"/>
                <a:cs typeface="Arial"/>
              </a:rPr>
              <a:t> </a:t>
            </a:r>
            <a:r>
              <a:rPr sz="2400" b="1" spc="10" dirty="0">
                <a:solidFill>
                  <a:srgbClr val="000065"/>
                </a:solidFill>
                <a:latin typeface="Arial"/>
                <a:cs typeface="Arial"/>
              </a:rPr>
              <a:t>expert</a:t>
            </a:r>
            <a:r>
              <a:rPr sz="2400" b="1" dirty="0">
                <a:solidFill>
                  <a:srgbClr val="000065"/>
                </a:solidFill>
                <a:latin typeface="Arial"/>
                <a:cs typeface="Arial"/>
              </a:rPr>
              <a:t> </a:t>
            </a:r>
            <a:r>
              <a:rPr sz="2400" b="1" spc="10" dirty="0">
                <a:solidFill>
                  <a:srgbClr val="000065"/>
                </a:solidFill>
                <a:latin typeface="Arial"/>
                <a:cs typeface="Arial"/>
              </a:rPr>
              <a:t>systems</a:t>
            </a:r>
            <a:r>
              <a:rPr sz="2400" b="1" spc="5" dirty="0">
                <a:solidFill>
                  <a:srgbClr val="000065"/>
                </a:solidFill>
                <a:latin typeface="Arial"/>
                <a:cs typeface="Arial"/>
              </a:rPr>
              <a:t> </a:t>
            </a:r>
            <a:r>
              <a:rPr sz="2400" b="1" spc="10" dirty="0">
                <a:solidFill>
                  <a:srgbClr val="000065"/>
                </a:solidFill>
                <a:latin typeface="Arial"/>
                <a:cs typeface="Arial"/>
              </a:rPr>
              <a:t>rise</a:t>
            </a:r>
            <a:r>
              <a:rPr sz="2400" b="1" spc="5" dirty="0">
                <a:solidFill>
                  <a:srgbClr val="000065"/>
                </a:solidFill>
                <a:latin typeface="Arial"/>
                <a:cs typeface="Arial"/>
              </a:rPr>
              <a:t> </a:t>
            </a:r>
            <a:r>
              <a:rPr sz="2400" b="1" spc="10" dirty="0">
                <a:solidFill>
                  <a:srgbClr val="000065"/>
                </a:solidFill>
                <a:latin typeface="Arial"/>
                <a:cs typeface="Arial"/>
              </a:rPr>
              <a:t>and grow</a:t>
            </a:r>
            <a:endParaRPr sz="2400">
              <a:latin typeface="Arial"/>
              <a:cs typeface="Arial"/>
            </a:endParaRPr>
          </a:p>
          <a:p>
            <a:pPr marL="1012825" lvl="1" indent="-481965">
              <a:lnSpc>
                <a:spcPct val="100000"/>
              </a:lnSpc>
              <a:spcBef>
                <a:spcPts val="1335"/>
              </a:spcBef>
              <a:buClr>
                <a:srgbClr val="CC3300"/>
              </a:buClr>
              <a:buSzPct val="75000"/>
              <a:buFont typeface="Wingdings"/>
              <a:buChar char=""/>
              <a:tabLst>
                <a:tab pos="1012825" algn="l"/>
                <a:tab pos="1013460" algn="l"/>
              </a:tabLst>
            </a:pPr>
            <a:r>
              <a:rPr sz="2200" b="1" dirty="0">
                <a:solidFill>
                  <a:srgbClr val="0000FF"/>
                </a:solidFill>
                <a:latin typeface="Arial"/>
                <a:cs typeface="Arial"/>
              </a:rPr>
              <a:t>PROSPECTOR</a:t>
            </a:r>
            <a:r>
              <a:rPr sz="2200" b="1" spc="-25" dirty="0">
                <a:solidFill>
                  <a:srgbClr val="0000FF"/>
                </a:solidFill>
                <a:latin typeface="Arial"/>
                <a:cs typeface="Arial"/>
              </a:rPr>
              <a:t> </a:t>
            </a:r>
            <a:r>
              <a:rPr sz="2200" b="1" dirty="0">
                <a:solidFill>
                  <a:srgbClr val="0000FF"/>
                </a:solidFill>
                <a:latin typeface="Arial"/>
                <a:cs typeface="Arial"/>
              </a:rPr>
              <a:t>(1981)</a:t>
            </a:r>
            <a:endParaRPr sz="2200">
              <a:latin typeface="Arial"/>
              <a:cs typeface="Arial"/>
            </a:endParaRPr>
          </a:p>
          <a:p>
            <a:pPr marL="1530350" marR="777240" lvl="2" indent="-516255">
              <a:lnSpc>
                <a:spcPct val="101800"/>
              </a:lnSpc>
              <a:spcBef>
                <a:spcPts val="875"/>
              </a:spcBef>
              <a:buClr>
                <a:srgbClr val="CC3300"/>
              </a:buClr>
              <a:buSzPct val="64102"/>
              <a:buFont typeface="Wingdings"/>
              <a:buChar char=""/>
              <a:tabLst>
                <a:tab pos="1530350" algn="l"/>
                <a:tab pos="1530985" algn="l"/>
              </a:tabLst>
            </a:pPr>
            <a:r>
              <a:rPr sz="1950" b="1" spc="25" dirty="0">
                <a:solidFill>
                  <a:srgbClr val="000065"/>
                </a:solidFill>
                <a:latin typeface="Arial"/>
                <a:cs typeface="Arial"/>
              </a:rPr>
              <a:t>A </a:t>
            </a:r>
            <a:r>
              <a:rPr sz="1950" b="1" spc="15" dirty="0">
                <a:solidFill>
                  <a:srgbClr val="000065"/>
                </a:solidFill>
                <a:latin typeface="Arial"/>
                <a:cs typeface="Arial"/>
              </a:rPr>
              <a:t>computer-based </a:t>
            </a:r>
            <a:r>
              <a:rPr sz="1950" b="1" spc="10" dirty="0">
                <a:solidFill>
                  <a:srgbClr val="000065"/>
                </a:solidFill>
                <a:latin typeface="Arial"/>
                <a:cs typeface="Arial"/>
              </a:rPr>
              <a:t>consultation </a:t>
            </a:r>
            <a:r>
              <a:rPr sz="1950" b="1" spc="15" dirty="0">
                <a:solidFill>
                  <a:srgbClr val="000065"/>
                </a:solidFill>
                <a:latin typeface="Arial"/>
                <a:cs typeface="Arial"/>
              </a:rPr>
              <a:t>system </a:t>
            </a:r>
            <a:r>
              <a:rPr sz="1950" b="1" spc="10" dirty="0">
                <a:solidFill>
                  <a:srgbClr val="000065"/>
                </a:solidFill>
                <a:latin typeface="Arial"/>
                <a:cs typeface="Arial"/>
              </a:rPr>
              <a:t>for mineral </a:t>
            </a:r>
            <a:r>
              <a:rPr sz="1950" b="1" spc="-530" dirty="0">
                <a:solidFill>
                  <a:srgbClr val="000065"/>
                </a:solidFill>
                <a:latin typeface="Arial"/>
                <a:cs typeface="Arial"/>
              </a:rPr>
              <a:t> </a:t>
            </a:r>
            <a:r>
              <a:rPr sz="1950" b="1" spc="10" dirty="0">
                <a:solidFill>
                  <a:srgbClr val="000065"/>
                </a:solidFill>
                <a:latin typeface="Arial"/>
                <a:cs typeface="Arial"/>
              </a:rPr>
              <a:t>exploration.</a:t>
            </a:r>
            <a:endParaRPr sz="1950">
              <a:latin typeface="Arial"/>
              <a:cs typeface="Arial"/>
            </a:endParaRPr>
          </a:p>
          <a:p>
            <a:pPr marL="1530350" lvl="2" indent="-516255">
              <a:lnSpc>
                <a:spcPct val="100000"/>
              </a:lnSpc>
              <a:spcBef>
                <a:spcPts val="919"/>
              </a:spcBef>
              <a:buClr>
                <a:srgbClr val="CC3300"/>
              </a:buClr>
              <a:buSzPct val="64102"/>
              <a:buFont typeface="Wingdings"/>
              <a:buChar char=""/>
              <a:tabLst>
                <a:tab pos="1530350" algn="l"/>
                <a:tab pos="1530985" algn="l"/>
              </a:tabLst>
            </a:pPr>
            <a:r>
              <a:rPr sz="1950" b="1" spc="15" dirty="0">
                <a:solidFill>
                  <a:srgbClr val="000065"/>
                </a:solidFill>
                <a:latin typeface="Arial"/>
                <a:cs typeface="Arial"/>
              </a:rPr>
              <a:t>Recommending</a:t>
            </a:r>
            <a:r>
              <a:rPr sz="1950" b="1" spc="-5" dirty="0">
                <a:solidFill>
                  <a:srgbClr val="000065"/>
                </a:solidFill>
                <a:latin typeface="Arial"/>
                <a:cs typeface="Arial"/>
              </a:rPr>
              <a:t> </a:t>
            </a:r>
            <a:r>
              <a:rPr sz="1950" b="1" spc="10" dirty="0">
                <a:solidFill>
                  <a:srgbClr val="000065"/>
                </a:solidFill>
                <a:latin typeface="Arial"/>
                <a:cs typeface="Arial"/>
              </a:rPr>
              <a:t>exploratory</a:t>
            </a:r>
            <a:r>
              <a:rPr sz="1950" b="1" spc="-5" dirty="0">
                <a:solidFill>
                  <a:srgbClr val="000065"/>
                </a:solidFill>
                <a:latin typeface="Arial"/>
                <a:cs typeface="Arial"/>
              </a:rPr>
              <a:t> </a:t>
            </a:r>
            <a:r>
              <a:rPr sz="1950" b="1" spc="10" dirty="0">
                <a:solidFill>
                  <a:srgbClr val="000065"/>
                </a:solidFill>
                <a:latin typeface="Arial"/>
                <a:cs typeface="Arial"/>
              </a:rPr>
              <a:t>drilling</a:t>
            </a:r>
            <a:endParaRPr sz="1950">
              <a:latin typeface="Arial"/>
              <a:cs typeface="Arial"/>
            </a:endParaRPr>
          </a:p>
          <a:p>
            <a:pPr marL="1012825" lvl="1" indent="-481965">
              <a:lnSpc>
                <a:spcPct val="100000"/>
              </a:lnSpc>
              <a:spcBef>
                <a:spcPts val="1330"/>
              </a:spcBef>
              <a:buClr>
                <a:srgbClr val="CC3300"/>
              </a:buClr>
              <a:buSzPct val="75000"/>
              <a:buFont typeface="Wingdings"/>
              <a:buChar char=""/>
              <a:tabLst>
                <a:tab pos="1012825" algn="l"/>
                <a:tab pos="1013460" algn="l"/>
              </a:tabLst>
            </a:pPr>
            <a:r>
              <a:rPr sz="2200" spc="-5" dirty="0">
                <a:latin typeface="Arial MT"/>
                <a:cs typeface="Arial MT"/>
              </a:rPr>
              <a:t>And</a:t>
            </a:r>
            <a:r>
              <a:rPr sz="2200" spc="-15" dirty="0">
                <a:latin typeface="Arial MT"/>
                <a:cs typeface="Arial MT"/>
              </a:rPr>
              <a:t> </a:t>
            </a:r>
            <a:r>
              <a:rPr sz="2200" spc="-5" dirty="0">
                <a:latin typeface="Arial MT"/>
                <a:cs typeface="Arial MT"/>
              </a:rPr>
              <a:t>many</a:t>
            </a:r>
            <a:r>
              <a:rPr sz="2200" spc="-15" dirty="0">
                <a:latin typeface="Arial MT"/>
                <a:cs typeface="Arial MT"/>
              </a:rPr>
              <a:t> </a:t>
            </a:r>
            <a:r>
              <a:rPr sz="2200" spc="-5" dirty="0">
                <a:latin typeface="Arial MT"/>
                <a:cs typeface="Arial MT"/>
              </a:rPr>
              <a:t>others.</a:t>
            </a:r>
            <a:r>
              <a:rPr sz="2200" spc="-15" dirty="0">
                <a:latin typeface="Arial MT"/>
                <a:cs typeface="Arial MT"/>
              </a:rPr>
              <a:t> </a:t>
            </a:r>
            <a:r>
              <a:rPr sz="2200" spc="-5" dirty="0">
                <a:latin typeface="Arial MT"/>
                <a:cs typeface="Arial MT"/>
              </a:rPr>
              <a:t>Search</a:t>
            </a:r>
            <a:r>
              <a:rPr sz="2200" spc="-15" dirty="0">
                <a:latin typeface="Arial MT"/>
                <a:cs typeface="Arial MT"/>
              </a:rPr>
              <a:t> </a:t>
            </a:r>
            <a:r>
              <a:rPr sz="2200" spc="-5" dirty="0">
                <a:latin typeface="Arial MT"/>
                <a:cs typeface="Arial MT"/>
              </a:rPr>
              <a:t>the</a:t>
            </a:r>
            <a:r>
              <a:rPr sz="2200" spc="-15" dirty="0">
                <a:latin typeface="Arial MT"/>
                <a:cs typeface="Arial MT"/>
              </a:rPr>
              <a:t> </a:t>
            </a:r>
            <a:r>
              <a:rPr sz="2200" spc="-5" dirty="0">
                <a:latin typeface="Arial MT"/>
                <a:cs typeface="Arial MT"/>
              </a:rPr>
              <a:t>web</a:t>
            </a:r>
            <a:r>
              <a:rPr sz="2200" spc="-15" dirty="0">
                <a:latin typeface="Arial MT"/>
                <a:cs typeface="Arial MT"/>
              </a:rPr>
              <a:t> </a:t>
            </a:r>
            <a:r>
              <a:rPr sz="2200" spc="-5" dirty="0">
                <a:latin typeface="Arial MT"/>
                <a:cs typeface="Arial MT"/>
              </a:rPr>
              <a:t>for</a:t>
            </a:r>
            <a:r>
              <a:rPr sz="2200" spc="-10" dirty="0">
                <a:latin typeface="Arial MT"/>
                <a:cs typeface="Arial MT"/>
              </a:rPr>
              <a:t> </a:t>
            </a:r>
            <a:r>
              <a:rPr sz="2200" spc="-5" dirty="0">
                <a:latin typeface="Arial MT"/>
                <a:cs typeface="Arial MT"/>
              </a:rPr>
              <a:t>more!</a:t>
            </a:r>
            <a:endParaRPr sz="2200">
              <a:latin typeface="Arial MT"/>
              <a:cs typeface="Arial MT"/>
            </a:endParaRPr>
          </a:p>
          <a:p>
            <a:pPr marL="529590" indent="-517525">
              <a:lnSpc>
                <a:spcPct val="100000"/>
              </a:lnSpc>
              <a:spcBef>
                <a:spcPts val="1335"/>
              </a:spcBef>
              <a:buSzPct val="70833"/>
              <a:buFont typeface="Wingdings"/>
              <a:buChar char=""/>
              <a:tabLst>
                <a:tab pos="529590" algn="l"/>
                <a:tab pos="530225" algn="l"/>
              </a:tabLst>
            </a:pPr>
            <a:r>
              <a:rPr sz="2400" b="1" spc="15" dirty="0">
                <a:solidFill>
                  <a:srgbClr val="000065"/>
                </a:solidFill>
                <a:latin typeface="Arial"/>
                <a:cs typeface="Arial"/>
              </a:rPr>
              <a:t>New</a:t>
            </a:r>
            <a:r>
              <a:rPr sz="2400" b="1" spc="-15" dirty="0">
                <a:solidFill>
                  <a:srgbClr val="000065"/>
                </a:solidFill>
                <a:latin typeface="Arial"/>
                <a:cs typeface="Arial"/>
              </a:rPr>
              <a:t> </a:t>
            </a:r>
            <a:r>
              <a:rPr sz="2400" b="1" spc="10" dirty="0">
                <a:solidFill>
                  <a:srgbClr val="000065"/>
                </a:solidFill>
                <a:latin typeface="Arial"/>
                <a:cs typeface="Arial"/>
              </a:rPr>
              <a:t>funding</a:t>
            </a:r>
            <a:r>
              <a:rPr sz="2400" b="1" spc="20" dirty="0">
                <a:solidFill>
                  <a:srgbClr val="000065"/>
                </a:solidFill>
                <a:latin typeface="Arial"/>
                <a:cs typeface="Arial"/>
              </a:rPr>
              <a:t> </a:t>
            </a:r>
            <a:r>
              <a:rPr sz="2400" b="1" spc="10" dirty="0">
                <a:solidFill>
                  <a:srgbClr val="000065"/>
                </a:solidFill>
                <a:latin typeface="Arial"/>
                <a:cs typeface="Arial"/>
              </a:rPr>
              <a:t>due to this</a:t>
            </a:r>
            <a:r>
              <a:rPr sz="2400" b="1" spc="15" dirty="0">
                <a:solidFill>
                  <a:srgbClr val="000065"/>
                </a:solidFill>
                <a:latin typeface="Arial"/>
                <a:cs typeface="Arial"/>
              </a:rPr>
              <a:t> </a:t>
            </a:r>
            <a:r>
              <a:rPr sz="2400" b="1" spc="10" dirty="0">
                <a:solidFill>
                  <a:srgbClr val="000065"/>
                </a:solidFill>
                <a:latin typeface="Arial"/>
                <a:cs typeface="Arial"/>
              </a:rPr>
              <a:t>success</a:t>
            </a:r>
            <a:endParaRPr sz="2400">
              <a:latin typeface="Arial"/>
              <a:cs typeface="Arial"/>
            </a:endParaRPr>
          </a:p>
          <a:p>
            <a:pPr marL="1012825" marR="5080" lvl="1" indent="-481965">
              <a:lnSpc>
                <a:spcPct val="100000"/>
              </a:lnSpc>
              <a:spcBef>
                <a:spcPts val="1340"/>
              </a:spcBef>
              <a:buClr>
                <a:srgbClr val="CC3300"/>
              </a:buClr>
              <a:buSzPct val="75000"/>
              <a:buFont typeface="Wingdings"/>
              <a:buChar char=""/>
              <a:tabLst>
                <a:tab pos="1012825" algn="l"/>
                <a:tab pos="1013460" algn="l"/>
              </a:tabLst>
            </a:pPr>
            <a:r>
              <a:rPr sz="2200" dirty="0">
                <a:latin typeface="Arial MT"/>
                <a:cs typeface="Arial MT"/>
              </a:rPr>
              <a:t>AI</a:t>
            </a:r>
            <a:r>
              <a:rPr sz="2200" spc="-25" dirty="0">
                <a:latin typeface="Arial MT"/>
                <a:cs typeface="Arial MT"/>
              </a:rPr>
              <a:t> </a:t>
            </a:r>
            <a:r>
              <a:rPr sz="2200" dirty="0">
                <a:latin typeface="Arial MT"/>
                <a:cs typeface="Arial MT"/>
              </a:rPr>
              <a:t>groups</a:t>
            </a:r>
            <a:r>
              <a:rPr sz="2200" spc="-5" dirty="0">
                <a:latin typeface="Arial MT"/>
                <a:cs typeface="Arial MT"/>
              </a:rPr>
              <a:t> </a:t>
            </a:r>
            <a:r>
              <a:rPr sz="2200" dirty="0">
                <a:latin typeface="Arial MT"/>
                <a:cs typeface="Arial MT"/>
              </a:rPr>
              <a:t>were</a:t>
            </a:r>
            <a:r>
              <a:rPr sz="2200" spc="-10" dirty="0">
                <a:latin typeface="Arial MT"/>
                <a:cs typeface="Arial MT"/>
              </a:rPr>
              <a:t> </a:t>
            </a:r>
            <a:r>
              <a:rPr sz="2200" dirty="0">
                <a:latin typeface="Arial MT"/>
                <a:cs typeface="Arial MT"/>
              </a:rPr>
              <a:t>formed</a:t>
            </a:r>
            <a:r>
              <a:rPr sz="2200" spc="-20" dirty="0">
                <a:latin typeface="Arial MT"/>
                <a:cs typeface="Arial MT"/>
              </a:rPr>
              <a:t> </a:t>
            </a:r>
            <a:r>
              <a:rPr sz="2200" dirty="0">
                <a:latin typeface="Arial MT"/>
                <a:cs typeface="Arial MT"/>
              </a:rPr>
              <a:t>in</a:t>
            </a:r>
            <a:r>
              <a:rPr sz="2200" spc="-5" dirty="0">
                <a:latin typeface="Arial MT"/>
                <a:cs typeface="Arial MT"/>
              </a:rPr>
              <a:t> </a:t>
            </a:r>
            <a:r>
              <a:rPr sz="2200" dirty="0">
                <a:latin typeface="Arial MT"/>
                <a:cs typeface="Arial MT"/>
              </a:rPr>
              <a:t>many</a:t>
            </a:r>
            <a:r>
              <a:rPr sz="2200" spc="-25" dirty="0">
                <a:latin typeface="Arial MT"/>
                <a:cs typeface="Arial MT"/>
              </a:rPr>
              <a:t> </a:t>
            </a:r>
            <a:r>
              <a:rPr sz="2200" dirty="0">
                <a:latin typeface="Arial MT"/>
                <a:cs typeface="Arial MT"/>
              </a:rPr>
              <a:t>large</a:t>
            </a:r>
            <a:r>
              <a:rPr sz="2200" spc="-5" dirty="0">
                <a:latin typeface="Arial MT"/>
                <a:cs typeface="Arial MT"/>
              </a:rPr>
              <a:t> </a:t>
            </a:r>
            <a:r>
              <a:rPr sz="2200" dirty="0">
                <a:latin typeface="Arial MT"/>
                <a:cs typeface="Arial MT"/>
              </a:rPr>
              <a:t>companies</a:t>
            </a:r>
            <a:r>
              <a:rPr sz="2200" spc="-5" dirty="0">
                <a:latin typeface="Arial MT"/>
                <a:cs typeface="Arial MT"/>
              </a:rPr>
              <a:t> </a:t>
            </a:r>
            <a:r>
              <a:rPr sz="2200" dirty="0">
                <a:latin typeface="Arial MT"/>
                <a:cs typeface="Arial MT"/>
              </a:rPr>
              <a:t>to</a:t>
            </a:r>
            <a:r>
              <a:rPr sz="2200" spc="-25" dirty="0">
                <a:latin typeface="Arial MT"/>
                <a:cs typeface="Arial MT"/>
              </a:rPr>
              <a:t> </a:t>
            </a:r>
            <a:r>
              <a:rPr sz="2200" dirty="0">
                <a:latin typeface="Arial MT"/>
                <a:cs typeface="Arial MT"/>
              </a:rPr>
              <a:t>develop </a:t>
            </a:r>
            <a:r>
              <a:rPr sz="2200" spc="-595" dirty="0">
                <a:latin typeface="Arial MT"/>
                <a:cs typeface="Arial MT"/>
              </a:rPr>
              <a:t> </a:t>
            </a:r>
            <a:r>
              <a:rPr sz="2200" dirty="0">
                <a:latin typeface="Arial MT"/>
                <a:cs typeface="Arial MT"/>
              </a:rPr>
              <a:t>expert</a:t>
            </a:r>
            <a:r>
              <a:rPr sz="2200" spc="-25" dirty="0">
                <a:latin typeface="Arial MT"/>
                <a:cs typeface="Arial MT"/>
              </a:rPr>
              <a:t> </a:t>
            </a:r>
            <a:r>
              <a:rPr sz="2200" dirty="0">
                <a:latin typeface="Arial MT"/>
                <a:cs typeface="Arial MT"/>
              </a:rPr>
              <a:t>systems.</a:t>
            </a:r>
            <a:endParaRPr sz="2200">
              <a:latin typeface="Arial MT"/>
              <a:cs typeface="Arial MT"/>
            </a:endParaRPr>
          </a:p>
          <a:p>
            <a:pPr marL="1012825" marR="219710" lvl="1" indent="-481965">
              <a:lnSpc>
                <a:spcPct val="100000"/>
              </a:lnSpc>
              <a:spcBef>
                <a:spcPts val="1325"/>
              </a:spcBef>
              <a:buClr>
                <a:srgbClr val="CC3300"/>
              </a:buClr>
              <a:buSzPct val="75000"/>
              <a:buFont typeface="Wingdings"/>
              <a:buChar char=""/>
              <a:tabLst>
                <a:tab pos="1012825" algn="l"/>
                <a:tab pos="1013460" algn="l"/>
              </a:tabLst>
            </a:pPr>
            <a:r>
              <a:rPr sz="2200" spc="-5" dirty="0">
                <a:latin typeface="Arial MT"/>
                <a:cs typeface="Arial MT"/>
              </a:rPr>
              <a:t>1986 sales of AI-based hardware and software were $425 </a:t>
            </a:r>
            <a:r>
              <a:rPr sz="2200" spc="-600" dirty="0">
                <a:latin typeface="Arial MT"/>
                <a:cs typeface="Arial MT"/>
              </a:rPr>
              <a:t> </a:t>
            </a:r>
            <a:r>
              <a:rPr sz="2200" spc="-5" dirty="0">
                <a:latin typeface="Arial MT"/>
                <a:cs typeface="Arial MT"/>
              </a:rPr>
              <a:t>million.</a:t>
            </a:r>
            <a:endParaRPr sz="2200">
              <a:latin typeface="Arial MT"/>
              <a:cs typeface="Arial MT"/>
            </a:endParaRPr>
          </a:p>
        </p:txBody>
      </p:sp>
      <p:sp>
        <p:nvSpPr>
          <p:cNvPr id="8" name="object 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12</a:t>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120</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AB9B3884-AEBA-EEA6-B7FA-F2092E2EBCC1}"/>
              </a:ext>
            </a:extLst>
          </p:cNvPr>
          <p:cNvSpPr txBox="1"/>
          <p:nvPr/>
        </p:nvSpPr>
        <p:spPr>
          <a:xfrm>
            <a:off x="818272" y="1101287"/>
            <a:ext cx="9557627" cy="3165290"/>
          </a:xfrm>
          <a:prstGeom prst="rect">
            <a:avLst/>
          </a:prstGeom>
          <a:noFill/>
        </p:spPr>
        <p:txBody>
          <a:bodyPr wrap="square">
            <a:spAutoFit/>
          </a:bodyPr>
          <a:lstStyle/>
          <a:p>
            <a:pPr marL="342900" indent="-342900">
              <a:buFont typeface="Wingdings" panose="05000000000000000000" pitchFamily="2" charset="2"/>
              <a:buChar char="q"/>
            </a:pPr>
            <a:r>
              <a:rPr lang="en-US" sz="2400" b="1" i="1" dirty="0">
                <a:latin typeface="Times New Roman" panose="02020603050405020304" pitchFamily="18" charset="0"/>
                <a:cs typeface="Times New Roman" panose="02020603050405020304" pitchFamily="18" charset="0"/>
              </a:rPr>
              <a:t>ReLU Function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ReLU stands for </a:t>
            </a:r>
            <a:r>
              <a:rPr lang="en-US" sz="2400" dirty="0">
                <a:solidFill>
                  <a:schemeClr val="accent1"/>
                </a:solidFill>
                <a:latin typeface="Times New Roman" panose="02020603050405020304" pitchFamily="18" charset="0"/>
                <a:cs typeface="Times New Roman" panose="02020603050405020304" pitchFamily="18" charset="0"/>
              </a:rPr>
              <a:t>Rectified Linear Unit</a:t>
            </a:r>
            <a:r>
              <a:rPr lang="en-US" sz="2400" dirty="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ReLU function does not activate all the neurons at the same time.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neurons will only be deactivated if the output of the linear transformation is less than 0.</a:t>
            </a:r>
          </a:p>
          <a:p>
            <a:pPr marL="342900" indent="-342900">
              <a:lnSpc>
                <a:spcPct val="150000"/>
              </a:lnSpc>
              <a:buFont typeface="Arial" panose="020B0604020202020204" pitchFamily="34" charset="0"/>
              <a:buChar char="•"/>
            </a:pPr>
            <a:r>
              <a:rPr lang="en-US" sz="2400" b="0" i="0" dirty="0">
                <a:solidFill>
                  <a:srgbClr val="080A13"/>
                </a:solidFill>
                <a:effectLst/>
                <a:latin typeface="Times New Roman" panose="02020603050405020304" pitchFamily="18" charset="0"/>
                <a:cs typeface="Times New Roman" panose="02020603050405020304" pitchFamily="18" charset="0"/>
              </a:rPr>
              <a:t>Mathematically it can be represented as:</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474EADE-09FB-7995-7FAD-3F4E53F206FE}"/>
              </a:ext>
            </a:extLst>
          </p:cNvPr>
          <p:cNvPicPr>
            <a:picLocks noChangeAspect="1"/>
          </p:cNvPicPr>
          <p:nvPr/>
        </p:nvPicPr>
        <p:blipFill>
          <a:blip r:embed="rId2"/>
          <a:stretch>
            <a:fillRect/>
          </a:stretch>
        </p:blipFill>
        <p:spPr>
          <a:xfrm>
            <a:off x="818272" y="4371554"/>
            <a:ext cx="3238952" cy="2000529"/>
          </a:xfrm>
          <a:prstGeom prst="rect">
            <a:avLst/>
          </a:prstGeom>
        </p:spPr>
      </p:pic>
      <p:sp>
        <p:nvSpPr>
          <p:cNvPr id="9" name="TextBox 8">
            <a:extLst>
              <a:ext uri="{FF2B5EF4-FFF2-40B4-BE49-F238E27FC236}">
                <a16:creationId xmlns:a16="http://schemas.microsoft.com/office/drawing/2014/main" id="{8F197BD2-6B11-35FF-8C6B-0B6746DAF2F6}"/>
              </a:ext>
            </a:extLst>
          </p:cNvPr>
          <p:cNvSpPr txBox="1"/>
          <p:nvPr/>
        </p:nvSpPr>
        <p:spPr>
          <a:xfrm>
            <a:off x="5346699" y="4266577"/>
            <a:ext cx="5029199" cy="1938992"/>
          </a:xfrm>
          <a:prstGeom prst="rect">
            <a:avLst/>
          </a:prstGeom>
          <a:noFill/>
        </p:spPr>
        <p:txBody>
          <a:bodyPr wrap="square">
            <a:spAutoFit/>
          </a:bodyPr>
          <a:lstStyle/>
          <a:p>
            <a:r>
              <a:rPr lang="en-IN" sz="2400" b="1" i="1" u="sng" dirty="0">
                <a:latin typeface="Times New Roman" panose="02020603050405020304" pitchFamily="18" charset="0"/>
                <a:cs typeface="Times New Roman" panose="02020603050405020304" pitchFamily="18" charset="0"/>
              </a:rPr>
              <a:t>Advantages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Computationally efficient when compared to the sigmoid and tanh functions.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92550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121</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6" name="Picture 5">
            <a:extLst>
              <a:ext uri="{FF2B5EF4-FFF2-40B4-BE49-F238E27FC236}">
                <a16:creationId xmlns:a16="http://schemas.microsoft.com/office/drawing/2014/main" id="{72BE8031-D3B5-292E-B77A-69D5BF3588C3}"/>
              </a:ext>
            </a:extLst>
          </p:cNvPr>
          <p:cNvPicPr>
            <a:picLocks noChangeAspect="1"/>
          </p:cNvPicPr>
          <p:nvPr/>
        </p:nvPicPr>
        <p:blipFill rotWithShape="1">
          <a:blip r:embed="rId2"/>
          <a:srcRect l="3564" t="11650" r="8619"/>
          <a:stretch/>
        </p:blipFill>
        <p:spPr>
          <a:xfrm>
            <a:off x="1596583" y="2085873"/>
            <a:ext cx="7620000" cy="4302784"/>
          </a:xfrm>
          <a:prstGeom prst="rect">
            <a:avLst/>
          </a:prstGeom>
        </p:spPr>
      </p:pic>
      <p:sp>
        <p:nvSpPr>
          <p:cNvPr id="7" name="TextBox 6">
            <a:extLst>
              <a:ext uri="{FF2B5EF4-FFF2-40B4-BE49-F238E27FC236}">
                <a16:creationId xmlns:a16="http://schemas.microsoft.com/office/drawing/2014/main" id="{9AA847C8-A618-8695-9719-6517F0B319BB}"/>
              </a:ext>
            </a:extLst>
          </p:cNvPr>
          <p:cNvSpPr txBox="1"/>
          <p:nvPr/>
        </p:nvSpPr>
        <p:spPr>
          <a:xfrm>
            <a:off x="3213100" y="1083831"/>
            <a:ext cx="510540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How to choose activation function ??</a:t>
            </a:r>
          </a:p>
        </p:txBody>
      </p:sp>
    </p:spTree>
    <p:extLst>
      <p:ext uri="{BB962C8B-B14F-4D97-AF65-F5344CB8AC3E}">
        <p14:creationId xmlns:p14="http://schemas.microsoft.com/office/powerpoint/2010/main" val="37521657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122</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object 3">
            <a:extLst>
              <a:ext uri="{FF2B5EF4-FFF2-40B4-BE49-F238E27FC236}">
                <a16:creationId xmlns:a16="http://schemas.microsoft.com/office/drawing/2014/main" id="{E1333046-FA0D-E058-3A9E-773377A13EBE}"/>
              </a:ext>
            </a:extLst>
          </p:cNvPr>
          <p:cNvSpPr txBox="1"/>
          <p:nvPr/>
        </p:nvSpPr>
        <p:spPr>
          <a:xfrm>
            <a:off x="818272" y="1160188"/>
            <a:ext cx="9329027" cy="750847"/>
          </a:xfrm>
          <a:prstGeom prst="rect">
            <a:avLst/>
          </a:prstGeom>
        </p:spPr>
        <p:txBody>
          <a:bodyPr vert="horz" wrap="square" lIns="0" tIns="12065" rIns="0" bIns="0" rtlCol="0">
            <a:spAutoFit/>
          </a:bodyPr>
          <a:lstStyle/>
          <a:p>
            <a:pPr marL="12700">
              <a:lnSpc>
                <a:spcPct val="100000"/>
              </a:lnSpc>
              <a:spcBef>
                <a:spcPts val="95"/>
              </a:spcBef>
            </a:pPr>
            <a:r>
              <a:rPr sz="2400" b="1" spc="-5" dirty="0">
                <a:latin typeface="Times New Roman"/>
                <a:cs typeface="Times New Roman"/>
              </a:rPr>
              <a:t>Q3.</a:t>
            </a:r>
            <a:r>
              <a:rPr sz="2400" b="1" spc="10" dirty="0">
                <a:latin typeface="Times New Roman"/>
                <a:cs typeface="Times New Roman"/>
              </a:rPr>
              <a:t> </a:t>
            </a:r>
            <a:r>
              <a:rPr sz="2400" b="1" spc="-5" dirty="0">
                <a:latin typeface="Times New Roman"/>
                <a:cs typeface="Times New Roman"/>
              </a:rPr>
              <a:t>Obtain</a:t>
            </a:r>
            <a:r>
              <a:rPr sz="2400" b="1" spc="15" dirty="0">
                <a:latin typeface="Times New Roman"/>
                <a:cs typeface="Times New Roman"/>
              </a:rPr>
              <a:t> </a:t>
            </a:r>
            <a:r>
              <a:rPr sz="2400" b="1" spc="-5" dirty="0">
                <a:latin typeface="Times New Roman"/>
                <a:cs typeface="Times New Roman"/>
              </a:rPr>
              <a:t>the</a:t>
            </a:r>
            <a:r>
              <a:rPr sz="2400" b="1" spc="10" dirty="0">
                <a:latin typeface="Times New Roman"/>
                <a:cs typeface="Times New Roman"/>
              </a:rPr>
              <a:t> </a:t>
            </a:r>
            <a:r>
              <a:rPr sz="2400" b="1" dirty="0">
                <a:latin typeface="Times New Roman"/>
                <a:cs typeface="Times New Roman"/>
              </a:rPr>
              <a:t>output</a:t>
            </a:r>
            <a:r>
              <a:rPr sz="2400" b="1" spc="5" dirty="0">
                <a:latin typeface="Times New Roman"/>
                <a:cs typeface="Times New Roman"/>
              </a:rPr>
              <a:t> </a:t>
            </a:r>
            <a:r>
              <a:rPr sz="2400" b="1" spc="-5" dirty="0">
                <a:latin typeface="Times New Roman"/>
                <a:cs typeface="Times New Roman"/>
              </a:rPr>
              <a:t>of</a:t>
            </a:r>
            <a:r>
              <a:rPr sz="2400" b="1" spc="15" dirty="0">
                <a:latin typeface="Times New Roman"/>
                <a:cs typeface="Times New Roman"/>
              </a:rPr>
              <a:t> </a:t>
            </a:r>
            <a:r>
              <a:rPr sz="2400" b="1" spc="-5" dirty="0">
                <a:latin typeface="Times New Roman"/>
                <a:cs typeface="Times New Roman"/>
              </a:rPr>
              <a:t>the</a:t>
            </a:r>
            <a:r>
              <a:rPr sz="2400" b="1" spc="10" dirty="0">
                <a:latin typeface="Times New Roman"/>
                <a:cs typeface="Times New Roman"/>
              </a:rPr>
              <a:t> </a:t>
            </a:r>
            <a:r>
              <a:rPr sz="2400" b="1" spc="-5" dirty="0">
                <a:latin typeface="Times New Roman"/>
                <a:cs typeface="Times New Roman"/>
              </a:rPr>
              <a:t>neuron</a:t>
            </a:r>
            <a:r>
              <a:rPr sz="2400" b="1" spc="-50" dirty="0">
                <a:latin typeface="Times New Roman"/>
                <a:cs typeface="Times New Roman"/>
              </a:rPr>
              <a:t> </a:t>
            </a:r>
            <a:r>
              <a:rPr sz="2400" b="1" spc="-5" dirty="0">
                <a:latin typeface="Times New Roman"/>
                <a:cs typeface="Times New Roman"/>
              </a:rPr>
              <a:t>Y</a:t>
            </a:r>
            <a:r>
              <a:rPr sz="2400" b="1" spc="-60" dirty="0">
                <a:latin typeface="Times New Roman"/>
                <a:cs typeface="Times New Roman"/>
              </a:rPr>
              <a:t> </a:t>
            </a:r>
            <a:r>
              <a:rPr sz="2400" b="1" dirty="0">
                <a:latin typeface="Times New Roman"/>
                <a:cs typeface="Times New Roman"/>
              </a:rPr>
              <a:t>for</a:t>
            </a:r>
            <a:r>
              <a:rPr sz="2400" b="1" spc="5" dirty="0">
                <a:latin typeface="Times New Roman"/>
                <a:cs typeface="Times New Roman"/>
              </a:rPr>
              <a:t> </a:t>
            </a:r>
            <a:r>
              <a:rPr sz="2400" b="1" dirty="0">
                <a:latin typeface="Times New Roman"/>
                <a:cs typeface="Times New Roman"/>
              </a:rPr>
              <a:t>the</a:t>
            </a:r>
            <a:r>
              <a:rPr sz="2400" b="1" spc="5" dirty="0">
                <a:latin typeface="Times New Roman"/>
                <a:cs typeface="Times New Roman"/>
              </a:rPr>
              <a:t> </a:t>
            </a:r>
            <a:r>
              <a:rPr sz="2400" b="1" spc="-5" dirty="0">
                <a:latin typeface="Times New Roman"/>
                <a:cs typeface="Times New Roman"/>
              </a:rPr>
              <a:t>network</a:t>
            </a:r>
            <a:r>
              <a:rPr sz="2400" b="1" spc="15" dirty="0">
                <a:latin typeface="Times New Roman"/>
                <a:cs typeface="Times New Roman"/>
              </a:rPr>
              <a:t> </a:t>
            </a:r>
            <a:r>
              <a:rPr sz="2400" b="1" spc="-5" dirty="0">
                <a:latin typeface="Times New Roman"/>
                <a:cs typeface="Times New Roman"/>
              </a:rPr>
              <a:t>shown in</a:t>
            </a:r>
            <a:r>
              <a:rPr sz="2400" b="1" dirty="0">
                <a:latin typeface="Times New Roman"/>
                <a:cs typeface="Times New Roman"/>
              </a:rPr>
              <a:t> Figure</a:t>
            </a:r>
            <a:r>
              <a:rPr sz="2400" b="1" spc="20" dirty="0">
                <a:latin typeface="Times New Roman"/>
                <a:cs typeface="Times New Roman"/>
              </a:rPr>
              <a:t> </a:t>
            </a:r>
            <a:r>
              <a:rPr sz="2400" b="1" spc="10" dirty="0">
                <a:latin typeface="Times New Roman"/>
                <a:cs typeface="Times New Roman"/>
              </a:rPr>
              <a:t> </a:t>
            </a:r>
            <a:r>
              <a:rPr sz="2400" b="1" dirty="0">
                <a:latin typeface="Times New Roman"/>
                <a:cs typeface="Times New Roman"/>
              </a:rPr>
              <a:t>using</a:t>
            </a:r>
            <a:r>
              <a:rPr sz="2400" b="1" spc="5" dirty="0">
                <a:latin typeface="Times New Roman"/>
                <a:cs typeface="Times New Roman"/>
              </a:rPr>
              <a:t> </a:t>
            </a:r>
            <a:r>
              <a:rPr sz="2400" b="1" spc="-5" dirty="0">
                <a:latin typeface="Times New Roman"/>
                <a:cs typeface="Times New Roman"/>
              </a:rPr>
              <a:t>activation</a:t>
            </a:r>
            <a:r>
              <a:rPr sz="2400" b="1" spc="30" dirty="0">
                <a:latin typeface="Times New Roman"/>
                <a:cs typeface="Times New Roman"/>
              </a:rPr>
              <a:t> </a:t>
            </a:r>
            <a:r>
              <a:rPr sz="2400" b="1" spc="-5" dirty="0">
                <a:latin typeface="Times New Roman"/>
                <a:cs typeface="Times New Roman"/>
              </a:rPr>
              <a:t>function</a:t>
            </a:r>
            <a:r>
              <a:rPr lang="en-IN" sz="2400" b="1" dirty="0">
                <a:latin typeface="Times New Roman"/>
                <a:cs typeface="Times New Roman"/>
              </a:rPr>
              <a:t> </a:t>
            </a:r>
            <a:r>
              <a:rPr sz="2400" b="1" spc="-5" dirty="0">
                <a:latin typeface="Times New Roman"/>
                <a:cs typeface="Times New Roman"/>
              </a:rPr>
              <a:t>as:</a:t>
            </a:r>
            <a:r>
              <a:rPr sz="2400" b="1" spc="5" dirty="0">
                <a:latin typeface="Times New Roman"/>
                <a:cs typeface="Times New Roman"/>
              </a:rPr>
              <a:t> </a:t>
            </a:r>
            <a:r>
              <a:rPr sz="2400" b="1" spc="-5" dirty="0">
                <a:latin typeface="Times New Roman"/>
                <a:cs typeface="Times New Roman"/>
              </a:rPr>
              <a:t>binary</a:t>
            </a:r>
            <a:r>
              <a:rPr sz="2400" b="1" spc="35" dirty="0">
                <a:latin typeface="Times New Roman"/>
                <a:cs typeface="Times New Roman"/>
              </a:rPr>
              <a:t> </a:t>
            </a:r>
            <a:r>
              <a:rPr sz="2400" b="1" spc="-10" dirty="0">
                <a:latin typeface="Times New Roman"/>
                <a:cs typeface="Times New Roman"/>
              </a:rPr>
              <a:t>sigmoidal</a:t>
            </a:r>
            <a:r>
              <a:rPr sz="2400" b="1" spc="-5" dirty="0">
                <a:latin typeface="Times New Roman"/>
                <a:cs typeface="Times New Roman"/>
              </a:rPr>
              <a:t>.</a:t>
            </a:r>
            <a:endParaRPr sz="2400" b="1" dirty="0">
              <a:latin typeface="Times New Roman"/>
              <a:cs typeface="Times New Roman"/>
            </a:endParaRPr>
          </a:p>
        </p:txBody>
      </p:sp>
      <p:pic>
        <p:nvPicPr>
          <p:cNvPr id="6" name="object 29">
            <a:extLst>
              <a:ext uri="{FF2B5EF4-FFF2-40B4-BE49-F238E27FC236}">
                <a16:creationId xmlns:a16="http://schemas.microsoft.com/office/drawing/2014/main" id="{CE88F663-F856-DF43-9117-5C5B1B0CD244}"/>
              </a:ext>
            </a:extLst>
          </p:cNvPr>
          <p:cNvPicPr/>
          <p:nvPr/>
        </p:nvPicPr>
        <p:blipFill>
          <a:blip r:embed="rId2" cstate="print"/>
          <a:stretch>
            <a:fillRect/>
          </a:stretch>
        </p:blipFill>
        <p:spPr>
          <a:xfrm>
            <a:off x="2987235" y="2181225"/>
            <a:ext cx="4991100" cy="2225040"/>
          </a:xfrm>
          <a:prstGeom prst="rect">
            <a:avLst/>
          </a:prstGeom>
        </p:spPr>
      </p:pic>
      <p:sp>
        <p:nvSpPr>
          <p:cNvPr id="7" name="object 9">
            <a:extLst>
              <a:ext uri="{FF2B5EF4-FFF2-40B4-BE49-F238E27FC236}">
                <a16:creationId xmlns:a16="http://schemas.microsoft.com/office/drawing/2014/main" id="{5C23AFA1-26D2-F6F4-0AA3-D97E5F062C34}"/>
              </a:ext>
            </a:extLst>
          </p:cNvPr>
          <p:cNvSpPr txBox="1"/>
          <p:nvPr/>
        </p:nvSpPr>
        <p:spPr>
          <a:xfrm>
            <a:off x="1079500" y="4395338"/>
            <a:ext cx="9276080" cy="1905009"/>
          </a:xfrm>
          <a:prstGeom prst="rect">
            <a:avLst/>
          </a:prstGeom>
        </p:spPr>
        <p:txBody>
          <a:bodyPr vert="horz" wrap="square" lIns="0" tIns="12065" rIns="0" bIns="0" rtlCol="0">
            <a:spAutoFit/>
          </a:bodyPr>
          <a:lstStyle/>
          <a:p>
            <a:pPr marL="114300" marR="80010" algn="just">
              <a:lnSpc>
                <a:spcPct val="100000"/>
              </a:lnSpc>
              <a:spcBef>
                <a:spcPts val="95"/>
              </a:spcBef>
            </a:pPr>
            <a:r>
              <a:rPr sz="1600" b="1" spc="-5" dirty="0">
                <a:latin typeface="Times New Roman"/>
                <a:cs typeface="Times New Roman"/>
              </a:rPr>
              <a:t>Solution:</a:t>
            </a:r>
            <a:r>
              <a:rPr sz="1600" b="1" dirty="0">
                <a:latin typeface="Times New Roman"/>
                <a:cs typeface="Times New Roman"/>
              </a:rPr>
              <a:t> </a:t>
            </a:r>
            <a:r>
              <a:rPr sz="2800" spc="-60" dirty="0">
                <a:latin typeface="Times New Roman" panose="02020603050405020304" pitchFamily="18" charset="0"/>
                <a:cs typeface="Times New Roman" panose="02020603050405020304" pitchFamily="18" charset="0"/>
              </a:rPr>
              <a:t>𝑦</a:t>
            </a:r>
            <a:r>
              <a:rPr sz="2800" spc="209" baseline="-14492" dirty="0">
                <a:latin typeface="Times New Roman" panose="02020603050405020304" pitchFamily="18" charset="0"/>
                <a:cs typeface="Times New Roman" panose="02020603050405020304" pitchFamily="18" charset="0"/>
              </a:rPr>
              <a:t>𝑖</a:t>
            </a:r>
            <a:r>
              <a:rPr sz="2800" spc="247" baseline="-14492" dirty="0">
                <a:latin typeface="Times New Roman" panose="02020603050405020304" pitchFamily="18" charset="0"/>
                <a:cs typeface="Times New Roman" panose="02020603050405020304" pitchFamily="18" charset="0"/>
              </a:rPr>
              <a:t>𝑛</a:t>
            </a:r>
            <a:r>
              <a:rPr sz="2800" baseline="-14492"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3212465">
              <a:lnSpc>
                <a:spcPts val="1785"/>
              </a:lnSpc>
            </a:pPr>
            <a:r>
              <a:rPr sz="2000" dirty="0">
                <a:latin typeface="Times New Roman"/>
                <a:cs typeface="Times New Roman"/>
              </a:rPr>
              <a:t>[n=3,</a:t>
            </a:r>
            <a:r>
              <a:rPr sz="2000" spc="-15" dirty="0">
                <a:latin typeface="Times New Roman"/>
                <a:cs typeface="Times New Roman"/>
              </a:rPr>
              <a:t> </a:t>
            </a:r>
            <a:r>
              <a:rPr sz="2000" spc="-5" dirty="0">
                <a:latin typeface="Times New Roman"/>
                <a:cs typeface="Times New Roman"/>
              </a:rPr>
              <a:t>because</a:t>
            </a:r>
            <a:r>
              <a:rPr sz="2000" dirty="0">
                <a:latin typeface="Times New Roman"/>
                <a:cs typeface="Times New Roman"/>
              </a:rPr>
              <a:t> only</a:t>
            </a:r>
            <a:r>
              <a:rPr sz="2000" spc="-5" dirty="0">
                <a:latin typeface="Times New Roman"/>
                <a:cs typeface="Times New Roman"/>
              </a:rPr>
              <a:t> 3</a:t>
            </a:r>
            <a:r>
              <a:rPr sz="2000" dirty="0">
                <a:latin typeface="Times New Roman"/>
                <a:cs typeface="Times New Roman"/>
              </a:rPr>
              <a:t> input neurons</a:t>
            </a:r>
            <a:r>
              <a:rPr sz="2000" spc="-5" dirty="0">
                <a:latin typeface="Times New Roman"/>
                <a:cs typeface="Times New Roman"/>
              </a:rPr>
              <a:t> are</a:t>
            </a:r>
            <a:r>
              <a:rPr sz="2000" spc="10" dirty="0">
                <a:latin typeface="Times New Roman"/>
                <a:cs typeface="Times New Roman"/>
              </a:rPr>
              <a:t> </a:t>
            </a:r>
            <a:r>
              <a:rPr sz="2000" dirty="0">
                <a:latin typeface="Times New Roman"/>
                <a:cs typeface="Times New Roman"/>
              </a:rPr>
              <a:t>given]</a:t>
            </a:r>
          </a:p>
          <a:p>
            <a:pPr marL="3432175">
              <a:lnSpc>
                <a:spcPct val="100000"/>
              </a:lnSpc>
            </a:pPr>
            <a:r>
              <a:rPr sz="2000" spc="-5" dirty="0">
                <a:latin typeface="Cambria Math"/>
                <a:cs typeface="Cambria Math"/>
              </a:rPr>
              <a:t>=</a:t>
            </a:r>
            <a:r>
              <a:rPr sz="2000" spc="85" dirty="0">
                <a:latin typeface="Cambria Math"/>
                <a:cs typeface="Cambria Math"/>
              </a:rPr>
              <a:t> </a:t>
            </a:r>
            <a:r>
              <a:rPr sz="2000" spc="-5" dirty="0">
                <a:latin typeface="Cambria Math"/>
                <a:cs typeface="Cambria Math"/>
              </a:rPr>
              <a:t>b</a:t>
            </a:r>
            <a:r>
              <a:rPr sz="2000" dirty="0">
                <a:latin typeface="Cambria Math"/>
                <a:cs typeface="Cambria Math"/>
              </a:rPr>
              <a:t> </a:t>
            </a:r>
            <a:r>
              <a:rPr sz="2000" spc="-5" dirty="0">
                <a:latin typeface="Cambria Math"/>
                <a:cs typeface="Cambria Math"/>
              </a:rPr>
              <a:t>+ </a:t>
            </a:r>
            <a:r>
              <a:rPr sz="2000" spc="15" dirty="0">
                <a:latin typeface="Cambria Math"/>
                <a:cs typeface="Cambria Math"/>
              </a:rPr>
              <a:t>x</a:t>
            </a:r>
            <a:r>
              <a:rPr sz="2000" spc="22" baseline="-14492" dirty="0">
                <a:latin typeface="Cambria Math"/>
                <a:cs typeface="Cambria Math"/>
              </a:rPr>
              <a:t>1</a:t>
            </a:r>
            <a:r>
              <a:rPr sz="2000" spc="375" baseline="-14492" dirty="0">
                <a:latin typeface="Cambria Math"/>
                <a:cs typeface="Cambria Math"/>
              </a:rPr>
              <a:t> </a:t>
            </a:r>
            <a:r>
              <a:rPr sz="2000" spc="-5" dirty="0">
                <a:latin typeface="Cambria Math"/>
                <a:cs typeface="Cambria Math"/>
              </a:rPr>
              <a:t>w</a:t>
            </a:r>
            <a:r>
              <a:rPr sz="2000" spc="-7" baseline="-14492" dirty="0">
                <a:latin typeface="Cambria Math"/>
                <a:cs typeface="Cambria Math"/>
              </a:rPr>
              <a:t>1</a:t>
            </a:r>
            <a:r>
              <a:rPr sz="2000" spc="247" baseline="-14492" dirty="0">
                <a:latin typeface="Cambria Math"/>
                <a:cs typeface="Cambria Math"/>
              </a:rPr>
              <a:t> </a:t>
            </a:r>
            <a:r>
              <a:rPr sz="2000" spc="-5" dirty="0">
                <a:latin typeface="Cambria Math"/>
                <a:cs typeface="Cambria Math"/>
              </a:rPr>
              <a:t>+ </a:t>
            </a:r>
            <a:r>
              <a:rPr sz="2000" spc="40" dirty="0">
                <a:latin typeface="Cambria Math"/>
                <a:cs typeface="Cambria Math"/>
              </a:rPr>
              <a:t>x</a:t>
            </a:r>
            <a:r>
              <a:rPr sz="2000" spc="60" baseline="-14492" dirty="0">
                <a:latin typeface="Cambria Math"/>
                <a:cs typeface="Cambria Math"/>
              </a:rPr>
              <a:t>2</a:t>
            </a:r>
            <a:r>
              <a:rPr sz="2000" spc="40" dirty="0">
                <a:latin typeface="Cambria Math"/>
                <a:cs typeface="Cambria Math"/>
              </a:rPr>
              <a:t>w</a:t>
            </a:r>
            <a:r>
              <a:rPr sz="2000" spc="60" baseline="-14492" dirty="0">
                <a:latin typeface="Cambria Math"/>
                <a:cs typeface="Cambria Math"/>
              </a:rPr>
              <a:t>2</a:t>
            </a:r>
            <a:r>
              <a:rPr sz="2000" spc="254" baseline="-14492" dirty="0">
                <a:latin typeface="Cambria Math"/>
                <a:cs typeface="Cambria Math"/>
              </a:rPr>
              <a:t> </a:t>
            </a:r>
            <a:r>
              <a:rPr sz="2000" spc="-5" dirty="0">
                <a:latin typeface="Cambria Math"/>
                <a:cs typeface="Cambria Math"/>
              </a:rPr>
              <a:t>+ </a:t>
            </a:r>
            <a:r>
              <a:rPr sz="2000" spc="40" dirty="0">
                <a:latin typeface="Cambria Math"/>
                <a:cs typeface="Cambria Math"/>
              </a:rPr>
              <a:t>x</a:t>
            </a:r>
            <a:r>
              <a:rPr sz="2000" spc="60" baseline="-14492" dirty="0">
                <a:latin typeface="Cambria Math"/>
                <a:cs typeface="Cambria Math"/>
              </a:rPr>
              <a:t>3</a:t>
            </a:r>
            <a:r>
              <a:rPr sz="2000" spc="40" dirty="0">
                <a:latin typeface="Cambria Math"/>
                <a:cs typeface="Cambria Math"/>
              </a:rPr>
              <a:t>w</a:t>
            </a:r>
            <a:r>
              <a:rPr sz="2000" spc="60" baseline="-14492" dirty="0">
                <a:latin typeface="Cambria Math"/>
                <a:cs typeface="Cambria Math"/>
              </a:rPr>
              <a:t>3</a:t>
            </a:r>
            <a:endParaRPr sz="2000" baseline="-14492" dirty="0">
              <a:latin typeface="Cambria Math"/>
              <a:cs typeface="Cambria Math"/>
            </a:endParaRPr>
          </a:p>
          <a:p>
            <a:pPr marL="3437254">
              <a:lnSpc>
                <a:spcPct val="100000"/>
              </a:lnSpc>
              <a:spcBef>
                <a:spcPts val="5"/>
              </a:spcBef>
              <a:tabLst>
                <a:tab pos="6875145" algn="l"/>
              </a:tabLst>
            </a:pPr>
            <a:r>
              <a:rPr sz="2000" spc="-5" dirty="0">
                <a:latin typeface="Cambria Math"/>
                <a:cs typeface="Cambria Math"/>
              </a:rPr>
              <a:t>=</a:t>
            </a:r>
            <a:r>
              <a:rPr sz="2000" spc="95" dirty="0">
                <a:latin typeface="Cambria Math"/>
                <a:cs typeface="Cambria Math"/>
              </a:rPr>
              <a:t> </a:t>
            </a:r>
            <a:r>
              <a:rPr sz="2000" spc="-5" dirty="0">
                <a:latin typeface="Cambria Math"/>
                <a:cs typeface="Cambria Math"/>
              </a:rPr>
              <a:t>0.35</a:t>
            </a:r>
            <a:r>
              <a:rPr sz="2000" dirty="0">
                <a:latin typeface="Cambria Math"/>
                <a:cs typeface="Cambria Math"/>
              </a:rPr>
              <a:t> </a:t>
            </a:r>
            <a:r>
              <a:rPr sz="2000" spc="-5" dirty="0">
                <a:latin typeface="Cambria Math"/>
                <a:cs typeface="Cambria Math"/>
              </a:rPr>
              <a:t>+</a:t>
            </a:r>
            <a:r>
              <a:rPr sz="2000" spc="20" dirty="0">
                <a:latin typeface="Cambria Math"/>
                <a:cs typeface="Cambria Math"/>
              </a:rPr>
              <a:t> </a:t>
            </a:r>
            <a:r>
              <a:rPr sz="2000" spc="-5" dirty="0">
                <a:latin typeface="Cambria Math"/>
                <a:cs typeface="Cambria Math"/>
              </a:rPr>
              <a:t>0.8</a:t>
            </a:r>
            <a:r>
              <a:rPr sz="2000" spc="15" dirty="0">
                <a:latin typeface="Cambria Math"/>
                <a:cs typeface="Cambria Math"/>
              </a:rPr>
              <a:t> </a:t>
            </a:r>
            <a:r>
              <a:rPr sz="2000" spc="-5" dirty="0">
                <a:latin typeface="Cambria Math"/>
                <a:cs typeface="Cambria Math"/>
              </a:rPr>
              <a:t>× 0.1</a:t>
            </a:r>
            <a:r>
              <a:rPr sz="2000" spc="15" dirty="0">
                <a:latin typeface="Cambria Math"/>
                <a:cs typeface="Cambria Math"/>
              </a:rPr>
              <a:t> </a:t>
            </a:r>
            <a:r>
              <a:rPr sz="2000" spc="-5" dirty="0">
                <a:latin typeface="Cambria Math"/>
                <a:cs typeface="Cambria Math"/>
              </a:rPr>
              <a:t>+</a:t>
            </a:r>
            <a:r>
              <a:rPr sz="2000" spc="5" dirty="0">
                <a:latin typeface="Cambria Math"/>
                <a:cs typeface="Cambria Math"/>
              </a:rPr>
              <a:t> </a:t>
            </a:r>
            <a:r>
              <a:rPr sz="2000" spc="-5" dirty="0">
                <a:latin typeface="Cambria Math"/>
                <a:cs typeface="Cambria Math"/>
              </a:rPr>
              <a:t>0.6</a:t>
            </a:r>
            <a:r>
              <a:rPr sz="2000" spc="15" dirty="0">
                <a:latin typeface="Cambria Math"/>
                <a:cs typeface="Cambria Math"/>
              </a:rPr>
              <a:t> </a:t>
            </a:r>
            <a:r>
              <a:rPr sz="2000" spc="-5" dirty="0">
                <a:latin typeface="Cambria Math"/>
                <a:cs typeface="Cambria Math"/>
              </a:rPr>
              <a:t>× 0.3</a:t>
            </a:r>
            <a:r>
              <a:rPr sz="2000" spc="15" dirty="0">
                <a:latin typeface="Cambria Math"/>
                <a:cs typeface="Cambria Math"/>
              </a:rPr>
              <a:t> </a:t>
            </a:r>
            <a:r>
              <a:rPr sz="2000" spc="-5" dirty="0">
                <a:latin typeface="Cambria Math"/>
                <a:cs typeface="Cambria Math"/>
              </a:rPr>
              <a:t>+</a:t>
            </a:r>
            <a:r>
              <a:rPr sz="2000" spc="5" dirty="0">
                <a:latin typeface="Cambria Math"/>
                <a:cs typeface="Cambria Math"/>
              </a:rPr>
              <a:t> </a:t>
            </a:r>
            <a:r>
              <a:rPr sz="2000" spc="-5" dirty="0">
                <a:latin typeface="Cambria Math"/>
                <a:cs typeface="Cambria Math"/>
              </a:rPr>
              <a:t>0.4</a:t>
            </a:r>
            <a:r>
              <a:rPr sz="2000" dirty="0">
                <a:latin typeface="Cambria Math"/>
                <a:cs typeface="Cambria Math"/>
              </a:rPr>
              <a:t> </a:t>
            </a:r>
            <a:r>
              <a:rPr lang="en-IN" sz="2000" spc="-5" dirty="0">
                <a:latin typeface="Cambria Math"/>
                <a:cs typeface="Cambria Math"/>
              </a:rPr>
              <a:t>×(</a:t>
            </a:r>
            <a:r>
              <a:rPr sz="2000" spc="-5" dirty="0">
                <a:latin typeface="Cambria Math"/>
                <a:cs typeface="Cambria Math"/>
              </a:rPr>
              <a:t>−0.2</a:t>
            </a:r>
            <a:r>
              <a:rPr lang="en-IN" sz="2000" spc="-5" dirty="0">
                <a:latin typeface="Cambria Math"/>
                <a:cs typeface="Cambria Math"/>
              </a:rPr>
              <a:t>)</a:t>
            </a:r>
            <a:endParaRPr sz="2000" dirty="0">
              <a:latin typeface="Cambria Math"/>
              <a:cs typeface="Cambria Math"/>
            </a:endParaRPr>
          </a:p>
          <a:p>
            <a:pPr marL="3435350">
              <a:lnSpc>
                <a:spcPct val="100000"/>
              </a:lnSpc>
            </a:pPr>
            <a:r>
              <a:rPr sz="2000" spc="-5" dirty="0">
                <a:latin typeface="Cambria Math"/>
                <a:cs typeface="Cambria Math"/>
              </a:rPr>
              <a:t>=</a:t>
            </a:r>
            <a:r>
              <a:rPr sz="2000" spc="90" dirty="0">
                <a:latin typeface="Cambria Math"/>
                <a:cs typeface="Cambria Math"/>
              </a:rPr>
              <a:t> </a:t>
            </a:r>
            <a:r>
              <a:rPr sz="2000" spc="-5" dirty="0">
                <a:latin typeface="Cambria Math"/>
                <a:cs typeface="Cambria Math"/>
              </a:rPr>
              <a:t>0.35</a:t>
            </a:r>
            <a:r>
              <a:rPr sz="2000" spc="5" dirty="0">
                <a:latin typeface="Cambria Math"/>
                <a:cs typeface="Cambria Math"/>
              </a:rPr>
              <a:t> </a:t>
            </a:r>
            <a:r>
              <a:rPr sz="2000" spc="-5" dirty="0">
                <a:latin typeface="Cambria Math"/>
                <a:cs typeface="Cambria Math"/>
              </a:rPr>
              <a:t>+ 0.08</a:t>
            </a:r>
            <a:r>
              <a:rPr sz="2000" spc="5" dirty="0">
                <a:latin typeface="Cambria Math"/>
                <a:cs typeface="Cambria Math"/>
              </a:rPr>
              <a:t> </a:t>
            </a:r>
            <a:r>
              <a:rPr sz="2000" spc="-5" dirty="0">
                <a:latin typeface="Cambria Math"/>
                <a:cs typeface="Cambria Math"/>
              </a:rPr>
              <a:t>+</a:t>
            </a:r>
            <a:r>
              <a:rPr sz="2000" dirty="0">
                <a:latin typeface="Cambria Math"/>
                <a:cs typeface="Cambria Math"/>
              </a:rPr>
              <a:t> </a:t>
            </a:r>
            <a:r>
              <a:rPr sz="2000" spc="-5" dirty="0">
                <a:latin typeface="Cambria Math"/>
                <a:cs typeface="Cambria Math"/>
              </a:rPr>
              <a:t>0.18</a:t>
            </a:r>
            <a:r>
              <a:rPr sz="2000" spc="-10" dirty="0">
                <a:latin typeface="Cambria Math"/>
                <a:cs typeface="Cambria Math"/>
              </a:rPr>
              <a:t> </a:t>
            </a:r>
            <a:r>
              <a:rPr sz="2000" spc="-5" dirty="0">
                <a:latin typeface="Cambria Math"/>
                <a:cs typeface="Cambria Math"/>
              </a:rPr>
              <a:t>−</a:t>
            </a:r>
            <a:r>
              <a:rPr sz="2000" spc="10" dirty="0">
                <a:latin typeface="Cambria Math"/>
                <a:cs typeface="Cambria Math"/>
              </a:rPr>
              <a:t> </a:t>
            </a:r>
            <a:r>
              <a:rPr sz="2000" spc="-5" dirty="0">
                <a:latin typeface="Cambria Math"/>
                <a:cs typeface="Cambria Math"/>
              </a:rPr>
              <a:t>0.08</a:t>
            </a:r>
            <a:r>
              <a:rPr sz="2000" spc="90" dirty="0">
                <a:latin typeface="Cambria Math"/>
                <a:cs typeface="Cambria Math"/>
              </a:rPr>
              <a:t> </a:t>
            </a:r>
            <a:r>
              <a:rPr sz="2000" spc="-5" dirty="0">
                <a:latin typeface="Cambria Math"/>
                <a:cs typeface="Cambria Math"/>
              </a:rPr>
              <a:t>=</a:t>
            </a:r>
            <a:r>
              <a:rPr sz="2000" spc="90" dirty="0">
                <a:latin typeface="Cambria Math"/>
                <a:cs typeface="Cambria Math"/>
              </a:rPr>
              <a:t> </a:t>
            </a:r>
            <a:r>
              <a:rPr sz="2000" spc="-5" dirty="0">
                <a:latin typeface="Cambria Math"/>
                <a:cs typeface="Cambria Math"/>
              </a:rPr>
              <a:t>0.53</a:t>
            </a:r>
            <a:endParaRPr sz="2000" dirty="0">
              <a:latin typeface="Cambria Math"/>
              <a:cs typeface="Cambria Math"/>
            </a:endParaRPr>
          </a:p>
          <a:p>
            <a:pPr marL="114300" algn="just">
              <a:lnSpc>
                <a:spcPct val="100000"/>
              </a:lnSpc>
            </a:pPr>
            <a:r>
              <a:rPr sz="2000" spc="-5" dirty="0">
                <a:latin typeface="Times New Roman"/>
                <a:cs typeface="Times New Roman"/>
              </a:rPr>
              <a:t>(i)For</a:t>
            </a:r>
            <a:r>
              <a:rPr sz="2000" spc="30" dirty="0">
                <a:latin typeface="Times New Roman"/>
                <a:cs typeface="Times New Roman"/>
              </a:rPr>
              <a:t> </a:t>
            </a:r>
            <a:r>
              <a:rPr sz="2000" spc="-5" dirty="0">
                <a:latin typeface="Times New Roman"/>
                <a:cs typeface="Times New Roman"/>
              </a:rPr>
              <a:t>binary</a:t>
            </a:r>
            <a:r>
              <a:rPr sz="2000" spc="15" dirty="0">
                <a:latin typeface="Times New Roman"/>
                <a:cs typeface="Times New Roman"/>
              </a:rPr>
              <a:t> </a:t>
            </a:r>
            <a:r>
              <a:rPr sz="2000" spc="-10" dirty="0">
                <a:latin typeface="Times New Roman"/>
                <a:cs typeface="Times New Roman"/>
              </a:rPr>
              <a:t>sigmoidal</a:t>
            </a:r>
            <a:r>
              <a:rPr sz="2000" spc="50" dirty="0">
                <a:latin typeface="Times New Roman"/>
                <a:cs typeface="Times New Roman"/>
              </a:rPr>
              <a:t> </a:t>
            </a:r>
            <a:r>
              <a:rPr sz="2000" spc="-5" dirty="0">
                <a:latin typeface="Times New Roman"/>
                <a:cs typeface="Times New Roman"/>
              </a:rPr>
              <a:t>activation</a:t>
            </a:r>
            <a:r>
              <a:rPr sz="2000" spc="45" dirty="0">
                <a:latin typeface="Times New Roman"/>
                <a:cs typeface="Times New Roman"/>
              </a:rPr>
              <a:t> </a:t>
            </a:r>
            <a:r>
              <a:rPr sz="2000" spc="-5" dirty="0">
                <a:latin typeface="Times New Roman"/>
                <a:cs typeface="Times New Roman"/>
              </a:rPr>
              <a:t>function,</a:t>
            </a:r>
            <a:endParaRPr sz="2000" dirty="0">
              <a:latin typeface="Times New Roman"/>
              <a:cs typeface="Times New Roman"/>
            </a:endParaRPr>
          </a:p>
        </p:txBody>
      </p:sp>
      <p:pic>
        <p:nvPicPr>
          <p:cNvPr id="35" name="Picture 34">
            <a:extLst>
              <a:ext uri="{FF2B5EF4-FFF2-40B4-BE49-F238E27FC236}">
                <a16:creationId xmlns:a16="http://schemas.microsoft.com/office/drawing/2014/main" id="{088B69BD-92BF-123A-DF82-605FEF06EA62}"/>
              </a:ext>
            </a:extLst>
          </p:cNvPr>
          <p:cNvPicPr>
            <a:picLocks noChangeAspect="1"/>
          </p:cNvPicPr>
          <p:nvPr/>
        </p:nvPicPr>
        <p:blipFill>
          <a:blip r:embed="rId3"/>
          <a:stretch>
            <a:fillRect/>
          </a:stretch>
        </p:blipFill>
        <p:spPr>
          <a:xfrm>
            <a:off x="7635253" y="1794328"/>
            <a:ext cx="3124440" cy="2858530"/>
          </a:xfrm>
          <a:prstGeom prst="rect">
            <a:avLst/>
          </a:prstGeom>
        </p:spPr>
      </p:pic>
    </p:spTree>
    <p:extLst>
      <p:ext uri="{BB962C8B-B14F-4D97-AF65-F5344CB8AC3E}">
        <p14:creationId xmlns:p14="http://schemas.microsoft.com/office/powerpoint/2010/main" val="29003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123</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7" name="TextBox 6">
            <a:extLst>
              <a:ext uri="{FF2B5EF4-FFF2-40B4-BE49-F238E27FC236}">
                <a16:creationId xmlns:a16="http://schemas.microsoft.com/office/drawing/2014/main" id="{52DEB450-27C4-5D62-F6A2-91CBCEBA3FB6}"/>
              </a:ext>
            </a:extLst>
          </p:cNvPr>
          <p:cNvSpPr txBox="1"/>
          <p:nvPr/>
        </p:nvSpPr>
        <p:spPr>
          <a:xfrm>
            <a:off x="2596098" y="1016634"/>
            <a:ext cx="5344510" cy="461665"/>
          </a:xfrm>
          <a:prstGeom prst="rect">
            <a:avLst/>
          </a:prstGeom>
          <a:noFill/>
        </p:spPr>
        <p:txBody>
          <a:bodyPr wrap="square">
            <a:spAutoFit/>
          </a:bodyPr>
          <a:lstStyle/>
          <a:p>
            <a:pPr algn="ctr"/>
            <a:r>
              <a:rPr lang="en-IN" sz="2400" b="1" u="sng" dirty="0">
                <a:solidFill>
                  <a:schemeClr val="accent1"/>
                </a:solidFill>
                <a:latin typeface="Times New Roman" panose="02020603050405020304" pitchFamily="18" charset="0"/>
                <a:cs typeface="Times New Roman" panose="02020603050405020304" pitchFamily="18" charset="0"/>
              </a:rPr>
              <a:t>Levenberg-Marquardt algorithm (LM)</a:t>
            </a:r>
          </a:p>
        </p:txBody>
      </p:sp>
      <p:sp>
        <p:nvSpPr>
          <p:cNvPr id="9" name="TextBox 8">
            <a:extLst>
              <a:ext uri="{FF2B5EF4-FFF2-40B4-BE49-F238E27FC236}">
                <a16:creationId xmlns:a16="http://schemas.microsoft.com/office/drawing/2014/main" id="{94F0F62E-045E-C90D-39FB-F00F4490B758}"/>
              </a:ext>
            </a:extLst>
          </p:cNvPr>
          <p:cNvSpPr txBox="1"/>
          <p:nvPr/>
        </p:nvSpPr>
        <p:spPr>
          <a:xfrm>
            <a:off x="609356" y="1637409"/>
            <a:ext cx="9766543" cy="5262979"/>
          </a:xfrm>
          <a:prstGeom prst="rect">
            <a:avLst/>
          </a:prstGeom>
          <a:noFill/>
        </p:spPr>
        <p:txBody>
          <a:bodyPr wrap="square">
            <a:spAutoFit/>
          </a:bodyPr>
          <a:lstStyle/>
          <a:p>
            <a:pPr marL="285750" indent="-285750" algn="just">
              <a:buFont typeface="Arial" panose="020B0604020202020204" pitchFamily="34" charset="0"/>
              <a:buChar char="•"/>
            </a:pPr>
            <a:r>
              <a:rPr lang="en-US" sz="2800" b="1" i="0" dirty="0">
                <a:solidFill>
                  <a:srgbClr val="333333"/>
                </a:solidFill>
                <a:effectLst/>
                <a:latin typeface="Times New Roman" panose="02020603050405020304" pitchFamily="18" charset="0"/>
                <a:cs typeface="Times New Roman" panose="02020603050405020304" pitchFamily="18" charset="0"/>
              </a:rPr>
              <a:t>Levenberg Marquardt</a:t>
            </a:r>
            <a:r>
              <a:rPr lang="en-US" sz="2800" b="0" i="0" dirty="0">
                <a:solidFill>
                  <a:srgbClr val="333333"/>
                </a:solidFill>
                <a:effectLst/>
                <a:latin typeface="Times New Roman" panose="02020603050405020304" pitchFamily="18" charset="0"/>
                <a:cs typeface="Times New Roman" panose="02020603050405020304" pitchFamily="18" charset="0"/>
              </a:rPr>
              <a:t> is also known as a damped least-squares method. </a:t>
            </a:r>
          </a:p>
          <a:p>
            <a:pPr marL="285750" indent="-285750" algn="just">
              <a:buFont typeface="Arial" panose="020B0604020202020204" pitchFamily="34" charset="0"/>
              <a:buChar char="•"/>
            </a:pPr>
            <a:endParaRPr lang="en-US" sz="2800"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solidFill>
                  <a:srgbClr val="333333"/>
                </a:solidFill>
                <a:latin typeface="Times New Roman" panose="02020603050405020304" pitchFamily="18" charset="0"/>
                <a:cs typeface="Times New Roman" panose="02020603050405020304" pitchFamily="18" charset="0"/>
              </a:rPr>
              <a:t>This algorithm is designed to work with loss function specifically. </a:t>
            </a:r>
          </a:p>
          <a:p>
            <a:pPr marL="285750" indent="-285750" algn="just">
              <a:buFont typeface="Arial" panose="020B0604020202020204" pitchFamily="34" charset="0"/>
              <a:buChar char="•"/>
            </a:pPr>
            <a:endParaRPr lang="en-US" sz="2800"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solidFill>
                  <a:srgbClr val="333333"/>
                </a:solidFill>
                <a:latin typeface="Times New Roman" panose="02020603050405020304" pitchFamily="18" charset="0"/>
                <a:cs typeface="Times New Roman" panose="02020603050405020304" pitchFamily="18" charset="0"/>
              </a:rPr>
              <a:t>This algorithm does not compute the Hessian matrix. It works with the </a:t>
            </a:r>
            <a:r>
              <a:rPr lang="en-US" sz="2800" b="1" dirty="0">
                <a:solidFill>
                  <a:srgbClr val="333333"/>
                </a:solidFill>
                <a:latin typeface="Times New Roman" panose="02020603050405020304" pitchFamily="18" charset="0"/>
                <a:cs typeface="Times New Roman" panose="02020603050405020304" pitchFamily="18" charset="0"/>
              </a:rPr>
              <a:t>Jacobian matrix </a:t>
            </a:r>
            <a:r>
              <a:rPr lang="en-US" sz="2800" dirty="0">
                <a:solidFill>
                  <a:srgbClr val="333333"/>
                </a:solidFill>
                <a:latin typeface="Times New Roman" panose="02020603050405020304" pitchFamily="18" charset="0"/>
                <a:cs typeface="Times New Roman" panose="02020603050405020304" pitchFamily="18" charset="0"/>
              </a:rPr>
              <a:t>and the </a:t>
            </a:r>
            <a:r>
              <a:rPr lang="en-US" sz="2800" b="1" dirty="0">
                <a:solidFill>
                  <a:srgbClr val="333333"/>
                </a:solidFill>
                <a:latin typeface="Times New Roman" panose="02020603050405020304" pitchFamily="18" charset="0"/>
                <a:cs typeface="Times New Roman" panose="02020603050405020304" pitchFamily="18" charset="0"/>
              </a:rPr>
              <a:t>gradient vector</a:t>
            </a:r>
            <a:r>
              <a:rPr lang="en-US" sz="2800" dirty="0">
                <a:solidFill>
                  <a:srgbClr val="333333"/>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800"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solidFill>
                  <a:srgbClr val="333333"/>
                </a:solidFill>
                <a:latin typeface="Times New Roman" panose="02020603050405020304" pitchFamily="18" charset="0"/>
                <a:cs typeface="Times New Roman" panose="02020603050405020304" pitchFamily="18" charset="0"/>
              </a:rPr>
              <a:t>In Levenberg Marquardt, the First step is to find the loss, the gradient, and the Hessian approximation, and then the dumpling parameter is adjusted.</a:t>
            </a:r>
            <a:endParaRPr lang="en-IN" sz="28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6776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124</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6" name="Picture 5">
            <a:extLst>
              <a:ext uri="{FF2B5EF4-FFF2-40B4-BE49-F238E27FC236}">
                <a16:creationId xmlns:a16="http://schemas.microsoft.com/office/drawing/2014/main" id="{278B7990-ED4B-FFD1-61FC-8A91BB173714}"/>
              </a:ext>
            </a:extLst>
          </p:cNvPr>
          <p:cNvPicPr>
            <a:picLocks noChangeAspect="1"/>
          </p:cNvPicPr>
          <p:nvPr/>
        </p:nvPicPr>
        <p:blipFill>
          <a:blip r:embed="rId2"/>
          <a:stretch>
            <a:fillRect/>
          </a:stretch>
        </p:blipFill>
        <p:spPr>
          <a:xfrm>
            <a:off x="1350526" y="1237641"/>
            <a:ext cx="7843881" cy="1213933"/>
          </a:xfrm>
          <a:prstGeom prst="rect">
            <a:avLst/>
          </a:prstGeom>
        </p:spPr>
      </p:pic>
      <p:sp>
        <p:nvSpPr>
          <p:cNvPr id="8" name="TextBox 7">
            <a:extLst>
              <a:ext uri="{FF2B5EF4-FFF2-40B4-BE49-F238E27FC236}">
                <a16:creationId xmlns:a16="http://schemas.microsoft.com/office/drawing/2014/main" id="{50195058-903A-F560-E7D0-E70FF85117B8}"/>
              </a:ext>
            </a:extLst>
          </p:cNvPr>
          <p:cNvSpPr txBox="1"/>
          <p:nvPr/>
        </p:nvSpPr>
        <p:spPr>
          <a:xfrm>
            <a:off x="605986" y="2679439"/>
            <a:ext cx="9481427" cy="954107"/>
          </a:xfrm>
          <a:prstGeom prst="rect">
            <a:avLst/>
          </a:prstGeom>
          <a:noFill/>
        </p:spPr>
        <p:txBody>
          <a:bodyPr wrap="square">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loss function </a:t>
            </a:r>
            <a:r>
              <a:rPr lang="en-US" sz="2800" dirty="0">
                <a:latin typeface="Times New Roman" panose="02020603050405020304" pitchFamily="18" charset="0"/>
                <a:cs typeface="Times New Roman" panose="02020603050405020304" pitchFamily="18" charset="0"/>
              </a:rPr>
              <a:t>is a mathematical function that measures the difference between the predicted output and the actual output.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37408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125</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grpSp>
        <p:nvGrpSpPr>
          <p:cNvPr id="67" name="Group 66">
            <a:extLst>
              <a:ext uri="{FF2B5EF4-FFF2-40B4-BE49-F238E27FC236}">
                <a16:creationId xmlns:a16="http://schemas.microsoft.com/office/drawing/2014/main" id="{87A88293-8797-4B5D-9B11-66D01829BCA9}"/>
              </a:ext>
            </a:extLst>
          </p:cNvPr>
          <p:cNvGrpSpPr/>
          <p:nvPr/>
        </p:nvGrpSpPr>
        <p:grpSpPr>
          <a:xfrm>
            <a:off x="3113006" y="1119616"/>
            <a:ext cx="4900694" cy="4016009"/>
            <a:chOff x="3113006" y="1119616"/>
            <a:chExt cx="4900694" cy="4016009"/>
          </a:xfrm>
        </p:grpSpPr>
        <p:grpSp>
          <p:nvGrpSpPr>
            <p:cNvPr id="12" name="Group 11">
              <a:extLst>
                <a:ext uri="{FF2B5EF4-FFF2-40B4-BE49-F238E27FC236}">
                  <a16:creationId xmlns:a16="http://schemas.microsoft.com/office/drawing/2014/main" id="{1D916725-C766-E64D-9F48-3C2EEF057AB7}"/>
                </a:ext>
              </a:extLst>
            </p:cNvPr>
            <p:cNvGrpSpPr/>
            <p:nvPr/>
          </p:nvGrpSpPr>
          <p:grpSpPr>
            <a:xfrm>
              <a:off x="3456980" y="1495425"/>
              <a:ext cx="3947120" cy="3124200"/>
              <a:chOff x="3456980" y="1495425"/>
              <a:chExt cx="3947120" cy="3124200"/>
            </a:xfrm>
          </p:grpSpPr>
          <p:cxnSp>
            <p:nvCxnSpPr>
              <p:cNvPr id="6" name="Straight Arrow Connector 5">
                <a:extLst>
                  <a:ext uri="{FF2B5EF4-FFF2-40B4-BE49-F238E27FC236}">
                    <a16:creationId xmlns:a16="http://schemas.microsoft.com/office/drawing/2014/main" id="{0993C2BE-F4C3-CAE6-EC4C-55C7FFEB86DD}"/>
                  </a:ext>
                </a:extLst>
              </p:cNvPr>
              <p:cNvCxnSpPr>
                <a:cxnSpLocks/>
              </p:cNvCxnSpPr>
              <p:nvPr/>
            </p:nvCxnSpPr>
            <p:spPr>
              <a:xfrm>
                <a:off x="3456980" y="4619625"/>
                <a:ext cx="394712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EB8C768-F1D8-22B4-FD86-FBF80348C5DC}"/>
                  </a:ext>
                </a:extLst>
              </p:cNvPr>
              <p:cNvCxnSpPr/>
              <p:nvPr/>
            </p:nvCxnSpPr>
            <p:spPr>
              <a:xfrm flipV="1">
                <a:off x="3456980" y="1495425"/>
                <a:ext cx="0" cy="31242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3B158CD6-7551-7432-280E-361AAE7623F8}"/>
                </a:ext>
              </a:extLst>
            </p:cNvPr>
            <p:cNvSpPr txBox="1"/>
            <p:nvPr/>
          </p:nvSpPr>
          <p:spPr>
            <a:xfrm>
              <a:off x="7404100" y="4467225"/>
              <a:ext cx="6096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X</a:t>
              </a:r>
              <a:r>
                <a:rPr lang="en-IN" b="1" baseline="-25000"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6B50D4A-651D-9933-4714-3C05B55D6CD2}"/>
                </a:ext>
              </a:extLst>
            </p:cNvPr>
            <p:cNvSpPr txBox="1"/>
            <p:nvPr/>
          </p:nvSpPr>
          <p:spPr>
            <a:xfrm>
              <a:off x="3289300" y="1119616"/>
              <a:ext cx="6096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X</a:t>
              </a:r>
              <a:r>
                <a:rPr lang="en-IN" b="1" baseline="-25000"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p:txBody>
        </p:sp>
        <p:sp>
          <p:nvSpPr>
            <p:cNvPr id="15" name="Flowchart: Connector 14">
              <a:extLst>
                <a:ext uri="{FF2B5EF4-FFF2-40B4-BE49-F238E27FC236}">
                  <a16:creationId xmlns:a16="http://schemas.microsoft.com/office/drawing/2014/main" id="{CC3EEF80-C8AB-423B-1CCB-E517AC7A4074}"/>
                </a:ext>
              </a:extLst>
            </p:cNvPr>
            <p:cNvSpPr/>
            <p:nvPr/>
          </p:nvSpPr>
          <p:spPr>
            <a:xfrm>
              <a:off x="4051300" y="4574356"/>
              <a:ext cx="78347" cy="905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C0753C27-A176-14E6-5F6E-AF37098C6254}"/>
                </a:ext>
              </a:extLst>
            </p:cNvPr>
            <p:cNvSpPr/>
            <p:nvPr/>
          </p:nvSpPr>
          <p:spPr>
            <a:xfrm>
              <a:off x="4645619" y="4569015"/>
              <a:ext cx="78347" cy="905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65F46E4B-AB84-1D4C-0DA7-734307EE5C15}"/>
                </a:ext>
              </a:extLst>
            </p:cNvPr>
            <p:cNvSpPr/>
            <p:nvPr/>
          </p:nvSpPr>
          <p:spPr>
            <a:xfrm>
              <a:off x="5331543" y="4569015"/>
              <a:ext cx="78347" cy="905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9F859CD4-9E63-B249-63DE-EDD3D96ECBB6}"/>
                </a:ext>
              </a:extLst>
            </p:cNvPr>
            <p:cNvSpPr/>
            <p:nvPr/>
          </p:nvSpPr>
          <p:spPr>
            <a:xfrm flipH="1">
              <a:off x="5953867" y="4574356"/>
              <a:ext cx="82067" cy="905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8C943822-9255-AF5C-98F3-3A4A70AF290D}"/>
                </a:ext>
              </a:extLst>
            </p:cNvPr>
            <p:cNvSpPr txBox="1"/>
            <p:nvPr/>
          </p:nvSpPr>
          <p:spPr>
            <a:xfrm>
              <a:off x="3919483" y="4663281"/>
              <a:ext cx="609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1</a:t>
              </a:r>
            </a:p>
          </p:txBody>
        </p:sp>
        <p:sp>
          <p:nvSpPr>
            <p:cNvPr id="20" name="TextBox 19">
              <a:extLst>
                <a:ext uri="{FF2B5EF4-FFF2-40B4-BE49-F238E27FC236}">
                  <a16:creationId xmlns:a16="http://schemas.microsoft.com/office/drawing/2014/main" id="{FAD8F1FA-2F91-80C3-FAE9-7A51CB52947D}"/>
                </a:ext>
              </a:extLst>
            </p:cNvPr>
            <p:cNvSpPr txBox="1"/>
            <p:nvPr/>
          </p:nvSpPr>
          <p:spPr>
            <a:xfrm>
              <a:off x="4547674" y="4663281"/>
              <a:ext cx="609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2</a:t>
              </a:r>
            </a:p>
          </p:txBody>
        </p:sp>
        <p:sp>
          <p:nvSpPr>
            <p:cNvPr id="21" name="TextBox 20">
              <a:extLst>
                <a:ext uri="{FF2B5EF4-FFF2-40B4-BE49-F238E27FC236}">
                  <a16:creationId xmlns:a16="http://schemas.microsoft.com/office/drawing/2014/main" id="{9D495EA9-5F7C-8A18-EAA5-04E9A4C1A516}"/>
                </a:ext>
              </a:extLst>
            </p:cNvPr>
            <p:cNvSpPr txBox="1"/>
            <p:nvPr/>
          </p:nvSpPr>
          <p:spPr>
            <a:xfrm>
              <a:off x="5175865" y="4673960"/>
              <a:ext cx="609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3</a:t>
              </a:r>
            </a:p>
          </p:txBody>
        </p:sp>
        <p:sp>
          <p:nvSpPr>
            <p:cNvPr id="22" name="TextBox 21">
              <a:extLst>
                <a:ext uri="{FF2B5EF4-FFF2-40B4-BE49-F238E27FC236}">
                  <a16:creationId xmlns:a16="http://schemas.microsoft.com/office/drawing/2014/main" id="{47DB105E-3E92-1497-F8EB-275C9C383916}"/>
                </a:ext>
              </a:extLst>
            </p:cNvPr>
            <p:cNvSpPr txBox="1"/>
            <p:nvPr/>
          </p:nvSpPr>
          <p:spPr>
            <a:xfrm>
              <a:off x="5827911" y="4663195"/>
              <a:ext cx="609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4</a:t>
              </a:r>
            </a:p>
          </p:txBody>
        </p:sp>
        <p:sp>
          <p:nvSpPr>
            <p:cNvPr id="23" name="Flowchart: Connector 22">
              <a:extLst>
                <a:ext uri="{FF2B5EF4-FFF2-40B4-BE49-F238E27FC236}">
                  <a16:creationId xmlns:a16="http://schemas.microsoft.com/office/drawing/2014/main" id="{16FFA537-B863-8868-6D9C-8C45CAA8125E}"/>
                </a:ext>
              </a:extLst>
            </p:cNvPr>
            <p:cNvSpPr/>
            <p:nvPr/>
          </p:nvSpPr>
          <p:spPr>
            <a:xfrm>
              <a:off x="3417806" y="3957701"/>
              <a:ext cx="78347" cy="905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a:extLst>
                <a:ext uri="{FF2B5EF4-FFF2-40B4-BE49-F238E27FC236}">
                  <a16:creationId xmlns:a16="http://schemas.microsoft.com/office/drawing/2014/main" id="{3DD9E523-552D-8558-D469-A6A15DED48D6}"/>
                </a:ext>
              </a:extLst>
            </p:cNvPr>
            <p:cNvSpPr/>
            <p:nvPr/>
          </p:nvSpPr>
          <p:spPr>
            <a:xfrm>
              <a:off x="3417806" y="3561610"/>
              <a:ext cx="78347" cy="905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6C82D68F-839A-78E5-8412-10BE201C080A}"/>
                </a:ext>
              </a:extLst>
            </p:cNvPr>
            <p:cNvSpPr/>
            <p:nvPr/>
          </p:nvSpPr>
          <p:spPr>
            <a:xfrm>
              <a:off x="3417806" y="3185379"/>
              <a:ext cx="78347" cy="905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Connector 28">
              <a:extLst>
                <a:ext uri="{FF2B5EF4-FFF2-40B4-BE49-F238E27FC236}">
                  <a16:creationId xmlns:a16="http://schemas.microsoft.com/office/drawing/2014/main" id="{A8FFD23F-A335-40A0-A18F-53B00F7E0009}"/>
                </a:ext>
              </a:extLst>
            </p:cNvPr>
            <p:cNvSpPr/>
            <p:nvPr/>
          </p:nvSpPr>
          <p:spPr>
            <a:xfrm>
              <a:off x="3421519" y="2734254"/>
              <a:ext cx="78347" cy="9053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6766541A-1291-4AED-CE62-8E4D54BD9C75}"/>
                </a:ext>
              </a:extLst>
            </p:cNvPr>
            <p:cNvSpPr txBox="1"/>
            <p:nvPr/>
          </p:nvSpPr>
          <p:spPr>
            <a:xfrm>
              <a:off x="3113006" y="3779519"/>
              <a:ext cx="609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1</a:t>
              </a:r>
            </a:p>
          </p:txBody>
        </p:sp>
        <p:sp>
          <p:nvSpPr>
            <p:cNvPr id="35" name="TextBox 34">
              <a:extLst>
                <a:ext uri="{FF2B5EF4-FFF2-40B4-BE49-F238E27FC236}">
                  <a16:creationId xmlns:a16="http://schemas.microsoft.com/office/drawing/2014/main" id="{EB7B6C86-85C8-7A10-7463-6B0A1CFE81A9}"/>
                </a:ext>
              </a:extLst>
            </p:cNvPr>
            <p:cNvSpPr txBox="1"/>
            <p:nvPr/>
          </p:nvSpPr>
          <p:spPr>
            <a:xfrm>
              <a:off x="3113006" y="3359466"/>
              <a:ext cx="609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2</a:t>
              </a:r>
            </a:p>
          </p:txBody>
        </p:sp>
        <p:sp>
          <p:nvSpPr>
            <p:cNvPr id="36" name="TextBox 35">
              <a:extLst>
                <a:ext uri="{FF2B5EF4-FFF2-40B4-BE49-F238E27FC236}">
                  <a16:creationId xmlns:a16="http://schemas.microsoft.com/office/drawing/2014/main" id="{40E96223-B120-4336-80CA-EB52F4C437A5}"/>
                </a:ext>
              </a:extLst>
            </p:cNvPr>
            <p:cNvSpPr txBox="1"/>
            <p:nvPr/>
          </p:nvSpPr>
          <p:spPr>
            <a:xfrm>
              <a:off x="3113006" y="2987846"/>
              <a:ext cx="609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3</a:t>
              </a:r>
            </a:p>
          </p:txBody>
        </p:sp>
        <p:sp>
          <p:nvSpPr>
            <p:cNvPr id="37" name="TextBox 36">
              <a:extLst>
                <a:ext uri="{FF2B5EF4-FFF2-40B4-BE49-F238E27FC236}">
                  <a16:creationId xmlns:a16="http://schemas.microsoft.com/office/drawing/2014/main" id="{A858BB54-377D-9B1C-EED9-4A9DE3ED30EA}"/>
                </a:ext>
              </a:extLst>
            </p:cNvPr>
            <p:cNvSpPr txBox="1"/>
            <p:nvPr/>
          </p:nvSpPr>
          <p:spPr>
            <a:xfrm>
              <a:off x="3113006" y="2543577"/>
              <a:ext cx="609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4</a:t>
              </a:r>
            </a:p>
          </p:txBody>
        </p:sp>
        <p:cxnSp>
          <p:nvCxnSpPr>
            <p:cNvPr id="39" name="Straight Connector 38">
              <a:extLst>
                <a:ext uri="{FF2B5EF4-FFF2-40B4-BE49-F238E27FC236}">
                  <a16:creationId xmlns:a16="http://schemas.microsoft.com/office/drawing/2014/main" id="{552ABBC0-EF82-A8F6-6F85-9B45166EC626}"/>
                </a:ext>
              </a:extLst>
            </p:cNvPr>
            <p:cNvCxnSpPr/>
            <p:nvPr/>
          </p:nvCxnSpPr>
          <p:spPr>
            <a:xfrm>
              <a:off x="3309203" y="3083673"/>
              <a:ext cx="2362200" cy="1779032"/>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DCF5CFC-E769-6457-F07D-F9A01CACA852}"/>
                </a:ext>
              </a:extLst>
            </p:cNvPr>
            <p:cNvCxnSpPr>
              <a:cxnSpLocks/>
            </p:cNvCxnSpPr>
            <p:nvPr/>
          </p:nvCxnSpPr>
          <p:spPr>
            <a:xfrm flipH="1" flipV="1">
              <a:off x="5346700" y="2486025"/>
              <a:ext cx="18512" cy="2187935"/>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3AA0E2E-8451-F096-109C-E398BE095018}"/>
                </a:ext>
              </a:extLst>
            </p:cNvPr>
            <p:cNvCxnSpPr>
              <a:cxnSpLocks/>
            </p:cNvCxnSpPr>
            <p:nvPr/>
          </p:nvCxnSpPr>
          <p:spPr>
            <a:xfrm flipV="1">
              <a:off x="3309203" y="2824791"/>
              <a:ext cx="2518708" cy="1890661"/>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14F7824-45AA-22F1-6468-5F04EA1D7010}"/>
                </a:ext>
              </a:extLst>
            </p:cNvPr>
            <p:cNvCxnSpPr/>
            <p:nvPr/>
          </p:nvCxnSpPr>
          <p:spPr>
            <a:xfrm>
              <a:off x="4547674" y="3821131"/>
              <a:ext cx="0" cy="181838"/>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2DA327F-4A39-73B9-6696-2AEBE6E2E221}"/>
                </a:ext>
              </a:extLst>
            </p:cNvPr>
            <p:cNvCxnSpPr>
              <a:cxnSpLocks/>
            </p:cNvCxnSpPr>
            <p:nvPr/>
          </p:nvCxnSpPr>
          <p:spPr>
            <a:xfrm>
              <a:off x="4684792" y="3704925"/>
              <a:ext cx="0" cy="45750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54354D9C-35F8-DCF2-FD50-CA89EF49827F}"/>
                </a:ext>
              </a:extLst>
            </p:cNvPr>
            <p:cNvCxnSpPr>
              <a:cxnSpLocks/>
            </p:cNvCxnSpPr>
            <p:nvPr/>
          </p:nvCxnSpPr>
          <p:spPr>
            <a:xfrm>
              <a:off x="4850966" y="3590738"/>
              <a:ext cx="0" cy="650446"/>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C6BBFD72-70F2-00F3-3E6B-DBD5EAA069F7}"/>
                </a:ext>
              </a:extLst>
            </p:cNvPr>
            <p:cNvCxnSpPr>
              <a:cxnSpLocks/>
            </p:cNvCxnSpPr>
            <p:nvPr/>
          </p:nvCxnSpPr>
          <p:spPr>
            <a:xfrm>
              <a:off x="5041900" y="3457130"/>
              <a:ext cx="0" cy="941514"/>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7C591548-CA4F-46DB-206E-7D6EB9568656}"/>
                </a:ext>
              </a:extLst>
            </p:cNvPr>
            <p:cNvCxnSpPr>
              <a:cxnSpLocks/>
            </p:cNvCxnSpPr>
            <p:nvPr/>
          </p:nvCxnSpPr>
          <p:spPr>
            <a:xfrm flipH="1">
              <a:off x="5157274" y="3308762"/>
              <a:ext cx="18591" cy="1158463"/>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CB72BB00-BC05-87D7-8B52-9CC4A847A6C0}"/>
                </a:ext>
              </a:extLst>
            </p:cNvPr>
            <p:cNvCxnSpPr>
              <a:cxnSpLocks/>
            </p:cNvCxnSpPr>
            <p:nvPr/>
          </p:nvCxnSpPr>
          <p:spPr>
            <a:xfrm flipH="1">
              <a:off x="5263955" y="3272617"/>
              <a:ext cx="140" cy="1283869"/>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1465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6663" y="24637"/>
            <a:ext cx="5258435" cy="764540"/>
          </a:xfrm>
          <a:prstGeom prst="rect">
            <a:avLst/>
          </a:prstGeom>
        </p:spPr>
        <p:txBody>
          <a:bodyPr vert="horz" wrap="square" lIns="0" tIns="12065" rIns="0" bIns="0" rtlCol="0">
            <a:spAutoFit/>
          </a:bodyPr>
          <a:lstStyle/>
          <a:p>
            <a:pPr marL="12700">
              <a:lnSpc>
                <a:spcPct val="100000"/>
              </a:lnSpc>
              <a:spcBef>
                <a:spcPts val="95"/>
              </a:spcBef>
            </a:pPr>
            <a:r>
              <a:rPr sz="4850" spc="-10" dirty="0"/>
              <a:t>Brief</a:t>
            </a:r>
            <a:r>
              <a:rPr sz="4850" spc="-15" dirty="0"/>
              <a:t> </a:t>
            </a:r>
            <a:r>
              <a:rPr sz="4850" spc="-10" dirty="0"/>
              <a:t>History </a:t>
            </a:r>
            <a:r>
              <a:rPr sz="4850" spc="-5" dirty="0"/>
              <a:t>of</a:t>
            </a:r>
            <a:r>
              <a:rPr sz="4850" spc="-10" dirty="0"/>
              <a:t> AI</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61"/>
            <a:ext cx="10075545" cy="840105"/>
          </a:xfrm>
          <a:custGeom>
            <a:avLst/>
            <a:gdLst/>
            <a:ahLst/>
            <a:cxnLst/>
            <a:rect l="l" t="t" r="r" b="b"/>
            <a:pathLst>
              <a:path w="10075545" h="840105">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7" name="object 7"/>
          <p:cNvSpPr/>
          <p:nvPr/>
        </p:nvSpPr>
        <p:spPr>
          <a:xfrm>
            <a:off x="309257" y="4194047"/>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8" name="object 8"/>
          <p:cNvSpPr txBox="1"/>
          <p:nvPr/>
        </p:nvSpPr>
        <p:spPr>
          <a:xfrm>
            <a:off x="900817" y="1162684"/>
            <a:ext cx="7690484" cy="5059045"/>
          </a:xfrm>
          <a:prstGeom prst="rect">
            <a:avLst/>
          </a:prstGeom>
        </p:spPr>
        <p:txBody>
          <a:bodyPr vert="horz" wrap="square" lIns="0" tIns="201295" rIns="0" bIns="0" rtlCol="0">
            <a:spAutoFit/>
          </a:bodyPr>
          <a:lstStyle/>
          <a:p>
            <a:pPr marL="529590" indent="-517525">
              <a:lnSpc>
                <a:spcPct val="100000"/>
              </a:lnSpc>
              <a:spcBef>
                <a:spcPts val="1585"/>
              </a:spcBef>
              <a:buSzPct val="70833"/>
              <a:buFont typeface="Wingdings"/>
              <a:buChar char=""/>
              <a:tabLst>
                <a:tab pos="529590" algn="l"/>
                <a:tab pos="530225" algn="l"/>
              </a:tabLst>
            </a:pPr>
            <a:r>
              <a:rPr sz="2400" b="1" spc="10" dirty="0">
                <a:solidFill>
                  <a:srgbClr val="000065"/>
                </a:solidFill>
                <a:latin typeface="Arial"/>
                <a:cs typeface="Arial"/>
              </a:rPr>
              <a:t>Quick</a:t>
            </a:r>
            <a:r>
              <a:rPr sz="2400" b="1" spc="-5" dirty="0">
                <a:solidFill>
                  <a:srgbClr val="000065"/>
                </a:solidFill>
                <a:latin typeface="Arial"/>
                <a:cs typeface="Arial"/>
              </a:rPr>
              <a:t> </a:t>
            </a:r>
            <a:r>
              <a:rPr sz="2400" b="1" spc="10" dirty="0">
                <a:solidFill>
                  <a:srgbClr val="000065"/>
                </a:solidFill>
                <a:latin typeface="Arial"/>
                <a:cs typeface="Arial"/>
              </a:rPr>
              <a:t>pace</a:t>
            </a:r>
            <a:r>
              <a:rPr sz="2400" b="1" spc="5" dirty="0">
                <a:solidFill>
                  <a:srgbClr val="000065"/>
                </a:solidFill>
                <a:latin typeface="Arial"/>
                <a:cs typeface="Arial"/>
              </a:rPr>
              <a:t> </a:t>
            </a:r>
            <a:r>
              <a:rPr sz="2400" b="1" spc="10" dirty="0">
                <a:solidFill>
                  <a:srgbClr val="000065"/>
                </a:solidFill>
                <a:latin typeface="Arial"/>
                <a:cs typeface="Arial"/>
              </a:rPr>
              <a:t>in</a:t>
            </a:r>
            <a:r>
              <a:rPr sz="2400" b="1" spc="5" dirty="0">
                <a:solidFill>
                  <a:srgbClr val="000065"/>
                </a:solidFill>
                <a:latin typeface="Arial"/>
                <a:cs typeface="Arial"/>
              </a:rPr>
              <a:t> </a:t>
            </a:r>
            <a:r>
              <a:rPr sz="2400" b="1" spc="10" dirty="0">
                <a:solidFill>
                  <a:srgbClr val="000065"/>
                </a:solidFill>
                <a:latin typeface="Arial"/>
                <a:cs typeface="Arial"/>
              </a:rPr>
              <a:t>the</a:t>
            </a:r>
            <a:r>
              <a:rPr sz="2400" b="1" dirty="0">
                <a:solidFill>
                  <a:srgbClr val="000065"/>
                </a:solidFill>
                <a:latin typeface="Arial"/>
                <a:cs typeface="Arial"/>
              </a:rPr>
              <a:t> </a:t>
            </a:r>
            <a:r>
              <a:rPr sz="2400" b="1" spc="10" dirty="0">
                <a:solidFill>
                  <a:srgbClr val="000065"/>
                </a:solidFill>
                <a:latin typeface="Arial"/>
                <a:cs typeface="Arial"/>
              </a:rPr>
              <a:t>‘90s</a:t>
            </a:r>
            <a:endParaRPr sz="2400">
              <a:latin typeface="Arial"/>
              <a:cs typeface="Arial"/>
            </a:endParaRPr>
          </a:p>
          <a:p>
            <a:pPr marL="1012825" lvl="1" indent="-481965">
              <a:lnSpc>
                <a:spcPct val="100000"/>
              </a:lnSpc>
              <a:spcBef>
                <a:spcPts val="1335"/>
              </a:spcBef>
              <a:buClr>
                <a:srgbClr val="CC3300"/>
              </a:buClr>
              <a:buSzPct val="75000"/>
              <a:buFont typeface="Wingdings"/>
              <a:buChar char=""/>
              <a:tabLst>
                <a:tab pos="1012825" algn="l"/>
                <a:tab pos="1013460" algn="l"/>
              </a:tabLst>
            </a:pPr>
            <a:r>
              <a:rPr sz="2200" dirty="0">
                <a:latin typeface="Arial MT"/>
                <a:cs typeface="Arial MT"/>
              </a:rPr>
              <a:t>NCSA releases</a:t>
            </a:r>
            <a:r>
              <a:rPr sz="2200" spc="-15" dirty="0">
                <a:latin typeface="Arial MT"/>
                <a:cs typeface="Arial MT"/>
              </a:rPr>
              <a:t> </a:t>
            </a:r>
            <a:r>
              <a:rPr sz="2200" dirty="0">
                <a:latin typeface="Arial MT"/>
                <a:cs typeface="Arial MT"/>
              </a:rPr>
              <a:t>the</a:t>
            </a:r>
            <a:r>
              <a:rPr sz="2200" spc="-15" dirty="0">
                <a:latin typeface="Arial MT"/>
                <a:cs typeface="Arial MT"/>
              </a:rPr>
              <a:t> </a:t>
            </a:r>
            <a:r>
              <a:rPr sz="2200" dirty="0">
                <a:latin typeface="Arial MT"/>
                <a:cs typeface="Arial MT"/>
              </a:rPr>
              <a:t>first</a:t>
            </a:r>
            <a:r>
              <a:rPr sz="2200" spc="-30" dirty="0">
                <a:latin typeface="Arial MT"/>
                <a:cs typeface="Arial MT"/>
              </a:rPr>
              <a:t> </a:t>
            </a:r>
            <a:r>
              <a:rPr sz="2200" dirty="0">
                <a:latin typeface="Arial MT"/>
                <a:cs typeface="Arial MT"/>
              </a:rPr>
              <a:t>web</a:t>
            </a:r>
            <a:r>
              <a:rPr sz="2200" spc="-15" dirty="0">
                <a:latin typeface="Arial MT"/>
                <a:cs typeface="Arial MT"/>
              </a:rPr>
              <a:t> </a:t>
            </a:r>
            <a:r>
              <a:rPr sz="2200" dirty="0">
                <a:latin typeface="Arial MT"/>
                <a:cs typeface="Arial MT"/>
              </a:rPr>
              <a:t>browser,</a:t>
            </a:r>
            <a:r>
              <a:rPr sz="2200" spc="-15" dirty="0">
                <a:latin typeface="Arial MT"/>
                <a:cs typeface="Arial MT"/>
              </a:rPr>
              <a:t> </a:t>
            </a:r>
            <a:r>
              <a:rPr sz="2200" dirty="0">
                <a:latin typeface="Arial MT"/>
                <a:cs typeface="Arial MT"/>
              </a:rPr>
              <a:t>Mosaic</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spc="-5" dirty="0">
                <a:latin typeface="Arial MT"/>
                <a:cs typeface="Arial MT"/>
              </a:rPr>
              <a:t>Deep Blue</a:t>
            </a:r>
            <a:r>
              <a:rPr sz="2200" dirty="0">
                <a:latin typeface="Arial MT"/>
                <a:cs typeface="Arial MT"/>
              </a:rPr>
              <a:t> </a:t>
            </a:r>
            <a:r>
              <a:rPr sz="2200" spc="-5" dirty="0">
                <a:latin typeface="Arial MT"/>
                <a:cs typeface="Arial MT"/>
              </a:rPr>
              <a:t>beats</a:t>
            </a:r>
            <a:r>
              <a:rPr sz="2200" spc="-15" dirty="0">
                <a:latin typeface="Arial MT"/>
                <a:cs typeface="Arial MT"/>
              </a:rPr>
              <a:t> </a:t>
            </a:r>
            <a:r>
              <a:rPr sz="2200" spc="-5" dirty="0">
                <a:latin typeface="Arial MT"/>
                <a:cs typeface="Arial MT"/>
              </a:rPr>
              <a:t>Gary</a:t>
            </a:r>
            <a:r>
              <a:rPr sz="2200" spc="-20" dirty="0">
                <a:latin typeface="Arial MT"/>
                <a:cs typeface="Arial MT"/>
              </a:rPr>
              <a:t> </a:t>
            </a:r>
            <a:r>
              <a:rPr sz="2200" spc="-5" dirty="0">
                <a:latin typeface="Arial MT"/>
                <a:cs typeface="Arial MT"/>
              </a:rPr>
              <a:t>Kasparov</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dirty="0">
                <a:latin typeface="Arial MT"/>
                <a:cs typeface="Arial MT"/>
              </a:rPr>
              <a:t>Robotic</a:t>
            </a:r>
            <a:r>
              <a:rPr sz="2200" spc="-20" dirty="0">
                <a:latin typeface="Arial MT"/>
                <a:cs typeface="Arial MT"/>
              </a:rPr>
              <a:t> </a:t>
            </a:r>
            <a:r>
              <a:rPr sz="2200" dirty="0">
                <a:latin typeface="Arial MT"/>
                <a:cs typeface="Arial MT"/>
              </a:rPr>
              <a:t>soccer</a:t>
            </a:r>
            <a:r>
              <a:rPr sz="2200" spc="-20" dirty="0">
                <a:latin typeface="Arial MT"/>
                <a:cs typeface="Arial MT"/>
              </a:rPr>
              <a:t> </a:t>
            </a:r>
            <a:r>
              <a:rPr sz="2200" dirty="0">
                <a:latin typeface="Arial MT"/>
                <a:cs typeface="Arial MT"/>
              </a:rPr>
              <a:t>players</a:t>
            </a:r>
            <a:r>
              <a:rPr sz="2200" spc="-20" dirty="0">
                <a:latin typeface="Arial MT"/>
                <a:cs typeface="Arial MT"/>
              </a:rPr>
              <a:t> </a:t>
            </a:r>
            <a:r>
              <a:rPr sz="2200" dirty="0">
                <a:latin typeface="Arial MT"/>
                <a:cs typeface="Arial MT"/>
              </a:rPr>
              <a:t>in</a:t>
            </a:r>
            <a:r>
              <a:rPr sz="2200" spc="-20" dirty="0">
                <a:latin typeface="Arial MT"/>
                <a:cs typeface="Arial MT"/>
              </a:rPr>
              <a:t> </a:t>
            </a:r>
            <a:r>
              <a:rPr sz="2200" dirty="0">
                <a:latin typeface="Arial MT"/>
                <a:cs typeface="Arial MT"/>
              </a:rPr>
              <a:t>RoboCup</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dirty="0">
                <a:latin typeface="Arial MT"/>
                <a:cs typeface="Arial MT"/>
              </a:rPr>
              <a:t>Sony</a:t>
            </a:r>
            <a:r>
              <a:rPr sz="2200" spc="-15" dirty="0">
                <a:latin typeface="Arial MT"/>
                <a:cs typeface="Arial MT"/>
              </a:rPr>
              <a:t> </a:t>
            </a:r>
            <a:r>
              <a:rPr sz="2200" dirty="0">
                <a:latin typeface="Arial MT"/>
                <a:cs typeface="Arial MT"/>
              </a:rPr>
              <a:t>corporation</a:t>
            </a:r>
            <a:r>
              <a:rPr sz="2200" spc="-15" dirty="0">
                <a:latin typeface="Arial MT"/>
                <a:cs typeface="Arial MT"/>
              </a:rPr>
              <a:t> </a:t>
            </a:r>
            <a:r>
              <a:rPr sz="2200" dirty="0">
                <a:latin typeface="Arial MT"/>
                <a:cs typeface="Arial MT"/>
              </a:rPr>
              <a:t>introduced</a:t>
            </a:r>
            <a:r>
              <a:rPr sz="2200" spc="-15" dirty="0">
                <a:latin typeface="Arial MT"/>
                <a:cs typeface="Arial MT"/>
              </a:rPr>
              <a:t> </a:t>
            </a:r>
            <a:r>
              <a:rPr sz="2200" dirty="0">
                <a:latin typeface="Arial MT"/>
                <a:cs typeface="Arial MT"/>
              </a:rPr>
              <a:t>the</a:t>
            </a:r>
            <a:r>
              <a:rPr sz="2200" spc="-15" dirty="0">
                <a:latin typeface="Arial MT"/>
                <a:cs typeface="Arial MT"/>
              </a:rPr>
              <a:t> </a:t>
            </a:r>
            <a:r>
              <a:rPr sz="2200" dirty="0">
                <a:latin typeface="Arial MT"/>
                <a:cs typeface="Arial MT"/>
              </a:rPr>
              <a:t>robotic</a:t>
            </a:r>
            <a:r>
              <a:rPr sz="2200" spc="-15" dirty="0">
                <a:latin typeface="Arial MT"/>
                <a:cs typeface="Arial MT"/>
              </a:rPr>
              <a:t> </a:t>
            </a:r>
            <a:r>
              <a:rPr sz="2200" dirty="0">
                <a:latin typeface="Arial MT"/>
                <a:cs typeface="Arial MT"/>
              </a:rPr>
              <a:t>dog</a:t>
            </a:r>
            <a:r>
              <a:rPr sz="2200" spc="-10" dirty="0">
                <a:latin typeface="Arial MT"/>
                <a:cs typeface="Arial MT"/>
              </a:rPr>
              <a:t> </a:t>
            </a:r>
            <a:r>
              <a:rPr sz="2200" dirty="0">
                <a:latin typeface="Arial MT"/>
                <a:cs typeface="Arial MT"/>
              </a:rPr>
              <a:t>AIBO</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spc="-5" dirty="0">
                <a:latin typeface="Arial MT"/>
                <a:cs typeface="Arial MT"/>
              </a:rPr>
              <a:t>Remote</a:t>
            </a:r>
            <a:r>
              <a:rPr sz="2200" spc="-15" dirty="0">
                <a:latin typeface="Arial MT"/>
                <a:cs typeface="Arial MT"/>
              </a:rPr>
              <a:t> </a:t>
            </a:r>
            <a:r>
              <a:rPr sz="2200" spc="-5" dirty="0">
                <a:latin typeface="Arial MT"/>
                <a:cs typeface="Arial MT"/>
              </a:rPr>
              <a:t>agent</a:t>
            </a:r>
            <a:r>
              <a:rPr sz="2200" spc="-10" dirty="0">
                <a:latin typeface="Arial MT"/>
                <a:cs typeface="Arial MT"/>
              </a:rPr>
              <a:t> </a:t>
            </a:r>
            <a:r>
              <a:rPr sz="2200" spc="-5" dirty="0">
                <a:latin typeface="Arial MT"/>
                <a:cs typeface="Arial MT"/>
              </a:rPr>
              <a:t>autonomously drive</a:t>
            </a:r>
            <a:r>
              <a:rPr sz="2200" dirty="0">
                <a:latin typeface="Arial MT"/>
                <a:cs typeface="Arial MT"/>
              </a:rPr>
              <a:t> </a:t>
            </a:r>
            <a:r>
              <a:rPr sz="2200" spc="-5" dirty="0">
                <a:latin typeface="Arial MT"/>
                <a:cs typeface="Arial MT"/>
              </a:rPr>
              <a:t>deep</a:t>
            </a:r>
            <a:r>
              <a:rPr sz="2200" dirty="0">
                <a:latin typeface="Arial MT"/>
                <a:cs typeface="Arial MT"/>
              </a:rPr>
              <a:t> space 1</a:t>
            </a:r>
            <a:endParaRPr sz="2200">
              <a:latin typeface="Arial MT"/>
              <a:cs typeface="Arial MT"/>
            </a:endParaRPr>
          </a:p>
          <a:p>
            <a:pPr marL="529590" indent="-517525">
              <a:lnSpc>
                <a:spcPct val="100000"/>
              </a:lnSpc>
              <a:spcBef>
                <a:spcPts val="1345"/>
              </a:spcBef>
              <a:buSzPct val="70833"/>
              <a:buFont typeface="Wingdings"/>
              <a:buChar char=""/>
              <a:tabLst>
                <a:tab pos="529590" algn="l"/>
                <a:tab pos="530225" algn="l"/>
              </a:tabLst>
            </a:pPr>
            <a:r>
              <a:rPr sz="2400" b="1" spc="10" dirty="0">
                <a:solidFill>
                  <a:srgbClr val="000065"/>
                </a:solidFill>
                <a:latin typeface="Arial"/>
                <a:cs typeface="Arial"/>
              </a:rPr>
              <a:t>Even</a:t>
            </a:r>
            <a:r>
              <a:rPr sz="2400" b="1" dirty="0">
                <a:solidFill>
                  <a:srgbClr val="000065"/>
                </a:solidFill>
                <a:latin typeface="Arial"/>
                <a:cs typeface="Arial"/>
              </a:rPr>
              <a:t> </a:t>
            </a:r>
            <a:r>
              <a:rPr sz="2400" b="1" spc="10" dirty="0">
                <a:solidFill>
                  <a:srgbClr val="000065"/>
                </a:solidFill>
                <a:latin typeface="Arial"/>
                <a:cs typeface="Arial"/>
              </a:rPr>
              <a:t>moving</a:t>
            </a:r>
            <a:r>
              <a:rPr sz="2400" b="1" spc="5" dirty="0">
                <a:solidFill>
                  <a:srgbClr val="000065"/>
                </a:solidFill>
                <a:latin typeface="Arial"/>
                <a:cs typeface="Arial"/>
              </a:rPr>
              <a:t> </a:t>
            </a:r>
            <a:r>
              <a:rPr sz="2400" b="1" spc="10" dirty="0">
                <a:solidFill>
                  <a:srgbClr val="000065"/>
                </a:solidFill>
                <a:latin typeface="Arial"/>
                <a:cs typeface="Arial"/>
              </a:rPr>
              <a:t>faster</a:t>
            </a:r>
            <a:r>
              <a:rPr sz="2400" b="1" spc="5" dirty="0">
                <a:solidFill>
                  <a:srgbClr val="000065"/>
                </a:solidFill>
                <a:latin typeface="Arial"/>
                <a:cs typeface="Arial"/>
              </a:rPr>
              <a:t> </a:t>
            </a:r>
            <a:r>
              <a:rPr sz="2400" b="1" spc="10" dirty="0">
                <a:solidFill>
                  <a:srgbClr val="000065"/>
                </a:solidFill>
                <a:latin typeface="Arial"/>
                <a:cs typeface="Arial"/>
              </a:rPr>
              <a:t>in</a:t>
            </a:r>
            <a:r>
              <a:rPr sz="2400" b="1" dirty="0">
                <a:solidFill>
                  <a:srgbClr val="000065"/>
                </a:solidFill>
                <a:latin typeface="Arial"/>
                <a:cs typeface="Arial"/>
              </a:rPr>
              <a:t> </a:t>
            </a:r>
            <a:r>
              <a:rPr sz="2400" b="1" spc="10" dirty="0">
                <a:solidFill>
                  <a:srgbClr val="000065"/>
                </a:solidFill>
                <a:latin typeface="Arial"/>
                <a:cs typeface="Arial"/>
              </a:rPr>
              <a:t>the</a:t>
            </a:r>
            <a:r>
              <a:rPr sz="2400" b="1" spc="5" dirty="0">
                <a:solidFill>
                  <a:srgbClr val="000065"/>
                </a:solidFill>
                <a:latin typeface="Arial"/>
                <a:cs typeface="Arial"/>
              </a:rPr>
              <a:t> </a:t>
            </a:r>
            <a:r>
              <a:rPr sz="2400" b="1" spc="10" dirty="0">
                <a:solidFill>
                  <a:srgbClr val="000065"/>
                </a:solidFill>
                <a:latin typeface="Arial"/>
                <a:cs typeface="Arial"/>
              </a:rPr>
              <a:t>00’s</a:t>
            </a:r>
            <a:endParaRPr sz="2400">
              <a:latin typeface="Arial"/>
              <a:cs typeface="Arial"/>
            </a:endParaRPr>
          </a:p>
          <a:p>
            <a:pPr marL="1012825" lvl="1" indent="-481965">
              <a:lnSpc>
                <a:spcPct val="100000"/>
              </a:lnSpc>
              <a:spcBef>
                <a:spcPts val="1335"/>
              </a:spcBef>
              <a:buClr>
                <a:srgbClr val="CC3300"/>
              </a:buClr>
              <a:buSzPct val="75000"/>
              <a:buFont typeface="Wingdings"/>
              <a:buChar char=""/>
              <a:tabLst>
                <a:tab pos="1012825" algn="l"/>
                <a:tab pos="1013460" algn="l"/>
              </a:tabLst>
            </a:pPr>
            <a:r>
              <a:rPr sz="2200" dirty="0">
                <a:latin typeface="Arial MT"/>
                <a:cs typeface="Arial MT"/>
              </a:rPr>
              <a:t>iRobot</a:t>
            </a:r>
            <a:r>
              <a:rPr sz="2200" spc="-15" dirty="0">
                <a:latin typeface="Arial MT"/>
                <a:cs typeface="Arial MT"/>
              </a:rPr>
              <a:t> </a:t>
            </a:r>
            <a:r>
              <a:rPr sz="2200" dirty="0">
                <a:latin typeface="Arial MT"/>
                <a:cs typeface="Arial MT"/>
              </a:rPr>
              <a:t>introduces</a:t>
            </a:r>
            <a:r>
              <a:rPr sz="2200" spc="-20" dirty="0">
                <a:latin typeface="Arial MT"/>
                <a:cs typeface="Arial MT"/>
              </a:rPr>
              <a:t> </a:t>
            </a:r>
            <a:r>
              <a:rPr sz="2200" dirty="0">
                <a:latin typeface="Arial MT"/>
                <a:cs typeface="Arial MT"/>
              </a:rPr>
              <a:t>the</a:t>
            </a:r>
            <a:r>
              <a:rPr sz="2200" spc="-20" dirty="0">
                <a:latin typeface="Arial MT"/>
                <a:cs typeface="Arial MT"/>
              </a:rPr>
              <a:t> </a:t>
            </a:r>
            <a:r>
              <a:rPr sz="2200" dirty="0">
                <a:latin typeface="Arial MT"/>
                <a:cs typeface="Arial MT"/>
              </a:rPr>
              <a:t>vacuum</a:t>
            </a:r>
            <a:r>
              <a:rPr sz="2200" spc="-20" dirty="0">
                <a:latin typeface="Arial MT"/>
                <a:cs typeface="Arial MT"/>
              </a:rPr>
              <a:t> </a:t>
            </a:r>
            <a:r>
              <a:rPr sz="2200" dirty="0">
                <a:latin typeface="Arial MT"/>
                <a:cs typeface="Arial MT"/>
              </a:rPr>
              <a:t>cleaning</a:t>
            </a:r>
            <a:r>
              <a:rPr sz="2200" spc="-5" dirty="0">
                <a:latin typeface="Arial MT"/>
                <a:cs typeface="Arial MT"/>
              </a:rPr>
              <a:t> </a:t>
            </a:r>
            <a:r>
              <a:rPr sz="2200" dirty="0">
                <a:latin typeface="Arial MT"/>
                <a:cs typeface="Arial MT"/>
              </a:rPr>
              <a:t>robot</a:t>
            </a:r>
            <a:r>
              <a:rPr sz="2200" spc="-20" dirty="0">
                <a:latin typeface="Arial MT"/>
                <a:cs typeface="Arial MT"/>
              </a:rPr>
              <a:t> </a:t>
            </a:r>
            <a:r>
              <a:rPr sz="2200" dirty="0">
                <a:latin typeface="Arial MT"/>
                <a:cs typeface="Arial MT"/>
              </a:rPr>
              <a:t>Roomba</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dirty="0">
                <a:latin typeface="Arial MT"/>
                <a:cs typeface="Arial MT"/>
              </a:rPr>
              <a:t>DARPA grand</a:t>
            </a:r>
            <a:r>
              <a:rPr sz="2200" spc="-15" dirty="0">
                <a:latin typeface="Arial MT"/>
                <a:cs typeface="Arial MT"/>
              </a:rPr>
              <a:t> </a:t>
            </a:r>
            <a:r>
              <a:rPr sz="2200" dirty="0">
                <a:latin typeface="Arial MT"/>
                <a:cs typeface="Arial MT"/>
              </a:rPr>
              <a:t>challenge (we’ll see</a:t>
            </a:r>
            <a:r>
              <a:rPr sz="2200" spc="-10" dirty="0">
                <a:latin typeface="Arial MT"/>
                <a:cs typeface="Arial MT"/>
              </a:rPr>
              <a:t> </a:t>
            </a:r>
            <a:r>
              <a:rPr sz="2200" dirty="0">
                <a:latin typeface="Arial MT"/>
                <a:cs typeface="Arial MT"/>
              </a:rPr>
              <a:t>it</a:t>
            </a:r>
            <a:r>
              <a:rPr sz="2200" spc="-15" dirty="0">
                <a:latin typeface="Arial MT"/>
                <a:cs typeface="Arial MT"/>
              </a:rPr>
              <a:t> </a:t>
            </a:r>
            <a:r>
              <a:rPr sz="2200" dirty="0">
                <a:latin typeface="Arial MT"/>
                <a:cs typeface="Arial MT"/>
              </a:rPr>
              <a:t>in</a:t>
            </a:r>
            <a:r>
              <a:rPr sz="2200" spc="-10" dirty="0">
                <a:latin typeface="Arial MT"/>
                <a:cs typeface="Arial MT"/>
              </a:rPr>
              <a:t> </a:t>
            </a:r>
            <a:r>
              <a:rPr sz="2200" dirty="0">
                <a:latin typeface="Arial MT"/>
                <a:cs typeface="Arial MT"/>
              </a:rPr>
              <a:t>a</a:t>
            </a:r>
            <a:r>
              <a:rPr sz="2200" spc="-15" dirty="0">
                <a:latin typeface="Arial MT"/>
                <a:cs typeface="Arial MT"/>
              </a:rPr>
              <a:t> </a:t>
            </a:r>
            <a:r>
              <a:rPr sz="2200" dirty="0">
                <a:latin typeface="Arial MT"/>
                <a:cs typeface="Arial MT"/>
              </a:rPr>
              <a:t>minute)</a:t>
            </a:r>
            <a:endParaRPr sz="2200">
              <a:latin typeface="Arial MT"/>
              <a:cs typeface="Arial MT"/>
            </a:endParaRPr>
          </a:p>
          <a:p>
            <a:pPr marL="1530350" lvl="2" indent="-516255">
              <a:lnSpc>
                <a:spcPct val="100000"/>
              </a:lnSpc>
              <a:spcBef>
                <a:spcPts val="919"/>
              </a:spcBef>
              <a:buClr>
                <a:srgbClr val="CC3300"/>
              </a:buClr>
              <a:buSzPct val="64102"/>
              <a:buFont typeface="Wingdings"/>
              <a:buChar char=""/>
              <a:tabLst>
                <a:tab pos="1530350" algn="l"/>
                <a:tab pos="1530985" algn="l"/>
                <a:tab pos="3306445" algn="l"/>
              </a:tabLst>
            </a:pPr>
            <a:r>
              <a:rPr sz="1950" b="1" spc="25" dirty="0">
                <a:solidFill>
                  <a:srgbClr val="000065"/>
                </a:solidFill>
                <a:latin typeface="Arial"/>
                <a:cs typeface="Arial"/>
              </a:rPr>
              <a:t>A</a:t>
            </a:r>
            <a:r>
              <a:rPr sz="1950" b="1" dirty="0">
                <a:solidFill>
                  <a:srgbClr val="000065"/>
                </a:solidFill>
                <a:latin typeface="Arial"/>
                <a:cs typeface="Arial"/>
              </a:rPr>
              <a:t> </a:t>
            </a:r>
            <a:r>
              <a:rPr sz="1950" b="1" spc="15" dirty="0">
                <a:solidFill>
                  <a:srgbClr val="000065"/>
                </a:solidFill>
                <a:latin typeface="Arial"/>
                <a:cs typeface="Arial"/>
              </a:rPr>
              <a:t>Touareg</a:t>
            </a:r>
            <a:r>
              <a:rPr sz="1950" b="1" dirty="0">
                <a:solidFill>
                  <a:srgbClr val="000065"/>
                </a:solidFill>
                <a:latin typeface="Arial"/>
                <a:cs typeface="Arial"/>
              </a:rPr>
              <a:t> </a:t>
            </a:r>
            <a:r>
              <a:rPr sz="1950" b="1" spc="20" dirty="0">
                <a:solidFill>
                  <a:srgbClr val="000065"/>
                </a:solidFill>
                <a:latin typeface="Arial"/>
                <a:cs typeface="Arial"/>
              </a:rPr>
              <a:t>R5	won</a:t>
            </a:r>
            <a:r>
              <a:rPr sz="1950" b="1" spc="-15" dirty="0">
                <a:solidFill>
                  <a:srgbClr val="000065"/>
                </a:solidFill>
                <a:latin typeface="Arial"/>
                <a:cs typeface="Arial"/>
              </a:rPr>
              <a:t> </a:t>
            </a:r>
            <a:r>
              <a:rPr sz="1950" b="1" spc="10" dirty="0">
                <a:solidFill>
                  <a:srgbClr val="000065"/>
                </a:solidFill>
                <a:latin typeface="Arial"/>
                <a:cs typeface="Arial"/>
              </a:rPr>
              <a:t>the</a:t>
            </a:r>
            <a:r>
              <a:rPr sz="1950" b="1" spc="-15" dirty="0">
                <a:solidFill>
                  <a:srgbClr val="000065"/>
                </a:solidFill>
                <a:latin typeface="Arial"/>
                <a:cs typeface="Arial"/>
              </a:rPr>
              <a:t> </a:t>
            </a:r>
            <a:r>
              <a:rPr sz="1950" b="1" spc="10" dirty="0">
                <a:solidFill>
                  <a:srgbClr val="000065"/>
                </a:solidFill>
                <a:latin typeface="Arial"/>
                <a:cs typeface="Arial"/>
              </a:rPr>
              <a:t>challenge</a:t>
            </a:r>
            <a:endParaRPr sz="1950">
              <a:latin typeface="Arial"/>
              <a:cs typeface="Arial"/>
            </a:endParaRPr>
          </a:p>
        </p:txBody>
      </p:sp>
      <p:sp>
        <p:nvSpPr>
          <p:cNvPr id="9" name="object 9"/>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13</a:t>
            </a:fld>
            <a:endParaRPr dirty="0"/>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2" name="object 1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2357" y="24637"/>
            <a:ext cx="7107555" cy="764540"/>
          </a:xfrm>
          <a:prstGeom prst="rect">
            <a:avLst/>
          </a:prstGeom>
        </p:spPr>
        <p:txBody>
          <a:bodyPr vert="horz" wrap="square" lIns="0" tIns="12065" rIns="0" bIns="0" rtlCol="0">
            <a:spAutoFit/>
          </a:bodyPr>
          <a:lstStyle/>
          <a:p>
            <a:pPr marL="12700">
              <a:lnSpc>
                <a:spcPct val="100000"/>
              </a:lnSpc>
              <a:spcBef>
                <a:spcPts val="95"/>
              </a:spcBef>
            </a:pPr>
            <a:r>
              <a:rPr sz="4850" spc="-5" dirty="0"/>
              <a:t>Some</a:t>
            </a:r>
            <a:r>
              <a:rPr sz="4850" spc="-10" dirty="0"/>
              <a:t> </a:t>
            </a:r>
            <a:r>
              <a:rPr sz="4850" spc="-5" dirty="0"/>
              <a:t>Cool</a:t>
            </a:r>
            <a:r>
              <a:rPr sz="4850" spc="-10" dirty="0"/>
              <a:t> </a:t>
            </a:r>
            <a:r>
              <a:rPr sz="4850" spc="-5" dirty="0"/>
              <a:t>Applications</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61"/>
            <a:ext cx="10075545" cy="840105"/>
          </a:xfrm>
          <a:custGeom>
            <a:avLst/>
            <a:gdLst/>
            <a:ahLst/>
            <a:cxnLst/>
            <a:rect l="l" t="t" r="r" b="b"/>
            <a:pathLst>
              <a:path w="10075545" h="840105">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7" name="object 7"/>
          <p:cNvSpPr/>
          <p:nvPr/>
        </p:nvSpPr>
        <p:spPr>
          <a:xfrm>
            <a:off x="309257" y="4194047"/>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8" name="object 8"/>
          <p:cNvSpPr txBox="1"/>
          <p:nvPr/>
        </p:nvSpPr>
        <p:spPr>
          <a:xfrm>
            <a:off x="900817" y="1162684"/>
            <a:ext cx="6576059" cy="5439410"/>
          </a:xfrm>
          <a:prstGeom prst="rect">
            <a:avLst/>
          </a:prstGeom>
        </p:spPr>
        <p:txBody>
          <a:bodyPr vert="horz" wrap="square" lIns="0" tIns="201295" rIns="0" bIns="0" rtlCol="0">
            <a:spAutoFit/>
          </a:bodyPr>
          <a:lstStyle/>
          <a:p>
            <a:pPr marL="529590" indent="-517525">
              <a:lnSpc>
                <a:spcPct val="100000"/>
              </a:lnSpc>
              <a:spcBef>
                <a:spcPts val="1585"/>
              </a:spcBef>
              <a:buSzPct val="70833"/>
              <a:buFont typeface="Wingdings"/>
              <a:buChar char=""/>
              <a:tabLst>
                <a:tab pos="529590" algn="l"/>
                <a:tab pos="530225" algn="l"/>
              </a:tabLst>
            </a:pPr>
            <a:r>
              <a:rPr sz="2400" b="1" spc="10" dirty="0">
                <a:solidFill>
                  <a:srgbClr val="000065"/>
                </a:solidFill>
                <a:latin typeface="Arial"/>
                <a:cs typeface="Arial"/>
              </a:rPr>
              <a:t>Three</a:t>
            </a:r>
            <a:r>
              <a:rPr sz="2400" b="1" dirty="0">
                <a:solidFill>
                  <a:srgbClr val="000065"/>
                </a:solidFill>
                <a:latin typeface="Arial"/>
                <a:cs typeface="Arial"/>
              </a:rPr>
              <a:t> </a:t>
            </a:r>
            <a:r>
              <a:rPr sz="2400" b="1" spc="10" dirty="0">
                <a:solidFill>
                  <a:srgbClr val="000065"/>
                </a:solidFill>
                <a:latin typeface="Arial"/>
                <a:cs typeface="Arial"/>
              </a:rPr>
              <a:t>cool</a:t>
            </a:r>
            <a:r>
              <a:rPr sz="2400" b="1" spc="15" dirty="0">
                <a:solidFill>
                  <a:srgbClr val="000065"/>
                </a:solidFill>
                <a:latin typeface="Arial"/>
                <a:cs typeface="Arial"/>
              </a:rPr>
              <a:t> </a:t>
            </a:r>
            <a:r>
              <a:rPr sz="2400" b="1" spc="10" dirty="0">
                <a:solidFill>
                  <a:srgbClr val="000065"/>
                </a:solidFill>
                <a:latin typeface="Arial"/>
                <a:cs typeface="Arial"/>
              </a:rPr>
              <a:t>applications</a:t>
            </a:r>
            <a:r>
              <a:rPr sz="2400" b="1" spc="25" dirty="0">
                <a:solidFill>
                  <a:srgbClr val="000065"/>
                </a:solidFill>
                <a:latin typeface="Arial"/>
                <a:cs typeface="Arial"/>
              </a:rPr>
              <a:t> </a:t>
            </a:r>
            <a:r>
              <a:rPr sz="2400" b="1" spc="15" dirty="0">
                <a:solidFill>
                  <a:srgbClr val="000065"/>
                </a:solidFill>
                <a:latin typeface="Arial"/>
                <a:cs typeface="Arial"/>
              </a:rPr>
              <a:t>among</a:t>
            </a:r>
            <a:r>
              <a:rPr sz="2400" b="1" spc="10" dirty="0">
                <a:solidFill>
                  <a:srgbClr val="000065"/>
                </a:solidFill>
                <a:latin typeface="Arial"/>
                <a:cs typeface="Arial"/>
              </a:rPr>
              <a:t> hundreds</a:t>
            </a:r>
            <a:endParaRPr sz="2400">
              <a:latin typeface="Arial"/>
              <a:cs typeface="Arial"/>
            </a:endParaRPr>
          </a:p>
          <a:p>
            <a:pPr marL="1012825" lvl="1" indent="-481965">
              <a:lnSpc>
                <a:spcPct val="100000"/>
              </a:lnSpc>
              <a:spcBef>
                <a:spcPts val="1335"/>
              </a:spcBef>
              <a:buClr>
                <a:srgbClr val="CC3300"/>
              </a:buClr>
              <a:buSzPct val="75000"/>
              <a:buFont typeface="Wingdings"/>
              <a:buChar char=""/>
              <a:tabLst>
                <a:tab pos="1012825" algn="l"/>
                <a:tab pos="1013460" algn="l"/>
              </a:tabLst>
            </a:pPr>
            <a:r>
              <a:rPr sz="2200" dirty="0">
                <a:latin typeface="Arial MT"/>
                <a:cs typeface="Arial MT"/>
              </a:rPr>
              <a:t>Deep</a:t>
            </a:r>
            <a:r>
              <a:rPr sz="2200" spc="-45" dirty="0">
                <a:latin typeface="Arial MT"/>
                <a:cs typeface="Arial MT"/>
              </a:rPr>
              <a:t> </a:t>
            </a:r>
            <a:r>
              <a:rPr sz="2200" dirty="0">
                <a:latin typeface="Arial MT"/>
                <a:cs typeface="Arial MT"/>
              </a:rPr>
              <a:t>Blue</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dirty="0">
                <a:latin typeface="Arial MT"/>
                <a:cs typeface="Arial MT"/>
              </a:rPr>
              <a:t>DARPA</a:t>
            </a:r>
            <a:r>
              <a:rPr sz="2200" spc="-10" dirty="0">
                <a:latin typeface="Arial MT"/>
                <a:cs typeface="Arial MT"/>
              </a:rPr>
              <a:t> </a:t>
            </a:r>
            <a:r>
              <a:rPr sz="2200" spc="-5" dirty="0">
                <a:latin typeface="Arial MT"/>
                <a:cs typeface="Arial MT"/>
              </a:rPr>
              <a:t>Grand</a:t>
            </a:r>
            <a:r>
              <a:rPr sz="2200" spc="-30" dirty="0">
                <a:latin typeface="Arial MT"/>
                <a:cs typeface="Arial MT"/>
              </a:rPr>
              <a:t> </a:t>
            </a:r>
            <a:r>
              <a:rPr sz="2200" spc="-5" dirty="0">
                <a:latin typeface="Arial MT"/>
                <a:cs typeface="Arial MT"/>
              </a:rPr>
              <a:t>Challenge</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dirty="0">
                <a:latin typeface="Arial MT"/>
                <a:cs typeface="Arial MT"/>
              </a:rPr>
              <a:t>Robotics</a:t>
            </a:r>
            <a:r>
              <a:rPr sz="2200" spc="-50" dirty="0">
                <a:latin typeface="Arial MT"/>
                <a:cs typeface="Arial MT"/>
              </a:rPr>
              <a:t> </a:t>
            </a:r>
            <a:r>
              <a:rPr sz="2200" dirty="0">
                <a:latin typeface="Arial MT"/>
                <a:cs typeface="Arial MT"/>
              </a:rPr>
              <a:t>Cog</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spc="-5" dirty="0">
                <a:latin typeface="Arial MT"/>
                <a:cs typeface="Arial MT"/>
              </a:rPr>
              <a:t>Loebner</a:t>
            </a:r>
            <a:r>
              <a:rPr sz="2200" spc="-50" dirty="0">
                <a:latin typeface="Arial MT"/>
                <a:cs typeface="Arial MT"/>
              </a:rPr>
              <a:t> </a:t>
            </a:r>
            <a:r>
              <a:rPr sz="2200" spc="-5" dirty="0">
                <a:latin typeface="Arial MT"/>
                <a:cs typeface="Arial MT"/>
              </a:rPr>
              <a:t>Prize</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spc="-5" dirty="0">
                <a:latin typeface="Arial MT"/>
                <a:cs typeface="Arial MT"/>
              </a:rPr>
              <a:t>Roomba</a:t>
            </a:r>
            <a:endParaRPr sz="2200">
              <a:latin typeface="Arial MT"/>
              <a:cs typeface="Arial MT"/>
            </a:endParaRPr>
          </a:p>
          <a:p>
            <a:pPr marL="1012825" lvl="1" indent="-481965">
              <a:lnSpc>
                <a:spcPct val="100000"/>
              </a:lnSpc>
              <a:spcBef>
                <a:spcPts val="1330"/>
              </a:spcBef>
              <a:buClr>
                <a:srgbClr val="CC3300"/>
              </a:buClr>
              <a:buSzPct val="75000"/>
              <a:buFont typeface="Wingdings"/>
              <a:buChar char=""/>
              <a:tabLst>
                <a:tab pos="1012825" algn="l"/>
                <a:tab pos="1013460" algn="l"/>
              </a:tabLst>
            </a:pPr>
            <a:r>
              <a:rPr sz="2200" spc="-5" dirty="0">
                <a:latin typeface="Arial MT"/>
                <a:cs typeface="Arial MT"/>
              </a:rPr>
              <a:t>Rob-Cup</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dirty="0">
                <a:latin typeface="Arial MT"/>
                <a:cs typeface="Arial MT"/>
              </a:rPr>
              <a:t>ASIMO</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spc="-5" dirty="0">
                <a:latin typeface="Arial MT"/>
                <a:cs typeface="Arial MT"/>
              </a:rPr>
              <a:t>Data</a:t>
            </a:r>
            <a:r>
              <a:rPr sz="2200" spc="-45" dirty="0">
                <a:latin typeface="Arial MT"/>
                <a:cs typeface="Arial MT"/>
              </a:rPr>
              <a:t> </a:t>
            </a:r>
            <a:r>
              <a:rPr sz="2200" spc="-5" dirty="0">
                <a:latin typeface="Arial MT"/>
                <a:cs typeface="Arial MT"/>
              </a:rPr>
              <a:t>mining</a:t>
            </a:r>
            <a:endParaRPr sz="2200">
              <a:latin typeface="Arial MT"/>
              <a:cs typeface="Arial MT"/>
            </a:endParaRPr>
          </a:p>
          <a:p>
            <a:pPr marL="1530350" lvl="2" indent="-516255">
              <a:lnSpc>
                <a:spcPct val="100000"/>
              </a:lnSpc>
              <a:spcBef>
                <a:spcPts val="919"/>
              </a:spcBef>
              <a:buClr>
                <a:srgbClr val="CC3300"/>
              </a:buClr>
              <a:buSzPct val="64102"/>
              <a:buFont typeface="Wingdings"/>
              <a:buChar char=""/>
              <a:tabLst>
                <a:tab pos="1530350" algn="l"/>
                <a:tab pos="1530985" algn="l"/>
              </a:tabLst>
            </a:pPr>
            <a:r>
              <a:rPr sz="1950" b="1" spc="15" dirty="0">
                <a:solidFill>
                  <a:srgbClr val="000065"/>
                </a:solidFill>
                <a:latin typeface="Arial"/>
                <a:cs typeface="Arial"/>
              </a:rPr>
              <a:t>Stock</a:t>
            </a:r>
            <a:r>
              <a:rPr sz="1950" b="1" spc="-45" dirty="0">
                <a:solidFill>
                  <a:srgbClr val="000065"/>
                </a:solidFill>
                <a:latin typeface="Arial"/>
                <a:cs typeface="Arial"/>
              </a:rPr>
              <a:t> </a:t>
            </a:r>
            <a:r>
              <a:rPr sz="1950" b="1" spc="10" dirty="0">
                <a:solidFill>
                  <a:srgbClr val="000065"/>
                </a:solidFill>
                <a:latin typeface="Arial"/>
                <a:cs typeface="Arial"/>
              </a:rPr>
              <a:t>Market</a:t>
            </a:r>
            <a:endParaRPr sz="1950">
              <a:latin typeface="Arial"/>
              <a:cs typeface="Arial"/>
            </a:endParaRPr>
          </a:p>
          <a:p>
            <a:pPr marL="1530350" lvl="2" indent="-516255">
              <a:lnSpc>
                <a:spcPct val="100000"/>
              </a:lnSpc>
              <a:spcBef>
                <a:spcPts val="919"/>
              </a:spcBef>
              <a:buClr>
                <a:srgbClr val="CC3300"/>
              </a:buClr>
              <a:buSzPct val="64102"/>
              <a:buFont typeface="Wingdings"/>
              <a:buChar char=""/>
              <a:tabLst>
                <a:tab pos="1530350" algn="l"/>
                <a:tab pos="1530985" algn="l"/>
              </a:tabLst>
            </a:pPr>
            <a:r>
              <a:rPr sz="1950" b="1" spc="10" dirty="0">
                <a:solidFill>
                  <a:srgbClr val="000065"/>
                </a:solidFill>
                <a:latin typeface="Arial"/>
                <a:cs typeface="Arial"/>
              </a:rPr>
              <a:t>Medical</a:t>
            </a:r>
            <a:r>
              <a:rPr sz="1950" b="1" spc="-25" dirty="0">
                <a:solidFill>
                  <a:srgbClr val="000065"/>
                </a:solidFill>
                <a:latin typeface="Arial"/>
                <a:cs typeface="Arial"/>
              </a:rPr>
              <a:t> </a:t>
            </a:r>
            <a:r>
              <a:rPr sz="1950" b="1" spc="10" dirty="0">
                <a:solidFill>
                  <a:srgbClr val="000065"/>
                </a:solidFill>
                <a:latin typeface="Arial"/>
                <a:cs typeface="Arial"/>
              </a:rPr>
              <a:t>Diagnosis</a:t>
            </a:r>
            <a:endParaRPr sz="1950">
              <a:latin typeface="Arial"/>
              <a:cs typeface="Arial"/>
            </a:endParaRPr>
          </a:p>
        </p:txBody>
      </p:sp>
      <p:sp>
        <p:nvSpPr>
          <p:cNvPr id="9" name="object 9"/>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14</a:t>
            </a:fld>
            <a:endParaRPr dirty="0"/>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2" name="object 1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7659" y="24637"/>
            <a:ext cx="3036570" cy="764540"/>
          </a:xfrm>
          <a:prstGeom prst="rect">
            <a:avLst/>
          </a:prstGeom>
        </p:spPr>
        <p:txBody>
          <a:bodyPr vert="horz" wrap="square" lIns="0" tIns="12065" rIns="0" bIns="0" rtlCol="0">
            <a:spAutoFit/>
          </a:bodyPr>
          <a:lstStyle/>
          <a:p>
            <a:pPr marL="12700">
              <a:lnSpc>
                <a:spcPct val="100000"/>
              </a:lnSpc>
              <a:spcBef>
                <a:spcPts val="95"/>
              </a:spcBef>
            </a:pPr>
            <a:r>
              <a:rPr sz="4850" spc="-5" dirty="0"/>
              <a:t>Deep</a:t>
            </a:r>
            <a:r>
              <a:rPr sz="4850" spc="-75" dirty="0"/>
              <a:t> </a:t>
            </a:r>
            <a:r>
              <a:rPr sz="4850" spc="-5" dirty="0"/>
              <a:t>Blue</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txBox="1"/>
          <p:nvPr/>
        </p:nvSpPr>
        <p:spPr>
          <a:xfrm>
            <a:off x="900817" y="2254859"/>
            <a:ext cx="5065395" cy="1444242"/>
          </a:xfrm>
          <a:prstGeom prst="rect">
            <a:avLst/>
          </a:prstGeom>
        </p:spPr>
        <p:txBody>
          <a:bodyPr vert="horz" wrap="square" lIns="0" tIns="183515" rIns="0" bIns="0" rtlCol="0">
            <a:spAutoFit/>
          </a:bodyPr>
          <a:lstStyle/>
          <a:p>
            <a:pPr marL="529590" indent="-517525">
              <a:lnSpc>
                <a:spcPct val="100000"/>
              </a:lnSpc>
              <a:spcBef>
                <a:spcPts val="1445"/>
              </a:spcBef>
              <a:buSzPct val="70833"/>
              <a:buFont typeface="Wingdings"/>
              <a:buChar char=""/>
              <a:tabLst>
                <a:tab pos="529590" algn="l"/>
                <a:tab pos="530225" algn="l"/>
              </a:tabLst>
            </a:pPr>
            <a:r>
              <a:rPr sz="2400" b="1" spc="10" dirty="0">
                <a:solidFill>
                  <a:srgbClr val="000065"/>
                </a:solidFill>
                <a:latin typeface="Arial"/>
                <a:cs typeface="Arial"/>
              </a:rPr>
              <a:t>Origins</a:t>
            </a:r>
            <a:r>
              <a:rPr sz="2400" b="1" spc="-15" dirty="0">
                <a:solidFill>
                  <a:srgbClr val="000065"/>
                </a:solidFill>
                <a:latin typeface="Arial"/>
                <a:cs typeface="Arial"/>
              </a:rPr>
              <a:t> </a:t>
            </a:r>
            <a:r>
              <a:rPr sz="2400" b="1" spc="10" dirty="0">
                <a:solidFill>
                  <a:srgbClr val="000065"/>
                </a:solidFill>
                <a:latin typeface="Arial"/>
                <a:cs typeface="Arial"/>
              </a:rPr>
              <a:t>at</a:t>
            </a:r>
            <a:r>
              <a:rPr sz="2400" b="1" spc="-15" dirty="0">
                <a:solidFill>
                  <a:srgbClr val="000065"/>
                </a:solidFill>
                <a:latin typeface="Arial"/>
                <a:cs typeface="Arial"/>
              </a:rPr>
              <a:t> </a:t>
            </a:r>
            <a:r>
              <a:rPr sz="2400" b="1" spc="15" dirty="0">
                <a:solidFill>
                  <a:srgbClr val="000065"/>
                </a:solidFill>
                <a:latin typeface="Arial"/>
                <a:cs typeface="Arial"/>
              </a:rPr>
              <a:t>CMU</a:t>
            </a:r>
            <a:endParaRPr sz="2400" dirty="0">
              <a:latin typeface="Arial"/>
              <a:cs typeface="Arial"/>
            </a:endParaRPr>
          </a:p>
          <a:p>
            <a:pPr marL="529590" marR="213360" indent="-517525">
              <a:lnSpc>
                <a:spcPct val="101000"/>
              </a:lnSpc>
              <a:spcBef>
                <a:spcPts val="1320"/>
              </a:spcBef>
              <a:buSzPct val="70833"/>
              <a:buFont typeface="Wingdings"/>
              <a:buChar char=""/>
              <a:tabLst>
                <a:tab pos="529590" algn="l"/>
                <a:tab pos="530225" algn="l"/>
              </a:tabLst>
            </a:pPr>
            <a:r>
              <a:rPr sz="2400" b="1" spc="5" dirty="0">
                <a:solidFill>
                  <a:srgbClr val="000065"/>
                </a:solidFill>
                <a:latin typeface="Arial"/>
                <a:cs typeface="Arial"/>
              </a:rPr>
              <a:t>It </a:t>
            </a:r>
            <a:r>
              <a:rPr sz="2400" b="1" spc="15" dirty="0">
                <a:solidFill>
                  <a:srgbClr val="000065"/>
                </a:solidFill>
                <a:latin typeface="Arial"/>
                <a:cs typeface="Arial"/>
              </a:rPr>
              <a:t>was </a:t>
            </a:r>
            <a:r>
              <a:rPr sz="2400" b="1" spc="10" dirty="0">
                <a:solidFill>
                  <a:srgbClr val="000065"/>
                </a:solidFill>
                <a:latin typeface="Arial"/>
                <a:cs typeface="Arial"/>
              </a:rPr>
              <a:t>a massively parallel</a:t>
            </a:r>
            <a:r>
              <a:rPr sz="2400" b="1" spc="10">
                <a:solidFill>
                  <a:srgbClr val="000065"/>
                </a:solidFill>
                <a:latin typeface="Arial"/>
                <a:cs typeface="Arial"/>
              </a:rPr>
              <a:t>, system</a:t>
            </a:r>
            <a:r>
              <a:rPr sz="2400" b="1" spc="-5">
                <a:solidFill>
                  <a:srgbClr val="000065"/>
                </a:solidFill>
                <a:latin typeface="Arial"/>
                <a:cs typeface="Arial"/>
              </a:rPr>
              <a:t> </a:t>
            </a:r>
            <a:r>
              <a:rPr sz="2400" b="1" spc="10" dirty="0">
                <a:solidFill>
                  <a:srgbClr val="000065"/>
                </a:solidFill>
                <a:latin typeface="Arial"/>
                <a:cs typeface="Arial"/>
              </a:rPr>
              <a:t>with 30-nodes</a:t>
            </a:r>
            <a:endParaRPr sz="2400" dirty="0">
              <a:latin typeface="Arial"/>
              <a:cs typeface="Arial"/>
            </a:endParaRPr>
          </a:p>
        </p:txBody>
      </p:sp>
      <p:pic>
        <p:nvPicPr>
          <p:cNvPr id="7" name="object 7"/>
          <p:cNvPicPr/>
          <p:nvPr/>
        </p:nvPicPr>
        <p:blipFill>
          <a:blip r:embed="rId2" cstate="print"/>
          <a:stretch>
            <a:fillRect/>
          </a:stretch>
        </p:blipFill>
        <p:spPr>
          <a:xfrm>
            <a:off x="6417449" y="1338833"/>
            <a:ext cx="3495294" cy="5247132"/>
          </a:xfrm>
          <a:prstGeom prst="rect">
            <a:avLst/>
          </a:prstGeom>
        </p:spPr>
      </p:pic>
      <p:sp>
        <p:nvSpPr>
          <p:cNvPr id="8" name="object 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15</a:t>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1" name="object 11"/>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0249" y="24637"/>
            <a:ext cx="7310755" cy="764540"/>
          </a:xfrm>
          <a:prstGeom prst="rect">
            <a:avLst/>
          </a:prstGeom>
        </p:spPr>
        <p:txBody>
          <a:bodyPr vert="horz" wrap="square" lIns="0" tIns="12065" rIns="0" bIns="0" rtlCol="0">
            <a:spAutoFit/>
          </a:bodyPr>
          <a:lstStyle/>
          <a:p>
            <a:pPr marL="12700">
              <a:lnSpc>
                <a:spcPct val="100000"/>
              </a:lnSpc>
              <a:spcBef>
                <a:spcPts val="95"/>
              </a:spcBef>
            </a:pPr>
            <a:r>
              <a:rPr sz="4850" spc="-5" dirty="0"/>
              <a:t>DARPA</a:t>
            </a:r>
            <a:r>
              <a:rPr sz="4850" spc="-25" dirty="0"/>
              <a:t> </a:t>
            </a:r>
            <a:r>
              <a:rPr sz="4850" spc="-5" dirty="0"/>
              <a:t>Grand</a:t>
            </a:r>
            <a:r>
              <a:rPr sz="4850" spc="-25" dirty="0"/>
              <a:t> </a:t>
            </a:r>
            <a:r>
              <a:rPr sz="4850" spc="-5" dirty="0"/>
              <a:t>Challenge</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3355098"/>
            <a:ext cx="10075545" cy="1678939"/>
          </a:xfrm>
          <a:custGeom>
            <a:avLst/>
            <a:gdLst/>
            <a:ahLst/>
            <a:cxnLst/>
            <a:rect l="l" t="t" r="r" b="b"/>
            <a:pathLst>
              <a:path w="10075545" h="1678939">
                <a:moveTo>
                  <a:pt x="10075278" y="0"/>
                </a:moveTo>
                <a:lnTo>
                  <a:pt x="0" y="0"/>
                </a:lnTo>
                <a:lnTo>
                  <a:pt x="0" y="838962"/>
                </a:lnTo>
                <a:lnTo>
                  <a:pt x="0" y="839724"/>
                </a:lnTo>
                <a:lnTo>
                  <a:pt x="0" y="1678686"/>
                </a:lnTo>
                <a:lnTo>
                  <a:pt x="10075278" y="1678686"/>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7" name="object 7"/>
          <p:cNvSpPr txBox="1"/>
          <p:nvPr/>
        </p:nvSpPr>
        <p:spPr>
          <a:xfrm>
            <a:off x="1419740" y="1086368"/>
            <a:ext cx="7992109" cy="5411470"/>
          </a:xfrm>
          <a:prstGeom prst="rect">
            <a:avLst/>
          </a:prstGeom>
        </p:spPr>
        <p:txBody>
          <a:bodyPr vert="horz" wrap="square" lIns="0" tIns="137160" rIns="0" bIns="0" rtlCol="0">
            <a:spAutoFit/>
          </a:bodyPr>
          <a:lstStyle/>
          <a:p>
            <a:pPr marL="494030" indent="-481965">
              <a:lnSpc>
                <a:spcPct val="100000"/>
              </a:lnSpc>
              <a:spcBef>
                <a:spcPts val="1080"/>
              </a:spcBef>
              <a:buClr>
                <a:srgbClr val="CC3300"/>
              </a:buClr>
              <a:buSzPct val="75000"/>
              <a:buFont typeface="Wingdings"/>
              <a:buChar char=""/>
              <a:tabLst>
                <a:tab pos="494030" algn="l"/>
                <a:tab pos="494665" algn="l"/>
              </a:tabLst>
            </a:pPr>
            <a:r>
              <a:rPr sz="2200" spc="-5" dirty="0">
                <a:latin typeface="Arial MT"/>
                <a:cs typeface="Arial MT"/>
              </a:rPr>
              <a:t>Grand</a:t>
            </a:r>
            <a:r>
              <a:rPr sz="2200" spc="-55" dirty="0">
                <a:latin typeface="Arial MT"/>
                <a:cs typeface="Arial MT"/>
              </a:rPr>
              <a:t> </a:t>
            </a:r>
            <a:r>
              <a:rPr sz="2200" spc="-5" dirty="0">
                <a:latin typeface="Arial MT"/>
                <a:cs typeface="Arial MT"/>
              </a:rPr>
              <a:t>Challenge</a:t>
            </a:r>
            <a:endParaRPr sz="2200">
              <a:latin typeface="Arial MT"/>
              <a:cs typeface="Arial MT"/>
            </a:endParaRPr>
          </a:p>
          <a:p>
            <a:pPr marL="1011555" marR="565150" lvl="1" indent="-516255">
              <a:lnSpc>
                <a:spcPct val="101499"/>
              </a:lnSpc>
              <a:spcBef>
                <a:spcPts val="890"/>
              </a:spcBef>
              <a:buClr>
                <a:srgbClr val="CC3300"/>
              </a:buClr>
              <a:buSzPct val="64102"/>
              <a:buFont typeface="Wingdings"/>
              <a:buChar char=""/>
              <a:tabLst>
                <a:tab pos="1011555" algn="l"/>
                <a:tab pos="1012190" algn="l"/>
              </a:tabLst>
            </a:pPr>
            <a:r>
              <a:rPr sz="1950" b="1" spc="15" dirty="0">
                <a:solidFill>
                  <a:srgbClr val="000065"/>
                </a:solidFill>
                <a:latin typeface="Arial"/>
                <a:cs typeface="Arial"/>
              </a:rPr>
              <a:t>Cash </a:t>
            </a:r>
            <a:r>
              <a:rPr sz="1950" b="1" spc="10" dirty="0">
                <a:solidFill>
                  <a:srgbClr val="000065"/>
                </a:solidFill>
                <a:latin typeface="Arial"/>
                <a:cs typeface="Arial"/>
              </a:rPr>
              <a:t>prizes ($1 to </a:t>
            </a:r>
            <a:r>
              <a:rPr sz="1950" b="1" spc="15" dirty="0">
                <a:solidFill>
                  <a:srgbClr val="000065"/>
                </a:solidFill>
                <a:latin typeface="Arial"/>
                <a:cs typeface="Arial"/>
              </a:rPr>
              <a:t>$2 </a:t>
            </a:r>
            <a:r>
              <a:rPr sz="1950" b="1" spc="10" dirty="0">
                <a:solidFill>
                  <a:srgbClr val="000065"/>
                </a:solidFill>
                <a:latin typeface="Arial"/>
                <a:cs typeface="Arial"/>
              </a:rPr>
              <a:t>million) offered to </a:t>
            </a:r>
            <a:r>
              <a:rPr sz="1950" b="1" spc="5" dirty="0">
                <a:solidFill>
                  <a:srgbClr val="000065"/>
                </a:solidFill>
                <a:latin typeface="Arial"/>
                <a:cs typeface="Arial"/>
              </a:rPr>
              <a:t>first </a:t>
            </a:r>
            <a:r>
              <a:rPr sz="1950" b="1" spc="10" dirty="0">
                <a:solidFill>
                  <a:srgbClr val="000065"/>
                </a:solidFill>
                <a:latin typeface="Arial"/>
                <a:cs typeface="Arial"/>
              </a:rPr>
              <a:t>robots to </a:t>
            </a:r>
            <a:r>
              <a:rPr sz="1950" b="1" spc="-530" dirty="0">
                <a:solidFill>
                  <a:srgbClr val="000065"/>
                </a:solidFill>
                <a:latin typeface="Arial"/>
                <a:cs typeface="Arial"/>
              </a:rPr>
              <a:t> </a:t>
            </a:r>
            <a:r>
              <a:rPr sz="1950" b="1" spc="15" dirty="0">
                <a:solidFill>
                  <a:srgbClr val="000065"/>
                </a:solidFill>
                <a:latin typeface="Arial"/>
                <a:cs typeface="Arial"/>
              </a:rPr>
              <a:t>complete</a:t>
            </a:r>
            <a:r>
              <a:rPr sz="1950" b="1" spc="-10" dirty="0">
                <a:solidFill>
                  <a:srgbClr val="000065"/>
                </a:solidFill>
                <a:latin typeface="Arial"/>
                <a:cs typeface="Arial"/>
              </a:rPr>
              <a:t> </a:t>
            </a:r>
            <a:r>
              <a:rPr sz="1950" b="1" spc="15" dirty="0">
                <a:solidFill>
                  <a:srgbClr val="000065"/>
                </a:solidFill>
                <a:latin typeface="Arial"/>
                <a:cs typeface="Arial"/>
              </a:rPr>
              <a:t>a</a:t>
            </a:r>
            <a:r>
              <a:rPr sz="1950" b="1" spc="10" dirty="0">
                <a:solidFill>
                  <a:srgbClr val="000065"/>
                </a:solidFill>
                <a:latin typeface="Arial"/>
                <a:cs typeface="Arial"/>
              </a:rPr>
              <a:t> </a:t>
            </a:r>
            <a:r>
              <a:rPr sz="1950" b="1" spc="15" dirty="0">
                <a:solidFill>
                  <a:srgbClr val="000065"/>
                </a:solidFill>
                <a:latin typeface="Arial"/>
                <a:cs typeface="Arial"/>
              </a:rPr>
              <a:t>long</a:t>
            </a:r>
            <a:r>
              <a:rPr sz="1950" b="1" spc="-5" dirty="0">
                <a:solidFill>
                  <a:srgbClr val="000065"/>
                </a:solidFill>
                <a:latin typeface="Arial"/>
                <a:cs typeface="Arial"/>
              </a:rPr>
              <a:t> </a:t>
            </a:r>
            <a:r>
              <a:rPr sz="1950" b="1" spc="15" dirty="0">
                <a:solidFill>
                  <a:srgbClr val="000065"/>
                </a:solidFill>
                <a:latin typeface="Arial"/>
                <a:cs typeface="Arial"/>
              </a:rPr>
              <a:t>course</a:t>
            </a:r>
            <a:r>
              <a:rPr sz="1950" b="1" spc="-5" dirty="0">
                <a:solidFill>
                  <a:srgbClr val="000065"/>
                </a:solidFill>
                <a:latin typeface="Arial"/>
                <a:cs typeface="Arial"/>
              </a:rPr>
              <a:t> </a:t>
            </a:r>
            <a:r>
              <a:rPr sz="1950" b="1" spc="10" dirty="0">
                <a:solidFill>
                  <a:srgbClr val="000065"/>
                </a:solidFill>
                <a:latin typeface="Arial"/>
                <a:cs typeface="Arial"/>
              </a:rPr>
              <a:t>completely</a:t>
            </a:r>
            <a:r>
              <a:rPr sz="1950" b="1" spc="-5" dirty="0">
                <a:solidFill>
                  <a:srgbClr val="000065"/>
                </a:solidFill>
                <a:latin typeface="Arial"/>
                <a:cs typeface="Arial"/>
              </a:rPr>
              <a:t> </a:t>
            </a:r>
            <a:r>
              <a:rPr sz="1950" b="1" spc="10" dirty="0">
                <a:solidFill>
                  <a:srgbClr val="000065"/>
                </a:solidFill>
                <a:latin typeface="Arial"/>
                <a:cs typeface="Arial"/>
              </a:rPr>
              <a:t>unassisted</a:t>
            </a:r>
            <a:endParaRPr sz="1950">
              <a:latin typeface="Arial"/>
              <a:cs typeface="Arial"/>
            </a:endParaRPr>
          </a:p>
          <a:p>
            <a:pPr marL="1011555" marR="5080" lvl="1" indent="-516255">
              <a:lnSpc>
                <a:spcPct val="101800"/>
              </a:lnSpc>
              <a:spcBef>
                <a:spcPts val="880"/>
              </a:spcBef>
              <a:buClr>
                <a:srgbClr val="CC3300"/>
              </a:buClr>
              <a:buSzPct val="64102"/>
              <a:buFont typeface="Wingdings"/>
              <a:buChar char=""/>
              <a:tabLst>
                <a:tab pos="1011555" algn="l"/>
                <a:tab pos="1012190" algn="l"/>
              </a:tabLst>
            </a:pPr>
            <a:r>
              <a:rPr sz="1950" b="1" spc="10" dirty="0">
                <a:solidFill>
                  <a:srgbClr val="000065"/>
                </a:solidFill>
                <a:latin typeface="Arial"/>
                <a:cs typeface="Arial"/>
              </a:rPr>
              <a:t>Stimulates research </a:t>
            </a:r>
            <a:r>
              <a:rPr sz="1950" b="1" spc="15" dirty="0">
                <a:solidFill>
                  <a:srgbClr val="000065"/>
                </a:solidFill>
                <a:latin typeface="Arial"/>
                <a:cs typeface="Arial"/>
              </a:rPr>
              <a:t>in </a:t>
            </a:r>
            <a:r>
              <a:rPr sz="1950" b="1" spc="10" dirty="0">
                <a:solidFill>
                  <a:srgbClr val="000065"/>
                </a:solidFill>
                <a:latin typeface="Arial"/>
                <a:cs typeface="Arial"/>
              </a:rPr>
              <a:t>vision, robotics, planning, </a:t>
            </a:r>
            <a:r>
              <a:rPr sz="1950" b="1" spc="15" dirty="0">
                <a:solidFill>
                  <a:srgbClr val="000065"/>
                </a:solidFill>
                <a:latin typeface="Arial"/>
                <a:cs typeface="Arial"/>
              </a:rPr>
              <a:t>machine </a:t>
            </a:r>
            <a:r>
              <a:rPr sz="1950" b="1" spc="-530" dirty="0">
                <a:solidFill>
                  <a:srgbClr val="000065"/>
                </a:solidFill>
                <a:latin typeface="Arial"/>
                <a:cs typeface="Arial"/>
              </a:rPr>
              <a:t> </a:t>
            </a:r>
            <a:r>
              <a:rPr sz="1950" b="1" spc="10" dirty="0">
                <a:solidFill>
                  <a:srgbClr val="000065"/>
                </a:solidFill>
                <a:latin typeface="Arial"/>
                <a:cs typeface="Arial"/>
              </a:rPr>
              <a:t>learning,</a:t>
            </a:r>
            <a:r>
              <a:rPr sz="1950" b="1" spc="-10" dirty="0">
                <a:solidFill>
                  <a:srgbClr val="000065"/>
                </a:solidFill>
                <a:latin typeface="Arial"/>
                <a:cs typeface="Arial"/>
              </a:rPr>
              <a:t> </a:t>
            </a:r>
            <a:r>
              <a:rPr sz="1950" b="1" spc="10" dirty="0">
                <a:solidFill>
                  <a:srgbClr val="000065"/>
                </a:solidFill>
                <a:latin typeface="Arial"/>
                <a:cs typeface="Arial"/>
              </a:rPr>
              <a:t>reasoning,</a:t>
            </a:r>
            <a:r>
              <a:rPr sz="1950" b="1" spc="-5" dirty="0">
                <a:solidFill>
                  <a:srgbClr val="000065"/>
                </a:solidFill>
                <a:latin typeface="Arial"/>
                <a:cs typeface="Arial"/>
              </a:rPr>
              <a:t> </a:t>
            </a:r>
            <a:r>
              <a:rPr sz="1950" b="1" spc="10" dirty="0">
                <a:solidFill>
                  <a:srgbClr val="000065"/>
                </a:solidFill>
                <a:latin typeface="Arial"/>
                <a:cs typeface="Arial"/>
              </a:rPr>
              <a:t>etc</a:t>
            </a:r>
            <a:endParaRPr sz="1950">
              <a:latin typeface="Arial"/>
              <a:cs typeface="Arial"/>
            </a:endParaRPr>
          </a:p>
          <a:p>
            <a:pPr marL="494030" indent="-481965">
              <a:lnSpc>
                <a:spcPct val="100000"/>
              </a:lnSpc>
              <a:spcBef>
                <a:spcPts val="1325"/>
              </a:spcBef>
              <a:buClr>
                <a:srgbClr val="CC3300"/>
              </a:buClr>
              <a:buSzPct val="75000"/>
              <a:buFont typeface="Wingdings"/>
              <a:buChar char=""/>
              <a:tabLst>
                <a:tab pos="494030" algn="l"/>
                <a:tab pos="494665" algn="l"/>
              </a:tabLst>
            </a:pPr>
            <a:r>
              <a:rPr sz="2200" spc="-5" dirty="0">
                <a:latin typeface="Arial MT"/>
                <a:cs typeface="Arial MT"/>
              </a:rPr>
              <a:t>2004</a:t>
            </a:r>
            <a:r>
              <a:rPr sz="2200" spc="-35" dirty="0">
                <a:latin typeface="Arial MT"/>
                <a:cs typeface="Arial MT"/>
              </a:rPr>
              <a:t> </a:t>
            </a:r>
            <a:r>
              <a:rPr sz="2200" spc="-5" dirty="0">
                <a:latin typeface="Arial MT"/>
                <a:cs typeface="Arial MT"/>
              </a:rPr>
              <a:t>Grand</a:t>
            </a:r>
            <a:r>
              <a:rPr sz="2200" spc="-35" dirty="0">
                <a:latin typeface="Arial MT"/>
                <a:cs typeface="Arial MT"/>
              </a:rPr>
              <a:t> </a:t>
            </a:r>
            <a:r>
              <a:rPr sz="2200" spc="-5" dirty="0">
                <a:latin typeface="Arial MT"/>
                <a:cs typeface="Arial MT"/>
              </a:rPr>
              <a:t>Challenge:</a:t>
            </a:r>
            <a:endParaRPr sz="2200">
              <a:latin typeface="Arial MT"/>
              <a:cs typeface="Arial MT"/>
            </a:endParaRPr>
          </a:p>
          <a:p>
            <a:pPr marL="1011555" lvl="1" indent="-516890">
              <a:lnSpc>
                <a:spcPct val="100000"/>
              </a:lnSpc>
              <a:spcBef>
                <a:spcPts val="919"/>
              </a:spcBef>
              <a:buClr>
                <a:srgbClr val="CC3300"/>
              </a:buClr>
              <a:buSzPct val="64102"/>
              <a:buFont typeface="Wingdings"/>
              <a:buChar char=""/>
              <a:tabLst>
                <a:tab pos="1011555" algn="l"/>
                <a:tab pos="1012190" algn="l"/>
              </a:tabLst>
            </a:pPr>
            <a:r>
              <a:rPr sz="1950" b="1" spc="15" dirty="0">
                <a:solidFill>
                  <a:srgbClr val="000065"/>
                </a:solidFill>
                <a:latin typeface="Arial"/>
                <a:cs typeface="Arial"/>
              </a:rPr>
              <a:t>150</a:t>
            </a:r>
            <a:r>
              <a:rPr sz="1950" b="1" spc="-10" dirty="0">
                <a:solidFill>
                  <a:srgbClr val="000065"/>
                </a:solidFill>
                <a:latin typeface="Arial"/>
                <a:cs typeface="Arial"/>
              </a:rPr>
              <a:t> </a:t>
            </a:r>
            <a:r>
              <a:rPr sz="1950" b="1" spc="10" dirty="0">
                <a:solidFill>
                  <a:srgbClr val="000065"/>
                </a:solidFill>
                <a:latin typeface="Arial"/>
                <a:cs typeface="Arial"/>
              </a:rPr>
              <a:t>mile</a:t>
            </a:r>
            <a:r>
              <a:rPr sz="1950" b="1" spc="-10" dirty="0">
                <a:solidFill>
                  <a:srgbClr val="000065"/>
                </a:solidFill>
                <a:latin typeface="Arial"/>
                <a:cs typeface="Arial"/>
              </a:rPr>
              <a:t> </a:t>
            </a:r>
            <a:r>
              <a:rPr sz="1950" b="1" spc="10" dirty="0">
                <a:solidFill>
                  <a:srgbClr val="000065"/>
                </a:solidFill>
                <a:latin typeface="Arial"/>
                <a:cs typeface="Arial"/>
              </a:rPr>
              <a:t>route</a:t>
            </a:r>
            <a:r>
              <a:rPr sz="1950" b="1" dirty="0">
                <a:solidFill>
                  <a:srgbClr val="000065"/>
                </a:solidFill>
                <a:latin typeface="Arial"/>
                <a:cs typeface="Arial"/>
              </a:rPr>
              <a:t> </a:t>
            </a:r>
            <a:r>
              <a:rPr sz="1950" b="1" spc="10" dirty="0">
                <a:solidFill>
                  <a:srgbClr val="000065"/>
                </a:solidFill>
                <a:latin typeface="Arial"/>
                <a:cs typeface="Arial"/>
              </a:rPr>
              <a:t>in</a:t>
            </a:r>
            <a:r>
              <a:rPr sz="1950" b="1" spc="-5" dirty="0">
                <a:solidFill>
                  <a:srgbClr val="000065"/>
                </a:solidFill>
                <a:latin typeface="Arial"/>
                <a:cs typeface="Arial"/>
              </a:rPr>
              <a:t> </a:t>
            </a:r>
            <a:r>
              <a:rPr sz="1950" b="1" spc="15" dirty="0">
                <a:solidFill>
                  <a:srgbClr val="000065"/>
                </a:solidFill>
                <a:latin typeface="Arial"/>
                <a:cs typeface="Arial"/>
              </a:rPr>
              <a:t>Nevada</a:t>
            </a:r>
            <a:r>
              <a:rPr sz="1950" b="1" spc="-10" dirty="0">
                <a:solidFill>
                  <a:srgbClr val="000065"/>
                </a:solidFill>
                <a:latin typeface="Arial"/>
                <a:cs typeface="Arial"/>
              </a:rPr>
              <a:t> </a:t>
            </a:r>
            <a:r>
              <a:rPr sz="1950" b="1" spc="10" dirty="0">
                <a:solidFill>
                  <a:srgbClr val="000065"/>
                </a:solidFill>
                <a:latin typeface="Arial"/>
                <a:cs typeface="Arial"/>
              </a:rPr>
              <a:t>desert</a:t>
            </a:r>
            <a:endParaRPr sz="1950">
              <a:latin typeface="Arial"/>
              <a:cs typeface="Arial"/>
            </a:endParaRPr>
          </a:p>
          <a:p>
            <a:pPr marL="1011555" lvl="1" indent="-516890">
              <a:lnSpc>
                <a:spcPct val="100000"/>
              </a:lnSpc>
              <a:spcBef>
                <a:spcPts val="925"/>
              </a:spcBef>
              <a:buClr>
                <a:srgbClr val="CC3300"/>
              </a:buClr>
              <a:buSzPct val="64102"/>
              <a:buFont typeface="Wingdings"/>
              <a:buChar char=""/>
              <a:tabLst>
                <a:tab pos="1011555" algn="l"/>
                <a:tab pos="1012190" algn="l"/>
              </a:tabLst>
            </a:pPr>
            <a:r>
              <a:rPr sz="1950" b="1" spc="10" dirty="0">
                <a:solidFill>
                  <a:srgbClr val="000065"/>
                </a:solidFill>
                <a:latin typeface="Arial"/>
                <a:cs typeface="Arial"/>
              </a:rPr>
              <a:t>Furthest</a:t>
            </a:r>
            <a:r>
              <a:rPr sz="1950" b="1" spc="-10" dirty="0">
                <a:solidFill>
                  <a:srgbClr val="000065"/>
                </a:solidFill>
                <a:latin typeface="Arial"/>
                <a:cs typeface="Arial"/>
              </a:rPr>
              <a:t> </a:t>
            </a:r>
            <a:r>
              <a:rPr sz="1950" b="1" spc="15" dirty="0">
                <a:solidFill>
                  <a:srgbClr val="000065"/>
                </a:solidFill>
                <a:latin typeface="Arial"/>
                <a:cs typeface="Arial"/>
              </a:rPr>
              <a:t>any</a:t>
            </a:r>
            <a:r>
              <a:rPr sz="1950" b="1" dirty="0">
                <a:solidFill>
                  <a:srgbClr val="000065"/>
                </a:solidFill>
                <a:latin typeface="Arial"/>
                <a:cs typeface="Arial"/>
              </a:rPr>
              <a:t> </a:t>
            </a:r>
            <a:r>
              <a:rPr sz="1950" b="1" spc="15" dirty="0">
                <a:solidFill>
                  <a:srgbClr val="000065"/>
                </a:solidFill>
                <a:latin typeface="Arial"/>
                <a:cs typeface="Arial"/>
              </a:rPr>
              <a:t>robot</a:t>
            </a:r>
            <a:r>
              <a:rPr sz="1950" b="1" spc="-5" dirty="0">
                <a:solidFill>
                  <a:srgbClr val="000065"/>
                </a:solidFill>
                <a:latin typeface="Arial"/>
                <a:cs typeface="Arial"/>
              </a:rPr>
              <a:t> </a:t>
            </a:r>
            <a:r>
              <a:rPr sz="1950" b="1" spc="15" dirty="0">
                <a:solidFill>
                  <a:srgbClr val="000065"/>
                </a:solidFill>
                <a:latin typeface="Arial"/>
                <a:cs typeface="Arial"/>
              </a:rPr>
              <a:t>went</a:t>
            </a:r>
            <a:r>
              <a:rPr sz="1950" b="1" spc="5" dirty="0">
                <a:solidFill>
                  <a:srgbClr val="000065"/>
                </a:solidFill>
                <a:latin typeface="Arial"/>
                <a:cs typeface="Arial"/>
              </a:rPr>
              <a:t> </a:t>
            </a:r>
            <a:r>
              <a:rPr sz="1950" b="1" spc="15" dirty="0">
                <a:solidFill>
                  <a:srgbClr val="000065"/>
                </a:solidFill>
                <a:latin typeface="Arial"/>
                <a:cs typeface="Arial"/>
              </a:rPr>
              <a:t>was</a:t>
            </a:r>
            <a:r>
              <a:rPr sz="1950" b="1" dirty="0">
                <a:solidFill>
                  <a:srgbClr val="000065"/>
                </a:solidFill>
                <a:latin typeface="Arial"/>
                <a:cs typeface="Arial"/>
              </a:rPr>
              <a:t> </a:t>
            </a:r>
            <a:r>
              <a:rPr sz="1950" b="1" spc="15" dirty="0">
                <a:solidFill>
                  <a:srgbClr val="000065"/>
                </a:solidFill>
                <a:latin typeface="Arial"/>
                <a:cs typeface="Arial"/>
              </a:rPr>
              <a:t>about</a:t>
            </a:r>
            <a:r>
              <a:rPr sz="1950" b="1" spc="-5" dirty="0">
                <a:solidFill>
                  <a:srgbClr val="000065"/>
                </a:solidFill>
                <a:latin typeface="Arial"/>
                <a:cs typeface="Arial"/>
              </a:rPr>
              <a:t> </a:t>
            </a:r>
            <a:r>
              <a:rPr sz="1950" b="1" spc="15" dirty="0">
                <a:solidFill>
                  <a:srgbClr val="000065"/>
                </a:solidFill>
                <a:latin typeface="Arial"/>
                <a:cs typeface="Arial"/>
              </a:rPr>
              <a:t>7</a:t>
            </a:r>
            <a:r>
              <a:rPr sz="1950" b="1" spc="5" dirty="0">
                <a:solidFill>
                  <a:srgbClr val="000065"/>
                </a:solidFill>
                <a:latin typeface="Arial"/>
                <a:cs typeface="Arial"/>
              </a:rPr>
              <a:t> </a:t>
            </a:r>
            <a:r>
              <a:rPr sz="1950" b="1" spc="10" dirty="0">
                <a:solidFill>
                  <a:srgbClr val="000065"/>
                </a:solidFill>
                <a:latin typeface="Arial"/>
                <a:cs typeface="Arial"/>
              </a:rPr>
              <a:t>miles</a:t>
            </a:r>
            <a:endParaRPr sz="1950">
              <a:latin typeface="Arial"/>
              <a:cs typeface="Arial"/>
            </a:endParaRPr>
          </a:p>
          <a:p>
            <a:pPr marL="1011555" lvl="1" indent="-516890">
              <a:lnSpc>
                <a:spcPct val="100000"/>
              </a:lnSpc>
              <a:spcBef>
                <a:spcPts val="915"/>
              </a:spcBef>
              <a:buClr>
                <a:srgbClr val="CC3300"/>
              </a:buClr>
              <a:buSzPct val="64102"/>
              <a:buFont typeface="Wingdings"/>
              <a:buChar char=""/>
              <a:tabLst>
                <a:tab pos="1011555" algn="l"/>
                <a:tab pos="1012190" algn="l"/>
              </a:tabLst>
            </a:pPr>
            <a:r>
              <a:rPr sz="1950" b="1" spc="35" dirty="0">
                <a:solidFill>
                  <a:srgbClr val="000065"/>
                </a:solidFill>
                <a:latin typeface="Arial"/>
                <a:cs typeface="Arial"/>
              </a:rPr>
              <a:t>…</a:t>
            </a:r>
            <a:r>
              <a:rPr sz="1950" b="1" spc="5" dirty="0">
                <a:solidFill>
                  <a:srgbClr val="000065"/>
                </a:solidFill>
                <a:latin typeface="Arial"/>
                <a:cs typeface="Arial"/>
              </a:rPr>
              <a:t> </a:t>
            </a:r>
            <a:r>
              <a:rPr sz="1950" b="1" spc="15" dirty="0">
                <a:solidFill>
                  <a:srgbClr val="000065"/>
                </a:solidFill>
                <a:latin typeface="Arial"/>
                <a:cs typeface="Arial"/>
              </a:rPr>
              <a:t>but</a:t>
            </a:r>
            <a:r>
              <a:rPr sz="1950" b="1" spc="5" dirty="0">
                <a:solidFill>
                  <a:srgbClr val="000065"/>
                </a:solidFill>
                <a:latin typeface="Arial"/>
                <a:cs typeface="Arial"/>
              </a:rPr>
              <a:t> </a:t>
            </a:r>
            <a:r>
              <a:rPr sz="1950" b="1" spc="10" dirty="0">
                <a:solidFill>
                  <a:srgbClr val="000065"/>
                </a:solidFill>
                <a:latin typeface="Arial"/>
                <a:cs typeface="Arial"/>
              </a:rPr>
              <a:t>hardest</a:t>
            </a:r>
            <a:r>
              <a:rPr sz="1950" b="1" spc="5" dirty="0">
                <a:solidFill>
                  <a:srgbClr val="000065"/>
                </a:solidFill>
                <a:latin typeface="Arial"/>
                <a:cs typeface="Arial"/>
              </a:rPr>
              <a:t> </a:t>
            </a:r>
            <a:r>
              <a:rPr sz="1950" b="1" spc="10" dirty="0">
                <a:solidFill>
                  <a:srgbClr val="000065"/>
                </a:solidFill>
                <a:latin typeface="Arial"/>
                <a:cs typeface="Arial"/>
              </a:rPr>
              <a:t>terrain </a:t>
            </a:r>
            <a:r>
              <a:rPr sz="1950" b="1" spc="15" dirty="0">
                <a:solidFill>
                  <a:srgbClr val="000065"/>
                </a:solidFill>
                <a:latin typeface="Arial"/>
                <a:cs typeface="Arial"/>
              </a:rPr>
              <a:t>was</a:t>
            </a:r>
            <a:r>
              <a:rPr sz="1950" b="1" spc="5" dirty="0">
                <a:solidFill>
                  <a:srgbClr val="000065"/>
                </a:solidFill>
                <a:latin typeface="Arial"/>
                <a:cs typeface="Arial"/>
              </a:rPr>
              <a:t> </a:t>
            </a:r>
            <a:r>
              <a:rPr sz="1950" b="1" spc="10" dirty="0">
                <a:solidFill>
                  <a:srgbClr val="000065"/>
                </a:solidFill>
                <a:latin typeface="Arial"/>
                <a:cs typeface="Arial"/>
              </a:rPr>
              <a:t>at</a:t>
            </a:r>
            <a:r>
              <a:rPr sz="1950" b="1" spc="5" dirty="0">
                <a:solidFill>
                  <a:srgbClr val="000065"/>
                </a:solidFill>
                <a:latin typeface="Arial"/>
                <a:cs typeface="Arial"/>
              </a:rPr>
              <a:t> </a:t>
            </a:r>
            <a:r>
              <a:rPr sz="1950" b="1" spc="10" dirty="0">
                <a:solidFill>
                  <a:srgbClr val="000065"/>
                </a:solidFill>
                <a:latin typeface="Arial"/>
                <a:cs typeface="Arial"/>
              </a:rPr>
              <a:t>the beginning</a:t>
            </a:r>
            <a:r>
              <a:rPr sz="1950" b="1" spc="5" dirty="0">
                <a:solidFill>
                  <a:srgbClr val="000065"/>
                </a:solidFill>
                <a:latin typeface="Arial"/>
                <a:cs typeface="Arial"/>
              </a:rPr>
              <a:t> </a:t>
            </a:r>
            <a:r>
              <a:rPr sz="1950" b="1" spc="10" dirty="0">
                <a:solidFill>
                  <a:srgbClr val="000065"/>
                </a:solidFill>
                <a:latin typeface="Arial"/>
                <a:cs typeface="Arial"/>
              </a:rPr>
              <a:t>of</a:t>
            </a:r>
            <a:r>
              <a:rPr sz="1950" b="1" spc="5" dirty="0">
                <a:solidFill>
                  <a:srgbClr val="000065"/>
                </a:solidFill>
                <a:latin typeface="Arial"/>
                <a:cs typeface="Arial"/>
              </a:rPr>
              <a:t> </a:t>
            </a:r>
            <a:r>
              <a:rPr sz="1950" b="1" spc="10" dirty="0">
                <a:solidFill>
                  <a:srgbClr val="000065"/>
                </a:solidFill>
                <a:latin typeface="Arial"/>
                <a:cs typeface="Arial"/>
              </a:rPr>
              <a:t>the</a:t>
            </a:r>
            <a:r>
              <a:rPr sz="1950" b="1" spc="5" dirty="0">
                <a:solidFill>
                  <a:srgbClr val="000065"/>
                </a:solidFill>
                <a:latin typeface="Arial"/>
                <a:cs typeface="Arial"/>
              </a:rPr>
              <a:t> </a:t>
            </a:r>
            <a:r>
              <a:rPr sz="1950" b="1" spc="10" dirty="0">
                <a:solidFill>
                  <a:srgbClr val="000065"/>
                </a:solidFill>
                <a:latin typeface="Arial"/>
                <a:cs typeface="Arial"/>
              </a:rPr>
              <a:t>course</a:t>
            </a:r>
            <a:endParaRPr sz="1950">
              <a:latin typeface="Arial"/>
              <a:cs typeface="Arial"/>
            </a:endParaRPr>
          </a:p>
          <a:p>
            <a:pPr marL="494030" indent="-481965">
              <a:lnSpc>
                <a:spcPct val="100000"/>
              </a:lnSpc>
              <a:spcBef>
                <a:spcPts val="1330"/>
              </a:spcBef>
              <a:buClr>
                <a:srgbClr val="CC3300"/>
              </a:buClr>
              <a:buSzPct val="75000"/>
              <a:buFont typeface="Wingdings"/>
              <a:buChar char=""/>
              <a:tabLst>
                <a:tab pos="494030" algn="l"/>
                <a:tab pos="494665" algn="l"/>
              </a:tabLst>
            </a:pPr>
            <a:r>
              <a:rPr sz="2200" spc="-5" dirty="0">
                <a:latin typeface="Arial MT"/>
                <a:cs typeface="Arial MT"/>
              </a:rPr>
              <a:t>2005</a:t>
            </a:r>
            <a:r>
              <a:rPr sz="2200" spc="-25" dirty="0">
                <a:latin typeface="Arial MT"/>
                <a:cs typeface="Arial MT"/>
              </a:rPr>
              <a:t> </a:t>
            </a:r>
            <a:r>
              <a:rPr sz="2200" spc="-5" dirty="0">
                <a:latin typeface="Arial MT"/>
                <a:cs typeface="Arial MT"/>
              </a:rPr>
              <a:t>Grand</a:t>
            </a:r>
            <a:r>
              <a:rPr sz="2200" spc="-25" dirty="0">
                <a:latin typeface="Arial MT"/>
                <a:cs typeface="Arial MT"/>
              </a:rPr>
              <a:t> </a:t>
            </a:r>
            <a:r>
              <a:rPr sz="2200" spc="-5" dirty="0">
                <a:latin typeface="Arial MT"/>
                <a:cs typeface="Arial MT"/>
              </a:rPr>
              <a:t>Challenge:</a:t>
            </a:r>
            <a:endParaRPr sz="2200">
              <a:latin typeface="Arial MT"/>
              <a:cs typeface="Arial MT"/>
            </a:endParaRPr>
          </a:p>
          <a:p>
            <a:pPr marL="1011555" lvl="1" indent="-516890">
              <a:lnSpc>
                <a:spcPct val="100000"/>
              </a:lnSpc>
              <a:spcBef>
                <a:spcPts val="919"/>
              </a:spcBef>
              <a:buClr>
                <a:srgbClr val="CC3300"/>
              </a:buClr>
              <a:buSzPct val="64102"/>
              <a:buFont typeface="Wingdings"/>
              <a:buChar char=""/>
              <a:tabLst>
                <a:tab pos="1011555" algn="l"/>
                <a:tab pos="1012190" algn="l"/>
              </a:tabLst>
            </a:pPr>
            <a:r>
              <a:rPr sz="1950" b="1" spc="15" dirty="0">
                <a:solidFill>
                  <a:srgbClr val="000065"/>
                </a:solidFill>
                <a:latin typeface="Arial"/>
                <a:cs typeface="Arial"/>
              </a:rPr>
              <a:t>132</a:t>
            </a:r>
            <a:r>
              <a:rPr sz="1950" b="1" spc="-30" dirty="0">
                <a:solidFill>
                  <a:srgbClr val="000065"/>
                </a:solidFill>
                <a:latin typeface="Arial"/>
                <a:cs typeface="Arial"/>
              </a:rPr>
              <a:t> </a:t>
            </a:r>
            <a:r>
              <a:rPr sz="1950" b="1" spc="10" dirty="0">
                <a:solidFill>
                  <a:srgbClr val="000065"/>
                </a:solidFill>
                <a:latin typeface="Arial"/>
                <a:cs typeface="Arial"/>
              </a:rPr>
              <a:t>mile</a:t>
            </a:r>
            <a:r>
              <a:rPr sz="1950" b="1" spc="-25" dirty="0">
                <a:solidFill>
                  <a:srgbClr val="000065"/>
                </a:solidFill>
                <a:latin typeface="Arial"/>
                <a:cs typeface="Arial"/>
              </a:rPr>
              <a:t> </a:t>
            </a:r>
            <a:r>
              <a:rPr sz="1950" b="1" spc="10" dirty="0">
                <a:solidFill>
                  <a:srgbClr val="000065"/>
                </a:solidFill>
                <a:latin typeface="Arial"/>
                <a:cs typeface="Arial"/>
              </a:rPr>
              <a:t>race</a:t>
            </a:r>
            <a:endParaRPr sz="1950">
              <a:latin typeface="Arial"/>
              <a:cs typeface="Arial"/>
            </a:endParaRPr>
          </a:p>
          <a:p>
            <a:pPr marL="1011555" lvl="1" indent="-516890">
              <a:lnSpc>
                <a:spcPct val="100000"/>
              </a:lnSpc>
              <a:spcBef>
                <a:spcPts val="919"/>
              </a:spcBef>
              <a:buClr>
                <a:srgbClr val="CC3300"/>
              </a:buClr>
              <a:buSzPct val="64102"/>
              <a:buFont typeface="Wingdings"/>
              <a:buChar char=""/>
              <a:tabLst>
                <a:tab pos="1011555" algn="l"/>
                <a:tab pos="1012190" algn="l"/>
              </a:tabLst>
            </a:pPr>
            <a:r>
              <a:rPr sz="1950" b="1" spc="15" dirty="0">
                <a:solidFill>
                  <a:srgbClr val="000065"/>
                </a:solidFill>
                <a:latin typeface="Arial"/>
                <a:cs typeface="Arial"/>
              </a:rPr>
              <a:t>Narrow</a:t>
            </a:r>
            <a:r>
              <a:rPr sz="1950" b="1" spc="-15" dirty="0">
                <a:solidFill>
                  <a:srgbClr val="000065"/>
                </a:solidFill>
                <a:latin typeface="Arial"/>
                <a:cs typeface="Arial"/>
              </a:rPr>
              <a:t> </a:t>
            </a:r>
            <a:r>
              <a:rPr sz="1950" b="1" spc="10" dirty="0">
                <a:solidFill>
                  <a:srgbClr val="000065"/>
                </a:solidFill>
                <a:latin typeface="Arial"/>
                <a:cs typeface="Arial"/>
              </a:rPr>
              <a:t>tunnels,</a:t>
            </a:r>
            <a:r>
              <a:rPr sz="1950" b="1" dirty="0">
                <a:solidFill>
                  <a:srgbClr val="000065"/>
                </a:solidFill>
                <a:latin typeface="Arial"/>
                <a:cs typeface="Arial"/>
              </a:rPr>
              <a:t> </a:t>
            </a:r>
            <a:r>
              <a:rPr sz="1950" b="1" spc="15" dirty="0">
                <a:solidFill>
                  <a:srgbClr val="000065"/>
                </a:solidFill>
                <a:latin typeface="Arial"/>
                <a:cs typeface="Arial"/>
              </a:rPr>
              <a:t>winding</a:t>
            </a:r>
            <a:r>
              <a:rPr sz="1950" b="1" spc="-5" dirty="0">
                <a:solidFill>
                  <a:srgbClr val="000065"/>
                </a:solidFill>
                <a:latin typeface="Arial"/>
                <a:cs typeface="Arial"/>
              </a:rPr>
              <a:t> </a:t>
            </a:r>
            <a:r>
              <a:rPr sz="1950" b="1" spc="15" dirty="0">
                <a:solidFill>
                  <a:srgbClr val="000065"/>
                </a:solidFill>
                <a:latin typeface="Arial"/>
                <a:cs typeface="Arial"/>
              </a:rPr>
              <a:t>mountain</a:t>
            </a:r>
            <a:r>
              <a:rPr sz="1950" b="1" dirty="0">
                <a:solidFill>
                  <a:srgbClr val="000065"/>
                </a:solidFill>
                <a:latin typeface="Arial"/>
                <a:cs typeface="Arial"/>
              </a:rPr>
              <a:t> </a:t>
            </a:r>
            <a:r>
              <a:rPr sz="1950" b="1" spc="10" dirty="0">
                <a:solidFill>
                  <a:srgbClr val="000065"/>
                </a:solidFill>
                <a:latin typeface="Arial"/>
                <a:cs typeface="Arial"/>
              </a:rPr>
              <a:t>passes,</a:t>
            </a:r>
            <a:r>
              <a:rPr sz="1950" b="1" spc="-5" dirty="0">
                <a:solidFill>
                  <a:srgbClr val="000065"/>
                </a:solidFill>
                <a:latin typeface="Arial"/>
                <a:cs typeface="Arial"/>
              </a:rPr>
              <a:t> </a:t>
            </a:r>
            <a:r>
              <a:rPr sz="1950" b="1" spc="15" dirty="0">
                <a:solidFill>
                  <a:srgbClr val="000065"/>
                </a:solidFill>
                <a:latin typeface="Arial"/>
                <a:cs typeface="Arial"/>
              </a:rPr>
              <a:t>etc</a:t>
            </a:r>
            <a:endParaRPr sz="1950">
              <a:latin typeface="Arial"/>
              <a:cs typeface="Arial"/>
            </a:endParaRPr>
          </a:p>
          <a:p>
            <a:pPr marL="1011555" lvl="1" indent="-516890">
              <a:lnSpc>
                <a:spcPct val="100000"/>
              </a:lnSpc>
              <a:spcBef>
                <a:spcPts val="920"/>
              </a:spcBef>
              <a:buClr>
                <a:srgbClr val="CC3300"/>
              </a:buClr>
              <a:buSzPct val="64102"/>
              <a:buFont typeface="Wingdings"/>
              <a:buChar char=""/>
              <a:tabLst>
                <a:tab pos="1011555" algn="l"/>
                <a:tab pos="1012190" algn="l"/>
              </a:tabLst>
            </a:pPr>
            <a:r>
              <a:rPr sz="1950" b="1" spc="10" dirty="0">
                <a:solidFill>
                  <a:srgbClr val="000065"/>
                </a:solidFill>
                <a:latin typeface="Arial"/>
                <a:cs typeface="Arial"/>
              </a:rPr>
              <a:t>Stanford</a:t>
            </a:r>
            <a:r>
              <a:rPr sz="1950" b="1" dirty="0">
                <a:solidFill>
                  <a:srgbClr val="000065"/>
                </a:solidFill>
                <a:latin typeface="Arial"/>
                <a:cs typeface="Arial"/>
              </a:rPr>
              <a:t> </a:t>
            </a:r>
            <a:r>
              <a:rPr sz="1950" b="1" spc="10" dirty="0">
                <a:solidFill>
                  <a:srgbClr val="000065"/>
                </a:solidFill>
                <a:latin typeface="Arial"/>
                <a:cs typeface="Arial"/>
              </a:rPr>
              <a:t>1st,</a:t>
            </a:r>
            <a:r>
              <a:rPr sz="1950" b="1" dirty="0">
                <a:solidFill>
                  <a:srgbClr val="000065"/>
                </a:solidFill>
                <a:latin typeface="Arial"/>
                <a:cs typeface="Arial"/>
              </a:rPr>
              <a:t> </a:t>
            </a:r>
            <a:r>
              <a:rPr sz="1950" b="1" spc="20" dirty="0">
                <a:solidFill>
                  <a:srgbClr val="000065"/>
                </a:solidFill>
                <a:latin typeface="Arial"/>
                <a:cs typeface="Arial"/>
              </a:rPr>
              <a:t>CMU</a:t>
            </a:r>
            <a:r>
              <a:rPr sz="1950" b="1" dirty="0">
                <a:solidFill>
                  <a:srgbClr val="000065"/>
                </a:solidFill>
                <a:latin typeface="Arial"/>
                <a:cs typeface="Arial"/>
              </a:rPr>
              <a:t> </a:t>
            </a:r>
            <a:r>
              <a:rPr sz="1950" b="1" spc="10" dirty="0">
                <a:solidFill>
                  <a:srgbClr val="000065"/>
                </a:solidFill>
                <a:latin typeface="Arial"/>
                <a:cs typeface="Arial"/>
              </a:rPr>
              <a:t>2nd,</a:t>
            </a:r>
            <a:r>
              <a:rPr sz="1950" b="1" spc="5" dirty="0">
                <a:solidFill>
                  <a:srgbClr val="000065"/>
                </a:solidFill>
                <a:latin typeface="Arial"/>
                <a:cs typeface="Arial"/>
              </a:rPr>
              <a:t> </a:t>
            </a:r>
            <a:r>
              <a:rPr sz="1950" b="1" spc="15" dirty="0">
                <a:solidFill>
                  <a:srgbClr val="000065"/>
                </a:solidFill>
                <a:latin typeface="Arial"/>
                <a:cs typeface="Arial"/>
              </a:rPr>
              <a:t>both</a:t>
            </a:r>
            <a:r>
              <a:rPr sz="1950" b="1" dirty="0">
                <a:solidFill>
                  <a:srgbClr val="000065"/>
                </a:solidFill>
                <a:latin typeface="Arial"/>
                <a:cs typeface="Arial"/>
              </a:rPr>
              <a:t> </a:t>
            </a:r>
            <a:r>
              <a:rPr sz="1950" b="1" spc="10" dirty="0">
                <a:solidFill>
                  <a:srgbClr val="000065"/>
                </a:solidFill>
                <a:latin typeface="Arial"/>
                <a:cs typeface="Arial"/>
              </a:rPr>
              <a:t>finished</a:t>
            </a:r>
            <a:r>
              <a:rPr sz="1950" b="1" dirty="0">
                <a:solidFill>
                  <a:srgbClr val="000065"/>
                </a:solidFill>
                <a:latin typeface="Arial"/>
                <a:cs typeface="Arial"/>
              </a:rPr>
              <a:t> </a:t>
            </a:r>
            <a:r>
              <a:rPr sz="1950" b="1" spc="10" dirty="0">
                <a:solidFill>
                  <a:srgbClr val="000065"/>
                </a:solidFill>
                <a:latin typeface="Arial"/>
                <a:cs typeface="Arial"/>
              </a:rPr>
              <a:t>in</a:t>
            </a:r>
            <a:r>
              <a:rPr sz="1950" b="1" spc="5" dirty="0">
                <a:solidFill>
                  <a:srgbClr val="000065"/>
                </a:solidFill>
                <a:latin typeface="Arial"/>
                <a:cs typeface="Arial"/>
              </a:rPr>
              <a:t> </a:t>
            </a:r>
            <a:r>
              <a:rPr sz="1950" b="1" spc="15" dirty="0">
                <a:solidFill>
                  <a:srgbClr val="000065"/>
                </a:solidFill>
                <a:latin typeface="Arial"/>
                <a:cs typeface="Arial"/>
              </a:rPr>
              <a:t>about</a:t>
            </a:r>
            <a:r>
              <a:rPr sz="1950" b="1" dirty="0">
                <a:solidFill>
                  <a:srgbClr val="000065"/>
                </a:solidFill>
                <a:latin typeface="Arial"/>
                <a:cs typeface="Arial"/>
              </a:rPr>
              <a:t> </a:t>
            </a:r>
            <a:r>
              <a:rPr sz="1950" b="1" spc="15" dirty="0">
                <a:solidFill>
                  <a:srgbClr val="000065"/>
                </a:solidFill>
                <a:latin typeface="Arial"/>
                <a:cs typeface="Arial"/>
              </a:rPr>
              <a:t>6</a:t>
            </a:r>
            <a:r>
              <a:rPr sz="1950" b="1" dirty="0">
                <a:solidFill>
                  <a:srgbClr val="000065"/>
                </a:solidFill>
                <a:latin typeface="Arial"/>
                <a:cs typeface="Arial"/>
              </a:rPr>
              <a:t> </a:t>
            </a:r>
            <a:r>
              <a:rPr sz="1950" b="1" spc="15" dirty="0">
                <a:solidFill>
                  <a:srgbClr val="000065"/>
                </a:solidFill>
                <a:latin typeface="Arial"/>
                <a:cs typeface="Arial"/>
              </a:rPr>
              <a:t>hours</a:t>
            </a:r>
            <a:endParaRPr sz="1950">
              <a:latin typeface="Arial"/>
              <a:cs typeface="Arial"/>
            </a:endParaRPr>
          </a:p>
        </p:txBody>
      </p:sp>
      <p:sp>
        <p:nvSpPr>
          <p:cNvPr id="8" name="object 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16</a:t>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1" name="object 11"/>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90249" y="24637"/>
            <a:ext cx="7310755" cy="764540"/>
          </a:xfrm>
          <a:prstGeom prst="rect">
            <a:avLst/>
          </a:prstGeom>
        </p:spPr>
        <p:txBody>
          <a:bodyPr vert="horz" wrap="square" lIns="0" tIns="12065" rIns="0" bIns="0" rtlCol="0">
            <a:spAutoFit/>
          </a:bodyPr>
          <a:lstStyle/>
          <a:p>
            <a:pPr marL="12700">
              <a:lnSpc>
                <a:spcPct val="100000"/>
              </a:lnSpc>
              <a:spcBef>
                <a:spcPts val="95"/>
              </a:spcBef>
            </a:pPr>
            <a:r>
              <a:rPr sz="4850" b="1" spc="-5" dirty="0">
                <a:solidFill>
                  <a:srgbClr val="000065"/>
                </a:solidFill>
                <a:latin typeface="Arial"/>
                <a:cs typeface="Arial"/>
              </a:rPr>
              <a:t>DARPA</a:t>
            </a:r>
            <a:r>
              <a:rPr sz="4850" b="1" spc="-25" dirty="0">
                <a:solidFill>
                  <a:srgbClr val="000065"/>
                </a:solidFill>
                <a:latin typeface="Arial"/>
                <a:cs typeface="Arial"/>
              </a:rPr>
              <a:t> </a:t>
            </a:r>
            <a:r>
              <a:rPr sz="4850" b="1" spc="-5" dirty="0">
                <a:solidFill>
                  <a:srgbClr val="000065"/>
                </a:solidFill>
                <a:latin typeface="Arial"/>
                <a:cs typeface="Arial"/>
              </a:rPr>
              <a:t>Grand</a:t>
            </a:r>
            <a:r>
              <a:rPr sz="4850" b="1" spc="-25" dirty="0">
                <a:solidFill>
                  <a:srgbClr val="000065"/>
                </a:solidFill>
                <a:latin typeface="Arial"/>
                <a:cs typeface="Arial"/>
              </a:rPr>
              <a:t> </a:t>
            </a:r>
            <a:r>
              <a:rPr sz="4850" b="1" spc="-5" dirty="0">
                <a:solidFill>
                  <a:srgbClr val="000065"/>
                </a:solidFill>
                <a:latin typeface="Arial"/>
                <a:cs typeface="Arial"/>
              </a:rPr>
              <a:t>Challenge</a:t>
            </a:r>
            <a:endParaRPr sz="4850">
              <a:latin typeface="Arial"/>
              <a:cs typeface="Arial"/>
            </a:endParaRPr>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txBox="1"/>
          <p:nvPr/>
        </p:nvSpPr>
        <p:spPr>
          <a:xfrm>
            <a:off x="900817" y="1348231"/>
            <a:ext cx="6472555" cy="394970"/>
          </a:xfrm>
          <a:prstGeom prst="rect">
            <a:avLst/>
          </a:prstGeom>
        </p:spPr>
        <p:txBody>
          <a:bodyPr vert="horz" wrap="square" lIns="0" tIns="15240" rIns="0" bIns="0" rtlCol="0">
            <a:spAutoFit/>
          </a:bodyPr>
          <a:lstStyle/>
          <a:p>
            <a:pPr marL="12700">
              <a:lnSpc>
                <a:spcPct val="100000"/>
              </a:lnSpc>
              <a:spcBef>
                <a:spcPts val="120"/>
              </a:spcBef>
              <a:tabLst>
                <a:tab pos="529590" algn="l"/>
              </a:tabLst>
            </a:pPr>
            <a:r>
              <a:rPr sz="1700" spc="-5" dirty="0">
                <a:solidFill>
                  <a:srgbClr val="000065"/>
                </a:solidFill>
                <a:latin typeface="Wingdings"/>
                <a:cs typeface="Wingdings"/>
              </a:rPr>
              <a:t></a:t>
            </a:r>
            <a:r>
              <a:rPr sz="1700" spc="-5" dirty="0">
                <a:solidFill>
                  <a:srgbClr val="000065"/>
                </a:solidFill>
                <a:latin typeface="Times New Roman"/>
                <a:cs typeface="Times New Roman"/>
              </a:rPr>
              <a:t>	</a:t>
            </a:r>
            <a:r>
              <a:rPr sz="2400" b="1" spc="10" dirty="0">
                <a:solidFill>
                  <a:srgbClr val="000065"/>
                </a:solidFill>
                <a:latin typeface="Arial"/>
                <a:cs typeface="Arial"/>
                <a:hlinkClick r:id="rId2"/>
              </a:rPr>
              <a:t>http://cs.stanford.edu/group/roadrunner/</a:t>
            </a:r>
            <a:endParaRPr sz="2400">
              <a:latin typeface="Arial"/>
              <a:cs typeface="Arial"/>
            </a:endParaRPr>
          </a:p>
        </p:txBody>
      </p:sp>
      <p:grpSp>
        <p:nvGrpSpPr>
          <p:cNvPr id="7" name="object 7"/>
          <p:cNvGrpSpPr/>
          <p:nvPr/>
        </p:nvGrpSpPr>
        <p:grpSpPr>
          <a:xfrm>
            <a:off x="309257" y="1677161"/>
            <a:ext cx="10075545" cy="3785870"/>
            <a:chOff x="309257" y="1677161"/>
            <a:chExt cx="10075545" cy="3785870"/>
          </a:xfrm>
        </p:grpSpPr>
        <p:sp>
          <p:nvSpPr>
            <p:cNvPr id="8" name="object 8"/>
            <p:cNvSpPr/>
            <p:nvPr/>
          </p:nvSpPr>
          <p:spPr>
            <a:xfrm>
              <a:off x="309257" y="1677161"/>
              <a:ext cx="10075545" cy="840105"/>
            </a:xfrm>
            <a:custGeom>
              <a:avLst/>
              <a:gdLst/>
              <a:ahLst/>
              <a:cxnLst/>
              <a:rect l="l" t="t" r="r" b="b"/>
              <a:pathLst>
                <a:path w="10075545" h="840105">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pic>
          <p:nvPicPr>
            <p:cNvPr id="9" name="object 9"/>
            <p:cNvPicPr/>
            <p:nvPr/>
          </p:nvPicPr>
          <p:blipFill>
            <a:blip r:embed="rId3" cstate="print"/>
            <a:stretch>
              <a:fillRect/>
            </a:stretch>
          </p:blipFill>
          <p:spPr>
            <a:xfrm>
              <a:off x="1584845" y="2093975"/>
              <a:ext cx="7524750" cy="3368801"/>
            </a:xfrm>
            <a:prstGeom prst="rect">
              <a:avLst/>
            </a:prstGeom>
          </p:spPr>
        </p:pic>
      </p:grpSp>
      <p:sp>
        <p:nvSpPr>
          <p:cNvPr id="10" name="object 10"/>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17</a:t>
            </a:fld>
            <a:endParaRPr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3" name="object 13"/>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4145" y="24637"/>
            <a:ext cx="4404360" cy="764540"/>
          </a:xfrm>
          <a:prstGeom prst="rect">
            <a:avLst/>
          </a:prstGeom>
        </p:spPr>
        <p:txBody>
          <a:bodyPr vert="horz" wrap="square" lIns="0" tIns="12065" rIns="0" bIns="0" rtlCol="0">
            <a:spAutoFit/>
          </a:bodyPr>
          <a:lstStyle/>
          <a:p>
            <a:pPr marL="12700">
              <a:lnSpc>
                <a:spcPct val="100000"/>
              </a:lnSpc>
              <a:spcBef>
                <a:spcPts val="95"/>
              </a:spcBef>
            </a:pPr>
            <a:r>
              <a:rPr sz="4850" spc="-5" dirty="0"/>
              <a:t>Robotics</a:t>
            </a:r>
            <a:r>
              <a:rPr sz="4850" spc="-35" dirty="0"/>
              <a:t> </a:t>
            </a:r>
            <a:r>
              <a:rPr sz="4850" spc="-5" dirty="0"/>
              <a:t>-</a:t>
            </a:r>
            <a:r>
              <a:rPr sz="4850" spc="-25" dirty="0"/>
              <a:t> </a:t>
            </a:r>
            <a:r>
              <a:rPr sz="4850" spc="-5" dirty="0"/>
              <a:t>Cog</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61"/>
            <a:ext cx="10075545" cy="840105"/>
          </a:xfrm>
          <a:custGeom>
            <a:avLst/>
            <a:gdLst/>
            <a:ahLst/>
            <a:cxnLst/>
            <a:rect l="l" t="t" r="r" b="b"/>
            <a:pathLst>
              <a:path w="10075545" h="840105">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7" name="object 7"/>
          <p:cNvSpPr txBox="1"/>
          <p:nvPr/>
        </p:nvSpPr>
        <p:spPr>
          <a:xfrm>
            <a:off x="900817" y="1348231"/>
            <a:ext cx="8528050" cy="764540"/>
          </a:xfrm>
          <a:prstGeom prst="rect">
            <a:avLst/>
          </a:prstGeom>
        </p:spPr>
        <p:txBody>
          <a:bodyPr vert="horz" wrap="square" lIns="0" tIns="12065" rIns="0" bIns="0" rtlCol="0">
            <a:spAutoFit/>
          </a:bodyPr>
          <a:lstStyle/>
          <a:p>
            <a:pPr marL="529590" marR="5080" indent="-517525">
              <a:lnSpc>
                <a:spcPct val="101000"/>
              </a:lnSpc>
              <a:spcBef>
                <a:spcPts val="95"/>
              </a:spcBef>
              <a:tabLst>
                <a:tab pos="529590" algn="l"/>
              </a:tabLst>
            </a:pPr>
            <a:r>
              <a:rPr sz="1700" spc="-5" dirty="0">
                <a:solidFill>
                  <a:srgbClr val="000065"/>
                </a:solidFill>
                <a:latin typeface="Wingdings"/>
                <a:cs typeface="Wingdings"/>
              </a:rPr>
              <a:t></a:t>
            </a:r>
            <a:r>
              <a:rPr sz="1700" spc="-5" dirty="0">
                <a:solidFill>
                  <a:srgbClr val="000065"/>
                </a:solidFill>
                <a:latin typeface="Times New Roman"/>
                <a:cs typeface="Times New Roman"/>
              </a:rPr>
              <a:t>	</a:t>
            </a:r>
            <a:r>
              <a:rPr sz="2400" b="1" spc="10" dirty="0">
                <a:solidFill>
                  <a:srgbClr val="000065"/>
                </a:solidFill>
                <a:latin typeface="Arial"/>
                <a:cs typeface="Arial"/>
              </a:rPr>
              <a:t>Humanoid</a:t>
            </a:r>
            <a:r>
              <a:rPr sz="2400" b="1" spc="15" dirty="0">
                <a:solidFill>
                  <a:srgbClr val="000065"/>
                </a:solidFill>
                <a:latin typeface="Arial"/>
                <a:cs typeface="Arial"/>
              </a:rPr>
              <a:t> </a:t>
            </a:r>
            <a:r>
              <a:rPr sz="2400" b="1" spc="10" dirty="0">
                <a:solidFill>
                  <a:srgbClr val="000065"/>
                </a:solidFill>
                <a:latin typeface="Arial"/>
                <a:cs typeface="Arial"/>
              </a:rPr>
              <a:t>intelligence</a:t>
            </a:r>
            <a:r>
              <a:rPr sz="2400" b="1" spc="35" dirty="0">
                <a:solidFill>
                  <a:srgbClr val="000065"/>
                </a:solidFill>
                <a:latin typeface="Arial"/>
                <a:cs typeface="Arial"/>
              </a:rPr>
              <a:t> </a:t>
            </a:r>
            <a:r>
              <a:rPr sz="2400" b="1" spc="10" dirty="0">
                <a:solidFill>
                  <a:srgbClr val="000065"/>
                </a:solidFill>
                <a:latin typeface="Arial"/>
                <a:cs typeface="Arial"/>
              </a:rPr>
              <a:t>requires humanoid</a:t>
            </a:r>
            <a:r>
              <a:rPr sz="2400" b="1" spc="40" dirty="0">
                <a:solidFill>
                  <a:srgbClr val="000065"/>
                </a:solidFill>
                <a:latin typeface="Arial"/>
                <a:cs typeface="Arial"/>
              </a:rPr>
              <a:t> </a:t>
            </a:r>
            <a:r>
              <a:rPr sz="2400" b="1" spc="10" dirty="0">
                <a:solidFill>
                  <a:srgbClr val="000065"/>
                </a:solidFill>
                <a:latin typeface="Arial"/>
                <a:cs typeface="Arial"/>
              </a:rPr>
              <a:t>interactions </a:t>
            </a:r>
            <a:r>
              <a:rPr sz="2400" b="1" spc="-650" dirty="0">
                <a:solidFill>
                  <a:srgbClr val="000065"/>
                </a:solidFill>
                <a:latin typeface="Arial"/>
                <a:cs typeface="Arial"/>
              </a:rPr>
              <a:t> </a:t>
            </a:r>
            <a:r>
              <a:rPr sz="2400" b="1" spc="10" dirty="0">
                <a:solidFill>
                  <a:srgbClr val="000065"/>
                </a:solidFill>
                <a:latin typeface="Arial"/>
                <a:cs typeface="Arial"/>
              </a:rPr>
              <a:t>with the</a:t>
            </a:r>
            <a:r>
              <a:rPr sz="2400" b="1" spc="15" dirty="0">
                <a:solidFill>
                  <a:srgbClr val="000065"/>
                </a:solidFill>
                <a:latin typeface="Arial"/>
                <a:cs typeface="Arial"/>
              </a:rPr>
              <a:t> </a:t>
            </a:r>
            <a:r>
              <a:rPr sz="2400" b="1" spc="10" dirty="0">
                <a:solidFill>
                  <a:srgbClr val="000065"/>
                </a:solidFill>
                <a:latin typeface="Arial"/>
                <a:cs typeface="Arial"/>
              </a:rPr>
              <a:t>world</a:t>
            </a:r>
            <a:endParaRPr sz="2400">
              <a:latin typeface="Arial"/>
              <a:cs typeface="Arial"/>
            </a:endParaRPr>
          </a:p>
        </p:txBody>
      </p:sp>
      <p:pic>
        <p:nvPicPr>
          <p:cNvPr id="8" name="object 8"/>
          <p:cNvPicPr/>
          <p:nvPr/>
        </p:nvPicPr>
        <p:blipFill>
          <a:blip r:embed="rId2" cstate="print"/>
          <a:stretch>
            <a:fillRect/>
          </a:stretch>
        </p:blipFill>
        <p:spPr>
          <a:xfrm>
            <a:off x="3143135" y="2597657"/>
            <a:ext cx="4869179" cy="4294632"/>
          </a:xfrm>
          <a:prstGeom prst="rect">
            <a:avLst/>
          </a:prstGeom>
        </p:spPr>
      </p:pic>
      <p:sp>
        <p:nvSpPr>
          <p:cNvPr id="9" name="object 9"/>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18</a:t>
            </a:fld>
            <a:endParaRPr dirty="0"/>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2" name="object 1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1217" y="24637"/>
            <a:ext cx="2489835" cy="764540"/>
          </a:xfrm>
          <a:prstGeom prst="rect">
            <a:avLst/>
          </a:prstGeom>
        </p:spPr>
        <p:txBody>
          <a:bodyPr vert="horz" wrap="square" lIns="0" tIns="12065" rIns="0" bIns="0" rtlCol="0">
            <a:spAutoFit/>
          </a:bodyPr>
          <a:lstStyle/>
          <a:p>
            <a:pPr marL="12700">
              <a:lnSpc>
                <a:spcPct val="100000"/>
              </a:lnSpc>
              <a:spcBef>
                <a:spcPts val="95"/>
              </a:spcBef>
            </a:pPr>
            <a:r>
              <a:rPr sz="4850" spc="-5" dirty="0"/>
              <a:t>Roomba</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txBox="1"/>
          <p:nvPr/>
        </p:nvSpPr>
        <p:spPr>
          <a:xfrm>
            <a:off x="900817" y="1348231"/>
            <a:ext cx="6557645" cy="394970"/>
          </a:xfrm>
          <a:prstGeom prst="rect">
            <a:avLst/>
          </a:prstGeom>
        </p:spPr>
        <p:txBody>
          <a:bodyPr vert="horz" wrap="square" lIns="0" tIns="15240" rIns="0" bIns="0" rtlCol="0">
            <a:spAutoFit/>
          </a:bodyPr>
          <a:lstStyle/>
          <a:p>
            <a:pPr marL="12700">
              <a:lnSpc>
                <a:spcPct val="100000"/>
              </a:lnSpc>
              <a:spcBef>
                <a:spcPts val="120"/>
              </a:spcBef>
              <a:tabLst>
                <a:tab pos="529590" algn="l"/>
              </a:tabLst>
            </a:pPr>
            <a:r>
              <a:rPr sz="1700" spc="-5" dirty="0">
                <a:solidFill>
                  <a:srgbClr val="000065"/>
                </a:solidFill>
                <a:latin typeface="Wingdings"/>
                <a:cs typeface="Wingdings"/>
              </a:rPr>
              <a:t></a:t>
            </a:r>
            <a:r>
              <a:rPr sz="1700" spc="-5" dirty="0">
                <a:solidFill>
                  <a:srgbClr val="000065"/>
                </a:solidFill>
                <a:latin typeface="Times New Roman"/>
                <a:cs typeface="Times New Roman"/>
              </a:rPr>
              <a:t>	</a:t>
            </a:r>
            <a:r>
              <a:rPr sz="2400" b="1" spc="15" dirty="0">
                <a:solidFill>
                  <a:srgbClr val="000065"/>
                </a:solidFill>
                <a:latin typeface="Arial"/>
                <a:cs typeface="Arial"/>
              </a:rPr>
              <a:t>Go</a:t>
            </a:r>
            <a:r>
              <a:rPr sz="2400" b="1" spc="10" dirty="0">
                <a:solidFill>
                  <a:srgbClr val="000065"/>
                </a:solidFill>
                <a:latin typeface="Arial"/>
                <a:cs typeface="Arial"/>
              </a:rPr>
              <a:t> around “smartly”</a:t>
            </a:r>
            <a:r>
              <a:rPr sz="2400" b="1" dirty="0">
                <a:solidFill>
                  <a:srgbClr val="000065"/>
                </a:solidFill>
                <a:latin typeface="Arial"/>
                <a:cs typeface="Arial"/>
              </a:rPr>
              <a:t> </a:t>
            </a:r>
            <a:r>
              <a:rPr sz="2400" b="1" spc="10" dirty="0">
                <a:solidFill>
                  <a:srgbClr val="000065"/>
                </a:solidFill>
                <a:latin typeface="Arial"/>
                <a:cs typeface="Arial"/>
              </a:rPr>
              <a:t>to clean</a:t>
            </a:r>
            <a:r>
              <a:rPr sz="2400" b="1" spc="5" dirty="0">
                <a:solidFill>
                  <a:srgbClr val="000065"/>
                </a:solidFill>
                <a:latin typeface="Arial"/>
                <a:cs typeface="Arial"/>
              </a:rPr>
              <a:t> </a:t>
            </a:r>
            <a:r>
              <a:rPr sz="2400" b="1" spc="10" dirty="0">
                <a:solidFill>
                  <a:srgbClr val="000065"/>
                </a:solidFill>
                <a:latin typeface="Arial"/>
                <a:cs typeface="Arial"/>
              </a:rPr>
              <a:t>up a house</a:t>
            </a:r>
            <a:endParaRPr sz="2400">
              <a:latin typeface="Arial"/>
              <a:cs typeface="Arial"/>
            </a:endParaRPr>
          </a:p>
        </p:txBody>
      </p:sp>
      <p:grpSp>
        <p:nvGrpSpPr>
          <p:cNvPr id="7" name="object 7"/>
          <p:cNvGrpSpPr/>
          <p:nvPr/>
        </p:nvGrpSpPr>
        <p:grpSpPr>
          <a:xfrm>
            <a:off x="309257" y="1677161"/>
            <a:ext cx="10075545" cy="4620260"/>
            <a:chOff x="309257" y="1677161"/>
            <a:chExt cx="10075545" cy="4620260"/>
          </a:xfrm>
        </p:grpSpPr>
        <p:sp>
          <p:nvSpPr>
            <p:cNvPr id="8" name="object 8"/>
            <p:cNvSpPr/>
            <p:nvPr/>
          </p:nvSpPr>
          <p:spPr>
            <a:xfrm>
              <a:off x="309257" y="1677161"/>
              <a:ext cx="10075545" cy="840105"/>
            </a:xfrm>
            <a:custGeom>
              <a:avLst/>
              <a:gdLst/>
              <a:ahLst/>
              <a:cxnLst/>
              <a:rect l="l" t="t" r="r" b="b"/>
              <a:pathLst>
                <a:path w="10075545" h="840105">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2355989" y="2519172"/>
              <a:ext cx="4533138" cy="3777995"/>
            </a:xfrm>
            <a:prstGeom prst="rect">
              <a:avLst/>
            </a:prstGeom>
          </p:spPr>
        </p:pic>
      </p:grpSp>
      <p:sp>
        <p:nvSpPr>
          <p:cNvPr id="10" name="object 10"/>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19</a:t>
            </a:fld>
            <a:endParaRPr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3" name="object 13"/>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2516123"/>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7" name="object 7"/>
          <p:cNvSpPr txBox="1"/>
          <p:nvPr/>
        </p:nvSpPr>
        <p:spPr>
          <a:xfrm>
            <a:off x="900817" y="1882089"/>
            <a:ext cx="7028815" cy="2160207"/>
          </a:xfrm>
          <a:prstGeom prst="rect">
            <a:avLst/>
          </a:prstGeom>
        </p:spPr>
        <p:txBody>
          <a:bodyPr vert="horz" wrap="square" lIns="0" tIns="183515" rIns="0" bIns="0" rtlCol="0">
            <a:spAutoFit/>
          </a:bodyPr>
          <a:lstStyle/>
          <a:p>
            <a:pPr marL="529590" indent="-517525">
              <a:lnSpc>
                <a:spcPct val="100000"/>
              </a:lnSpc>
              <a:spcBef>
                <a:spcPts val="1350"/>
              </a:spcBef>
              <a:buSzPct val="70000"/>
              <a:buFont typeface="Wingdings"/>
              <a:buChar char=""/>
              <a:tabLst>
                <a:tab pos="529590" algn="l"/>
                <a:tab pos="530225" algn="l"/>
              </a:tabLst>
            </a:pPr>
            <a:r>
              <a:rPr sz="3500" spc="15" dirty="0">
                <a:solidFill>
                  <a:srgbClr val="000065"/>
                </a:solidFill>
                <a:latin typeface="Arial MT"/>
                <a:cs typeface="Arial MT"/>
              </a:rPr>
              <a:t>Some</a:t>
            </a:r>
            <a:r>
              <a:rPr sz="3500" spc="-55" dirty="0">
                <a:solidFill>
                  <a:srgbClr val="000065"/>
                </a:solidFill>
                <a:latin typeface="Arial MT"/>
                <a:cs typeface="Arial MT"/>
              </a:rPr>
              <a:t> </a:t>
            </a:r>
            <a:r>
              <a:rPr sz="3500" spc="10" dirty="0">
                <a:solidFill>
                  <a:srgbClr val="000065"/>
                </a:solidFill>
                <a:latin typeface="Arial MT"/>
                <a:cs typeface="Arial MT"/>
              </a:rPr>
              <a:t>Definitions</a:t>
            </a:r>
            <a:endParaRPr sz="3500" dirty="0">
              <a:latin typeface="Arial MT"/>
              <a:cs typeface="Arial MT"/>
            </a:endParaRPr>
          </a:p>
          <a:p>
            <a:pPr marL="529590" indent="-517525">
              <a:lnSpc>
                <a:spcPct val="100000"/>
              </a:lnSpc>
              <a:spcBef>
                <a:spcPts val="1355"/>
              </a:spcBef>
              <a:buSzPct val="70000"/>
              <a:buFont typeface="Wingdings"/>
              <a:buChar char=""/>
              <a:tabLst>
                <a:tab pos="529590" algn="l"/>
                <a:tab pos="530225" algn="l"/>
              </a:tabLst>
            </a:pPr>
            <a:r>
              <a:rPr sz="3500" spc="5" dirty="0">
                <a:solidFill>
                  <a:srgbClr val="000065"/>
                </a:solidFill>
                <a:latin typeface="Arial MT"/>
                <a:cs typeface="Arial MT"/>
              </a:rPr>
              <a:t>Prehistory</a:t>
            </a:r>
            <a:r>
              <a:rPr sz="3500" spc="-30" dirty="0">
                <a:solidFill>
                  <a:srgbClr val="000065"/>
                </a:solidFill>
                <a:latin typeface="Arial MT"/>
                <a:cs typeface="Arial MT"/>
              </a:rPr>
              <a:t> </a:t>
            </a:r>
            <a:r>
              <a:rPr sz="3500" spc="10" dirty="0">
                <a:solidFill>
                  <a:srgbClr val="000065"/>
                </a:solidFill>
                <a:latin typeface="Arial MT"/>
                <a:cs typeface="Arial MT"/>
              </a:rPr>
              <a:t>and</a:t>
            </a:r>
            <a:r>
              <a:rPr sz="3500" spc="-25" dirty="0">
                <a:solidFill>
                  <a:srgbClr val="000065"/>
                </a:solidFill>
                <a:latin typeface="Arial MT"/>
                <a:cs typeface="Arial MT"/>
              </a:rPr>
              <a:t> </a:t>
            </a:r>
            <a:r>
              <a:rPr sz="3500" spc="5" dirty="0">
                <a:solidFill>
                  <a:srgbClr val="000065"/>
                </a:solidFill>
                <a:latin typeface="Arial MT"/>
                <a:cs typeface="Arial MT"/>
              </a:rPr>
              <a:t>History</a:t>
            </a:r>
            <a:r>
              <a:rPr sz="3500" spc="-25" dirty="0">
                <a:solidFill>
                  <a:srgbClr val="000065"/>
                </a:solidFill>
                <a:latin typeface="Arial MT"/>
                <a:cs typeface="Arial MT"/>
              </a:rPr>
              <a:t> </a:t>
            </a:r>
            <a:r>
              <a:rPr sz="3500" spc="5" dirty="0">
                <a:solidFill>
                  <a:srgbClr val="000065"/>
                </a:solidFill>
                <a:latin typeface="Arial MT"/>
                <a:cs typeface="Arial MT"/>
              </a:rPr>
              <a:t>of</a:t>
            </a:r>
            <a:r>
              <a:rPr sz="3500" spc="-10" dirty="0">
                <a:solidFill>
                  <a:srgbClr val="000065"/>
                </a:solidFill>
                <a:latin typeface="Arial MT"/>
                <a:cs typeface="Arial MT"/>
              </a:rPr>
              <a:t> </a:t>
            </a:r>
            <a:r>
              <a:rPr sz="3500" spc="5" dirty="0">
                <a:solidFill>
                  <a:srgbClr val="000065"/>
                </a:solidFill>
                <a:latin typeface="Arial MT"/>
                <a:cs typeface="Arial MT"/>
              </a:rPr>
              <a:t>AI</a:t>
            </a:r>
            <a:endParaRPr sz="3500" dirty="0">
              <a:latin typeface="Arial MT"/>
              <a:cs typeface="Arial MT"/>
            </a:endParaRPr>
          </a:p>
          <a:p>
            <a:pPr marL="529590" indent="-517525">
              <a:lnSpc>
                <a:spcPct val="100000"/>
              </a:lnSpc>
              <a:spcBef>
                <a:spcPts val="1350"/>
              </a:spcBef>
              <a:buSzPct val="70000"/>
              <a:buFont typeface="Wingdings"/>
              <a:buChar char=""/>
              <a:tabLst>
                <a:tab pos="529590" algn="l"/>
                <a:tab pos="530225" algn="l"/>
              </a:tabLst>
            </a:pPr>
            <a:r>
              <a:rPr sz="3500" spc="10" dirty="0">
                <a:solidFill>
                  <a:srgbClr val="000065"/>
                </a:solidFill>
                <a:latin typeface="Arial MT"/>
                <a:cs typeface="Arial MT"/>
              </a:rPr>
              <a:t>Where</a:t>
            </a:r>
            <a:r>
              <a:rPr sz="3500" spc="-40" dirty="0">
                <a:solidFill>
                  <a:srgbClr val="000065"/>
                </a:solidFill>
                <a:latin typeface="Arial MT"/>
                <a:cs typeface="Arial MT"/>
              </a:rPr>
              <a:t> </a:t>
            </a:r>
            <a:r>
              <a:rPr sz="3500" spc="5" dirty="0">
                <a:solidFill>
                  <a:srgbClr val="000065"/>
                </a:solidFill>
                <a:latin typeface="Arial MT"/>
                <a:cs typeface="Arial MT"/>
              </a:rPr>
              <a:t>are</a:t>
            </a:r>
            <a:r>
              <a:rPr sz="3500" spc="-35" dirty="0">
                <a:solidFill>
                  <a:srgbClr val="000065"/>
                </a:solidFill>
                <a:latin typeface="Arial MT"/>
                <a:cs typeface="Arial MT"/>
              </a:rPr>
              <a:t> </a:t>
            </a:r>
            <a:r>
              <a:rPr sz="3500" spc="10" dirty="0">
                <a:solidFill>
                  <a:srgbClr val="000065"/>
                </a:solidFill>
                <a:latin typeface="Arial MT"/>
                <a:cs typeface="Arial MT"/>
              </a:rPr>
              <a:t>we</a:t>
            </a:r>
            <a:r>
              <a:rPr sz="3500" spc="-20" dirty="0">
                <a:solidFill>
                  <a:srgbClr val="000065"/>
                </a:solidFill>
                <a:latin typeface="Arial MT"/>
                <a:cs typeface="Arial MT"/>
              </a:rPr>
              <a:t> </a:t>
            </a:r>
            <a:r>
              <a:rPr sz="3500" spc="10" dirty="0">
                <a:solidFill>
                  <a:srgbClr val="000065"/>
                </a:solidFill>
                <a:latin typeface="Arial MT"/>
                <a:cs typeface="Arial MT"/>
              </a:rPr>
              <a:t>headed?</a:t>
            </a:r>
            <a:endParaRPr sz="3500" dirty="0">
              <a:latin typeface="Arial MT"/>
              <a:cs typeface="Arial MT"/>
            </a:endParaRPr>
          </a:p>
        </p:txBody>
      </p:sp>
      <p:sp>
        <p:nvSpPr>
          <p:cNvPr id="8" name="object 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a:t>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5507" y="24637"/>
            <a:ext cx="2419985" cy="764540"/>
          </a:xfrm>
          <a:prstGeom prst="rect">
            <a:avLst/>
          </a:prstGeom>
        </p:spPr>
        <p:txBody>
          <a:bodyPr vert="horz" wrap="square" lIns="0" tIns="12065" rIns="0" bIns="0" rtlCol="0">
            <a:spAutoFit/>
          </a:bodyPr>
          <a:lstStyle/>
          <a:p>
            <a:pPr marL="12700">
              <a:lnSpc>
                <a:spcPct val="100000"/>
              </a:lnSpc>
              <a:spcBef>
                <a:spcPts val="95"/>
              </a:spcBef>
            </a:pPr>
            <a:r>
              <a:rPr sz="4850" spc="-5" dirty="0"/>
              <a:t>RobCup</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txBox="1"/>
          <p:nvPr/>
        </p:nvSpPr>
        <p:spPr>
          <a:xfrm>
            <a:off x="900817" y="1348231"/>
            <a:ext cx="6729730" cy="394970"/>
          </a:xfrm>
          <a:prstGeom prst="rect">
            <a:avLst/>
          </a:prstGeom>
        </p:spPr>
        <p:txBody>
          <a:bodyPr vert="horz" wrap="square" lIns="0" tIns="15240" rIns="0" bIns="0" rtlCol="0">
            <a:spAutoFit/>
          </a:bodyPr>
          <a:lstStyle/>
          <a:p>
            <a:pPr marL="12700">
              <a:lnSpc>
                <a:spcPct val="100000"/>
              </a:lnSpc>
              <a:spcBef>
                <a:spcPts val="120"/>
              </a:spcBef>
              <a:tabLst>
                <a:tab pos="529590" algn="l"/>
              </a:tabLst>
            </a:pPr>
            <a:r>
              <a:rPr sz="1700" spc="-5" dirty="0">
                <a:solidFill>
                  <a:srgbClr val="000065"/>
                </a:solidFill>
                <a:latin typeface="Wingdings"/>
                <a:cs typeface="Wingdings"/>
              </a:rPr>
              <a:t></a:t>
            </a:r>
            <a:r>
              <a:rPr sz="1700" spc="-5" dirty="0">
                <a:solidFill>
                  <a:srgbClr val="000065"/>
                </a:solidFill>
                <a:latin typeface="Times New Roman"/>
                <a:cs typeface="Times New Roman"/>
              </a:rPr>
              <a:t>	</a:t>
            </a:r>
            <a:r>
              <a:rPr sz="2400" b="1" spc="10" dirty="0">
                <a:solidFill>
                  <a:srgbClr val="000065"/>
                </a:solidFill>
                <a:latin typeface="Arial"/>
                <a:cs typeface="Arial"/>
              </a:rPr>
              <a:t>First</a:t>
            </a:r>
            <a:r>
              <a:rPr sz="2400" b="1" spc="5" dirty="0">
                <a:solidFill>
                  <a:srgbClr val="000065"/>
                </a:solidFill>
                <a:latin typeface="Arial"/>
                <a:cs typeface="Arial"/>
              </a:rPr>
              <a:t> official</a:t>
            </a:r>
            <a:r>
              <a:rPr sz="2400" b="1" spc="30" dirty="0">
                <a:solidFill>
                  <a:srgbClr val="000065"/>
                </a:solidFill>
                <a:latin typeface="Arial"/>
                <a:cs typeface="Arial"/>
              </a:rPr>
              <a:t> </a:t>
            </a:r>
            <a:r>
              <a:rPr sz="2400" b="1" spc="10" dirty="0">
                <a:solidFill>
                  <a:srgbClr val="000065"/>
                </a:solidFill>
                <a:latin typeface="Arial"/>
                <a:cs typeface="Arial"/>
              </a:rPr>
              <a:t>Rob-Cup</a:t>
            </a:r>
            <a:r>
              <a:rPr sz="2400" b="1" spc="25" dirty="0">
                <a:solidFill>
                  <a:srgbClr val="000065"/>
                </a:solidFill>
                <a:latin typeface="Arial"/>
                <a:cs typeface="Arial"/>
              </a:rPr>
              <a:t> </a:t>
            </a:r>
            <a:r>
              <a:rPr sz="2400" b="1" spc="10" dirty="0">
                <a:solidFill>
                  <a:srgbClr val="000065"/>
                </a:solidFill>
                <a:latin typeface="Arial"/>
                <a:cs typeface="Arial"/>
              </a:rPr>
              <a:t>soccer</a:t>
            </a:r>
            <a:r>
              <a:rPr sz="2400" b="1" spc="5" dirty="0">
                <a:solidFill>
                  <a:srgbClr val="000065"/>
                </a:solidFill>
                <a:latin typeface="Arial"/>
                <a:cs typeface="Arial"/>
              </a:rPr>
              <a:t> </a:t>
            </a:r>
            <a:r>
              <a:rPr sz="2400" b="1" spc="10" dirty="0">
                <a:solidFill>
                  <a:srgbClr val="000065"/>
                </a:solidFill>
                <a:latin typeface="Arial"/>
                <a:cs typeface="Arial"/>
              </a:rPr>
              <a:t>match</a:t>
            </a:r>
            <a:r>
              <a:rPr sz="2400" b="1" spc="15" dirty="0">
                <a:solidFill>
                  <a:srgbClr val="000065"/>
                </a:solidFill>
                <a:latin typeface="Arial"/>
                <a:cs typeface="Arial"/>
              </a:rPr>
              <a:t> </a:t>
            </a:r>
            <a:r>
              <a:rPr sz="2400" b="1" spc="10" dirty="0">
                <a:solidFill>
                  <a:srgbClr val="000065"/>
                </a:solidFill>
                <a:latin typeface="Arial"/>
                <a:cs typeface="Arial"/>
              </a:rPr>
              <a:t>(1997)</a:t>
            </a:r>
            <a:endParaRPr sz="2400">
              <a:latin typeface="Arial"/>
              <a:cs typeface="Arial"/>
            </a:endParaRPr>
          </a:p>
        </p:txBody>
      </p:sp>
      <p:grpSp>
        <p:nvGrpSpPr>
          <p:cNvPr id="7" name="object 7"/>
          <p:cNvGrpSpPr/>
          <p:nvPr/>
        </p:nvGrpSpPr>
        <p:grpSpPr>
          <a:xfrm>
            <a:off x="309257" y="1677161"/>
            <a:ext cx="10075545" cy="4898390"/>
            <a:chOff x="309257" y="1677161"/>
            <a:chExt cx="10075545" cy="4898390"/>
          </a:xfrm>
        </p:grpSpPr>
        <p:sp>
          <p:nvSpPr>
            <p:cNvPr id="8" name="object 8"/>
            <p:cNvSpPr/>
            <p:nvPr/>
          </p:nvSpPr>
          <p:spPr>
            <a:xfrm>
              <a:off x="309257" y="1677161"/>
              <a:ext cx="10075545" cy="840105"/>
            </a:xfrm>
            <a:custGeom>
              <a:avLst/>
              <a:gdLst/>
              <a:ahLst/>
              <a:cxnLst/>
              <a:rect l="l" t="t" r="r" b="b"/>
              <a:pathLst>
                <a:path w="10075545" h="840105">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2355989" y="2125979"/>
              <a:ext cx="4449317" cy="4449318"/>
            </a:xfrm>
            <a:prstGeom prst="rect">
              <a:avLst/>
            </a:prstGeom>
          </p:spPr>
        </p:pic>
      </p:grpSp>
      <p:sp>
        <p:nvSpPr>
          <p:cNvPr id="10" name="object 10"/>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20</a:t>
            </a:fld>
            <a:endParaRPr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3" name="object 13"/>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4483" y="24637"/>
            <a:ext cx="2044064" cy="764540"/>
          </a:xfrm>
          <a:prstGeom prst="rect">
            <a:avLst/>
          </a:prstGeom>
        </p:spPr>
        <p:txBody>
          <a:bodyPr vert="horz" wrap="square" lIns="0" tIns="12065" rIns="0" bIns="0" rtlCol="0">
            <a:spAutoFit/>
          </a:bodyPr>
          <a:lstStyle/>
          <a:p>
            <a:pPr marL="12700">
              <a:lnSpc>
                <a:spcPct val="100000"/>
              </a:lnSpc>
              <a:spcBef>
                <a:spcPts val="95"/>
              </a:spcBef>
            </a:pPr>
            <a:r>
              <a:rPr sz="4850" spc="-5" dirty="0"/>
              <a:t>ASIMO</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6" name="object 6"/>
          <p:cNvGrpSpPr/>
          <p:nvPr/>
        </p:nvGrpSpPr>
        <p:grpSpPr>
          <a:xfrm>
            <a:off x="309257" y="1732026"/>
            <a:ext cx="10075545" cy="2463165"/>
            <a:chOff x="309257" y="1732026"/>
            <a:chExt cx="10075545" cy="2463165"/>
          </a:xfrm>
        </p:grpSpPr>
        <p:pic>
          <p:nvPicPr>
            <p:cNvPr id="7" name="object 7"/>
            <p:cNvPicPr/>
            <p:nvPr/>
          </p:nvPicPr>
          <p:blipFill>
            <a:blip r:embed="rId2" cstate="print"/>
            <a:stretch>
              <a:fillRect/>
            </a:stretch>
          </p:blipFill>
          <p:spPr>
            <a:xfrm>
              <a:off x="7468491" y="1732026"/>
              <a:ext cx="2837444" cy="784859"/>
            </a:xfrm>
            <a:prstGeom prst="rect">
              <a:avLst/>
            </a:prstGeom>
          </p:spPr>
        </p:pic>
        <p:sp>
          <p:nvSpPr>
            <p:cNvPr id="8" name="object 8"/>
            <p:cNvSpPr/>
            <p:nvPr/>
          </p:nvSpPr>
          <p:spPr>
            <a:xfrm>
              <a:off x="309257" y="2516124"/>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pic>
          <p:nvPicPr>
            <p:cNvPr id="9" name="object 9"/>
            <p:cNvPicPr/>
            <p:nvPr/>
          </p:nvPicPr>
          <p:blipFill>
            <a:blip r:embed="rId3" cstate="print"/>
            <a:stretch>
              <a:fillRect/>
            </a:stretch>
          </p:blipFill>
          <p:spPr>
            <a:xfrm>
              <a:off x="6133223" y="2516886"/>
              <a:ext cx="4172711" cy="838962"/>
            </a:xfrm>
            <a:prstGeom prst="rect">
              <a:avLst/>
            </a:prstGeom>
          </p:spPr>
        </p:pic>
        <p:sp>
          <p:nvSpPr>
            <p:cNvPr id="10" name="object 10"/>
            <p:cNvSpPr/>
            <p:nvPr/>
          </p:nvSpPr>
          <p:spPr>
            <a:xfrm>
              <a:off x="309257" y="3355086"/>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grpSp>
      <p:sp>
        <p:nvSpPr>
          <p:cNvPr id="11" name="object 11"/>
          <p:cNvSpPr txBox="1"/>
          <p:nvPr/>
        </p:nvSpPr>
        <p:spPr>
          <a:xfrm>
            <a:off x="1419740" y="1852674"/>
            <a:ext cx="4713482" cy="2441694"/>
          </a:xfrm>
          <a:prstGeom prst="rect">
            <a:avLst/>
          </a:prstGeom>
        </p:spPr>
        <p:txBody>
          <a:bodyPr vert="horz" wrap="square" lIns="0" tIns="12700" rIns="0" bIns="0" rtlCol="0">
            <a:spAutoFit/>
          </a:bodyPr>
          <a:lstStyle/>
          <a:p>
            <a:pPr marL="494030" marR="615315" indent="-481965">
              <a:lnSpc>
                <a:spcPct val="100000"/>
              </a:lnSpc>
              <a:spcBef>
                <a:spcPts val="100"/>
              </a:spcBef>
              <a:buClr>
                <a:srgbClr val="CC3300"/>
              </a:buClr>
              <a:buSzPct val="75000"/>
              <a:buFont typeface="Wingdings"/>
              <a:buChar char=""/>
              <a:tabLst>
                <a:tab pos="494030" algn="l"/>
                <a:tab pos="494665" algn="l"/>
              </a:tabLst>
            </a:pPr>
            <a:r>
              <a:rPr sz="2200" dirty="0">
                <a:latin typeface="Arial MT"/>
                <a:cs typeface="Arial MT"/>
              </a:rPr>
              <a:t>Advanced</a:t>
            </a:r>
            <a:r>
              <a:rPr sz="2200" spc="-35" dirty="0">
                <a:latin typeface="Arial MT"/>
                <a:cs typeface="Arial MT"/>
              </a:rPr>
              <a:t> </a:t>
            </a:r>
            <a:r>
              <a:rPr sz="2200" dirty="0">
                <a:latin typeface="Arial MT"/>
                <a:cs typeface="Arial MT"/>
              </a:rPr>
              <a:t>Step</a:t>
            </a:r>
            <a:r>
              <a:rPr sz="2200" spc="-30" dirty="0">
                <a:latin typeface="Arial MT"/>
                <a:cs typeface="Arial MT"/>
              </a:rPr>
              <a:t> </a:t>
            </a:r>
            <a:r>
              <a:rPr sz="2200" dirty="0">
                <a:latin typeface="Arial MT"/>
                <a:cs typeface="Arial MT"/>
              </a:rPr>
              <a:t>in</a:t>
            </a:r>
            <a:r>
              <a:rPr sz="2200" spc="-30" dirty="0">
                <a:latin typeface="Arial MT"/>
                <a:cs typeface="Arial MT"/>
              </a:rPr>
              <a:t> </a:t>
            </a:r>
            <a:r>
              <a:rPr sz="2200" dirty="0">
                <a:latin typeface="Arial MT"/>
                <a:cs typeface="Arial MT"/>
              </a:rPr>
              <a:t>Innovative </a:t>
            </a:r>
            <a:r>
              <a:rPr sz="2200" spc="-595" dirty="0">
                <a:latin typeface="Arial MT"/>
                <a:cs typeface="Arial MT"/>
              </a:rPr>
              <a:t> </a:t>
            </a:r>
            <a:r>
              <a:rPr sz="2200" dirty="0">
                <a:latin typeface="Arial MT"/>
                <a:cs typeface="Arial MT"/>
              </a:rPr>
              <a:t>Mobility</a:t>
            </a:r>
          </a:p>
          <a:p>
            <a:pPr marL="494030" indent="-481965">
              <a:lnSpc>
                <a:spcPct val="100000"/>
              </a:lnSpc>
              <a:spcBef>
                <a:spcPts val="1330"/>
              </a:spcBef>
              <a:buClr>
                <a:srgbClr val="CC3300"/>
              </a:buClr>
              <a:buSzPct val="75000"/>
              <a:buFont typeface="Wingdings"/>
              <a:buChar char=""/>
              <a:tabLst>
                <a:tab pos="494030" algn="l"/>
                <a:tab pos="494665" algn="l"/>
              </a:tabLst>
            </a:pPr>
            <a:r>
              <a:rPr sz="2200" dirty="0">
                <a:latin typeface="Arial MT"/>
                <a:cs typeface="Arial MT"/>
              </a:rPr>
              <a:t>Able</a:t>
            </a:r>
            <a:r>
              <a:rPr sz="2200" spc="-45" dirty="0">
                <a:latin typeface="Arial MT"/>
                <a:cs typeface="Arial MT"/>
              </a:rPr>
              <a:t> </a:t>
            </a:r>
            <a:r>
              <a:rPr sz="2200" dirty="0">
                <a:latin typeface="Arial MT"/>
                <a:cs typeface="Arial MT"/>
              </a:rPr>
              <a:t>of</a:t>
            </a:r>
          </a:p>
          <a:p>
            <a:pPr marL="1011555" lvl="1" indent="-516890">
              <a:lnSpc>
                <a:spcPct val="100000"/>
              </a:lnSpc>
              <a:spcBef>
                <a:spcPts val="925"/>
              </a:spcBef>
              <a:buClr>
                <a:srgbClr val="CC3300"/>
              </a:buClr>
              <a:buSzPct val="64102"/>
              <a:buFont typeface="Wingdings"/>
              <a:buChar char=""/>
              <a:tabLst>
                <a:tab pos="1011555" algn="l"/>
                <a:tab pos="1012190" algn="l"/>
              </a:tabLst>
            </a:pPr>
            <a:r>
              <a:rPr sz="1950" b="1" spc="15" dirty="0">
                <a:solidFill>
                  <a:srgbClr val="000065"/>
                </a:solidFill>
                <a:latin typeface="Arial"/>
                <a:cs typeface="Arial"/>
              </a:rPr>
              <a:t>Moving</a:t>
            </a:r>
            <a:endParaRPr sz="1950" dirty="0">
              <a:latin typeface="Arial"/>
              <a:cs typeface="Arial"/>
            </a:endParaRPr>
          </a:p>
          <a:p>
            <a:pPr marL="1011555" lvl="1" indent="-516890">
              <a:lnSpc>
                <a:spcPct val="100000"/>
              </a:lnSpc>
              <a:spcBef>
                <a:spcPts val="920"/>
              </a:spcBef>
              <a:buClr>
                <a:srgbClr val="CC3300"/>
              </a:buClr>
              <a:buSzPct val="64102"/>
              <a:buFont typeface="Wingdings"/>
              <a:buChar char=""/>
              <a:tabLst>
                <a:tab pos="1011555" algn="l"/>
                <a:tab pos="1012190" algn="l"/>
              </a:tabLst>
            </a:pPr>
            <a:r>
              <a:rPr sz="1950" b="1" spc="10" dirty="0">
                <a:solidFill>
                  <a:srgbClr val="000065"/>
                </a:solidFill>
                <a:latin typeface="Arial"/>
                <a:cs typeface="Arial"/>
              </a:rPr>
              <a:t>Interacting</a:t>
            </a:r>
            <a:r>
              <a:rPr sz="1950" b="1" spc="-15" dirty="0">
                <a:solidFill>
                  <a:srgbClr val="000065"/>
                </a:solidFill>
                <a:latin typeface="Arial"/>
                <a:cs typeface="Arial"/>
              </a:rPr>
              <a:t> </a:t>
            </a:r>
            <a:r>
              <a:rPr sz="1950" b="1" spc="10" dirty="0">
                <a:solidFill>
                  <a:srgbClr val="000065"/>
                </a:solidFill>
                <a:latin typeface="Arial"/>
                <a:cs typeface="Arial"/>
              </a:rPr>
              <a:t>with</a:t>
            </a:r>
            <a:r>
              <a:rPr sz="1950" b="1" spc="5" dirty="0">
                <a:solidFill>
                  <a:srgbClr val="000065"/>
                </a:solidFill>
                <a:latin typeface="Arial"/>
                <a:cs typeface="Arial"/>
              </a:rPr>
              <a:t> </a:t>
            </a:r>
            <a:r>
              <a:rPr sz="1950" b="1" spc="15" dirty="0">
                <a:solidFill>
                  <a:srgbClr val="000065"/>
                </a:solidFill>
                <a:latin typeface="Arial"/>
                <a:cs typeface="Arial"/>
              </a:rPr>
              <a:t>human</a:t>
            </a:r>
            <a:r>
              <a:rPr sz="1950" b="1" spc="-5" dirty="0">
                <a:solidFill>
                  <a:srgbClr val="000065"/>
                </a:solidFill>
                <a:latin typeface="Arial"/>
                <a:cs typeface="Arial"/>
              </a:rPr>
              <a:t> </a:t>
            </a:r>
            <a:r>
              <a:rPr sz="1950" b="1" spc="10" dirty="0">
                <a:solidFill>
                  <a:srgbClr val="000065"/>
                </a:solidFill>
                <a:latin typeface="Arial"/>
                <a:cs typeface="Arial"/>
              </a:rPr>
              <a:t>beings</a:t>
            </a:r>
            <a:endParaRPr sz="1950" dirty="0">
              <a:latin typeface="Arial"/>
              <a:cs typeface="Arial"/>
            </a:endParaRPr>
          </a:p>
          <a:p>
            <a:pPr marL="1011555" lvl="1" indent="-516890">
              <a:lnSpc>
                <a:spcPct val="100000"/>
              </a:lnSpc>
              <a:spcBef>
                <a:spcPts val="919"/>
              </a:spcBef>
              <a:buClr>
                <a:srgbClr val="CC3300"/>
              </a:buClr>
              <a:buSzPct val="64102"/>
              <a:buFont typeface="Wingdings"/>
              <a:buChar char=""/>
              <a:tabLst>
                <a:tab pos="1011555" algn="l"/>
                <a:tab pos="1012190" algn="l"/>
              </a:tabLst>
            </a:pPr>
            <a:r>
              <a:rPr sz="1950" b="1" spc="15" dirty="0">
                <a:solidFill>
                  <a:srgbClr val="000065"/>
                </a:solidFill>
                <a:latin typeface="Arial"/>
                <a:cs typeface="Arial"/>
              </a:rPr>
              <a:t>Help</a:t>
            </a:r>
            <a:r>
              <a:rPr sz="1950" b="1" spc="-40" dirty="0">
                <a:solidFill>
                  <a:srgbClr val="000065"/>
                </a:solidFill>
                <a:latin typeface="Arial"/>
                <a:cs typeface="Arial"/>
              </a:rPr>
              <a:t> </a:t>
            </a:r>
            <a:r>
              <a:rPr sz="1950" b="1" spc="10" dirty="0">
                <a:solidFill>
                  <a:srgbClr val="000065"/>
                </a:solidFill>
                <a:latin typeface="Arial"/>
                <a:cs typeface="Arial"/>
              </a:rPr>
              <a:t>people</a:t>
            </a:r>
            <a:endParaRPr sz="1950" dirty="0">
              <a:latin typeface="Arial"/>
              <a:cs typeface="Arial"/>
            </a:endParaRPr>
          </a:p>
        </p:txBody>
      </p:sp>
      <p:grpSp>
        <p:nvGrpSpPr>
          <p:cNvPr id="12" name="object 12"/>
          <p:cNvGrpSpPr/>
          <p:nvPr/>
        </p:nvGrpSpPr>
        <p:grpSpPr>
          <a:xfrm>
            <a:off x="308927" y="3404938"/>
            <a:ext cx="10075545" cy="3041650"/>
            <a:chOff x="309257" y="3355847"/>
            <a:chExt cx="10075545" cy="3041650"/>
          </a:xfrm>
        </p:grpSpPr>
        <p:pic>
          <p:nvPicPr>
            <p:cNvPr id="13" name="object 13"/>
            <p:cNvPicPr/>
            <p:nvPr/>
          </p:nvPicPr>
          <p:blipFill>
            <a:blip r:embed="rId4" cstate="print"/>
            <a:stretch>
              <a:fillRect/>
            </a:stretch>
          </p:blipFill>
          <p:spPr>
            <a:xfrm>
              <a:off x="6133223" y="3355847"/>
              <a:ext cx="4172711" cy="838962"/>
            </a:xfrm>
            <a:prstGeom prst="rect">
              <a:avLst/>
            </a:prstGeom>
          </p:spPr>
        </p:pic>
        <p:sp>
          <p:nvSpPr>
            <p:cNvPr id="14" name="object 14"/>
            <p:cNvSpPr/>
            <p:nvPr/>
          </p:nvSpPr>
          <p:spPr>
            <a:xfrm>
              <a:off x="309257" y="4194047"/>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pic>
          <p:nvPicPr>
            <p:cNvPr id="15" name="object 15"/>
            <p:cNvPicPr/>
            <p:nvPr/>
          </p:nvPicPr>
          <p:blipFill>
            <a:blip r:embed="rId5" cstate="print"/>
            <a:stretch>
              <a:fillRect/>
            </a:stretch>
          </p:blipFill>
          <p:spPr>
            <a:xfrm>
              <a:off x="6133223" y="4194809"/>
              <a:ext cx="4172711" cy="2202179"/>
            </a:xfrm>
            <a:prstGeom prst="rect">
              <a:avLst/>
            </a:prstGeom>
          </p:spPr>
        </p:pic>
      </p:grpSp>
      <p:sp>
        <p:nvSpPr>
          <p:cNvPr id="16" name="object 16"/>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21</a:t>
            </a:fld>
            <a:endParaRPr dirty="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9" name="object 19"/>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2387" y="24637"/>
            <a:ext cx="6627495" cy="764540"/>
          </a:xfrm>
          <a:prstGeom prst="rect">
            <a:avLst/>
          </a:prstGeom>
        </p:spPr>
        <p:txBody>
          <a:bodyPr vert="horz" wrap="square" lIns="0" tIns="12065" rIns="0" bIns="0" rtlCol="0">
            <a:spAutoFit/>
          </a:bodyPr>
          <a:lstStyle/>
          <a:p>
            <a:pPr marL="12700">
              <a:lnSpc>
                <a:spcPct val="100000"/>
              </a:lnSpc>
              <a:spcBef>
                <a:spcPts val="95"/>
              </a:spcBef>
            </a:pPr>
            <a:r>
              <a:rPr sz="4850" spc="-10" dirty="0"/>
              <a:t>Data</a:t>
            </a:r>
            <a:r>
              <a:rPr sz="4850" spc="-25" dirty="0"/>
              <a:t> </a:t>
            </a:r>
            <a:r>
              <a:rPr sz="4850" spc="-5" dirty="0"/>
              <a:t>Mining</a:t>
            </a:r>
            <a:r>
              <a:rPr sz="4850" spc="-25" dirty="0"/>
              <a:t> </a:t>
            </a:r>
            <a:r>
              <a:rPr sz="4850" spc="-10" dirty="0"/>
              <a:t>Explosion</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61"/>
            <a:ext cx="10075545" cy="840105"/>
          </a:xfrm>
          <a:custGeom>
            <a:avLst/>
            <a:gdLst/>
            <a:ahLst/>
            <a:cxnLst/>
            <a:rect l="l" t="t" r="r" b="b"/>
            <a:pathLst>
              <a:path w="10075545" h="840105">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7" name="object 7"/>
          <p:cNvSpPr txBox="1"/>
          <p:nvPr/>
        </p:nvSpPr>
        <p:spPr>
          <a:xfrm>
            <a:off x="900817" y="1348231"/>
            <a:ext cx="8729345" cy="4425315"/>
          </a:xfrm>
          <a:prstGeom prst="rect">
            <a:avLst/>
          </a:prstGeom>
        </p:spPr>
        <p:txBody>
          <a:bodyPr vert="horz" wrap="square" lIns="0" tIns="12065" rIns="0" bIns="0" rtlCol="0">
            <a:spAutoFit/>
          </a:bodyPr>
          <a:lstStyle/>
          <a:p>
            <a:pPr marL="529590" marR="840105" indent="-517525">
              <a:lnSpc>
                <a:spcPct val="101000"/>
              </a:lnSpc>
              <a:spcBef>
                <a:spcPts val="95"/>
              </a:spcBef>
              <a:buSzPct val="70833"/>
              <a:buFont typeface="Wingdings"/>
              <a:buChar char=""/>
              <a:tabLst>
                <a:tab pos="529590" algn="l"/>
                <a:tab pos="530225" algn="l"/>
              </a:tabLst>
            </a:pPr>
            <a:r>
              <a:rPr sz="2400" b="1" spc="5" dirty="0">
                <a:solidFill>
                  <a:srgbClr val="000065"/>
                </a:solidFill>
                <a:latin typeface="Arial"/>
                <a:cs typeface="Arial"/>
              </a:rPr>
              <a:t>Data </a:t>
            </a:r>
            <a:r>
              <a:rPr sz="2400" b="1" spc="10" dirty="0">
                <a:solidFill>
                  <a:srgbClr val="000065"/>
                </a:solidFill>
                <a:latin typeface="Arial"/>
                <a:cs typeface="Arial"/>
              </a:rPr>
              <a:t>mining: Extract novel, useful, and interesting </a:t>
            </a:r>
            <a:r>
              <a:rPr sz="2400" b="1" spc="-655" dirty="0">
                <a:solidFill>
                  <a:srgbClr val="000065"/>
                </a:solidFill>
                <a:latin typeface="Arial"/>
                <a:cs typeface="Arial"/>
              </a:rPr>
              <a:t> </a:t>
            </a:r>
            <a:r>
              <a:rPr sz="2400" b="1" spc="10" dirty="0">
                <a:solidFill>
                  <a:srgbClr val="000065"/>
                </a:solidFill>
                <a:latin typeface="Arial"/>
                <a:cs typeface="Arial"/>
              </a:rPr>
              <a:t>information</a:t>
            </a:r>
            <a:r>
              <a:rPr sz="2400" b="1" spc="15" dirty="0">
                <a:solidFill>
                  <a:srgbClr val="000065"/>
                </a:solidFill>
                <a:latin typeface="Arial"/>
                <a:cs typeface="Arial"/>
              </a:rPr>
              <a:t> </a:t>
            </a:r>
            <a:r>
              <a:rPr sz="2400" b="1" spc="10" dirty="0">
                <a:solidFill>
                  <a:srgbClr val="000065"/>
                </a:solidFill>
                <a:latin typeface="Arial"/>
                <a:cs typeface="Arial"/>
              </a:rPr>
              <a:t>from</a:t>
            </a:r>
            <a:r>
              <a:rPr sz="2400" b="1" spc="5" dirty="0">
                <a:solidFill>
                  <a:srgbClr val="000065"/>
                </a:solidFill>
                <a:latin typeface="Arial"/>
                <a:cs typeface="Arial"/>
              </a:rPr>
              <a:t> </a:t>
            </a:r>
            <a:r>
              <a:rPr sz="2400" b="1" spc="10" dirty="0">
                <a:solidFill>
                  <a:srgbClr val="000065"/>
                </a:solidFill>
                <a:latin typeface="Arial"/>
                <a:cs typeface="Arial"/>
              </a:rPr>
              <a:t>data</a:t>
            </a:r>
            <a:endParaRPr sz="2400">
              <a:latin typeface="Arial"/>
              <a:cs typeface="Arial"/>
            </a:endParaRPr>
          </a:p>
          <a:p>
            <a:pPr>
              <a:lnSpc>
                <a:spcPct val="100000"/>
              </a:lnSpc>
              <a:buClr>
                <a:srgbClr val="000065"/>
              </a:buClr>
              <a:buFont typeface="Wingdings"/>
              <a:buChar char=""/>
            </a:pPr>
            <a:endParaRPr sz="2700">
              <a:latin typeface="Arial"/>
              <a:cs typeface="Arial"/>
            </a:endParaRPr>
          </a:p>
          <a:p>
            <a:pPr>
              <a:lnSpc>
                <a:spcPct val="100000"/>
              </a:lnSpc>
              <a:buClr>
                <a:srgbClr val="000065"/>
              </a:buClr>
              <a:buFont typeface="Wingdings"/>
              <a:buChar char=""/>
            </a:pPr>
            <a:endParaRPr sz="2150">
              <a:latin typeface="Arial"/>
              <a:cs typeface="Arial"/>
            </a:endParaRPr>
          </a:p>
          <a:p>
            <a:pPr marL="529590" indent="-517525">
              <a:lnSpc>
                <a:spcPct val="100000"/>
              </a:lnSpc>
              <a:buSzPct val="70833"/>
              <a:buFont typeface="Wingdings"/>
              <a:buChar char=""/>
              <a:tabLst>
                <a:tab pos="529590" algn="l"/>
                <a:tab pos="530225" algn="l"/>
              </a:tabLst>
            </a:pPr>
            <a:r>
              <a:rPr sz="2400" b="1" spc="15" dirty="0">
                <a:solidFill>
                  <a:srgbClr val="000065"/>
                </a:solidFill>
                <a:latin typeface="Arial"/>
                <a:cs typeface="Arial"/>
              </a:rPr>
              <a:t>Why</a:t>
            </a:r>
            <a:r>
              <a:rPr sz="2400" b="1" spc="-5" dirty="0">
                <a:solidFill>
                  <a:srgbClr val="000065"/>
                </a:solidFill>
                <a:latin typeface="Arial"/>
                <a:cs typeface="Arial"/>
              </a:rPr>
              <a:t> </a:t>
            </a:r>
            <a:r>
              <a:rPr sz="2400" b="1" spc="10" dirty="0">
                <a:solidFill>
                  <a:srgbClr val="000065"/>
                </a:solidFill>
                <a:latin typeface="Arial"/>
                <a:cs typeface="Arial"/>
              </a:rPr>
              <a:t>so</a:t>
            </a:r>
            <a:r>
              <a:rPr sz="2400" b="1" dirty="0">
                <a:solidFill>
                  <a:srgbClr val="000065"/>
                </a:solidFill>
                <a:latin typeface="Arial"/>
                <a:cs typeface="Arial"/>
              </a:rPr>
              <a:t> </a:t>
            </a:r>
            <a:r>
              <a:rPr sz="2400" b="1" spc="10" dirty="0">
                <a:solidFill>
                  <a:srgbClr val="000065"/>
                </a:solidFill>
                <a:latin typeface="Arial"/>
                <a:cs typeface="Arial"/>
              </a:rPr>
              <a:t>a</a:t>
            </a:r>
            <a:r>
              <a:rPr sz="2400" b="1" spc="-5" dirty="0">
                <a:solidFill>
                  <a:srgbClr val="000065"/>
                </a:solidFill>
                <a:latin typeface="Arial"/>
                <a:cs typeface="Arial"/>
              </a:rPr>
              <a:t> </a:t>
            </a:r>
            <a:r>
              <a:rPr sz="2400" b="1" spc="10" dirty="0">
                <a:solidFill>
                  <a:srgbClr val="000065"/>
                </a:solidFill>
                <a:latin typeface="Arial"/>
                <a:cs typeface="Arial"/>
              </a:rPr>
              <a:t>big</a:t>
            </a:r>
            <a:r>
              <a:rPr sz="2400" b="1" spc="15" dirty="0">
                <a:solidFill>
                  <a:srgbClr val="000065"/>
                </a:solidFill>
                <a:latin typeface="Arial"/>
                <a:cs typeface="Arial"/>
              </a:rPr>
              <a:t> </a:t>
            </a:r>
            <a:r>
              <a:rPr sz="2400" b="1" spc="10" dirty="0">
                <a:solidFill>
                  <a:srgbClr val="000065"/>
                </a:solidFill>
                <a:latin typeface="Arial"/>
                <a:cs typeface="Arial"/>
              </a:rPr>
              <a:t>deal?</a:t>
            </a:r>
            <a:endParaRPr sz="2400">
              <a:latin typeface="Arial"/>
              <a:cs typeface="Arial"/>
            </a:endParaRPr>
          </a:p>
          <a:p>
            <a:pPr marL="1012825" lvl="1" indent="-481965">
              <a:lnSpc>
                <a:spcPct val="100000"/>
              </a:lnSpc>
              <a:spcBef>
                <a:spcPts val="1335"/>
              </a:spcBef>
              <a:buClr>
                <a:srgbClr val="CC3300"/>
              </a:buClr>
              <a:buSzPct val="75000"/>
              <a:buFont typeface="Wingdings"/>
              <a:buChar char=""/>
              <a:tabLst>
                <a:tab pos="1012825" algn="l"/>
                <a:tab pos="1013460" algn="l"/>
              </a:tabLst>
            </a:pPr>
            <a:r>
              <a:rPr sz="2200" spc="-5" dirty="0">
                <a:latin typeface="Arial MT"/>
                <a:cs typeface="Arial MT"/>
              </a:rPr>
              <a:t>Companies</a:t>
            </a:r>
            <a:r>
              <a:rPr sz="2200" spc="-10" dirty="0">
                <a:latin typeface="Arial MT"/>
                <a:cs typeface="Arial MT"/>
              </a:rPr>
              <a:t> </a:t>
            </a:r>
            <a:r>
              <a:rPr sz="2200" spc="-5" dirty="0">
                <a:latin typeface="Arial MT"/>
                <a:cs typeface="Arial MT"/>
              </a:rPr>
              <a:t>are generating</a:t>
            </a:r>
            <a:r>
              <a:rPr sz="2200" spc="-10" dirty="0">
                <a:latin typeface="Arial MT"/>
                <a:cs typeface="Arial MT"/>
              </a:rPr>
              <a:t> </a:t>
            </a:r>
            <a:r>
              <a:rPr sz="2200" spc="-5" dirty="0">
                <a:latin typeface="Arial MT"/>
                <a:cs typeface="Arial MT"/>
              </a:rPr>
              <a:t>lots of</a:t>
            </a:r>
            <a:r>
              <a:rPr sz="2200" spc="-10" dirty="0">
                <a:latin typeface="Arial MT"/>
                <a:cs typeface="Arial MT"/>
              </a:rPr>
              <a:t> </a:t>
            </a:r>
            <a:r>
              <a:rPr sz="2200" spc="-5" dirty="0">
                <a:latin typeface="Arial MT"/>
                <a:cs typeface="Arial MT"/>
              </a:rPr>
              <a:t>data about</a:t>
            </a:r>
            <a:r>
              <a:rPr sz="2200" spc="-10" dirty="0">
                <a:latin typeface="Arial MT"/>
                <a:cs typeface="Arial MT"/>
              </a:rPr>
              <a:t> </a:t>
            </a:r>
            <a:r>
              <a:rPr sz="2200" spc="-5" dirty="0">
                <a:latin typeface="Arial MT"/>
                <a:cs typeface="Arial MT"/>
              </a:rPr>
              <a:t>the business</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dirty="0">
                <a:latin typeface="Arial MT"/>
                <a:cs typeface="Arial MT"/>
              </a:rPr>
              <a:t>They</a:t>
            </a:r>
            <a:r>
              <a:rPr sz="2200" spc="-20" dirty="0">
                <a:latin typeface="Arial MT"/>
                <a:cs typeface="Arial MT"/>
              </a:rPr>
              <a:t> </a:t>
            </a:r>
            <a:r>
              <a:rPr sz="2200" dirty="0">
                <a:latin typeface="Arial MT"/>
                <a:cs typeface="Arial MT"/>
              </a:rPr>
              <a:t>want</a:t>
            </a:r>
            <a:r>
              <a:rPr sz="2200" spc="-5" dirty="0">
                <a:latin typeface="Arial MT"/>
                <a:cs typeface="Arial MT"/>
              </a:rPr>
              <a:t> </a:t>
            </a:r>
            <a:r>
              <a:rPr sz="2200" dirty="0">
                <a:latin typeface="Arial MT"/>
                <a:cs typeface="Arial MT"/>
              </a:rPr>
              <a:t>to</a:t>
            </a:r>
            <a:r>
              <a:rPr sz="2200" spc="-15" dirty="0">
                <a:latin typeface="Arial MT"/>
                <a:cs typeface="Arial MT"/>
              </a:rPr>
              <a:t> </a:t>
            </a:r>
            <a:r>
              <a:rPr sz="2200" dirty="0">
                <a:latin typeface="Arial MT"/>
                <a:cs typeface="Arial MT"/>
              </a:rPr>
              <a:t>process</a:t>
            </a:r>
            <a:r>
              <a:rPr sz="2200" spc="-20" dirty="0">
                <a:latin typeface="Arial MT"/>
                <a:cs typeface="Arial MT"/>
              </a:rPr>
              <a:t> </a:t>
            </a:r>
            <a:r>
              <a:rPr sz="2200" dirty="0">
                <a:latin typeface="Arial MT"/>
                <a:cs typeface="Arial MT"/>
              </a:rPr>
              <a:t>these</a:t>
            </a:r>
            <a:r>
              <a:rPr sz="2200" spc="-15" dirty="0">
                <a:latin typeface="Arial MT"/>
                <a:cs typeface="Arial MT"/>
              </a:rPr>
              <a:t> </a:t>
            </a:r>
            <a:r>
              <a:rPr sz="2200" dirty="0">
                <a:latin typeface="Arial MT"/>
                <a:cs typeface="Arial MT"/>
              </a:rPr>
              <a:t>data</a:t>
            </a:r>
            <a:r>
              <a:rPr sz="2200" spc="-15" dirty="0">
                <a:latin typeface="Arial MT"/>
                <a:cs typeface="Arial MT"/>
              </a:rPr>
              <a:t> </a:t>
            </a:r>
            <a:r>
              <a:rPr sz="2200" dirty="0">
                <a:latin typeface="Arial MT"/>
                <a:cs typeface="Arial MT"/>
              </a:rPr>
              <a:t>and</a:t>
            </a:r>
            <a:r>
              <a:rPr sz="2200" spc="-5" dirty="0">
                <a:latin typeface="Arial MT"/>
                <a:cs typeface="Arial MT"/>
              </a:rPr>
              <a:t> </a:t>
            </a:r>
            <a:r>
              <a:rPr sz="2200" dirty="0">
                <a:latin typeface="Arial MT"/>
                <a:cs typeface="Arial MT"/>
              </a:rPr>
              <a:t>obtain</a:t>
            </a:r>
            <a:r>
              <a:rPr sz="2200" spc="-10" dirty="0">
                <a:latin typeface="Arial MT"/>
                <a:cs typeface="Arial MT"/>
              </a:rPr>
              <a:t> </a:t>
            </a:r>
            <a:r>
              <a:rPr sz="2200" dirty="0">
                <a:latin typeface="Arial MT"/>
                <a:cs typeface="Arial MT"/>
              </a:rPr>
              <a:t>useful</a:t>
            </a:r>
            <a:r>
              <a:rPr sz="2200" spc="-15" dirty="0">
                <a:latin typeface="Arial MT"/>
                <a:cs typeface="Arial MT"/>
              </a:rPr>
              <a:t> </a:t>
            </a:r>
            <a:r>
              <a:rPr sz="2200" dirty="0">
                <a:latin typeface="Arial MT"/>
                <a:cs typeface="Arial MT"/>
              </a:rPr>
              <a:t>information</a:t>
            </a:r>
            <a:endParaRPr sz="2200">
              <a:latin typeface="Arial MT"/>
              <a:cs typeface="Arial MT"/>
            </a:endParaRPr>
          </a:p>
          <a:p>
            <a:pPr lvl="1">
              <a:lnSpc>
                <a:spcPct val="100000"/>
              </a:lnSpc>
              <a:buClr>
                <a:srgbClr val="CC3300"/>
              </a:buClr>
              <a:buFont typeface="Wingdings"/>
              <a:buChar char=""/>
            </a:pPr>
            <a:endParaRPr sz="2400">
              <a:latin typeface="Arial MT"/>
              <a:cs typeface="Arial MT"/>
            </a:endParaRPr>
          </a:p>
          <a:p>
            <a:pPr lvl="1">
              <a:lnSpc>
                <a:spcPct val="100000"/>
              </a:lnSpc>
              <a:spcBef>
                <a:spcPts val="55"/>
              </a:spcBef>
              <a:buClr>
                <a:srgbClr val="CC3300"/>
              </a:buClr>
              <a:buFont typeface="Wingdings"/>
              <a:buChar char=""/>
            </a:pPr>
            <a:endParaRPr sz="2400">
              <a:latin typeface="Arial MT"/>
              <a:cs typeface="Arial MT"/>
            </a:endParaRPr>
          </a:p>
          <a:p>
            <a:pPr marL="529590" indent="-517525">
              <a:lnSpc>
                <a:spcPct val="100000"/>
              </a:lnSpc>
              <a:buSzPct val="70833"/>
              <a:buFont typeface="Wingdings"/>
              <a:buChar char=""/>
              <a:tabLst>
                <a:tab pos="529590" algn="l"/>
                <a:tab pos="530225" algn="l"/>
              </a:tabLst>
            </a:pPr>
            <a:r>
              <a:rPr sz="2400" b="1" spc="15" dirty="0">
                <a:solidFill>
                  <a:srgbClr val="000065"/>
                </a:solidFill>
                <a:latin typeface="Arial"/>
                <a:cs typeface="Arial"/>
              </a:rPr>
              <a:t>Why</a:t>
            </a:r>
            <a:r>
              <a:rPr sz="2400" b="1" spc="-10" dirty="0">
                <a:solidFill>
                  <a:srgbClr val="000065"/>
                </a:solidFill>
                <a:latin typeface="Arial"/>
                <a:cs typeface="Arial"/>
              </a:rPr>
              <a:t> </a:t>
            </a:r>
            <a:r>
              <a:rPr sz="2400" b="1" spc="10" dirty="0">
                <a:solidFill>
                  <a:srgbClr val="000065"/>
                </a:solidFill>
                <a:latin typeface="Arial"/>
                <a:cs typeface="Arial"/>
              </a:rPr>
              <a:t>now,</a:t>
            </a:r>
            <a:r>
              <a:rPr sz="2400" b="1" spc="5" dirty="0">
                <a:solidFill>
                  <a:srgbClr val="000065"/>
                </a:solidFill>
                <a:latin typeface="Arial"/>
                <a:cs typeface="Arial"/>
              </a:rPr>
              <a:t> </a:t>
            </a:r>
            <a:r>
              <a:rPr sz="2400" b="1" spc="10" dirty="0">
                <a:solidFill>
                  <a:srgbClr val="000065"/>
                </a:solidFill>
                <a:latin typeface="Arial"/>
                <a:cs typeface="Arial"/>
              </a:rPr>
              <a:t>not before?</a:t>
            </a:r>
            <a:endParaRPr sz="2400">
              <a:latin typeface="Arial"/>
              <a:cs typeface="Arial"/>
            </a:endParaRPr>
          </a:p>
          <a:p>
            <a:pPr marL="1012825" lvl="1" indent="-481965">
              <a:lnSpc>
                <a:spcPct val="100000"/>
              </a:lnSpc>
              <a:spcBef>
                <a:spcPts val="1335"/>
              </a:spcBef>
              <a:buClr>
                <a:srgbClr val="CC3300"/>
              </a:buClr>
              <a:buSzPct val="75000"/>
              <a:buFont typeface="Wingdings"/>
              <a:buChar char=""/>
              <a:tabLst>
                <a:tab pos="1012825" algn="l"/>
                <a:tab pos="1013460" algn="l"/>
              </a:tabLst>
            </a:pPr>
            <a:r>
              <a:rPr sz="2200" spc="-5" dirty="0">
                <a:latin typeface="Arial MT"/>
                <a:cs typeface="Arial MT"/>
              </a:rPr>
              <a:t>Computers</a:t>
            </a:r>
            <a:r>
              <a:rPr sz="2200" spc="-15" dirty="0">
                <a:latin typeface="Arial MT"/>
                <a:cs typeface="Arial MT"/>
              </a:rPr>
              <a:t> </a:t>
            </a:r>
            <a:r>
              <a:rPr sz="2200" spc="-5" dirty="0">
                <a:latin typeface="Arial MT"/>
                <a:cs typeface="Arial MT"/>
              </a:rPr>
              <a:t>have</a:t>
            </a:r>
            <a:r>
              <a:rPr sz="2200" spc="-10" dirty="0">
                <a:latin typeface="Arial MT"/>
                <a:cs typeface="Arial MT"/>
              </a:rPr>
              <a:t> </a:t>
            </a:r>
            <a:r>
              <a:rPr sz="2200" dirty="0">
                <a:latin typeface="Arial MT"/>
                <a:cs typeface="Arial MT"/>
              </a:rPr>
              <a:t>a</a:t>
            </a:r>
            <a:r>
              <a:rPr sz="2200" spc="-10" dirty="0">
                <a:latin typeface="Arial MT"/>
                <a:cs typeface="Arial MT"/>
              </a:rPr>
              <a:t> </a:t>
            </a:r>
            <a:r>
              <a:rPr sz="2200" spc="-5" dirty="0">
                <a:latin typeface="Arial MT"/>
                <a:cs typeface="Arial MT"/>
              </a:rPr>
              <a:t>lot</a:t>
            </a:r>
            <a:r>
              <a:rPr sz="2200" spc="-15" dirty="0">
                <a:latin typeface="Arial MT"/>
                <a:cs typeface="Arial MT"/>
              </a:rPr>
              <a:t> </a:t>
            </a:r>
            <a:r>
              <a:rPr sz="2200" spc="-5" dirty="0">
                <a:latin typeface="Arial MT"/>
                <a:cs typeface="Arial MT"/>
              </a:rPr>
              <a:t>of</a:t>
            </a:r>
            <a:r>
              <a:rPr sz="2200" spc="-10" dirty="0">
                <a:latin typeface="Arial MT"/>
                <a:cs typeface="Arial MT"/>
              </a:rPr>
              <a:t> </a:t>
            </a:r>
            <a:r>
              <a:rPr sz="2200" spc="-5" dirty="0">
                <a:latin typeface="Arial MT"/>
                <a:cs typeface="Arial MT"/>
              </a:rPr>
              <a:t>power</a:t>
            </a:r>
            <a:r>
              <a:rPr sz="2200" spc="-10" dirty="0">
                <a:latin typeface="Arial MT"/>
                <a:cs typeface="Arial MT"/>
              </a:rPr>
              <a:t> </a:t>
            </a:r>
            <a:r>
              <a:rPr sz="2200" spc="-5" dirty="0">
                <a:latin typeface="Arial MT"/>
                <a:cs typeface="Arial MT"/>
              </a:rPr>
              <a:t>nowadays</a:t>
            </a:r>
            <a:endParaRPr sz="2200">
              <a:latin typeface="Arial MT"/>
              <a:cs typeface="Arial MT"/>
            </a:endParaRPr>
          </a:p>
        </p:txBody>
      </p:sp>
      <p:sp>
        <p:nvSpPr>
          <p:cNvPr id="8" name="object 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22</a:t>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1" name="object 11"/>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3455" y="24637"/>
            <a:ext cx="7825740" cy="764540"/>
          </a:xfrm>
          <a:prstGeom prst="rect">
            <a:avLst/>
          </a:prstGeom>
        </p:spPr>
        <p:txBody>
          <a:bodyPr vert="horz" wrap="square" lIns="0" tIns="12065" rIns="0" bIns="0" rtlCol="0">
            <a:spAutoFit/>
          </a:bodyPr>
          <a:lstStyle/>
          <a:p>
            <a:pPr marL="12700">
              <a:lnSpc>
                <a:spcPct val="100000"/>
              </a:lnSpc>
              <a:spcBef>
                <a:spcPts val="95"/>
              </a:spcBef>
            </a:pPr>
            <a:r>
              <a:rPr sz="4850" spc="-5" dirty="0"/>
              <a:t>Modeling</a:t>
            </a:r>
            <a:r>
              <a:rPr sz="4850" spc="-20" dirty="0"/>
              <a:t> </a:t>
            </a:r>
            <a:r>
              <a:rPr sz="4850" spc="-5" dirty="0"/>
              <a:t>the</a:t>
            </a:r>
            <a:r>
              <a:rPr sz="4850" spc="-15" dirty="0"/>
              <a:t> </a:t>
            </a:r>
            <a:r>
              <a:rPr sz="4850" spc="-10" dirty="0"/>
              <a:t>Stock</a:t>
            </a:r>
            <a:r>
              <a:rPr sz="4850" spc="-20" dirty="0"/>
              <a:t> </a:t>
            </a:r>
            <a:r>
              <a:rPr sz="4850" spc="-10" dirty="0"/>
              <a:t>Market</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73"/>
            <a:ext cx="10075545" cy="1678939"/>
          </a:xfrm>
          <a:custGeom>
            <a:avLst/>
            <a:gdLst/>
            <a:ahLst/>
            <a:cxnLst/>
            <a:rect l="l" t="t" r="r" b="b"/>
            <a:pathLst>
              <a:path w="10075545" h="1678939">
                <a:moveTo>
                  <a:pt x="10075278" y="0"/>
                </a:moveTo>
                <a:lnTo>
                  <a:pt x="0" y="0"/>
                </a:lnTo>
                <a:lnTo>
                  <a:pt x="0" y="838962"/>
                </a:lnTo>
                <a:lnTo>
                  <a:pt x="0" y="839724"/>
                </a:lnTo>
                <a:lnTo>
                  <a:pt x="0" y="1678686"/>
                </a:lnTo>
                <a:lnTo>
                  <a:pt x="10075278" y="1678686"/>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7" name="object 7"/>
          <p:cNvSpPr txBox="1"/>
          <p:nvPr/>
        </p:nvSpPr>
        <p:spPr>
          <a:xfrm>
            <a:off x="900817" y="1162684"/>
            <a:ext cx="8545830" cy="2360930"/>
          </a:xfrm>
          <a:prstGeom prst="rect">
            <a:avLst/>
          </a:prstGeom>
        </p:spPr>
        <p:txBody>
          <a:bodyPr vert="horz" wrap="square" lIns="0" tIns="201295" rIns="0" bIns="0" rtlCol="0">
            <a:spAutoFit/>
          </a:bodyPr>
          <a:lstStyle/>
          <a:p>
            <a:pPr marL="529590" indent="-517525">
              <a:lnSpc>
                <a:spcPct val="100000"/>
              </a:lnSpc>
              <a:spcBef>
                <a:spcPts val="1585"/>
              </a:spcBef>
              <a:buClr>
                <a:srgbClr val="000065"/>
              </a:buClr>
              <a:buSzPct val="70833"/>
              <a:buFont typeface="Wingdings"/>
              <a:buChar char=""/>
              <a:tabLst>
                <a:tab pos="529590" algn="l"/>
                <a:tab pos="530225" algn="l"/>
              </a:tabLst>
            </a:pPr>
            <a:r>
              <a:rPr sz="2400" b="1" spc="10" dirty="0">
                <a:solidFill>
                  <a:srgbClr val="00339A"/>
                </a:solidFill>
                <a:latin typeface="Arial"/>
                <a:cs typeface="Arial"/>
              </a:rPr>
              <a:t>Modeling</a:t>
            </a:r>
            <a:r>
              <a:rPr sz="2400" b="1" spc="15" dirty="0">
                <a:solidFill>
                  <a:srgbClr val="00339A"/>
                </a:solidFill>
                <a:latin typeface="Arial"/>
                <a:cs typeface="Arial"/>
              </a:rPr>
              <a:t> </a:t>
            </a:r>
            <a:r>
              <a:rPr sz="2400" b="1" spc="10" dirty="0">
                <a:solidFill>
                  <a:srgbClr val="00339A"/>
                </a:solidFill>
                <a:latin typeface="Arial"/>
                <a:cs typeface="Arial"/>
              </a:rPr>
              <a:t>market</a:t>
            </a:r>
            <a:r>
              <a:rPr sz="2400" b="1" spc="-20" dirty="0">
                <a:solidFill>
                  <a:srgbClr val="00339A"/>
                </a:solidFill>
                <a:latin typeface="Arial"/>
                <a:cs typeface="Arial"/>
              </a:rPr>
              <a:t> </a:t>
            </a:r>
            <a:r>
              <a:rPr sz="2400" b="1" spc="10" dirty="0">
                <a:solidFill>
                  <a:srgbClr val="00339A"/>
                </a:solidFill>
                <a:latin typeface="Arial"/>
                <a:cs typeface="Arial"/>
              </a:rPr>
              <a:t>traders</a:t>
            </a:r>
            <a:endParaRPr sz="2400">
              <a:latin typeface="Arial"/>
              <a:cs typeface="Arial"/>
            </a:endParaRPr>
          </a:p>
          <a:p>
            <a:pPr marL="1012825" marR="5080" lvl="1" indent="-481965">
              <a:lnSpc>
                <a:spcPct val="100000"/>
              </a:lnSpc>
              <a:spcBef>
                <a:spcPts val="1335"/>
              </a:spcBef>
              <a:buClr>
                <a:srgbClr val="CC3300"/>
              </a:buClr>
              <a:buSzPct val="75000"/>
              <a:buFont typeface="Wingdings"/>
              <a:buChar char=""/>
              <a:tabLst>
                <a:tab pos="1012825" algn="l"/>
                <a:tab pos="1013460" algn="l"/>
              </a:tabLst>
            </a:pPr>
            <a:r>
              <a:rPr sz="2200" dirty="0">
                <a:solidFill>
                  <a:srgbClr val="00339A"/>
                </a:solidFill>
                <a:latin typeface="Arial MT"/>
                <a:cs typeface="Arial MT"/>
              </a:rPr>
              <a:t>LETS</a:t>
            </a:r>
            <a:r>
              <a:rPr sz="2200" spc="-10" dirty="0">
                <a:solidFill>
                  <a:srgbClr val="00339A"/>
                </a:solidFill>
                <a:latin typeface="Arial MT"/>
                <a:cs typeface="Arial MT"/>
              </a:rPr>
              <a:t> </a:t>
            </a:r>
            <a:r>
              <a:rPr sz="2200" dirty="0">
                <a:solidFill>
                  <a:srgbClr val="00339A"/>
                </a:solidFill>
                <a:latin typeface="Arial MT"/>
                <a:cs typeface="Arial MT"/>
              </a:rPr>
              <a:t>project:</a:t>
            </a:r>
            <a:r>
              <a:rPr sz="2200" spc="-20" dirty="0">
                <a:solidFill>
                  <a:srgbClr val="00339A"/>
                </a:solidFill>
                <a:latin typeface="Arial MT"/>
                <a:cs typeface="Arial MT"/>
              </a:rPr>
              <a:t> </a:t>
            </a:r>
            <a:r>
              <a:rPr sz="2200" dirty="0">
                <a:latin typeface="Arial MT"/>
                <a:cs typeface="Arial MT"/>
              </a:rPr>
              <a:t>Evolving artificial</a:t>
            </a:r>
            <a:r>
              <a:rPr sz="2200" spc="-25" dirty="0">
                <a:latin typeface="Arial MT"/>
                <a:cs typeface="Arial MT"/>
              </a:rPr>
              <a:t> </a:t>
            </a:r>
            <a:r>
              <a:rPr sz="2200" dirty="0">
                <a:latin typeface="Arial MT"/>
                <a:cs typeface="Arial MT"/>
              </a:rPr>
              <a:t>traders</a:t>
            </a:r>
            <a:r>
              <a:rPr sz="2200" spc="-20" dirty="0">
                <a:latin typeface="Arial MT"/>
                <a:cs typeface="Arial MT"/>
              </a:rPr>
              <a:t> </a:t>
            </a:r>
            <a:r>
              <a:rPr sz="2200" dirty="0">
                <a:latin typeface="Arial MT"/>
                <a:cs typeface="Arial MT"/>
              </a:rPr>
              <a:t>for</a:t>
            </a:r>
            <a:r>
              <a:rPr sz="2200" spc="-25" dirty="0">
                <a:latin typeface="Arial MT"/>
                <a:cs typeface="Arial MT"/>
              </a:rPr>
              <a:t> </a:t>
            </a:r>
            <a:r>
              <a:rPr sz="2200" dirty="0">
                <a:latin typeface="Arial MT"/>
                <a:cs typeface="Arial MT"/>
              </a:rPr>
              <a:t>successful</a:t>
            </a:r>
            <a:r>
              <a:rPr sz="2200" spc="-20" dirty="0">
                <a:latin typeface="Arial MT"/>
                <a:cs typeface="Arial MT"/>
              </a:rPr>
              <a:t> </a:t>
            </a:r>
            <a:r>
              <a:rPr sz="2200" dirty="0">
                <a:latin typeface="Arial MT"/>
                <a:cs typeface="Arial MT"/>
              </a:rPr>
              <a:t>market </a:t>
            </a:r>
            <a:r>
              <a:rPr sz="2200" spc="-600" dirty="0">
                <a:latin typeface="Arial MT"/>
                <a:cs typeface="Arial MT"/>
              </a:rPr>
              <a:t> </a:t>
            </a:r>
            <a:r>
              <a:rPr sz="2200" spc="-5" dirty="0">
                <a:latin typeface="Arial MT"/>
                <a:cs typeface="Arial MT"/>
              </a:rPr>
              <a:t>trading</a:t>
            </a:r>
            <a:r>
              <a:rPr sz="2200" spc="-20" dirty="0">
                <a:latin typeface="Arial MT"/>
                <a:cs typeface="Arial MT"/>
              </a:rPr>
              <a:t> </a:t>
            </a:r>
            <a:r>
              <a:rPr sz="1550" b="1" i="1" spc="-10" dirty="0">
                <a:solidFill>
                  <a:srgbClr val="00339A"/>
                </a:solidFill>
                <a:latin typeface="Arial"/>
                <a:cs typeface="Arial"/>
              </a:rPr>
              <a:t>(Sonia</a:t>
            </a:r>
            <a:r>
              <a:rPr sz="1550" b="1" i="1" spc="-20" dirty="0">
                <a:solidFill>
                  <a:srgbClr val="00339A"/>
                </a:solidFill>
                <a:latin typeface="Arial"/>
                <a:cs typeface="Arial"/>
              </a:rPr>
              <a:t> </a:t>
            </a:r>
            <a:r>
              <a:rPr sz="1550" b="1" i="1" spc="-10" dirty="0">
                <a:solidFill>
                  <a:srgbClr val="00339A"/>
                </a:solidFill>
                <a:latin typeface="Arial"/>
                <a:cs typeface="Arial"/>
              </a:rPr>
              <a:t>Schulenburg</a:t>
            </a:r>
            <a:r>
              <a:rPr sz="1550" b="1" i="1" spc="-25" dirty="0">
                <a:solidFill>
                  <a:srgbClr val="00339A"/>
                </a:solidFill>
                <a:latin typeface="Arial"/>
                <a:cs typeface="Arial"/>
              </a:rPr>
              <a:t> </a:t>
            </a:r>
            <a:r>
              <a:rPr sz="1550" b="1" i="1" spc="-5" dirty="0">
                <a:solidFill>
                  <a:srgbClr val="00339A"/>
                </a:solidFill>
                <a:latin typeface="Arial"/>
                <a:cs typeface="Arial"/>
              </a:rPr>
              <a:t>et</a:t>
            </a:r>
            <a:r>
              <a:rPr sz="1550" b="1" i="1" spc="-15" dirty="0">
                <a:solidFill>
                  <a:srgbClr val="00339A"/>
                </a:solidFill>
                <a:latin typeface="Arial"/>
                <a:cs typeface="Arial"/>
              </a:rPr>
              <a:t> </a:t>
            </a:r>
            <a:r>
              <a:rPr sz="1550" b="1" i="1" spc="-5" dirty="0">
                <a:solidFill>
                  <a:srgbClr val="00339A"/>
                </a:solidFill>
                <a:latin typeface="Arial"/>
                <a:cs typeface="Arial"/>
              </a:rPr>
              <a:t>al,</a:t>
            </a:r>
            <a:r>
              <a:rPr sz="1550" b="1" i="1" spc="-10" dirty="0">
                <a:solidFill>
                  <a:srgbClr val="00339A"/>
                </a:solidFill>
                <a:latin typeface="Arial"/>
                <a:cs typeface="Arial"/>
              </a:rPr>
              <a:t> </a:t>
            </a:r>
            <a:r>
              <a:rPr sz="1550" b="1" i="1" spc="-5" dirty="0">
                <a:solidFill>
                  <a:srgbClr val="00339A"/>
                </a:solidFill>
                <a:latin typeface="Arial"/>
                <a:cs typeface="Arial"/>
              </a:rPr>
              <a:t>2007)</a:t>
            </a:r>
            <a:endParaRPr sz="1550">
              <a:latin typeface="Arial"/>
              <a:cs typeface="Arial"/>
            </a:endParaRPr>
          </a:p>
          <a:p>
            <a:pPr lvl="1">
              <a:lnSpc>
                <a:spcPct val="100000"/>
              </a:lnSpc>
              <a:buClr>
                <a:srgbClr val="CC3300"/>
              </a:buClr>
              <a:buFont typeface="Wingdings"/>
              <a:buChar char=""/>
            </a:pPr>
            <a:endParaRPr sz="2400">
              <a:latin typeface="Arial"/>
              <a:cs typeface="Arial"/>
            </a:endParaRPr>
          </a:p>
          <a:p>
            <a:pPr marL="1012825" lvl="1" indent="-481965">
              <a:lnSpc>
                <a:spcPct val="100000"/>
              </a:lnSpc>
              <a:spcBef>
                <a:spcPts val="2010"/>
              </a:spcBef>
              <a:buClr>
                <a:srgbClr val="CC3300"/>
              </a:buClr>
              <a:buSzPct val="75000"/>
              <a:buFont typeface="Wingdings"/>
              <a:buChar char=""/>
              <a:tabLst>
                <a:tab pos="1012825" algn="l"/>
                <a:tab pos="1013460" algn="l"/>
              </a:tabLst>
            </a:pPr>
            <a:r>
              <a:rPr sz="2200" dirty="0">
                <a:solidFill>
                  <a:srgbClr val="00339A"/>
                </a:solidFill>
                <a:latin typeface="Arial MT"/>
                <a:cs typeface="Arial MT"/>
              </a:rPr>
              <a:t>Evolutionary</a:t>
            </a:r>
            <a:r>
              <a:rPr sz="2200" spc="-40" dirty="0">
                <a:solidFill>
                  <a:srgbClr val="00339A"/>
                </a:solidFill>
                <a:latin typeface="Arial MT"/>
                <a:cs typeface="Arial MT"/>
              </a:rPr>
              <a:t> </a:t>
            </a:r>
            <a:r>
              <a:rPr sz="2200" dirty="0">
                <a:solidFill>
                  <a:srgbClr val="00339A"/>
                </a:solidFill>
                <a:latin typeface="Arial MT"/>
                <a:cs typeface="Arial MT"/>
              </a:rPr>
              <a:t>economics:</a:t>
            </a:r>
            <a:endParaRPr sz="2200">
              <a:latin typeface="Arial MT"/>
              <a:cs typeface="Arial MT"/>
            </a:endParaRPr>
          </a:p>
        </p:txBody>
      </p:sp>
      <p:sp>
        <p:nvSpPr>
          <p:cNvPr id="8" name="object 8"/>
          <p:cNvSpPr txBox="1"/>
          <p:nvPr/>
        </p:nvSpPr>
        <p:spPr>
          <a:xfrm>
            <a:off x="1902847" y="4262882"/>
            <a:ext cx="127000" cy="178435"/>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CC3300"/>
                </a:solidFill>
                <a:latin typeface="Wingdings"/>
                <a:cs typeface="Wingdings"/>
              </a:rPr>
              <a:t></a:t>
            </a:r>
            <a:endParaRPr sz="1000">
              <a:latin typeface="Wingdings"/>
              <a:cs typeface="Wingdings"/>
            </a:endParaRPr>
          </a:p>
        </p:txBody>
      </p:sp>
      <p:pic>
        <p:nvPicPr>
          <p:cNvPr id="9" name="object 9"/>
          <p:cNvPicPr/>
          <p:nvPr/>
        </p:nvPicPr>
        <p:blipFill>
          <a:blip r:embed="rId2" cstate="print"/>
          <a:stretch>
            <a:fillRect/>
          </a:stretch>
        </p:blipFill>
        <p:spPr>
          <a:xfrm>
            <a:off x="5347601" y="2676905"/>
            <a:ext cx="4687823" cy="3610356"/>
          </a:xfrm>
          <a:prstGeom prst="rect">
            <a:avLst/>
          </a:prstGeom>
        </p:spPr>
      </p:pic>
      <p:sp>
        <p:nvSpPr>
          <p:cNvPr id="10" name="object 10"/>
          <p:cNvSpPr txBox="1"/>
          <p:nvPr/>
        </p:nvSpPr>
        <p:spPr>
          <a:xfrm>
            <a:off x="1902847" y="4609591"/>
            <a:ext cx="127000" cy="178435"/>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CC3300"/>
                </a:solidFill>
                <a:latin typeface="Wingdings"/>
                <a:cs typeface="Wingdings"/>
              </a:rPr>
              <a:t></a:t>
            </a:r>
            <a:endParaRPr sz="1000">
              <a:latin typeface="Wingdings"/>
              <a:cs typeface="Wingdings"/>
            </a:endParaRPr>
          </a:p>
        </p:txBody>
      </p:sp>
      <p:sp>
        <p:nvSpPr>
          <p:cNvPr id="11" name="object 11"/>
          <p:cNvSpPr txBox="1"/>
          <p:nvPr/>
        </p:nvSpPr>
        <p:spPr>
          <a:xfrm>
            <a:off x="1902847" y="3612133"/>
            <a:ext cx="2621915" cy="1424940"/>
          </a:xfrm>
          <a:prstGeom prst="rect">
            <a:avLst/>
          </a:prstGeom>
        </p:spPr>
        <p:txBody>
          <a:bodyPr vert="horz" wrap="square" lIns="0" tIns="11430" rIns="0" bIns="0" rtlCol="0">
            <a:spAutoFit/>
          </a:bodyPr>
          <a:lstStyle/>
          <a:p>
            <a:pPr marL="528320" marR="21590" indent="-516255">
              <a:lnSpc>
                <a:spcPct val="100000"/>
              </a:lnSpc>
              <a:spcBef>
                <a:spcPts val="90"/>
              </a:spcBef>
              <a:buClr>
                <a:srgbClr val="CC3300"/>
              </a:buClr>
              <a:buSzPct val="64516"/>
              <a:buFont typeface="Wingdings"/>
              <a:buChar char=""/>
              <a:tabLst>
                <a:tab pos="528320" algn="l"/>
                <a:tab pos="528955" algn="l"/>
              </a:tabLst>
            </a:pPr>
            <a:r>
              <a:rPr sz="1550" b="1" spc="-5" dirty="0">
                <a:solidFill>
                  <a:srgbClr val="000065"/>
                </a:solidFill>
                <a:latin typeface="Arial"/>
                <a:cs typeface="Arial"/>
              </a:rPr>
              <a:t>Create</a:t>
            </a:r>
            <a:r>
              <a:rPr sz="1550" b="1" spc="-65" dirty="0">
                <a:solidFill>
                  <a:srgbClr val="000065"/>
                </a:solidFill>
                <a:latin typeface="Arial"/>
                <a:cs typeface="Arial"/>
              </a:rPr>
              <a:t> </a:t>
            </a:r>
            <a:r>
              <a:rPr sz="1550" b="1" spc="-5" dirty="0">
                <a:solidFill>
                  <a:srgbClr val="000065"/>
                </a:solidFill>
                <a:latin typeface="Arial"/>
                <a:cs typeface="Arial"/>
              </a:rPr>
              <a:t>trend</a:t>
            </a:r>
            <a:r>
              <a:rPr sz="1550" b="1" spc="-65" dirty="0">
                <a:solidFill>
                  <a:srgbClr val="000065"/>
                </a:solidFill>
                <a:latin typeface="Arial"/>
                <a:cs typeface="Arial"/>
              </a:rPr>
              <a:t> </a:t>
            </a:r>
            <a:r>
              <a:rPr sz="1550" b="1" spc="-5" dirty="0">
                <a:solidFill>
                  <a:srgbClr val="000065"/>
                </a:solidFill>
                <a:latin typeface="Arial"/>
                <a:cs typeface="Arial"/>
              </a:rPr>
              <a:t>followers </a:t>
            </a:r>
            <a:r>
              <a:rPr sz="1550" b="1" spc="-415" dirty="0">
                <a:solidFill>
                  <a:srgbClr val="000065"/>
                </a:solidFill>
                <a:latin typeface="Arial"/>
                <a:cs typeface="Arial"/>
              </a:rPr>
              <a:t> </a:t>
            </a:r>
            <a:r>
              <a:rPr sz="1550" b="1" spc="-10" dirty="0">
                <a:solidFill>
                  <a:srgbClr val="000065"/>
                </a:solidFill>
                <a:latin typeface="Arial"/>
                <a:cs typeface="Arial"/>
              </a:rPr>
              <a:t>and</a:t>
            </a:r>
            <a:r>
              <a:rPr sz="1550" b="1" spc="-40" dirty="0">
                <a:solidFill>
                  <a:srgbClr val="000065"/>
                </a:solidFill>
                <a:latin typeface="Arial"/>
                <a:cs typeface="Arial"/>
              </a:rPr>
              <a:t> </a:t>
            </a:r>
            <a:r>
              <a:rPr sz="1550" b="1" spc="-10" dirty="0">
                <a:solidFill>
                  <a:srgbClr val="000065"/>
                </a:solidFill>
                <a:latin typeface="Arial"/>
                <a:cs typeface="Arial"/>
              </a:rPr>
              <a:t>value</a:t>
            </a:r>
            <a:r>
              <a:rPr sz="1550" b="1" spc="-35" dirty="0">
                <a:solidFill>
                  <a:srgbClr val="000065"/>
                </a:solidFill>
                <a:latin typeface="Arial"/>
                <a:cs typeface="Arial"/>
              </a:rPr>
              <a:t> </a:t>
            </a:r>
            <a:r>
              <a:rPr sz="1550" b="1" spc="-10" dirty="0">
                <a:solidFill>
                  <a:srgbClr val="000065"/>
                </a:solidFill>
                <a:latin typeface="Arial"/>
                <a:cs typeface="Arial"/>
              </a:rPr>
              <a:t>investors</a:t>
            </a:r>
            <a:endParaRPr sz="1550">
              <a:latin typeface="Arial"/>
              <a:cs typeface="Arial"/>
            </a:endParaRPr>
          </a:p>
          <a:p>
            <a:pPr marL="528320">
              <a:lnSpc>
                <a:spcPct val="100000"/>
              </a:lnSpc>
              <a:spcBef>
                <a:spcPts val="865"/>
              </a:spcBef>
            </a:pPr>
            <a:r>
              <a:rPr sz="1550" b="1" spc="-5" dirty="0">
                <a:solidFill>
                  <a:srgbClr val="000065"/>
                </a:solidFill>
                <a:latin typeface="Arial"/>
                <a:cs typeface="Arial"/>
              </a:rPr>
              <a:t>Let</a:t>
            </a:r>
            <a:r>
              <a:rPr sz="1550" b="1" spc="-60" dirty="0">
                <a:solidFill>
                  <a:srgbClr val="000065"/>
                </a:solidFill>
                <a:latin typeface="Arial"/>
                <a:cs typeface="Arial"/>
              </a:rPr>
              <a:t> </a:t>
            </a:r>
            <a:r>
              <a:rPr sz="1550" b="1" spc="-5" dirty="0">
                <a:solidFill>
                  <a:srgbClr val="000065"/>
                </a:solidFill>
                <a:latin typeface="Arial"/>
                <a:cs typeface="Arial"/>
              </a:rPr>
              <a:t>them</a:t>
            </a:r>
            <a:r>
              <a:rPr sz="1550" b="1" spc="-45" dirty="0">
                <a:solidFill>
                  <a:srgbClr val="000065"/>
                </a:solidFill>
                <a:latin typeface="Arial"/>
                <a:cs typeface="Arial"/>
              </a:rPr>
              <a:t> </a:t>
            </a:r>
            <a:r>
              <a:rPr sz="1550" b="1" spc="-5" dirty="0">
                <a:solidFill>
                  <a:srgbClr val="000065"/>
                </a:solidFill>
                <a:latin typeface="Arial"/>
                <a:cs typeface="Arial"/>
              </a:rPr>
              <a:t>interact</a:t>
            </a:r>
            <a:endParaRPr sz="1550">
              <a:latin typeface="Arial"/>
              <a:cs typeface="Arial"/>
            </a:endParaRPr>
          </a:p>
          <a:p>
            <a:pPr marL="528320" marR="5080">
              <a:lnSpc>
                <a:spcPct val="100000"/>
              </a:lnSpc>
              <a:spcBef>
                <a:spcPts val="869"/>
              </a:spcBef>
            </a:pPr>
            <a:r>
              <a:rPr sz="1550" b="1" spc="-10" dirty="0">
                <a:solidFill>
                  <a:srgbClr val="000065"/>
                </a:solidFill>
                <a:latin typeface="Arial"/>
                <a:cs typeface="Arial"/>
              </a:rPr>
              <a:t>Evolve</a:t>
            </a:r>
            <a:r>
              <a:rPr sz="1550" b="1" spc="-55" dirty="0">
                <a:solidFill>
                  <a:srgbClr val="000065"/>
                </a:solidFill>
                <a:latin typeface="Arial"/>
                <a:cs typeface="Arial"/>
              </a:rPr>
              <a:t> </a:t>
            </a:r>
            <a:r>
              <a:rPr sz="1550" b="1" spc="-5" dirty="0">
                <a:solidFill>
                  <a:srgbClr val="000065"/>
                </a:solidFill>
                <a:latin typeface="Arial"/>
                <a:cs typeface="Arial"/>
              </a:rPr>
              <a:t>a</a:t>
            </a:r>
            <a:r>
              <a:rPr sz="1550" b="1" spc="-35" dirty="0">
                <a:solidFill>
                  <a:srgbClr val="000065"/>
                </a:solidFill>
                <a:latin typeface="Arial"/>
                <a:cs typeface="Arial"/>
              </a:rPr>
              <a:t> </a:t>
            </a:r>
            <a:r>
              <a:rPr sz="1550" b="1" spc="-10" dirty="0">
                <a:solidFill>
                  <a:srgbClr val="000065"/>
                </a:solidFill>
                <a:latin typeface="Arial"/>
                <a:cs typeface="Arial"/>
              </a:rPr>
              <a:t>population</a:t>
            </a:r>
            <a:r>
              <a:rPr sz="1550" b="1" spc="-50" dirty="0">
                <a:solidFill>
                  <a:srgbClr val="000065"/>
                </a:solidFill>
                <a:latin typeface="Arial"/>
                <a:cs typeface="Arial"/>
              </a:rPr>
              <a:t> </a:t>
            </a:r>
            <a:r>
              <a:rPr sz="1550" b="1" spc="-10" dirty="0">
                <a:solidFill>
                  <a:srgbClr val="000065"/>
                </a:solidFill>
                <a:latin typeface="Arial"/>
                <a:cs typeface="Arial"/>
              </a:rPr>
              <a:t>of </a:t>
            </a:r>
            <a:r>
              <a:rPr sz="1550" b="1" spc="-415" dirty="0">
                <a:solidFill>
                  <a:srgbClr val="000065"/>
                </a:solidFill>
                <a:latin typeface="Arial"/>
                <a:cs typeface="Arial"/>
              </a:rPr>
              <a:t> </a:t>
            </a:r>
            <a:r>
              <a:rPr sz="1550" b="1" spc="-10" dirty="0">
                <a:solidFill>
                  <a:srgbClr val="000065"/>
                </a:solidFill>
                <a:latin typeface="Arial"/>
                <a:cs typeface="Arial"/>
              </a:rPr>
              <a:t>strategies</a:t>
            </a:r>
            <a:endParaRPr sz="1550">
              <a:latin typeface="Arial"/>
              <a:cs typeface="Arial"/>
            </a:endParaRPr>
          </a:p>
        </p:txBody>
      </p:sp>
      <p:sp>
        <p:nvSpPr>
          <p:cNvPr id="12" name="object 12"/>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23</a:t>
            </a:fld>
            <a:endParaRPr dirty="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5" name="object 15"/>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7321" y="24637"/>
            <a:ext cx="5399405" cy="764540"/>
          </a:xfrm>
          <a:prstGeom prst="rect">
            <a:avLst/>
          </a:prstGeom>
        </p:spPr>
        <p:txBody>
          <a:bodyPr vert="horz" wrap="square" lIns="0" tIns="12065" rIns="0" bIns="0" rtlCol="0">
            <a:spAutoFit/>
          </a:bodyPr>
          <a:lstStyle/>
          <a:p>
            <a:pPr marL="12700">
              <a:lnSpc>
                <a:spcPct val="100000"/>
              </a:lnSpc>
              <a:spcBef>
                <a:spcPts val="95"/>
              </a:spcBef>
            </a:pPr>
            <a:r>
              <a:rPr sz="4850" spc="-5" dirty="0"/>
              <a:t>Medical</a:t>
            </a:r>
            <a:r>
              <a:rPr sz="4850" spc="-20" dirty="0"/>
              <a:t> </a:t>
            </a:r>
            <a:r>
              <a:rPr sz="4850" spc="-5" dirty="0"/>
              <a:t>Diagnosis</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txBox="1"/>
          <p:nvPr/>
        </p:nvSpPr>
        <p:spPr>
          <a:xfrm>
            <a:off x="913009" y="1024762"/>
            <a:ext cx="6355715" cy="1924685"/>
          </a:xfrm>
          <a:prstGeom prst="rect">
            <a:avLst/>
          </a:prstGeom>
        </p:spPr>
        <p:txBody>
          <a:bodyPr vert="horz" wrap="square" lIns="0" tIns="201295" rIns="0" bIns="0" rtlCol="0">
            <a:spAutoFit/>
          </a:bodyPr>
          <a:lstStyle/>
          <a:p>
            <a:pPr marL="529590" indent="-517525">
              <a:lnSpc>
                <a:spcPct val="100000"/>
              </a:lnSpc>
              <a:spcBef>
                <a:spcPts val="1585"/>
              </a:spcBef>
              <a:buClr>
                <a:srgbClr val="000065"/>
              </a:buClr>
              <a:buSzPct val="70833"/>
              <a:buFont typeface="Wingdings"/>
              <a:buChar char=""/>
              <a:tabLst>
                <a:tab pos="529590" algn="l"/>
                <a:tab pos="530225" algn="l"/>
              </a:tabLst>
            </a:pPr>
            <a:r>
              <a:rPr sz="2400" b="1" spc="10" dirty="0">
                <a:solidFill>
                  <a:srgbClr val="00339A"/>
                </a:solidFill>
                <a:latin typeface="Arial"/>
                <a:cs typeface="Arial"/>
              </a:rPr>
              <a:t>Data</a:t>
            </a:r>
            <a:r>
              <a:rPr sz="2400" b="1" spc="-40" dirty="0">
                <a:solidFill>
                  <a:srgbClr val="00339A"/>
                </a:solidFill>
                <a:latin typeface="Arial"/>
                <a:cs typeface="Arial"/>
              </a:rPr>
              <a:t> </a:t>
            </a:r>
            <a:r>
              <a:rPr sz="2400" b="1" spc="10" dirty="0">
                <a:solidFill>
                  <a:srgbClr val="00339A"/>
                </a:solidFill>
                <a:latin typeface="Arial"/>
                <a:cs typeface="Arial"/>
              </a:rPr>
              <a:t>mining</a:t>
            </a:r>
            <a:endParaRPr sz="2400">
              <a:latin typeface="Arial"/>
              <a:cs typeface="Arial"/>
            </a:endParaRPr>
          </a:p>
          <a:p>
            <a:pPr marL="1012825" marR="5080" lvl="1" indent="-481965">
              <a:lnSpc>
                <a:spcPct val="100000"/>
              </a:lnSpc>
              <a:spcBef>
                <a:spcPts val="1335"/>
              </a:spcBef>
              <a:buClr>
                <a:srgbClr val="CC3300"/>
              </a:buClr>
              <a:buSzPct val="75000"/>
              <a:buFont typeface="Wingdings"/>
              <a:buChar char=""/>
              <a:tabLst>
                <a:tab pos="1012825" algn="l"/>
                <a:tab pos="1013460" algn="l"/>
              </a:tabLst>
            </a:pPr>
            <a:r>
              <a:rPr sz="2200" dirty="0">
                <a:latin typeface="Arial MT"/>
                <a:cs typeface="Arial MT"/>
              </a:rPr>
              <a:t>An</a:t>
            </a:r>
            <a:r>
              <a:rPr sz="2200" spc="-20" dirty="0">
                <a:latin typeface="Arial MT"/>
                <a:cs typeface="Arial MT"/>
              </a:rPr>
              <a:t> </a:t>
            </a:r>
            <a:r>
              <a:rPr sz="2200" dirty="0">
                <a:latin typeface="Arial MT"/>
                <a:cs typeface="Arial MT"/>
              </a:rPr>
              <a:t>important</a:t>
            </a:r>
            <a:r>
              <a:rPr sz="2200" spc="-35" dirty="0">
                <a:latin typeface="Arial MT"/>
                <a:cs typeface="Arial MT"/>
              </a:rPr>
              <a:t> </a:t>
            </a:r>
            <a:r>
              <a:rPr sz="2200" dirty="0">
                <a:latin typeface="Arial MT"/>
                <a:cs typeface="Arial MT"/>
              </a:rPr>
              <a:t>application</a:t>
            </a:r>
            <a:r>
              <a:rPr sz="2200" spc="-10" dirty="0">
                <a:latin typeface="Arial MT"/>
                <a:cs typeface="Arial MT"/>
              </a:rPr>
              <a:t> </a:t>
            </a:r>
            <a:r>
              <a:rPr sz="2200" dirty="0">
                <a:latin typeface="Arial MT"/>
                <a:cs typeface="Arial MT"/>
              </a:rPr>
              <a:t>domain</a:t>
            </a:r>
            <a:r>
              <a:rPr sz="2200" spc="-20" dirty="0">
                <a:latin typeface="Arial MT"/>
                <a:cs typeface="Arial MT"/>
              </a:rPr>
              <a:t> </a:t>
            </a:r>
            <a:r>
              <a:rPr sz="2200" dirty="0">
                <a:latin typeface="Arial MT"/>
                <a:cs typeface="Arial MT"/>
              </a:rPr>
              <a:t>of</a:t>
            </a:r>
            <a:r>
              <a:rPr sz="2200" spc="-20" dirty="0">
                <a:latin typeface="Arial MT"/>
                <a:cs typeface="Arial MT"/>
              </a:rPr>
              <a:t> </a:t>
            </a:r>
            <a:r>
              <a:rPr sz="2200" dirty="0">
                <a:latin typeface="Arial MT"/>
                <a:cs typeface="Arial MT"/>
              </a:rPr>
              <a:t>artificial </a:t>
            </a:r>
            <a:r>
              <a:rPr sz="2200" spc="-595" dirty="0">
                <a:latin typeface="Arial MT"/>
                <a:cs typeface="Arial MT"/>
              </a:rPr>
              <a:t> </a:t>
            </a:r>
            <a:r>
              <a:rPr sz="2200" dirty="0">
                <a:latin typeface="Arial MT"/>
                <a:cs typeface="Arial MT"/>
              </a:rPr>
              <a:t>intelligence</a:t>
            </a:r>
            <a:endParaRPr sz="2200">
              <a:latin typeface="Arial MT"/>
              <a:cs typeface="Arial MT"/>
            </a:endParaRPr>
          </a:p>
          <a:p>
            <a:pPr marL="1012825" lvl="1" indent="-481965">
              <a:lnSpc>
                <a:spcPct val="100000"/>
              </a:lnSpc>
              <a:spcBef>
                <a:spcPts val="1330"/>
              </a:spcBef>
              <a:buClr>
                <a:srgbClr val="CC3300"/>
              </a:buClr>
              <a:buSzPct val="75000"/>
              <a:buFont typeface="Wingdings"/>
              <a:buChar char=""/>
              <a:tabLst>
                <a:tab pos="1012825" algn="l"/>
                <a:tab pos="1013460" algn="l"/>
              </a:tabLst>
            </a:pPr>
            <a:r>
              <a:rPr sz="2200" dirty="0">
                <a:solidFill>
                  <a:srgbClr val="00339A"/>
                </a:solidFill>
                <a:latin typeface="Arial MT"/>
                <a:cs typeface="Arial MT"/>
              </a:rPr>
              <a:t>John</a:t>
            </a:r>
            <a:r>
              <a:rPr sz="2200" spc="-45" dirty="0">
                <a:solidFill>
                  <a:srgbClr val="00339A"/>
                </a:solidFill>
                <a:latin typeface="Arial MT"/>
                <a:cs typeface="Arial MT"/>
              </a:rPr>
              <a:t> </a:t>
            </a:r>
            <a:r>
              <a:rPr sz="2200" dirty="0">
                <a:solidFill>
                  <a:srgbClr val="00339A"/>
                </a:solidFill>
                <a:latin typeface="Arial MT"/>
                <a:cs typeface="Arial MT"/>
              </a:rPr>
              <a:t>H.</a:t>
            </a:r>
            <a:r>
              <a:rPr sz="2200" spc="-30" dirty="0">
                <a:solidFill>
                  <a:srgbClr val="00339A"/>
                </a:solidFill>
                <a:latin typeface="Arial MT"/>
                <a:cs typeface="Arial MT"/>
              </a:rPr>
              <a:t> </a:t>
            </a:r>
            <a:r>
              <a:rPr sz="2200" dirty="0">
                <a:solidFill>
                  <a:srgbClr val="00339A"/>
                </a:solidFill>
                <a:latin typeface="Arial MT"/>
                <a:cs typeface="Arial MT"/>
              </a:rPr>
              <a:t>Holmes</a:t>
            </a:r>
            <a:endParaRPr sz="2200">
              <a:latin typeface="Arial MT"/>
              <a:cs typeface="Arial MT"/>
            </a:endParaRPr>
          </a:p>
        </p:txBody>
      </p:sp>
      <p:pic>
        <p:nvPicPr>
          <p:cNvPr id="7" name="object 7"/>
          <p:cNvPicPr/>
          <p:nvPr/>
        </p:nvPicPr>
        <p:blipFill>
          <a:blip r:embed="rId2" cstate="print"/>
          <a:stretch>
            <a:fillRect/>
          </a:stretch>
        </p:blipFill>
        <p:spPr>
          <a:xfrm>
            <a:off x="6842645" y="2125979"/>
            <a:ext cx="3364229" cy="1684020"/>
          </a:xfrm>
          <a:prstGeom prst="rect">
            <a:avLst/>
          </a:prstGeom>
        </p:spPr>
      </p:pic>
      <p:sp>
        <p:nvSpPr>
          <p:cNvPr id="8" name="object 8"/>
          <p:cNvSpPr txBox="1"/>
          <p:nvPr/>
        </p:nvSpPr>
        <p:spPr>
          <a:xfrm>
            <a:off x="1915039" y="3495548"/>
            <a:ext cx="141605" cy="200660"/>
          </a:xfrm>
          <a:prstGeom prst="rect">
            <a:avLst/>
          </a:prstGeom>
        </p:spPr>
        <p:txBody>
          <a:bodyPr vert="horz" wrap="square" lIns="0" tIns="12065" rIns="0" bIns="0" rtlCol="0">
            <a:spAutoFit/>
          </a:bodyPr>
          <a:lstStyle/>
          <a:p>
            <a:pPr marL="12700">
              <a:lnSpc>
                <a:spcPct val="100000"/>
              </a:lnSpc>
              <a:spcBef>
                <a:spcPts val="95"/>
              </a:spcBef>
            </a:pPr>
            <a:r>
              <a:rPr sz="1150" spc="-5" dirty="0">
                <a:solidFill>
                  <a:srgbClr val="CC3300"/>
                </a:solidFill>
                <a:latin typeface="Wingdings"/>
                <a:cs typeface="Wingdings"/>
              </a:rPr>
              <a:t></a:t>
            </a:r>
            <a:endParaRPr sz="1150">
              <a:latin typeface="Wingdings"/>
              <a:cs typeface="Wingdings"/>
            </a:endParaRPr>
          </a:p>
        </p:txBody>
      </p:sp>
      <p:sp>
        <p:nvSpPr>
          <p:cNvPr id="9" name="object 9"/>
          <p:cNvSpPr txBox="1"/>
          <p:nvPr/>
        </p:nvSpPr>
        <p:spPr>
          <a:xfrm>
            <a:off x="1915039" y="2925419"/>
            <a:ext cx="4735195" cy="1055370"/>
          </a:xfrm>
          <a:prstGeom prst="rect">
            <a:avLst/>
          </a:prstGeom>
        </p:spPr>
        <p:txBody>
          <a:bodyPr vert="horz" wrap="square" lIns="0" tIns="125730" rIns="0" bIns="0" rtlCol="0">
            <a:spAutoFit/>
          </a:bodyPr>
          <a:lstStyle/>
          <a:p>
            <a:pPr marL="528320" indent="-516255">
              <a:lnSpc>
                <a:spcPct val="100000"/>
              </a:lnSpc>
              <a:spcBef>
                <a:spcPts val="990"/>
              </a:spcBef>
              <a:buClr>
                <a:srgbClr val="CC3300"/>
              </a:buClr>
              <a:buSzPct val="65714"/>
              <a:buFont typeface="Wingdings"/>
              <a:buChar char=""/>
              <a:tabLst>
                <a:tab pos="528320" algn="l"/>
                <a:tab pos="528955" algn="l"/>
              </a:tabLst>
            </a:pPr>
            <a:r>
              <a:rPr sz="1750" b="1" spc="5" dirty="0">
                <a:latin typeface="Arial"/>
                <a:cs typeface="Arial"/>
              </a:rPr>
              <a:t>Epidemiologic</a:t>
            </a:r>
            <a:r>
              <a:rPr sz="1750" b="1" spc="-5" dirty="0">
                <a:latin typeface="Arial"/>
                <a:cs typeface="Arial"/>
              </a:rPr>
              <a:t> </a:t>
            </a:r>
            <a:r>
              <a:rPr sz="1750" b="1" spc="5" dirty="0">
                <a:latin typeface="Arial"/>
                <a:cs typeface="Arial"/>
              </a:rPr>
              <a:t>study</a:t>
            </a:r>
            <a:r>
              <a:rPr sz="1750" b="1" spc="-20" dirty="0">
                <a:latin typeface="Arial"/>
                <a:cs typeface="Arial"/>
              </a:rPr>
              <a:t> </a:t>
            </a:r>
            <a:r>
              <a:rPr sz="1750" b="1" spc="5" dirty="0">
                <a:latin typeface="Arial"/>
                <a:cs typeface="Arial"/>
              </a:rPr>
              <a:t>by</a:t>
            </a:r>
            <a:r>
              <a:rPr sz="1750" b="1" spc="-5" dirty="0">
                <a:latin typeface="Arial"/>
                <a:cs typeface="Arial"/>
              </a:rPr>
              <a:t> </a:t>
            </a:r>
            <a:r>
              <a:rPr sz="1750" b="1" spc="5" dirty="0">
                <a:latin typeface="Arial"/>
                <a:cs typeface="Arial"/>
              </a:rPr>
              <a:t>means</a:t>
            </a:r>
            <a:r>
              <a:rPr sz="1750" b="1" spc="-15" dirty="0">
                <a:latin typeface="Arial"/>
                <a:cs typeface="Arial"/>
              </a:rPr>
              <a:t> </a:t>
            </a:r>
            <a:r>
              <a:rPr sz="1750" b="1" spc="5" dirty="0">
                <a:latin typeface="Arial"/>
                <a:cs typeface="Arial"/>
              </a:rPr>
              <a:t>of</a:t>
            </a:r>
            <a:r>
              <a:rPr sz="1750" b="1" spc="-5" dirty="0">
                <a:latin typeface="Arial"/>
                <a:cs typeface="Arial"/>
              </a:rPr>
              <a:t> </a:t>
            </a:r>
            <a:r>
              <a:rPr sz="1750" b="1" spc="5" dirty="0">
                <a:latin typeface="Arial"/>
                <a:cs typeface="Arial"/>
              </a:rPr>
              <a:t>LCSs</a:t>
            </a:r>
            <a:endParaRPr sz="1750" dirty="0">
              <a:latin typeface="Arial"/>
              <a:cs typeface="Arial"/>
            </a:endParaRPr>
          </a:p>
          <a:p>
            <a:pPr marL="528320" marR="153035">
              <a:lnSpc>
                <a:spcPct val="100899"/>
              </a:lnSpc>
              <a:spcBef>
                <a:spcPts val="875"/>
              </a:spcBef>
            </a:pPr>
            <a:r>
              <a:rPr sz="1750" b="1" spc="5" dirty="0">
                <a:latin typeface="Arial"/>
                <a:cs typeface="Arial"/>
              </a:rPr>
              <a:t>Hidden</a:t>
            </a:r>
            <a:r>
              <a:rPr sz="1750" b="1" spc="-30" dirty="0">
                <a:latin typeface="Arial"/>
                <a:cs typeface="Arial"/>
              </a:rPr>
              <a:t> </a:t>
            </a:r>
            <a:r>
              <a:rPr sz="1750" b="1" spc="5" dirty="0">
                <a:latin typeface="Arial"/>
                <a:cs typeface="Arial"/>
              </a:rPr>
              <a:t>relationships</a:t>
            </a:r>
            <a:r>
              <a:rPr sz="1750" b="1" spc="-25" dirty="0">
                <a:latin typeface="Arial"/>
                <a:cs typeface="Arial"/>
              </a:rPr>
              <a:t> </a:t>
            </a:r>
            <a:r>
              <a:rPr sz="1750" b="1" spc="5" dirty="0">
                <a:latin typeface="Arial"/>
                <a:cs typeface="Arial"/>
              </a:rPr>
              <a:t>among</a:t>
            </a:r>
            <a:r>
              <a:rPr sz="1750" b="1" spc="-15" dirty="0">
                <a:latin typeface="Arial"/>
                <a:cs typeface="Arial"/>
              </a:rPr>
              <a:t> </a:t>
            </a:r>
            <a:r>
              <a:rPr sz="1750" b="1" spc="5" dirty="0">
                <a:latin typeface="Arial"/>
                <a:cs typeface="Arial"/>
              </a:rPr>
              <a:t>variables </a:t>
            </a:r>
            <a:r>
              <a:rPr sz="1750" b="1" spc="-470" dirty="0">
                <a:latin typeface="Arial"/>
                <a:cs typeface="Arial"/>
              </a:rPr>
              <a:t> </a:t>
            </a:r>
            <a:r>
              <a:rPr sz="1750" b="1" spc="5" dirty="0">
                <a:latin typeface="Arial"/>
                <a:cs typeface="Arial"/>
              </a:rPr>
              <a:t>discovered</a:t>
            </a:r>
            <a:r>
              <a:rPr sz="1750" b="1" dirty="0">
                <a:latin typeface="Arial"/>
                <a:cs typeface="Arial"/>
              </a:rPr>
              <a:t> </a:t>
            </a:r>
            <a:r>
              <a:rPr sz="1750" b="1" spc="5" dirty="0">
                <a:latin typeface="Arial"/>
                <a:cs typeface="Arial"/>
              </a:rPr>
              <a:t>by</a:t>
            </a:r>
            <a:r>
              <a:rPr sz="1750" b="1" spc="-20" dirty="0">
                <a:latin typeface="Arial"/>
                <a:cs typeface="Arial"/>
              </a:rPr>
              <a:t> </a:t>
            </a:r>
            <a:r>
              <a:rPr sz="1750" b="1" spc="5" dirty="0">
                <a:latin typeface="Arial"/>
                <a:cs typeface="Arial"/>
              </a:rPr>
              <a:t>LCSs</a:t>
            </a:r>
            <a:endParaRPr sz="1750" dirty="0">
              <a:latin typeface="Arial"/>
              <a:cs typeface="Arial"/>
            </a:endParaRPr>
          </a:p>
        </p:txBody>
      </p:sp>
      <p:sp>
        <p:nvSpPr>
          <p:cNvPr id="10" name="object 10"/>
          <p:cNvSpPr txBox="1"/>
          <p:nvPr/>
        </p:nvSpPr>
        <p:spPr>
          <a:xfrm>
            <a:off x="1927739" y="4675864"/>
            <a:ext cx="116205" cy="161925"/>
          </a:xfrm>
          <a:prstGeom prst="rect">
            <a:avLst/>
          </a:prstGeom>
        </p:spPr>
        <p:txBody>
          <a:bodyPr vert="horz" wrap="square" lIns="0" tIns="0" rIns="0" bIns="0" rtlCol="0">
            <a:spAutoFit/>
          </a:bodyPr>
          <a:lstStyle/>
          <a:p>
            <a:pPr>
              <a:lnSpc>
                <a:spcPts val="1260"/>
              </a:lnSpc>
            </a:pPr>
            <a:r>
              <a:rPr sz="1150" spc="-5" dirty="0">
                <a:solidFill>
                  <a:srgbClr val="CC3300"/>
                </a:solidFill>
                <a:latin typeface="Wingdings"/>
                <a:cs typeface="Wingdings"/>
              </a:rPr>
              <a:t></a:t>
            </a:r>
            <a:endParaRPr sz="1150">
              <a:latin typeface="Wingdings"/>
              <a:cs typeface="Wingdings"/>
            </a:endParaRPr>
          </a:p>
        </p:txBody>
      </p:sp>
      <p:pic>
        <p:nvPicPr>
          <p:cNvPr id="11" name="object 11"/>
          <p:cNvPicPr/>
          <p:nvPr/>
        </p:nvPicPr>
        <p:blipFill>
          <a:blip r:embed="rId3" cstate="print"/>
          <a:stretch>
            <a:fillRect/>
          </a:stretch>
        </p:blipFill>
        <p:spPr>
          <a:xfrm>
            <a:off x="1618373" y="4338065"/>
            <a:ext cx="451104" cy="476250"/>
          </a:xfrm>
          <a:prstGeom prst="rect">
            <a:avLst/>
          </a:prstGeom>
        </p:spPr>
      </p:pic>
      <p:grpSp>
        <p:nvGrpSpPr>
          <p:cNvPr id="12" name="object 12"/>
          <p:cNvGrpSpPr/>
          <p:nvPr/>
        </p:nvGrpSpPr>
        <p:grpSpPr>
          <a:xfrm>
            <a:off x="309257" y="3935729"/>
            <a:ext cx="10075545" cy="1937385"/>
            <a:chOff x="309257" y="3935729"/>
            <a:chExt cx="10075545" cy="1937385"/>
          </a:xfrm>
        </p:grpSpPr>
        <p:pic>
          <p:nvPicPr>
            <p:cNvPr id="13" name="object 13"/>
            <p:cNvPicPr/>
            <p:nvPr/>
          </p:nvPicPr>
          <p:blipFill>
            <a:blip r:embed="rId4" cstate="print"/>
            <a:stretch>
              <a:fillRect/>
            </a:stretch>
          </p:blipFill>
          <p:spPr>
            <a:xfrm>
              <a:off x="7472819" y="3935729"/>
              <a:ext cx="2641092" cy="1098041"/>
            </a:xfrm>
            <a:prstGeom prst="rect">
              <a:avLst/>
            </a:prstGeom>
          </p:spPr>
        </p:pic>
        <p:sp>
          <p:nvSpPr>
            <p:cNvPr id="14" name="object 14"/>
            <p:cNvSpPr/>
            <p:nvPr/>
          </p:nvSpPr>
          <p:spPr>
            <a:xfrm>
              <a:off x="309257" y="5033009"/>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grpSp>
      <p:sp>
        <p:nvSpPr>
          <p:cNvPr id="15" name="object 15"/>
          <p:cNvSpPr txBox="1"/>
          <p:nvPr/>
        </p:nvSpPr>
        <p:spPr>
          <a:xfrm>
            <a:off x="1431931" y="3979801"/>
            <a:ext cx="5925820" cy="1421765"/>
          </a:xfrm>
          <a:prstGeom prst="rect">
            <a:avLst/>
          </a:prstGeom>
        </p:spPr>
        <p:txBody>
          <a:bodyPr vert="horz" wrap="square" lIns="0" tIns="154305" rIns="0" bIns="0" rtlCol="0">
            <a:spAutoFit/>
          </a:bodyPr>
          <a:lstStyle/>
          <a:p>
            <a:pPr marL="494030" indent="-481965">
              <a:lnSpc>
                <a:spcPct val="100000"/>
              </a:lnSpc>
              <a:spcBef>
                <a:spcPts val="1215"/>
              </a:spcBef>
              <a:buClr>
                <a:srgbClr val="CC3300"/>
              </a:buClr>
              <a:buSzPct val="75000"/>
              <a:buFont typeface="Wingdings"/>
              <a:buChar char=""/>
              <a:tabLst>
                <a:tab pos="494030" algn="l"/>
                <a:tab pos="494665" algn="l"/>
              </a:tabLst>
            </a:pPr>
            <a:r>
              <a:rPr sz="2200" dirty="0">
                <a:solidFill>
                  <a:srgbClr val="00339A"/>
                </a:solidFill>
                <a:latin typeface="Arial MT"/>
                <a:cs typeface="Arial MT"/>
              </a:rPr>
              <a:t>Xavier</a:t>
            </a:r>
            <a:r>
              <a:rPr sz="2200" spc="-30" dirty="0">
                <a:solidFill>
                  <a:srgbClr val="00339A"/>
                </a:solidFill>
                <a:latin typeface="Arial MT"/>
                <a:cs typeface="Arial MT"/>
              </a:rPr>
              <a:t> </a:t>
            </a:r>
            <a:r>
              <a:rPr sz="2200" dirty="0">
                <a:solidFill>
                  <a:srgbClr val="00339A"/>
                </a:solidFill>
                <a:latin typeface="Arial MT"/>
                <a:cs typeface="Arial MT"/>
              </a:rPr>
              <a:t>Llorà</a:t>
            </a:r>
            <a:r>
              <a:rPr sz="2200" spc="-20" dirty="0">
                <a:solidFill>
                  <a:srgbClr val="00339A"/>
                </a:solidFill>
                <a:latin typeface="Arial MT"/>
                <a:cs typeface="Arial MT"/>
              </a:rPr>
              <a:t> </a:t>
            </a:r>
            <a:r>
              <a:rPr sz="2200" spc="-5" dirty="0">
                <a:solidFill>
                  <a:srgbClr val="00339A"/>
                </a:solidFill>
                <a:latin typeface="Arial MT"/>
                <a:cs typeface="Arial MT"/>
              </a:rPr>
              <a:t>et</a:t>
            </a:r>
            <a:r>
              <a:rPr sz="2200" spc="-30" dirty="0">
                <a:solidFill>
                  <a:srgbClr val="00339A"/>
                </a:solidFill>
                <a:latin typeface="Arial MT"/>
                <a:cs typeface="Arial MT"/>
              </a:rPr>
              <a:t> </a:t>
            </a:r>
            <a:r>
              <a:rPr sz="2200" dirty="0">
                <a:solidFill>
                  <a:srgbClr val="00339A"/>
                </a:solidFill>
                <a:latin typeface="Arial MT"/>
                <a:cs typeface="Arial MT"/>
              </a:rPr>
              <a:t>al.</a:t>
            </a:r>
            <a:endParaRPr sz="2200">
              <a:latin typeface="Arial MT"/>
              <a:cs typeface="Arial MT"/>
            </a:endParaRPr>
          </a:p>
          <a:p>
            <a:pPr marL="1011555" marR="5080">
              <a:lnSpc>
                <a:spcPct val="100699"/>
              </a:lnSpc>
              <a:spcBef>
                <a:spcPts val="890"/>
              </a:spcBef>
            </a:pPr>
            <a:r>
              <a:rPr sz="1750" b="1" i="1" spc="5" dirty="0">
                <a:latin typeface="Arial"/>
                <a:cs typeface="Arial"/>
              </a:rPr>
              <a:t>Better than Human Capability in Diagnosing </a:t>
            </a:r>
            <a:r>
              <a:rPr sz="1750" b="1" i="1" spc="10" dirty="0">
                <a:latin typeface="Arial"/>
                <a:cs typeface="Arial"/>
              </a:rPr>
              <a:t> </a:t>
            </a:r>
            <a:r>
              <a:rPr sz="1750" b="1" i="1" spc="5" dirty="0">
                <a:latin typeface="Arial"/>
                <a:cs typeface="Arial"/>
              </a:rPr>
              <a:t>Prostate</a:t>
            </a:r>
            <a:r>
              <a:rPr sz="1750" b="1" i="1" spc="-15" dirty="0">
                <a:latin typeface="Arial"/>
                <a:cs typeface="Arial"/>
              </a:rPr>
              <a:t> </a:t>
            </a:r>
            <a:r>
              <a:rPr sz="1750" b="1" i="1" spc="5" dirty="0">
                <a:latin typeface="Arial"/>
                <a:cs typeface="Arial"/>
              </a:rPr>
              <a:t>Cancer</a:t>
            </a:r>
            <a:r>
              <a:rPr sz="1750" b="1" i="1" spc="-20" dirty="0">
                <a:latin typeface="Arial"/>
                <a:cs typeface="Arial"/>
              </a:rPr>
              <a:t> </a:t>
            </a:r>
            <a:r>
              <a:rPr sz="1750" b="1" i="1" spc="5" dirty="0">
                <a:latin typeface="Arial"/>
                <a:cs typeface="Arial"/>
              </a:rPr>
              <a:t>Using</a:t>
            </a:r>
            <a:r>
              <a:rPr sz="1750" b="1" i="1" spc="-10" dirty="0">
                <a:latin typeface="Arial"/>
                <a:cs typeface="Arial"/>
              </a:rPr>
              <a:t> </a:t>
            </a:r>
            <a:r>
              <a:rPr sz="1750" b="1" i="1" spc="5" dirty="0">
                <a:latin typeface="Arial"/>
                <a:cs typeface="Arial"/>
              </a:rPr>
              <a:t>Infrared</a:t>
            </a:r>
            <a:r>
              <a:rPr sz="1750" b="1" i="1" spc="-5" dirty="0">
                <a:latin typeface="Arial"/>
                <a:cs typeface="Arial"/>
              </a:rPr>
              <a:t> </a:t>
            </a:r>
            <a:r>
              <a:rPr sz="1750" b="1" i="1" spc="5" dirty="0">
                <a:latin typeface="Arial"/>
                <a:cs typeface="Arial"/>
              </a:rPr>
              <a:t>Spectroscopic </a:t>
            </a:r>
            <a:r>
              <a:rPr sz="1750" b="1" i="1" spc="-470" dirty="0">
                <a:latin typeface="Arial"/>
                <a:cs typeface="Arial"/>
              </a:rPr>
              <a:t> </a:t>
            </a:r>
            <a:r>
              <a:rPr sz="1750" b="1" i="1" spc="5" dirty="0">
                <a:latin typeface="Arial"/>
                <a:cs typeface="Arial"/>
              </a:rPr>
              <a:t>imaging</a:t>
            </a:r>
            <a:endParaRPr sz="1750">
              <a:latin typeface="Arial"/>
              <a:cs typeface="Arial"/>
            </a:endParaRPr>
          </a:p>
        </p:txBody>
      </p:sp>
      <p:pic>
        <p:nvPicPr>
          <p:cNvPr id="16" name="object 16"/>
          <p:cNvPicPr/>
          <p:nvPr/>
        </p:nvPicPr>
        <p:blipFill>
          <a:blip r:embed="rId5" cstate="print"/>
          <a:stretch>
            <a:fillRect/>
          </a:stretch>
        </p:blipFill>
        <p:spPr>
          <a:xfrm>
            <a:off x="7472819" y="5033771"/>
            <a:ext cx="2641092" cy="555498"/>
          </a:xfrm>
          <a:prstGeom prst="rect">
            <a:avLst/>
          </a:prstGeom>
        </p:spPr>
      </p:pic>
      <p:sp>
        <p:nvSpPr>
          <p:cNvPr id="17" name="object 17"/>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8" name="object 18"/>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24</a:t>
            </a:fld>
            <a:endParaRPr dirty="0"/>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20" name="object 20"/>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3105" y="24637"/>
            <a:ext cx="5807710" cy="764540"/>
          </a:xfrm>
          <a:prstGeom prst="rect">
            <a:avLst/>
          </a:prstGeom>
        </p:spPr>
        <p:txBody>
          <a:bodyPr vert="horz" wrap="square" lIns="0" tIns="12065" rIns="0" bIns="0" rtlCol="0">
            <a:spAutoFit/>
          </a:bodyPr>
          <a:lstStyle/>
          <a:p>
            <a:pPr marL="12700">
              <a:lnSpc>
                <a:spcPct val="100000"/>
              </a:lnSpc>
              <a:spcBef>
                <a:spcPts val="95"/>
              </a:spcBef>
            </a:pPr>
            <a:r>
              <a:rPr sz="4850" spc="-5" dirty="0"/>
              <a:t>But…</a:t>
            </a:r>
            <a:r>
              <a:rPr sz="4850" spc="-15" dirty="0"/>
              <a:t> </a:t>
            </a:r>
            <a:r>
              <a:rPr sz="4850" spc="-5" dirty="0"/>
              <a:t>Slow</a:t>
            </a:r>
            <a:r>
              <a:rPr sz="4850" spc="-10" dirty="0"/>
              <a:t> </a:t>
            </a:r>
            <a:r>
              <a:rPr sz="4850" spc="-5" dirty="0"/>
              <a:t>it</a:t>
            </a:r>
            <a:r>
              <a:rPr sz="4850" spc="-10" dirty="0"/>
              <a:t> </a:t>
            </a:r>
            <a:r>
              <a:rPr sz="4850" spc="-5" dirty="0"/>
              <a:t>down!</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4194047"/>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7" name="object 7"/>
          <p:cNvSpPr txBox="1"/>
          <p:nvPr/>
        </p:nvSpPr>
        <p:spPr>
          <a:xfrm>
            <a:off x="900817" y="1717650"/>
            <a:ext cx="8397875" cy="3998787"/>
          </a:xfrm>
          <a:prstGeom prst="rect">
            <a:avLst/>
          </a:prstGeom>
        </p:spPr>
        <p:txBody>
          <a:bodyPr vert="horz" wrap="square" lIns="0" tIns="183515" rIns="0" bIns="0" rtlCol="0">
            <a:spAutoFit/>
          </a:bodyPr>
          <a:lstStyle/>
          <a:p>
            <a:pPr marL="529590" indent="-517525">
              <a:lnSpc>
                <a:spcPct val="100000"/>
              </a:lnSpc>
              <a:spcBef>
                <a:spcPts val="1350"/>
              </a:spcBef>
              <a:buSzPct val="70833"/>
              <a:buFont typeface="Wingdings"/>
              <a:buChar char=""/>
              <a:tabLst>
                <a:tab pos="529590" algn="l"/>
                <a:tab pos="530225" algn="l"/>
              </a:tabLst>
            </a:pPr>
            <a:r>
              <a:rPr sz="2400" b="1" spc="10" dirty="0">
                <a:solidFill>
                  <a:srgbClr val="000065"/>
                </a:solidFill>
                <a:latin typeface="Arial"/>
                <a:cs typeface="Arial"/>
              </a:rPr>
              <a:t>All</a:t>
            </a:r>
            <a:r>
              <a:rPr sz="2400" b="1" spc="-10" dirty="0">
                <a:solidFill>
                  <a:srgbClr val="000065"/>
                </a:solidFill>
                <a:latin typeface="Arial"/>
                <a:cs typeface="Arial"/>
              </a:rPr>
              <a:t> </a:t>
            </a:r>
            <a:r>
              <a:rPr sz="2400" b="1" spc="10" dirty="0">
                <a:solidFill>
                  <a:srgbClr val="000065"/>
                </a:solidFill>
                <a:latin typeface="Arial"/>
                <a:cs typeface="Arial"/>
              </a:rPr>
              <a:t>these</a:t>
            </a:r>
            <a:r>
              <a:rPr sz="2400" b="1" spc="-5" dirty="0">
                <a:solidFill>
                  <a:srgbClr val="000065"/>
                </a:solidFill>
                <a:latin typeface="Arial"/>
                <a:cs typeface="Arial"/>
              </a:rPr>
              <a:t> </a:t>
            </a:r>
            <a:r>
              <a:rPr sz="2400" b="1" spc="10" dirty="0">
                <a:solidFill>
                  <a:srgbClr val="000065"/>
                </a:solidFill>
                <a:latin typeface="Arial"/>
                <a:cs typeface="Arial"/>
              </a:rPr>
              <a:t>applications</a:t>
            </a:r>
            <a:r>
              <a:rPr sz="2400" b="1" spc="25" dirty="0">
                <a:solidFill>
                  <a:srgbClr val="000065"/>
                </a:solidFill>
                <a:latin typeface="Arial"/>
                <a:cs typeface="Arial"/>
              </a:rPr>
              <a:t> </a:t>
            </a:r>
            <a:r>
              <a:rPr sz="2400" b="1" spc="10" dirty="0">
                <a:solidFill>
                  <a:srgbClr val="000065"/>
                </a:solidFill>
                <a:latin typeface="Arial"/>
                <a:cs typeface="Arial"/>
              </a:rPr>
              <a:t>rely</a:t>
            </a:r>
            <a:r>
              <a:rPr sz="2400" b="1" spc="-5" dirty="0">
                <a:solidFill>
                  <a:srgbClr val="000065"/>
                </a:solidFill>
                <a:latin typeface="Arial"/>
                <a:cs typeface="Arial"/>
              </a:rPr>
              <a:t> </a:t>
            </a:r>
            <a:r>
              <a:rPr sz="2400" b="1" spc="10" dirty="0">
                <a:solidFill>
                  <a:srgbClr val="000065"/>
                </a:solidFill>
                <a:latin typeface="Arial"/>
                <a:cs typeface="Arial"/>
              </a:rPr>
              <a:t>on:</a:t>
            </a:r>
            <a:endParaRPr sz="2400" dirty="0">
              <a:latin typeface="Arial"/>
              <a:cs typeface="Arial"/>
            </a:endParaRPr>
          </a:p>
          <a:p>
            <a:pPr marL="1012825" lvl="1" indent="-481965">
              <a:lnSpc>
                <a:spcPct val="100000"/>
              </a:lnSpc>
              <a:spcBef>
                <a:spcPts val="1335"/>
              </a:spcBef>
              <a:buClr>
                <a:srgbClr val="CC3300"/>
              </a:buClr>
              <a:buSzPct val="75000"/>
              <a:buFont typeface="Wingdings"/>
              <a:buChar char=""/>
              <a:tabLst>
                <a:tab pos="1012825" algn="l"/>
                <a:tab pos="1013460" algn="l"/>
              </a:tabLst>
            </a:pPr>
            <a:r>
              <a:rPr sz="2200" dirty="0">
                <a:latin typeface="Arial MT"/>
                <a:cs typeface="Arial MT"/>
              </a:rPr>
              <a:t>Search</a:t>
            </a:r>
            <a:r>
              <a:rPr sz="2200" spc="-35" dirty="0">
                <a:latin typeface="Arial MT"/>
                <a:cs typeface="Arial MT"/>
              </a:rPr>
              <a:t> </a:t>
            </a:r>
            <a:r>
              <a:rPr sz="2200" dirty="0">
                <a:latin typeface="Arial MT"/>
                <a:cs typeface="Arial MT"/>
              </a:rPr>
              <a:t>&amp;</a:t>
            </a:r>
            <a:r>
              <a:rPr sz="2200" spc="-30" dirty="0">
                <a:latin typeface="Arial MT"/>
                <a:cs typeface="Arial MT"/>
              </a:rPr>
              <a:t> </a:t>
            </a:r>
            <a:r>
              <a:rPr sz="2200" dirty="0">
                <a:latin typeface="Arial MT"/>
                <a:cs typeface="Arial MT"/>
              </a:rPr>
              <a:t>Optimization</a:t>
            </a:r>
          </a:p>
          <a:p>
            <a:pPr marL="1012825" lvl="1" indent="-481965">
              <a:lnSpc>
                <a:spcPct val="100000"/>
              </a:lnSpc>
              <a:spcBef>
                <a:spcPts val="1325"/>
              </a:spcBef>
              <a:buClr>
                <a:srgbClr val="CC3300"/>
              </a:buClr>
              <a:buSzPct val="75000"/>
              <a:buFont typeface="Wingdings"/>
              <a:buChar char=""/>
              <a:tabLst>
                <a:tab pos="1012825" algn="l"/>
                <a:tab pos="1013460" algn="l"/>
              </a:tabLst>
            </a:pPr>
            <a:r>
              <a:rPr sz="2200" dirty="0">
                <a:latin typeface="Arial MT"/>
                <a:cs typeface="Arial MT"/>
              </a:rPr>
              <a:t>Knowledge</a:t>
            </a:r>
            <a:r>
              <a:rPr sz="2200" spc="-30" dirty="0">
                <a:latin typeface="Arial MT"/>
                <a:cs typeface="Arial MT"/>
              </a:rPr>
              <a:t> </a:t>
            </a:r>
            <a:r>
              <a:rPr sz="2200" dirty="0">
                <a:latin typeface="Arial MT"/>
                <a:cs typeface="Arial MT"/>
              </a:rPr>
              <a:t>representation</a:t>
            </a:r>
          </a:p>
          <a:p>
            <a:pPr marL="1012825" lvl="1" indent="-481965">
              <a:lnSpc>
                <a:spcPct val="100000"/>
              </a:lnSpc>
              <a:spcBef>
                <a:spcPts val="1325"/>
              </a:spcBef>
              <a:buClr>
                <a:srgbClr val="CC3300"/>
              </a:buClr>
              <a:buSzPct val="75000"/>
              <a:buFont typeface="Wingdings"/>
              <a:buChar char=""/>
              <a:tabLst>
                <a:tab pos="1012825" algn="l"/>
                <a:tab pos="1013460" algn="l"/>
              </a:tabLst>
            </a:pPr>
            <a:r>
              <a:rPr sz="2200" spc="-5" dirty="0">
                <a:latin typeface="Arial MT"/>
                <a:cs typeface="Arial MT"/>
              </a:rPr>
              <a:t>Learning</a:t>
            </a:r>
            <a:endParaRPr sz="2200" dirty="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dirty="0">
                <a:latin typeface="Arial MT"/>
                <a:cs typeface="Arial MT"/>
              </a:rPr>
              <a:t>Planning</a:t>
            </a:r>
          </a:p>
          <a:p>
            <a:pPr lvl="1">
              <a:lnSpc>
                <a:spcPct val="100000"/>
              </a:lnSpc>
              <a:buClr>
                <a:srgbClr val="CC3300"/>
              </a:buClr>
              <a:buFont typeface="Wingdings"/>
              <a:buChar char=""/>
            </a:pPr>
            <a:endParaRPr sz="2400" dirty="0">
              <a:latin typeface="Arial MT"/>
              <a:cs typeface="Arial MT"/>
            </a:endParaRPr>
          </a:p>
          <a:p>
            <a:pPr lvl="1">
              <a:lnSpc>
                <a:spcPct val="100000"/>
              </a:lnSpc>
              <a:spcBef>
                <a:spcPts val="45"/>
              </a:spcBef>
              <a:buClr>
                <a:srgbClr val="CC3300"/>
              </a:buClr>
              <a:buFont typeface="Wingdings"/>
              <a:buChar char=""/>
            </a:pPr>
            <a:endParaRPr sz="2150" dirty="0">
              <a:latin typeface="Arial MT"/>
              <a:cs typeface="Arial MT"/>
            </a:endParaRPr>
          </a:p>
          <a:p>
            <a:pPr marL="529590" marR="5080" indent="-517525">
              <a:lnSpc>
                <a:spcPct val="101000"/>
              </a:lnSpc>
              <a:spcBef>
                <a:spcPts val="5"/>
              </a:spcBef>
              <a:buSzPct val="70833"/>
              <a:buFont typeface="Wingdings"/>
              <a:buChar char=""/>
              <a:tabLst>
                <a:tab pos="529590" algn="l"/>
                <a:tab pos="530225" algn="l"/>
              </a:tabLst>
            </a:pPr>
            <a:r>
              <a:rPr sz="2400" b="1" spc="10" dirty="0">
                <a:solidFill>
                  <a:srgbClr val="000065"/>
                </a:solidFill>
                <a:latin typeface="Arial"/>
                <a:cs typeface="Arial"/>
              </a:rPr>
              <a:t>These are</a:t>
            </a:r>
            <a:r>
              <a:rPr sz="2400" b="1" dirty="0">
                <a:solidFill>
                  <a:srgbClr val="000065"/>
                </a:solidFill>
                <a:latin typeface="Arial"/>
                <a:cs typeface="Arial"/>
              </a:rPr>
              <a:t> </a:t>
            </a:r>
            <a:r>
              <a:rPr sz="2400" b="1" spc="10" dirty="0">
                <a:solidFill>
                  <a:srgbClr val="000065"/>
                </a:solidFill>
                <a:latin typeface="Arial"/>
                <a:cs typeface="Arial"/>
              </a:rPr>
              <a:t>the</a:t>
            </a:r>
            <a:r>
              <a:rPr sz="2400" b="1" spc="15" dirty="0">
                <a:solidFill>
                  <a:srgbClr val="000065"/>
                </a:solidFill>
                <a:latin typeface="Arial"/>
                <a:cs typeface="Arial"/>
              </a:rPr>
              <a:t> </a:t>
            </a:r>
            <a:r>
              <a:rPr sz="2400" b="1" spc="10" dirty="0">
                <a:solidFill>
                  <a:srgbClr val="000065"/>
                </a:solidFill>
                <a:latin typeface="Arial"/>
                <a:cs typeface="Arial"/>
              </a:rPr>
              <a:t>four topics</a:t>
            </a:r>
            <a:r>
              <a:rPr sz="2400" b="1" spc="15" dirty="0">
                <a:solidFill>
                  <a:srgbClr val="000065"/>
                </a:solidFill>
                <a:latin typeface="Arial"/>
                <a:cs typeface="Arial"/>
              </a:rPr>
              <a:t> </a:t>
            </a:r>
            <a:r>
              <a:rPr sz="2400" b="1" spc="10" dirty="0">
                <a:solidFill>
                  <a:srgbClr val="000065"/>
                </a:solidFill>
                <a:latin typeface="Arial"/>
                <a:cs typeface="Arial"/>
              </a:rPr>
              <a:t>that</a:t>
            </a:r>
            <a:r>
              <a:rPr sz="2400" b="1" spc="15" dirty="0">
                <a:solidFill>
                  <a:srgbClr val="000065"/>
                </a:solidFill>
                <a:latin typeface="Arial"/>
                <a:cs typeface="Arial"/>
              </a:rPr>
              <a:t> </a:t>
            </a:r>
            <a:r>
              <a:rPr sz="2400" b="1" spc="10" dirty="0">
                <a:solidFill>
                  <a:srgbClr val="000065"/>
                </a:solidFill>
                <a:latin typeface="Arial"/>
                <a:cs typeface="Arial"/>
              </a:rPr>
              <a:t>we’ll see</a:t>
            </a:r>
            <a:r>
              <a:rPr sz="2400" b="1" spc="15" dirty="0">
                <a:solidFill>
                  <a:srgbClr val="000065"/>
                </a:solidFill>
                <a:latin typeface="Arial"/>
                <a:cs typeface="Arial"/>
              </a:rPr>
              <a:t> </a:t>
            </a:r>
            <a:r>
              <a:rPr sz="2400" b="1" spc="10" dirty="0">
                <a:solidFill>
                  <a:srgbClr val="000065"/>
                </a:solidFill>
                <a:latin typeface="Arial"/>
                <a:cs typeface="Arial"/>
              </a:rPr>
              <a:t>in</a:t>
            </a:r>
            <a:r>
              <a:rPr sz="2400" b="1" spc="15" dirty="0">
                <a:solidFill>
                  <a:srgbClr val="000065"/>
                </a:solidFill>
                <a:latin typeface="Arial"/>
                <a:cs typeface="Arial"/>
              </a:rPr>
              <a:t> </a:t>
            </a:r>
            <a:r>
              <a:rPr sz="2400" b="1" spc="10" dirty="0">
                <a:solidFill>
                  <a:srgbClr val="000065"/>
                </a:solidFill>
                <a:latin typeface="Arial"/>
                <a:cs typeface="Arial"/>
              </a:rPr>
              <a:t>this course. </a:t>
            </a:r>
            <a:r>
              <a:rPr sz="2400" b="1" spc="-650" dirty="0">
                <a:solidFill>
                  <a:srgbClr val="000065"/>
                </a:solidFill>
                <a:latin typeface="Arial"/>
                <a:cs typeface="Arial"/>
              </a:rPr>
              <a:t> </a:t>
            </a:r>
            <a:r>
              <a:rPr sz="2400" b="1" spc="15" dirty="0">
                <a:solidFill>
                  <a:srgbClr val="000065"/>
                </a:solidFill>
                <a:latin typeface="Arial"/>
                <a:cs typeface="Arial"/>
              </a:rPr>
              <a:t>And</a:t>
            </a:r>
            <a:r>
              <a:rPr sz="2400" b="1" spc="5" dirty="0">
                <a:solidFill>
                  <a:srgbClr val="000065"/>
                </a:solidFill>
                <a:latin typeface="Arial"/>
                <a:cs typeface="Arial"/>
              </a:rPr>
              <a:t> </a:t>
            </a:r>
            <a:r>
              <a:rPr sz="2400" b="1" spc="15" dirty="0">
                <a:solidFill>
                  <a:srgbClr val="000065"/>
                </a:solidFill>
                <a:latin typeface="Arial"/>
                <a:cs typeface="Arial"/>
              </a:rPr>
              <a:t>we</a:t>
            </a:r>
            <a:r>
              <a:rPr sz="2400" b="1" spc="10" dirty="0">
                <a:solidFill>
                  <a:srgbClr val="000065"/>
                </a:solidFill>
                <a:latin typeface="Arial"/>
                <a:cs typeface="Arial"/>
              </a:rPr>
              <a:t> will start</a:t>
            </a:r>
            <a:r>
              <a:rPr sz="2400" b="1" spc="5" dirty="0">
                <a:solidFill>
                  <a:srgbClr val="000065"/>
                </a:solidFill>
                <a:latin typeface="Arial"/>
                <a:cs typeface="Arial"/>
              </a:rPr>
              <a:t> </a:t>
            </a:r>
            <a:r>
              <a:rPr sz="2400" b="1" spc="10" dirty="0">
                <a:solidFill>
                  <a:srgbClr val="000065"/>
                </a:solidFill>
                <a:latin typeface="Arial"/>
                <a:cs typeface="Arial"/>
              </a:rPr>
              <a:t>for the beginning</a:t>
            </a:r>
            <a:endParaRPr sz="2400" dirty="0">
              <a:latin typeface="Arial"/>
              <a:cs typeface="Arial"/>
            </a:endParaRPr>
          </a:p>
        </p:txBody>
      </p:sp>
      <p:sp>
        <p:nvSpPr>
          <p:cNvPr id="8" name="object 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25</a:t>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1" name="object 11"/>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4817" y="24637"/>
            <a:ext cx="5843270" cy="764540"/>
          </a:xfrm>
          <a:prstGeom prst="rect">
            <a:avLst/>
          </a:prstGeom>
        </p:spPr>
        <p:txBody>
          <a:bodyPr vert="horz" wrap="square" lIns="0" tIns="12065" rIns="0" bIns="0" rtlCol="0">
            <a:spAutoFit/>
          </a:bodyPr>
          <a:lstStyle/>
          <a:p>
            <a:pPr marL="12700">
              <a:lnSpc>
                <a:spcPct val="100000"/>
              </a:lnSpc>
              <a:spcBef>
                <a:spcPts val="95"/>
              </a:spcBef>
            </a:pPr>
            <a:r>
              <a:rPr sz="4850" spc="-10" dirty="0"/>
              <a:t>Detailed</a:t>
            </a:r>
            <a:r>
              <a:rPr sz="4850" spc="-15" dirty="0"/>
              <a:t> </a:t>
            </a:r>
            <a:r>
              <a:rPr sz="4850" spc="-5" dirty="0"/>
              <a:t>Outline</a:t>
            </a:r>
            <a:r>
              <a:rPr sz="4850" spc="-15" dirty="0"/>
              <a:t> </a:t>
            </a:r>
            <a:r>
              <a:rPr sz="4850" spc="-10" dirty="0"/>
              <a:t>AI1</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2516136"/>
            <a:ext cx="10075545" cy="2517775"/>
          </a:xfrm>
          <a:custGeom>
            <a:avLst/>
            <a:gdLst/>
            <a:ahLst/>
            <a:cxnLst/>
            <a:rect l="l" t="t" r="r" b="b"/>
            <a:pathLst>
              <a:path w="10075545" h="2517775">
                <a:moveTo>
                  <a:pt x="10075278" y="0"/>
                </a:moveTo>
                <a:lnTo>
                  <a:pt x="0" y="0"/>
                </a:lnTo>
                <a:lnTo>
                  <a:pt x="0" y="838962"/>
                </a:lnTo>
                <a:lnTo>
                  <a:pt x="0" y="839724"/>
                </a:lnTo>
                <a:lnTo>
                  <a:pt x="0" y="1677924"/>
                </a:lnTo>
                <a:lnTo>
                  <a:pt x="0" y="1678686"/>
                </a:lnTo>
                <a:lnTo>
                  <a:pt x="0" y="2517648"/>
                </a:lnTo>
                <a:lnTo>
                  <a:pt x="10075278" y="2517648"/>
                </a:lnTo>
                <a:lnTo>
                  <a:pt x="10075278" y="1678686"/>
                </a:lnTo>
                <a:lnTo>
                  <a:pt x="10075278" y="1677924"/>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7" name="object 7"/>
          <p:cNvSpPr txBox="1"/>
          <p:nvPr/>
        </p:nvSpPr>
        <p:spPr>
          <a:xfrm>
            <a:off x="900817" y="1348993"/>
            <a:ext cx="5263515" cy="5197475"/>
          </a:xfrm>
          <a:prstGeom prst="rect">
            <a:avLst/>
          </a:prstGeom>
        </p:spPr>
        <p:txBody>
          <a:bodyPr vert="horz" wrap="square" lIns="0" tIns="17145" rIns="0" bIns="0" rtlCol="0">
            <a:spAutoFit/>
          </a:bodyPr>
          <a:lstStyle/>
          <a:p>
            <a:pPr marL="529590" indent="-517525">
              <a:lnSpc>
                <a:spcPct val="100000"/>
              </a:lnSpc>
              <a:spcBef>
                <a:spcPts val="135"/>
              </a:spcBef>
              <a:buSzPct val="69230"/>
              <a:buAutoNum type="arabicPeriod" startAt="2"/>
              <a:tabLst>
                <a:tab pos="529590" algn="l"/>
                <a:tab pos="530225" algn="l"/>
              </a:tabLst>
            </a:pPr>
            <a:r>
              <a:rPr sz="1950" b="1" spc="10" dirty="0">
                <a:solidFill>
                  <a:srgbClr val="000065"/>
                </a:solidFill>
                <a:latin typeface="Arial"/>
                <a:cs typeface="Arial"/>
              </a:rPr>
              <a:t>Solving</a:t>
            </a:r>
            <a:r>
              <a:rPr sz="1950" b="1" spc="-30" dirty="0">
                <a:solidFill>
                  <a:srgbClr val="000065"/>
                </a:solidFill>
                <a:latin typeface="Arial"/>
                <a:cs typeface="Arial"/>
              </a:rPr>
              <a:t> </a:t>
            </a:r>
            <a:r>
              <a:rPr sz="1950" b="1" spc="15" dirty="0">
                <a:solidFill>
                  <a:srgbClr val="000065"/>
                </a:solidFill>
                <a:latin typeface="Arial"/>
                <a:cs typeface="Arial"/>
              </a:rPr>
              <a:t>search</a:t>
            </a:r>
            <a:r>
              <a:rPr sz="1950" b="1" spc="-25" dirty="0">
                <a:solidFill>
                  <a:srgbClr val="000065"/>
                </a:solidFill>
                <a:latin typeface="Arial"/>
                <a:cs typeface="Arial"/>
              </a:rPr>
              <a:t> </a:t>
            </a:r>
            <a:r>
              <a:rPr sz="1950" b="1" spc="15" dirty="0">
                <a:solidFill>
                  <a:srgbClr val="000065"/>
                </a:solidFill>
                <a:latin typeface="Arial"/>
                <a:cs typeface="Arial"/>
              </a:rPr>
              <a:t>problems</a:t>
            </a:r>
            <a:endParaRPr sz="1950" dirty="0">
              <a:latin typeface="Arial"/>
              <a:cs typeface="Arial"/>
            </a:endParaRPr>
          </a:p>
          <a:p>
            <a:pPr marL="1035050" lvl="1" indent="-504190">
              <a:lnSpc>
                <a:spcPct val="100000"/>
              </a:lnSpc>
              <a:spcBef>
                <a:spcPts val="1350"/>
              </a:spcBef>
              <a:buClr>
                <a:srgbClr val="CC3300"/>
              </a:buClr>
              <a:buSzPct val="74285"/>
              <a:buAutoNum type="arabicPeriod"/>
              <a:tabLst>
                <a:tab pos="1035050" algn="l"/>
                <a:tab pos="1035685" algn="l"/>
              </a:tabLst>
            </a:pPr>
            <a:r>
              <a:rPr sz="1750" spc="5" dirty="0">
                <a:latin typeface="Arial MT"/>
                <a:cs typeface="Arial MT"/>
              </a:rPr>
              <a:t>Introduction</a:t>
            </a:r>
            <a:r>
              <a:rPr sz="1750" spc="-10" dirty="0">
                <a:latin typeface="Arial MT"/>
                <a:cs typeface="Arial MT"/>
              </a:rPr>
              <a:t> </a:t>
            </a:r>
            <a:r>
              <a:rPr sz="1750" spc="5" dirty="0">
                <a:latin typeface="Arial MT"/>
                <a:cs typeface="Arial MT"/>
              </a:rPr>
              <a:t>to</a:t>
            </a:r>
            <a:r>
              <a:rPr sz="1750" spc="-30" dirty="0">
                <a:latin typeface="Arial MT"/>
                <a:cs typeface="Arial MT"/>
              </a:rPr>
              <a:t> </a:t>
            </a:r>
            <a:r>
              <a:rPr sz="1750" spc="5" dirty="0">
                <a:latin typeface="Arial MT"/>
                <a:cs typeface="Arial MT"/>
              </a:rPr>
              <a:t>search</a:t>
            </a:r>
            <a:r>
              <a:rPr sz="1750" spc="-20" dirty="0">
                <a:latin typeface="Arial MT"/>
                <a:cs typeface="Arial MT"/>
              </a:rPr>
              <a:t> </a:t>
            </a:r>
            <a:r>
              <a:rPr sz="1750" spc="5" dirty="0">
                <a:latin typeface="Arial MT"/>
                <a:cs typeface="Arial MT"/>
              </a:rPr>
              <a:t>problems</a:t>
            </a:r>
            <a:endParaRPr sz="1750" dirty="0">
              <a:latin typeface="Arial MT"/>
              <a:cs typeface="Arial MT"/>
            </a:endParaRPr>
          </a:p>
          <a:p>
            <a:pPr marL="1035050" lvl="1" indent="-504190">
              <a:lnSpc>
                <a:spcPct val="100000"/>
              </a:lnSpc>
              <a:spcBef>
                <a:spcPts val="1335"/>
              </a:spcBef>
              <a:buClr>
                <a:srgbClr val="CC3300"/>
              </a:buClr>
              <a:buSzPct val="74285"/>
              <a:buAutoNum type="arabicPeriod"/>
              <a:tabLst>
                <a:tab pos="1035050" algn="l"/>
                <a:tab pos="1035685" algn="l"/>
              </a:tabLst>
            </a:pPr>
            <a:r>
              <a:rPr sz="1750" spc="5" dirty="0">
                <a:latin typeface="Arial MT"/>
                <a:cs typeface="Arial MT"/>
              </a:rPr>
              <a:t>Blind</a:t>
            </a:r>
            <a:r>
              <a:rPr sz="1750" spc="-60" dirty="0">
                <a:latin typeface="Arial MT"/>
                <a:cs typeface="Arial MT"/>
              </a:rPr>
              <a:t> </a:t>
            </a:r>
            <a:r>
              <a:rPr sz="1750" spc="5" dirty="0">
                <a:latin typeface="Arial MT"/>
                <a:cs typeface="Arial MT"/>
              </a:rPr>
              <a:t>search</a:t>
            </a:r>
            <a:endParaRPr sz="1750" dirty="0">
              <a:latin typeface="Arial MT"/>
              <a:cs typeface="Arial MT"/>
            </a:endParaRPr>
          </a:p>
          <a:p>
            <a:pPr marL="1035050" lvl="1" indent="-504190">
              <a:lnSpc>
                <a:spcPct val="100000"/>
              </a:lnSpc>
              <a:spcBef>
                <a:spcPts val="1335"/>
              </a:spcBef>
              <a:buClr>
                <a:srgbClr val="CC3300"/>
              </a:buClr>
              <a:buSzPct val="74285"/>
              <a:buAutoNum type="arabicPeriod"/>
              <a:tabLst>
                <a:tab pos="1035050" algn="l"/>
                <a:tab pos="1035685" algn="l"/>
              </a:tabLst>
            </a:pPr>
            <a:r>
              <a:rPr sz="1750" spc="5" dirty="0">
                <a:latin typeface="Arial MT"/>
                <a:cs typeface="Arial MT"/>
              </a:rPr>
              <a:t>Informed/heuristic</a:t>
            </a:r>
            <a:r>
              <a:rPr sz="1750" spc="-35" dirty="0">
                <a:latin typeface="Arial MT"/>
                <a:cs typeface="Arial MT"/>
              </a:rPr>
              <a:t> </a:t>
            </a:r>
            <a:r>
              <a:rPr sz="1750" spc="5" dirty="0">
                <a:latin typeface="Arial MT"/>
                <a:cs typeface="Arial MT"/>
              </a:rPr>
              <a:t>search</a:t>
            </a:r>
            <a:endParaRPr sz="1750" dirty="0">
              <a:latin typeface="Arial MT"/>
              <a:cs typeface="Arial MT"/>
            </a:endParaRPr>
          </a:p>
          <a:p>
            <a:pPr marL="1035050" lvl="1" indent="-504190">
              <a:lnSpc>
                <a:spcPct val="100000"/>
              </a:lnSpc>
              <a:spcBef>
                <a:spcPts val="1340"/>
              </a:spcBef>
              <a:buClr>
                <a:srgbClr val="CC3300"/>
              </a:buClr>
              <a:buSzPct val="74285"/>
              <a:buAutoNum type="arabicPeriod"/>
              <a:tabLst>
                <a:tab pos="1035050" algn="l"/>
                <a:tab pos="1035685" algn="l"/>
              </a:tabLst>
            </a:pPr>
            <a:r>
              <a:rPr sz="1750" spc="5" dirty="0">
                <a:latin typeface="Arial MT"/>
                <a:cs typeface="Arial MT"/>
              </a:rPr>
              <a:t>Adversary</a:t>
            </a:r>
            <a:r>
              <a:rPr sz="1750" spc="-20" dirty="0">
                <a:latin typeface="Arial MT"/>
                <a:cs typeface="Arial MT"/>
              </a:rPr>
              <a:t> </a:t>
            </a:r>
            <a:r>
              <a:rPr sz="1750" spc="5" dirty="0">
                <a:latin typeface="Arial MT"/>
                <a:cs typeface="Arial MT"/>
              </a:rPr>
              <a:t>search</a:t>
            </a:r>
            <a:r>
              <a:rPr sz="1750" spc="-15" dirty="0">
                <a:latin typeface="Arial MT"/>
                <a:cs typeface="Arial MT"/>
              </a:rPr>
              <a:t> </a:t>
            </a:r>
            <a:r>
              <a:rPr sz="1750" spc="5" dirty="0">
                <a:latin typeface="Arial MT"/>
                <a:cs typeface="Arial MT"/>
              </a:rPr>
              <a:t>Constraint</a:t>
            </a:r>
            <a:r>
              <a:rPr sz="1750" spc="-30" dirty="0">
                <a:latin typeface="Arial MT"/>
                <a:cs typeface="Arial MT"/>
              </a:rPr>
              <a:t> </a:t>
            </a:r>
            <a:r>
              <a:rPr sz="1750" spc="5" dirty="0">
                <a:latin typeface="Arial MT"/>
                <a:cs typeface="Arial MT"/>
              </a:rPr>
              <a:t>satisfaction</a:t>
            </a:r>
            <a:r>
              <a:rPr sz="1750" spc="-40" dirty="0">
                <a:latin typeface="Arial MT"/>
                <a:cs typeface="Arial MT"/>
              </a:rPr>
              <a:t> </a:t>
            </a:r>
            <a:r>
              <a:rPr sz="1750" spc="5" dirty="0">
                <a:latin typeface="Arial MT"/>
                <a:cs typeface="Arial MT"/>
              </a:rPr>
              <a:t>problems</a:t>
            </a:r>
            <a:endParaRPr sz="1750" dirty="0">
              <a:latin typeface="Arial MT"/>
              <a:cs typeface="Arial MT"/>
            </a:endParaRPr>
          </a:p>
          <a:p>
            <a:pPr marL="552450" indent="-504190">
              <a:lnSpc>
                <a:spcPct val="100000"/>
              </a:lnSpc>
              <a:spcBef>
                <a:spcPts val="1350"/>
              </a:spcBef>
              <a:buSzPct val="69230"/>
              <a:buAutoNum type="arabicPeriod" startAt="2"/>
              <a:tabLst>
                <a:tab pos="552450" algn="l"/>
                <a:tab pos="553085" algn="l"/>
              </a:tabLst>
            </a:pPr>
            <a:r>
              <a:rPr sz="1950" b="1" spc="15" dirty="0">
                <a:solidFill>
                  <a:srgbClr val="000065"/>
                </a:solidFill>
                <a:latin typeface="Arial"/>
                <a:cs typeface="Arial"/>
              </a:rPr>
              <a:t>Knowledge</a:t>
            </a:r>
            <a:r>
              <a:rPr sz="1950" b="1" spc="-30" dirty="0">
                <a:solidFill>
                  <a:srgbClr val="000065"/>
                </a:solidFill>
                <a:latin typeface="Arial"/>
                <a:cs typeface="Arial"/>
              </a:rPr>
              <a:t> </a:t>
            </a:r>
            <a:r>
              <a:rPr sz="1950" b="1" spc="10" dirty="0">
                <a:solidFill>
                  <a:srgbClr val="000065"/>
                </a:solidFill>
                <a:latin typeface="Arial"/>
                <a:cs typeface="Arial"/>
              </a:rPr>
              <a:t>representation</a:t>
            </a:r>
            <a:endParaRPr sz="1950" dirty="0">
              <a:latin typeface="Arial"/>
              <a:cs typeface="Arial"/>
            </a:endParaRPr>
          </a:p>
          <a:p>
            <a:pPr marL="1035050" lvl="1" indent="-504190">
              <a:lnSpc>
                <a:spcPct val="100000"/>
              </a:lnSpc>
              <a:spcBef>
                <a:spcPts val="1350"/>
              </a:spcBef>
              <a:buClr>
                <a:srgbClr val="CC3300"/>
              </a:buClr>
              <a:buSzPct val="74285"/>
              <a:buAutoNum type="arabicPeriod"/>
              <a:tabLst>
                <a:tab pos="1035050" algn="l"/>
                <a:tab pos="1035685" algn="l"/>
              </a:tabLst>
            </a:pPr>
            <a:r>
              <a:rPr sz="1750" dirty="0">
                <a:latin typeface="Arial MT"/>
                <a:cs typeface="Arial MT"/>
              </a:rPr>
              <a:t>Introduction</a:t>
            </a:r>
            <a:r>
              <a:rPr sz="1750" spc="-5" dirty="0">
                <a:latin typeface="Arial MT"/>
                <a:cs typeface="Arial MT"/>
              </a:rPr>
              <a:t> </a:t>
            </a:r>
            <a:r>
              <a:rPr sz="1750" dirty="0">
                <a:latin typeface="Arial MT"/>
                <a:cs typeface="Arial MT"/>
              </a:rPr>
              <a:t>to</a:t>
            </a:r>
            <a:r>
              <a:rPr sz="1750" spc="-25" dirty="0">
                <a:latin typeface="Arial MT"/>
                <a:cs typeface="Arial MT"/>
              </a:rPr>
              <a:t> </a:t>
            </a:r>
            <a:r>
              <a:rPr sz="1750" dirty="0">
                <a:latin typeface="Arial MT"/>
                <a:cs typeface="Arial MT"/>
              </a:rPr>
              <a:t>knowledge representation</a:t>
            </a:r>
          </a:p>
          <a:p>
            <a:pPr marL="1035050" lvl="1" indent="-504190">
              <a:lnSpc>
                <a:spcPct val="100000"/>
              </a:lnSpc>
              <a:spcBef>
                <a:spcPts val="1335"/>
              </a:spcBef>
              <a:buClr>
                <a:srgbClr val="CC3300"/>
              </a:buClr>
              <a:buSzPct val="74285"/>
              <a:buAutoNum type="arabicPeriod"/>
              <a:tabLst>
                <a:tab pos="1035050" algn="l"/>
                <a:tab pos="1035685" algn="l"/>
              </a:tabLst>
            </a:pPr>
            <a:r>
              <a:rPr sz="1750" dirty="0">
                <a:latin typeface="Arial MT"/>
                <a:cs typeface="Arial MT"/>
              </a:rPr>
              <a:t>Knowledge</a:t>
            </a:r>
            <a:r>
              <a:rPr sz="1750" spc="-5" dirty="0">
                <a:latin typeface="Arial MT"/>
                <a:cs typeface="Arial MT"/>
              </a:rPr>
              <a:t> </a:t>
            </a:r>
            <a:r>
              <a:rPr sz="1750" dirty="0">
                <a:latin typeface="Arial MT"/>
                <a:cs typeface="Arial MT"/>
              </a:rPr>
              <a:t>representation based</a:t>
            </a:r>
            <a:r>
              <a:rPr sz="1750" spc="-30" dirty="0">
                <a:latin typeface="Arial MT"/>
                <a:cs typeface="Arial MT"/>
              </a:rPr>
              <a:t> </a:t>
            </a:r>
            <a:r>
              <a:rPr sz="1750" spc="5" dirty="0">
                <a:latin typeface="Arial MT"/>
                <a:cs typeface="Arial MT"/>
              </a:rPr>
              <a:t>on</a:t>
            </a:r>
            <a:r>
              <a:rPr sz="1750" spc="-5" dirty="0">
                <a:latin typeface="Arial MT"/>
                <a:cs typeface="Arial MT"/>
              </a:rPr>
              <a:t> </a:t>
            </a:r>
            <a:r>
              <a:rPr sz="1750" spc="5" dirty="0">
                <a:latin typeface="Arial MT"/>
                <a:cs typeface="Arial MT"/>
              </a:rPr>
              <a:t>logics</a:t>
            </a:r>
            <a:endParaRPr sz="1750" dirty="0">
              <a:latin typeface="Arial MT"/>
              <a:cs typeface="Arial MT"/>
            </a:endParaRPr>
          </a:p>
          <a:p>
            <a:pPr marL="1035050" lvl="1" indent="-504190">
              <a:lnSpc>
                <a:spcPct val="100000"/>
              </a:lnSpc>
              <a:spcBef>
                <a:spcPts val="1340"/>
              </a:spcBef>
              <a:buClr>
                <a:srgbClr val="CC3300"/>
              </a:buClr>
              <a:buSzPct val="74285"/>
              <a:buAutoNum type="arabicPeriod"/>
              <a:tabLst>
                <a:tab pos="1035050" algn="l"/>
                <a:tab pos="1035685" algn="l"/>
              </a:tabLst>
            </a:pPr>
            <a:r>
              <a:rPr sz="1750" dirty="0">
                <a:latin typeface="Arial MT"/>
                <a:cs typeface="Arial MT"/>
              </a:rPr>
              <a:t>Knowledge</a:t>
            </a:r>
            <a:r>
              <a:rPr sz="1750" spc="-15" dirty="0">
                <a:latin typeface="Arial MT"/>
                <a:cs typeface="Arial MT"/>
              </a:rPr>
              <a:t> </a:t>
            </a:r>
            <a:r>
              <a:rPr sz="1750" dirty="0">
                <a:latin typeface="Arial MT"/>
                <a:cs typeface="Arial MT"/>
              </a:rPr>
              <a:t>and</a:t>
            </a:r>
            <a:r>
              <a:rPr sz="1750" spc="-30" dirty="0">
                <a:latin typeface="Arial MT"/>
                <a:cs typeface="Arial MT"/>
              </a:rPr>
              <a:t> </a:t>
            </a:r>
            <a:r>
              <a:rPr sz="1750" dirty="0">
                <a:latin typeface="Arial MT"/>
                <a:cs typeface="Arial MT"/>
              </a:rPr>
              <a:t>uncertainty</a:t>
            </a:r>
          </a:p>
          <a:p>
            <a:pPr marL="1035050" lvl="1" indent="-504190">
              <a:lnSpc>
                <a:spcPct val="100000"/>
              </a:lnSpc>
              <a:spcBef>
                <a:spcPts val="1330"/>
              </a:spcBef>
              <a:buClr>
                <a:srgbClr val="CC3300"/>
              </a:buClr>
              <a:buSzPct val="74285"/>
              <a:buAutoNum type="arabicPeriod"/>
              <a:tabLst>
                <a:tab pos="1035050" algn="l"/>
                <a:tab pos="1035685" algn="l"/>
              </a:tabLst>
            </a:pPr>
            <a:r>
              <a:rPr sz="1750" spc="5" dirty="0">
                <a:latin typeface="Arial MT"/>
                <a:cs typeface="Arial MT"/>
              </a:rPr>
              <a:t>Fuzzy</a:t>
            </a:r>
            <a:r>
              <a:rPr sz="1750" spc="-55" dirty="0">
                <a:latin typeface="Arial MT"/>
                <a:cs typeface="Arial MT"/>
              </a:rPr>
              <a:t> </a:t>
            </a:r>
            <a:r>
              <a:rPr sz="1750" spc="5" dirty="0">
                <a:latin typeface="Arial MT"/>
                <a:cs typeface="Arial MT"/>
              </a:rPr>
              <a:t>Logics</a:t>
            </a:r>
            <a:endParaRPr sz="1750" dirty="0">
              <a:latin typeface="Arial MT"/>
              <a:cs typeface="Arial MT"/>
            </a:endParaRPr>
          </a:p>
          <a:p>
            <a:pPr marL="552450" indent="-504190">
              <a:lnSpc>
                <a:spcPct val="100000"/>
              </a:lnSpc>
              <a:spcBef>
                <a:spcPts val="1355"/>
              </a:spcBef>
              <a:buSzPct val="69230"/>
              <a:buAutoNum type="arabicPeriod" startAt="2"/>
              <a:tabLst>
                <a:tab pos="552450" algn="l"/>
                <a:tab pos="553085" algn="l"/>
              </a:tabLst>
            </a:pPr>
            <a:r>
              <a:rPr sz="1950" b="1" spc="10" dirty="0">
                <a:solidFill>
                  <a:srgbClr val="000065"/>
                </a:solidFill>
                <a:latin typeface="Arial"/>
                <a:cs typeface="Arial"/>
              </a:rPr>
              <a:t>Lisp</a:t>
            </a:r>
            <a:endParaRPr sz="1950" dirty="0">
              <a:latin typeface="Arial"/>
              <a:cs typeface="Arial"/>
            </a:endParaRPr>
          </a:p>
        </p:txBody>
      </p:sp>
      <p:sp>
        <p:nvSpPr>
          <p:cNvPr id="8" name="object 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26</a:t>
            </a:fld>
            <a:endParaRPr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1" name="object 11"/>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4817" y="24637"/>
            <a:ext cx="5843270" cy="764540"/>
          </a:xfrm>
          <a:prstGeom prst="rect">
            <a:avLst/>
          </a:prstGeom>
        </p:spPr>
        <p:txBody>
          <a:bodyPr vert="horz" wrap="square" lIns="0" tIns="12065" rIns="0" bIns="0" rtlCol="0">
            <a:spAutoFit/>
          </a:bodyPr>
          <a:lstStyle/>
          <a:p>
            <a:pPr marL="12700">
              <a:lnSpc>
                <a:spcPct val="100000"/>
              </a:lnSpc>
              <a:spcBef>
                <a:spcPts val="95"/>
              </a:spcBef>
            </a:pPr>
            <a:r>
              <a:rPr sz="4850" spc="-10" dirty="0"/>
              <a:t>Detailed</a:t>
            </a:r>
            <a:r>
              <a:rPr sz="4850" spc="-15" dirty="0"/>
              <a:t> </a:t>
            </a:r>
            <a:r>
              <a:rPr sz="4850" spc="-5" dirty="0"/>
              <a:t>Outline</a:t>
            </a:r>
            <a:r>
              <a:rPr sz="4850" spc="-15" dirty="0"/>
              <a:t> </a:t>
            </a:r>
            <a:r>
              <a:rPr sz="4850" spc="-10" dirty="0"/>
              <a:t>AI2</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txBox="1"/>
          <p:nvPr/>
        </p:nvSpPr>
        <p:spPr>
          <a:xfrm>
            <a:off x="900817" y="1417574"/>
            <a:ext cx="157480" cy="213995"/>
          </a:xfrm>
          <a:prstGeom prst="rect">
            <a:avLst/>
          </a:prstGeom>
        </p:spPr>
        <p:txBody>
          <a:bodyPr vert="horz" wrap="square" lIns="0" tIns="17145" rIns="0" bIns="0" rtlCol="0">
            <a:spAutoFit/>
          </a:bodyPr>
          <a:lstStyle/>
          <a:p>
            <a:pPr marL="12700">
              <a:lnSpc>
                <a:spcPct val="100000"/>
              </a:lnSpc>
              <a:spcBef>
                <a:spcPts val="135"/>
              </a:spcBef>
            </a:pPr>
            <a:r>
              <a:rPr sz="1200" b="1" spc="15" dirty="0">
                <a:solidFill>
                  <a:srgbClr val="000065"/>
                </a:solidFill>
                <a:latin typeface="Arial"/>
                <a:cs typeface="Arial"/>
              </a:rPr>
              <a:t>5.</a:t>
            </a:r>
            <a:endParaRPr sz="1200">
              <a:latin typeface="Arial"/>
              <a:cs typeface="Arial"/>
            </a:endParaRPr>
          </a:p>
        </p:txBody>
      </p:sp>
      <p:sp>
        <p:nvSpPr>
          <p:cNvPr id="7" name="object 7"/>
          <p:cNvSpPr txBox="1"/>
          <p:nvPr/>
        </p:nvSpPr>
        <p:spPr>
          <a:xfrm>
            <a:off x="1418215" y="1350518"/>
            <a:ext cx="1858010" cy="294640"/>
          </a:xfrm>
          <a:prstGeom prst="rect">
            <a:avLst/>
          </a:prstGeom>
        </p:spPr>
        <p:txBody>
          <a:bodyPr vert="horz" wrap="square" lIns="0" tIns="13970" rIns="0" bIns="0" rtlCol="0">
            <a:spAutoFit/>
          </a:bodyPr>
          <a:lstStyle/>
          <a:p>
            <a:pPr marL="12700">
              <a:lnSpc>
                <a:spcPct val="100000"/>
              </a:lnSpc>
              <a:spcBef>
                <a:spcPts val="110"/>
              </a:spcBef>
            </a:pPr>
            <a:r>
              <a:rPr sz="1750" b="1" spc="5" dirty="0">
                <a:solidFill>
                  <a:srgbClr val="000065"/>
                </a:solidFill>
                <a:latin typeface="Arial"/>
                <a:cs typeface="Arial"/>
              </a:rPr>
              <a:t>Machine</a:t>
            </a:r>
            <a:r>
              <a:rPr sz="1750" b="1" spc="-50" dirty="0">
                <a:solidFill>
                  <a:srgbClr val="000065"/>
                </a:solidFill>
                <a:latin typeface="Arial"/>
                <a:cs typeface="Arial"/>
              </a:rPr>
              <a:t> </a:t>
            </a:r>
            <a:r>
              <a:rPr sz="1750" b="1" spc="5" dirty="0">
                <a:solidFill>
                  <a:srgbClr val="000065"/>
                </a:solidFill>
                <a:latin typeface="Arial"/>
                <a:cs typeface="Arial"/>
              </a:rPr>
              <a:t>learning</a:t>
            </a:r>
            <a:endParaRPr sz="1750">
              <a:latin typeface="Arial"/>
              <a:cs typeface="Arial"/>
            </a:endParaRPr>
          </a:p>
        </p:txBody>
      </p:sp>
      <p:sp>
        <p:nvSpPr>
          <p:cNvPr id="8" name="object 8"/>
          <p:cNvSpPr txBox="1"/>
          <p:nvPr/>
        </p:nvSpPr>
        <p:spPr>
          <a:xfrm>
            <a:off x="1419740" y="1836674"/>
            <a:ext cx="147955" cy="201930"/>
          </a:xfrm>
          <a:prstGeom prst="rect">
            <a:avLst/>
          </a:prstGeom>
        </p:spPr>
        <p:txBody>
          <a:bodyPr vert="horz" wrap="square" lIns="0" tIns="13335" rIns="0" bIns="0" rtlCol="0">
            <a:spAutoFit/>
          </a:bodyPr>
          <a:lstStyle/>
          <a:p>
            <a:pPr marL="12700">
              <a:lnSpc>
                <a:spcPct val="100000"/>
              </a:lnSpc>
              <a:spcBef>
                <a:spcPts val="105"/>
              </a:spcBef>
            </a:pPr>
            <a:r>
              <a:rPr sz="1150" spc="-5" dirty="0">
                <a:solidFill>
                  <a:srgbClr val="CC3300"/>
                </a:solidFill>
                <a:latin typeface="Arial MT"/>
                <a:cs typeface="Arial MT"/>
              </a:rPr>
              <a:t>1.</a:t>
            </a:r>
            <a:endParaRPr sz="1150">
              <a:latin typeface="Arial MT"/>
              <a:cs typeface="Arial MT"/>
            </a:endParaRPr>
          </a:p>
        </p:txBody>
      </p:sp>
      <p:sp>
        <p:nvSpPr>
          <p:cNvPr id="9" name="object 9"/>
          <p:cNvSpPr txBox="1"/>
          <p:nvPr/>
        </p:nvSpPr>
        <p:spPr>
          <a:xfrm>
            <a:off x="1901323" y="1787906"/>
            <a:ext cx="2804160" cy="260985"/>
          </a:xfrm>
          <a:prstGeom prst="rect">
            <a:avLst/>
          </a:prstGeom>
        </p:spPr>
        <p:txBody>
          <a:bodyPr vert="horz" wrap="square" lIns="0" tIns="11430" rIns="0" bIns="0" rtlCol="0">
            <a:spAutoFit/>
          </a:bodyPr>
          <a:lstStyle/>
          <a:p>
            <a:pPr marL="12700">
              <a:lnSpc>
                <a:spcPct val="100000"/>
              </a:lnSpc>
              <a:spcBef>
                <a:spcPts val="90"/>
              </a:spcBef>
            </a:pPr>
            <a:r>
              <a:rPr sz="1550" spc="-10" dirty="0">
                <a:latin typeface="Arial MT"/>
                <a:cs typeface="Arial MT"/>
              </a:rPr>
              <a:t>Introduction</a:t>
            </a:r>
            <a:r>
              <a:rPr sz="1550" spc="-45" dirty="0">
                <a:latin typeface="Arial MT"/>
                <a:cs typeface="Arial MT"/>
              </a:rPr>
              <a:t> </a:t>
            </a:r>
            <a:r>
              <a:rPr sz="1550" spc="-10" dirty="0">
                <a:latin typeface="Arial MT"/>
                <a:cs typeface="Arial MT"/>
              </a:rPr>
              <a:t>to</a:t>
            </a:r>
            <a:r>
              <a:rPr sz="1550" spc="-20" dirty="0">
                <a:latin typeface="Arial MT"/>
                <a:cs typeface="Arial MT"/>
              </a:rPr>
              <a:t> </a:t>
            </a:r>
            <a:r>
              <a:rPr sz="1550" spc="-10" dirty="0">
                <a:latin typeface="Arial MT"/>
                <a:cs typeface="Arial MT"/>
              </a:rPr>
              <a:t>machine</a:t>
            </a:r>
            <a:r>
              <a:rPr sz="1550" spc="-45" dirty="0">
                <a:latin typeface="Arial MT"/>
                <a:cs typeface="Arial MT"/>
              </a:rPr>
              <a:t> </a:t>
            </a:r>
            <a:r>
              <a:rPr sz="1550" spc="-10" dirty="0">
                <a:latin typeface="Arial MT"/>
                <a:cs typeface="Arial MT"/>
              </a:rPr>
              <a:t>learning</a:t>
            </a:r>
            <a:endParaRPr sz="1550" dirty="0">
              <a:latin typeface="Arial MT"/>
              <a:cs typeface="Arial MT"/>
            </a:endParaRPr>
          </a:p>
        </p:txBody>
      </p:sp>
      <p:sp>
        <p:nvSpPr>
          <p:cNvPr id="10" name="object 10"/>
          <p:cNvSpPr txBox="1"/>
          <p:nvPr/>
        </p:nvSpPr>
        <p:spPr>
          <a:xfrm>
            <a:off x="1419740" y="2239772"/>
            <a:ext cx="147955" cy="201930"/>
          </a:xfrm>
          <a:prstGeom prst="rect">
            <a:avLst/>
          </a:prstGeom>
        </p:spPr>
        <p:txBody>
          <a:bodyPr vert="horz" wrap="square" lIns="0" tIns="13335" rIns="0" bIns="0" rtlCol="0">
            <a:spAutoFit/>
          </a:bodyPr>
          <a:lstStyle/>
          <a:p>
            <a:pPr marL="12700">
              <a:lnSpc>
                <a:spcPct val="100000"/>
              </a:lnSpc>
              <a:spcBef>
                <a:spcPts val="105"/>
              </a:spcBef>
            </a:pPr>
            <a:r>
              <a:rPr sz="1150" spc="-5" dirty="0">
                <a:solidFill>
                  <a:srgbClr val="CC3300"/>
                </a:solidFill>
                <a:latin typeface="Arial MT"/>
                <a:cs typeface="Arial MT"/>
              </a:rPr>
              <a:t>2.</a:t>
            </a:r>
            <a:endParaRPr sz="1150">
              <a:latin typeface="Arial MT"/>
              <a:cs typeface="Arial MT"/>
            </a:endParaRPr>
          </a:p>
        </p:txBody>
      </p:sp>
      <p:sp>
        <p:nvSpPr>
          <p:cNvPr id="11" name="object 11"/>
          <p:cNvSpPr txBox="1"/>
          <p:nvPr/>
        </p:nvSpPr>
        <p:spPr>
          <a:xfrm>
            <a:off x="1901323" y="2191004"/>
            <a:ext cx="1753235" cy="260985"/>
          </a:xfrm>
          <a:prstGeom prst="rect">
            <a:avLst/>
          </a:prstGeom>
        </p:spPr>
        <p:txBody>
          <a:bodyPr vert="horz" wrap="square" lIns="0" tIns="11430" rIns="0" bIns="0" rtlCol="0">
            <a:spAutoFit/>
          </a:bodyPr>
          <a:lstStyle/>
          <a:p>
            <a:pPr marL="12700">
              <a:lnSpc>
                <a:spcPct val="100000"/>
              </a:lnSpc>
              <a:spcBef>
                <a:spcPts val="90"/>
              </a:spcBef>
            </a:pPr>
            <a:r>
              <a:rPr sz="1550" spc="-5" dirty="0">
                <a:latin typeface="Arial MT"/>
                <a:cs typeface="Arial MT"/>
              </a:rPr>
              <a:t>Supervised</a:t>
            </a:r>
            <a:r>
              <a:rPr sz="1550" spc="-95" dirty="0">
                <a:latin typeface="Arial MT"/>
                <a:cs typeface="Arial MT"/>
              </a:rPr>
              <a:t> </a:t>
            </a:r>
            <a:r>
              <a:rPr sz="1550" spc="-5" dirty="0">
                <a:latin typeface="Arial MT"/>
                <a:cs typeface="Arial MT"/>
              </a:rPr>
              <a:t>learning</a:t>
            </a:r>
            <a:endParaRPr sz="1550">
              <a:latin typeface="Arial MT"/>
              <a:cs typeface="Arial MT"/>
            </a:endParaRPr>
          </a:p>
        </p:txBody>
      </p:sp>
      <p:sp>
        <p:nvSpPr>
          <p:cNvPr id="12" name="object 12"/>
          <p:cNvSpPr txBox="1"/>
          <p:nvPr/>
        </p:nvSpPr>
        <p:spPr>
          <a:xfrm>
            <a:off x="1902847" y="2606293"/>
            <a:ext cx="132080" cy="178435"/>
          </a:xfrm>
          <a:prstGeom prst="rect">
            <a:avLst/>
          </a:prstGeom>
        </p:spPr>
        <p:txBody>
          <a:bodyPr vert="horz" wrap="square" lIns="0" tIns="12700" rIns="0" bIns="0" rtlCol="0">
            <a:spAutoFit/>
          </a:bodyPr>
          <a:lstStyle/>
          <a:p>
            <a:pPr marL="12700">
              <a:lnSpc>
                <a:spcPct val="100000"/>
              </a:lnSpc>
              <a:spcBef>
                <a:spcPts val="100"/>
              </a:spcBef>
            </a:pPr>
            <a:r>
              <a:rPr sz="1000" b="1" dirty="0">
                <a:solidFill>
                  <a:srgbClr val="CC3300"/>
                </a:solidFill>
                <a:latin typeface="Arial"/>
                <a:cs typeface="Arial"/>
              </a:rPr>
              <a:t>1.</a:t>
            </a:r>
            <a:endParaRPr sz="1000">
              <a:latin typeface="Arial"/>
              <a:cs typeface="Arial"/>
            </a:endParaRPr>
          </a:p>
        </p:txBody>
      </p:sp>
      <p:sp>
        <p:nvSpPr>
          <p:cNvPr id="13" name="object 13"/>
          <p:cNvSpPr txBox="1"/>
          <p:nvPr/>
        </p:nvSpPr>
        <p:spPr>
          <a:xfrm>
            <a:off x="2418721" y="2537713"/>
            <a:ext cx="7019925" cy="495300"/>
          </a:xfrm>
          <a:prstGeom prst="rect">
            <a:avLst/>
          </a:prstGeom>
        </p:spPr>
        <p:txBody>
          <a:bodyPr vert="horz" wrap="square" lIns="0" tIns="20320" rIns="0" bIns="0" rtlCol="0">
            <a:spAutoFit/>
          </a:bodyPr>
          <a:lstStyle/>
          <a:p>
            <a:pPr marL="12700" marR="5080">
              <a:lnSpc>
                <a:spcPts val="1850"/>
              </a:lnSpc>
              <a:spcBef>
                <a:spcPts val="160"/>
              </a:spcBef>
            </a:pPr>
            <a:r>
              <a:rPr sz="1550" b="1" spc="-10" dirty="0">
                <a:solidFill>
                  <a:srgbClr val="000065"/>
                </a:solidFill>
                <a:latin typeface="Arial"/>
                <a:cs typeface="Arial"/>
              </a:rPr>
              <a:t>Decision</a:t>
            </a:r>
            <a:r>
              <a:rPr sz="1550" b="1" spc="-35" dirty="0">
                <a:solidFill>
                  <a:srgbClr val="000065"/>
                </a:solidFill>
                <a:latin typeface="Arial"/>
                <a:cs typeface="Arial"/>
              </a:rPr>
              <a:t> </a:t>
            </a:r>
            <a:r>
              <a:rPr sz="1550" b="1" spc="-10" dirty="0">
                <a:solidFill>
                  <a:srgbClr val="000065"/>
                </a:solidFill>
                <a:latin typeface="Arial"/>
                <a:cs typeface="Arial"/>
              </a:rPr>
              <a:t>trees,</a:t>
            </a:r>
            <a:r>
              <a:rPr sz="1550" b="1" spc="-20" dirty="0">
                <a:solidFill>
                  <a:srgbClr val="000065"/>
                </a:solidFill>
                <a:latin typeface="Arial"/>
                <a:cs typeface="Arial"/>
              </a:rPr>
              <a:t> </a:t>
            </a:r>
            <a:r>
              <a:rPr sz="1550" b="1" spc="-10" dirty="0">
                <a:solidFill>
                  <a:srgbClr val="000065"/>
                </a:solidFill>
                <a:latin typeface="Arial"/>
                <a:cs typeface="Arial"/>
              </a:rPr>
              <a:t>Instance-based</a:t>
            </a:r>
            <a:r>
              <a:rPr sz="1550" b="1" spc="-30" dirty="0">
                <a:solidFill>
                  <a:srgbClr val="000065"/>
                </a:solidFill>
                <a:latin typeface="Arial"/>
                <a:cs typeface="Arial"/>
              </a:rPr>
              <a:t> </a:t>
            </a:r>
            <a:r>
              <a:rPr sz="1550" b="1" spc="-10" dirty="0">
                <a:solidFill>
                  <a:srgbClr val="000065"/>
                </a:solidFill>
                <a:latin typeface="Arial"/>
                <a:cs typeface="Arial"/>
              </a:rPr>
              <a:t>learning,</a:t>
            </a:r>
            <a:r>
              <a:rPr sz="1550" b="1" spc="-30" dirty="0">
                <a:solidFill>
                  <a:srgbClr val="000065"/>
                </a:solidFill>
                <a:latin typeface="Arial"/>
                <a:cs typeface="Arial"/>
              </a:rPr>
              <a:t> </a:t>
            </a:r>
            <a:r>
              <a:rPr sz="1550" b="1" spc="-5" dirty="0">
                <a:solidFill>
                  <a:srgbClr val="000065"/>
                </a:solidFill>
                <a:latin typeface="Arial"/>
                <a:cs typeface="Arial"/>
              </a:rPr>
              <a:t>Bayesian</a:t>
            </a:r>
            <a:r>
              <a:rPr sz="1550" b="1" spc="-30" dirty="0">
                <a:solidFill>
                  <a:srgbClr val="000065"/>
                </a:solidFill>
                <a:latin typeface="Arial"/>
                <a:cs typeface="Arial"/>
              </a:rPr>
              <a:t> </a:t>
            </a:r>
            <a:r>
              <a:rPr sz="1550" b="1" spc="-5" dirty="0">
                <a:solidFill>
                  <a:srgbClr val="000065"/>
                </a:solidFill>
                <a:latin typeface="Arial"/>
                <a:cs typeface="Arial"/>
              </a:rPr>
              <a:t>decision</a:t>
            </a:r>
            <a:r>
              <a:rPr sz="1550" b="1" spc="-30" dirty="0">
                <a:solidFill>
                  <a:srgbClr val="000065"/>
                </a:solidFill>
                <a:latin typeface="Arial"/>
                <a:cs typeface="Arial"/>
              </a:rPr>
              <a:t> </a:t>
            </a:r>
            <a:r>
              <a:rPr sz="1550" b="1" spc="-5" dirty="0">
                <a:solidFill>
                  <a:srgbClr val="000065"/>
                </a:solidFill>
                <a:latin typeface="Arial"/>
                <a:cs typeface="Arial"/>
              </a:rPr>
              <a:t>theory,</a:t>
            </a:r>
            <a:r>
              <a:rPr sz="1550" b="1" spc="-30" dirty="0">
                <a:solidFill>
                  <a:srgbClr val="000065"/>
                </a:solidFill>
                <a:latin typeface="Arial"/>
                <a:cs typeface="Arial"/>
              </a:rPr>
              <a:t> </a:t>
            </a:r>
            <a:r>
              <a:rPr sz="1550" b="1" spc="-5" dirty="0">
                <a:solidFill>
                  <a:srgbClr val="000065"/>
                </a:solidFill>
                <a:latin typeface="Arial"/>
                <a:cs typeface="Arial"/>
              </a:rPr>
              <a:t>Support </a:t>
            </a:r>
            <a:r>
              <a:rPr sz="1550" b="1" spc="-415" dirty="0">
                <a:solidFill>
                  <a:srgbClr val="000065"/>
                </a:solidFill>
                <a:latin typeface="Arial"/>
                <a:cs typeface="Arial"/>
              </a:rPr>
              <a:t> </a:t>
            </a:r>
            <a:r>
              <a:rPr sz="1550" b="1" spc="-5" dirty="0">
                <a:solidFill>
                  <a:srgbClr val="000065"/>
                </a:solidFill>
                <a:latin typeface="Arial"/>
                <a:cs typeface="Arial"/>
              </a:rPr>
              <a:t>vector</a:t>
            </a:r>
            <a:r>
              <a:rPr sz="1550" b="1" spc="-30" dirty="0">
                <a:solidFill>
                  <a:srgbClr val="000065"/>
                </a:solidFill>
                <a:latin typeface="Arial"/>
                <a:cs typeface="Arial"/>
              </a:rPr>
              <a:t> </a:t>
            </a:r>
            <a:r>
              <a:rPr sz="1550" b="1" spc="-5" dirty="0">
                <a:solidFill>
                  <a:srgbClr val="000065"/>
                </a:solidFill>
                <a:latin typeface="Arial"/>
                <a:cs typeface="Arial"/>
              </a:rPr>
              <a:t>machines</a:t>
            </a:r>
            <a:r>
              <a:rPr sz="1550" b="1" spc="-25" dirty="0">
                <a:solidFill>
                  <a:srgbClr val="000065"/>
                </a:solidFill>
                <a:latin typeface="Arial"/>
                <a:cs typeface="Arial"/>
              </a:rPr>
              <a:t> </a:t>
            </a:r>
            <a:r>
              <a:rPr sz="1550" b="1" spc="-5" dirty="0">
                <a:solidFill>
                  <a:srgbClr val="000065"/>
                </a:solidFill>
                <a:latin typeface="Arial"/>
                <a:cs typeface="Arial"/>
              </a:rPr>
              <a:t>and</a:t>
            </a:r>
            <a:r>
              <a:rPr sz="1550" b="1" spc="-25" dirty="0">
                <a:solidFill>
                  <a:srgbClr val="000065"/>
                </a:solidFill>
                <a:latin typeface="Arial"/>
                <a:cs typeface="Arial"/>
              </a:rPr>
              <a:t> </a:t>
            </a:r>
            <a:r>
              <a:rPr sz="1550" b="1" spc="-5" dirty="0">
                <a:solidFill>
                  <a:srgbClr val="000065"/>
                </a:solidFill>
                <a:latin typeface="Arial"/>
                <a:cs typeface="Arial"/>
              </a:rPr>
              <a:t>Neural</a:t>
            </a:r>
            <a:r>
              <a:rPr sz="1550" b="1" spc="-15" dirty="0">
                <a:solidFill>
                  <a:srgbClr val="000065"/>
                </a:solidFill>
                <a:latin typeface="Arial"/>
                <a:cs typeface="Arial"/>
              </a:rPr>
              <a:t> </a:t>
            </a:r>
            <a:r>
              <a:rPr sz="1550" b="1" spc="-5" dirty="0">
                <a:solidFill>
                  <a:srgbClr val="000065"/>
                </a:solidFill>
                <a:latin typeface="Arial"/>
                <a:cs typeface="Arial"/>
              </a:rPr>
              <a:t>networks</a:t>
            </a:r>
            <a:endParaRPr sz="1550">
              <a:latin typeface="Arial"/>
              <a:cs typeface="Arial"/>
            </a:endParaRPr>
          </a:p>
        </p:txBody>
      </p:sp>
      <p:sp>
        <p:nvSpPr>
          <p:cNvPr id="14" name="object 14"/>
          <p:cNvSpPr txBox="1"/>
          <p:nvPr/>
        </p:nvSpPr>
        <p:spPr>
          <a:xfrm>
            <a:off x="1901323" y="3175507"/>
            <a:ext cx="3868156" cy="250068"/>
          </a:xfrm>
          <a:prstGeom prst="rect">
            <a:avLst/>
          </a:prstGeom>
        </p:spPr>
        <p:txBody>
          <a:bodyPr vert="horz" wrap="square" lIns="0" tIns="11430" rIns="0" bIns="0" rtlCol="0">
            <a:spAutoFit/>
          </a:bodyPr>
          <a:lstStyle/>
          <a:p>
            <a:pPr marL="12700">
              <a:lnSpc>
                <a:spcPct val="100000"/>
              </a:lnSpc>
              <a:spcBef>
                <a:spcPts val="90"/>
              </a:spcBef>
            </a:pPr>
            <a:r>
              <a:rPr sz="1550" spc="-5" dirty="0">
                <a:latin typeface="Arial MT"/>
                <a:cs typeface="Arial MT"/>
              </a:rPr>
              <a:t>Unsupervised</a:t>
            </a:r>
            <a:r>
              <a:rPr sz="1550" spc="-45" dirty="0">
                <a:latin typeface="Arial MT"/>
                <a:cs typeface="Arial MT"/>
              </a:rPr>
              <a:t> </a:t>
            </a:r>
            <a:r>
              <a:rPr sz="1550" spc="-5" dirty="0">
                <a:latin typeface="Arial MT"/>
                <a:cs typeface="Arial MT"/>
              </a:rPr>
              <a:t>learning</a:t>
            </a:r>
            <a:r>
              <a:rPr sz="1550" spc="-45" dirty="0">
                <a:latin typeface="Arial MT"/>
                <a:cs typeface="Arial MT"/>
              </a:rPr>
              <a:t> </a:t>
            </a:r>
            <a:r>
              <a:rPr sz="1550" spc="-5" dirty="0">
                <a:latin typeface="Arial MT"/>
                <a:cs typeface="Arial MT"/>
              </a:rPr>
              <a:t>–</a:t>
            </a:r>
            <a:r>
              <a:rPr sz="1550" spc="-30" dirty="0">
                <a:latin typeface="Arial MT"/>
                <a:cs typeface="Arial MT"/>
              </a:rPr>
              <a:t> </a:t>
            </a:r>
            <a:r>
              <a:rPr sz="1550" spc="-5" dirty="0">
                <a:latin typeface="Arial MT"/>
                <a:cs typeface="Arial MT"/>
              </a:rPr>
              <a:t>association</a:t>
            </a:r>
            <a:r>
              <a:rPr sz="1550" spc="-40" dirty="0">
                <a:latin typeface="Arial MT"/>
                <a:cs typeface="Arial MT"/>
              </a:rPr>
              <a:t> </a:t>
            </a:r>
            <a:r>
              <a:rPr sz="1550" spc="-5" dirty="0">
                <a:latin typeface="Arial MT"/>
                <a:cs typeface="Arial MT"/>
              </a:rPr>
              <a:t>rules</a:t>
            </a:r>
            <a:endParaRPr sz="1550" dirty="0">
              <a:latin typeface="Arial MT"/>
              <a:cs typeface="Arial MT"/>
            </a:endParaRPr>
          </a:p>
        </p:txBody>
      </p:sp>
      <p:sp>
        <p:nvSpPr>
          <p:cNvPr id="15" name="object 15"/>
          <p:cNvSpPr/>
          <p:nvPr/>
        </p:nvSpPr>
        <p:spPr>
          <a:xfrm>
            <a:off x="309257" y="3355085"/>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16" name="object 16"/>
          <p:cNvSpPr txBox="1"/>
          <p:nvPr/>
        </p:nvSpPr>
        <p:spPr>
          <a:xfrm>
            <a:off x="1419740" y="3224275"/>
            <a:ext cx="147955" cy="201930"/>
          </a:xfrm>
          <a:prstGeom prst="rect">
            <a:avLst/>
          </a:prstGeom>
        </p:spPr>
        <p:txBody>
          <a:bodyPr vert="horz" wrap="square" lIns="0" tIns="13335" rIns="0" bIns="0" rtlCol="0">
            <a:spAutoFit/>
          </a:bodyPr>
          <a:lstStyle/>
          <a:p>
            <a:pPr marL="12700">
              <a:lnSpc>
                <a:spcPct val="100000"/>
              </a:lnSpc>
              <a:spcBef>
                <a:spcPts val="105"/>
              </a:spcBef>
            </a:pPr>
            <a:r>
              <a:rPr sz="1150" spc="-5" dirty="0">
                <a:solidFill>
                  <a:srgbClr val="CC3300"/>
                </a:solidFill>
                <a:latin typeface="Arial MT"/>
                <a:cs typeface="Arial MT"/>
              </a:rPr>
              <a:t>3</a:t>
            </a:r>
            <a:r>
              <a:rPr sz="1150" dirty="0">
                <a:solidFill>
                  <a:srgbClr val="CC3300"/>
                </a:solidFill>
                <a:latin typeface="Arial MT"/>
                <a:cs typeface="Arial MT"/>
              </a:rPr>
              <a:t>.</a:t>
            </a:r>
            <a:endParaRPr sz="1150">
              <a:latin typeface="Arial MT"/>
              <a:cs typeface="Arial MT"/>
            </a:endParaRPr>
          </a:p>
        </p:txBody>
      </p:sp>
      <p:sp>
        <p:nvSpPr>
          <p:cNvPr id="17" name="object 17"/>
          <p:cNvSpPr txBox="1"/>
          <p:nvPr/>
        </p:nvSpPr>
        <p:spPr>
          <a:xfrm>
            <a:off x="1419740" y="3627374"/>
            <a:ext cx="147955" cy="201930"/>
          </a:xfrm>
          <a:prstGeom prst="rect">
            <a:avLst/>
          </a:prstGeom>
        </p:spPr>
        <p:txBody>
          <a:bodyPr vert="horz" wrap="square" lIns="0" tIns="13335" rIns="0" bIns="0" rtlCol="0">
            <a:spAutoFit/>
          </a:bodyPr>
          <a:lstStyle/>
          <a:p>
            <a:pPr marL="12700">
              <a:lnSpc>
                <a:spcPct val="100000"/>
              </a:lnSpc>
              <a:spcBef>
                <a:spcPts val="105"/>
              </a:spcBef>
            </a:pPr>
            <a:r>
              <a:rPr sz="1150" spc="-5" dirty="0">
                <a:solidFill>
                  <a:srgbClr val="CC3300"/>
                </a:solidFill>
                <a:latin typeface="Arial MT"/>
                <a:cs typeface="Arial MT"/>
              </a:rPr>
              <a:t>4.</a:t>
            </a:r>
            <a:endParaRPr sz="1150">
              <a:latin typeface="Arial MT"/>
              <a:cs typeface="Arial MT"/>
            </a:endParaRPr>
          </a:p>
        </p:txBody>
      </p:sp>
      <p:sp>
        <p:nvSpPr>
          <p:cNvPr id="18" name="object 18"/>
          <p:cNvSpPr txBox="1"/>
          <p:nvPr/>
        </p:nvSpPr>
        <p:spPr>
          <a:xfrm>
            <a:off x="1901323" y="3578605"/>
            <a:ext cx="3022600" cy="260985"/>
          </a:xfrm>
          <a:prstGeom prst="rect">
            <a:avLst/>
          </a:prstGeom>
        </p:spPr>
        <p:txBody>
          <a:bodyPr vert="horz" wrap="square" lIns="0" tIns="11430" rIns="0" bIns="0" rtlCol="0">
            <a:spAutoFit/>
          </a:bodyPr>
          <a:lstStyle/>
          <a:p>
            <a:pPr marL="12700">
              <a:lnSpc>
                <a:spcPct val="100000"/>
              </a:lnSpc>
              <a:spcBef>
                <a:spcPts val="90"/>
              </a:spcBef>
            </a:pPr>
            <a:r>
              <a:rPr sz="1550" spc="-5" dirty="0">
                <a:latin typeface="Arial MT"/>
                <a:cs typeface="Arial MT"/>
              </a:rPr>
              <a:t>Unsupervised</a:t>
            </a:r>
            <a:r>
              <a:rPr sz="1550" spc="-50" dirty="0">
                <a:latin typeface="Arial MT"/>
                <a:cs typeface="Arial MT"/>
              </a:rPr>
              <a:t> </a:t>
            </a:r>
            <a:r>
              <a:rPr sz="1550" spc="-5" dirty="0">
                <a:latin typeface="Arial MT"/>
                <a:cs typeface="Arial MT"/>
              </a:rPr>
              <a:t>learning</a:t>
            </a:r>
            <a:r>
              <a:rPr sz="1550" spc="-50" dirty="0">
                <a:latin typeface="Arial MT"/>
                <a:cs typeface="Arial MT"/>
              </a:rPr>
              <a:t> </a:t>
            </a:r>
            <a:r>
              <a:rPr sz="1550" spc="-5" dirty="0">
                <a:latin typeface="Arial MT"/>
                <a:cs typeface="Arial MT"/>
              </a:rPr>
              <a:t>–</a:t>
            </a:r>
            <a:r>
              <a:rPr sz="1550" spc="-40" dirty="0">
                <a:latin typeface="Arial MT"/>
                <a:cs typeface="Arial MT"/>
              </a:rPr>
              <a:t> </a:t>
            </a:r>
            <a:r>
              <a:rPr sz="1550" spc="-5" dirty="0">
                <a:latin typeface="Arial MT"/>
                <a:cs typeface="Arial MT"/>
              </a:rPr>
              <a:t>clustering</a:t>
            </a:r>
            <a:endParaRPr sz="1550">
              <a:latin typeface="Arial MT"/>
              <a:cs typeface="Arial MT"/>
            </a:endParaRPr>
          </a:p>
        </p:txBody>
      </p:sp>
      <p:sp>
        <p:nvSpPr>
          <p:cNvPr id="19" name="object 19"/>
          <p:cNvSpPr txBox="1"/>
          <p:nvPr/>
        </p:nvSpPr>
        <p:spPr>
          <a:xfrm>
            <a:off x="1419740" y="4030472"/>
            <a:ext cx="147955" cy="201930"/>
          </a:xfrm>
          <a:prstGeom prst="rect">
            <a:avLst/>
          </a:prstGeom>
        </p:spPr>
        <p:txBody>
          <a:bodyPr vert="horz" wrap="square" lIns="0" tIns="13335" rIns="0" bIns="0" rtlCol="0">
            <a:spAutoFit/>
          </a:bodyPr>
          <a:lstStyle/>
          <a:p>
            <a:pPr marL="12700">
              <a:lnSpc>
                <a:spcPct val="100000"/>
              </a:lnSpc>
              <a:spcBef>
                <a:spcPts val="105"/>
              </a:spcBef>
            </a:pPr>
            <a:r>
              <a:rPr sz="1150" spc="-5" dirty="0">
                <a:solidFill>
                  <a:srgbClr val="CC3300"/>
                </a:solidFill>
                <a:latin typeface="Arial MT"/>
                <a:cs typeface="Arial MT"/>
              </a:rPr>
              <a:t>5.</a:t>
            </a:r>
            <a:endParaRPr sz="1150">
              <a:latin typeface="Arial MT"/>
              <a:cs typeface="Arial MT"/>
            </a:endParaRPr>
          </a:p>
        </p:txBody>
      </p:sp>
      <p:sp>
        <p:nvSpPr>
          <p:cNvPr id="20" name="object 20"/>
          <p:cNvSpPr txBox="1"/>
          <p:nvPr/>
        </p:nvSpPr>
        <p:spPr>
          <a:xfrm>
            <a:off x="1901323" y="3981703"/>
            <a:ext cx="2045970" cy="260985"/>
          </a:xfrm>
          <a:prstGeom prst="rect">
            <a:avLst/>
          </a:prstGeom>
        </p:spPr>
        <p:txBody>
          <a:bodyPr vert="horz" wrap="square" lIns="0" tIns="11430" rIns="0" bIns="0" rtlCol="0">
            <a:spAutoFit/>
          </a:bodyPr>
          <a:lstStyle/>
          <a:p>
            <a:pPr marL="12700">
              <a:lnSpc>
                <a:spcPct val="100000"/>
              </a:lnSpc>
              <a:spcBef>
                <a:spcPts val="90"/>
              </a:spcBef>
            </a:pPr>
            <a:r>
              <a:rPr sz="1550" spc="-10" dirty="0">
                <a:latin typeface="Arial MT"/>
                <a:cs typeface="Arial MT"/>
              </a:rPr>
              <a:t>Reinforcement</a:t>
            </a:r>
            <a:r>
              <a:rPr sz="1550" spc="-60" dirty="0">
                <a:latin typeface="Arial MT"/>
                <a:cs typeface="Arial MT"/>
              </a:rPr>
              <a:t> </a:t>
            </a:r>
            <a:r>
              <a:rPr sz="1550" spc="-10" dirty="0">
                <a:latin typeface="Arial MT"/>
                <a:cs typeface="Arial MT"/>
              </a:rPr>
              <a:t>learning</a:t>
            </a:r>
            <a:endParaRPr sz="1550">
              <a:latin typeface="Arial MT"/>
              <a:cs typeface="Arial MT"/>
            </a:endParaRPr>
          </a:p>
        </p:txBody>
      </p:sp>
      <p:sp>
        <p:nvSpPr>
          <p:cNvPr id="21" name="object 21"/>
          <p:cNvSpPr/>
          <p:nvPr/>
        </p:nvSpPr>
        <p:spPr>
          <a:xfrm>
            <a:off x="309257" y="4194047"/>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22" name="object 22"/>
          <p:cNvSpPr txBox="1"/>
          <p:nvPr/>
        </p:nvSpPr>
        <p:spPr>
          <a:xfrm>
            <a:off x="1419740" y="4433570"/>
            <a:ext cx="147955" cy="201930"/>
          </a:xfrm>
          <a:prstGeom prst="rect">
            <a:avLst/>
          </a:prstGeom>
        </p:spPr>
        <p:txBody>
          <a:bodyPr vert="horz" wrap="square" lIns="0" tIns="13335" rIns="0" bIns="0" rtlCol="0">
            <a:spAutoFit/>
          </a:bodyPr>
          <a:lstStyle/>
          <a:p>
            <a:pPr marL="12700">
              <a:lnSpc>
                <a:spcPct val="100000"/>
              </a:lnSpc>
              <a:spcBef>
                <a:spcPts val="105"/>
              </a:spcBef>
            </a:pPr>
            <a:r>
              <a:rPr sz="1150" spc="-5" dirty="0">
                <a:solidFill>
                  <a:srgbClr val="CC3300"/>
                </a:solidFill>
                <a:latin typeface="Arial MT"/>
                <a:cs typeface="Arial MT"/>
              </a:rPr>
              <a:t>6.</a:t>
            </a:r>
            <a:endParaRPr sz="1150">
              <a:latin typeface="Arial MT"/>
              <a:cs typeface="Arial MT"/>
            </a:endParaRPr>
          </a:p>
        </p:txBody>
      </p:sp>
      <p:sp>
        <p:nvSpPr>
          <p:cNvPr id="23" name="object 23"/>
          <p:cNvSpPr txBox="1"/>
          <p:nvPr/>
        </p:nvSpPr>
        <p:spPr>
          <a:xfrm>
            <a:off x="1901323" y="4384801"/>
            <a:ext cx="2675890" cy="260985"/>
          </a:xfrm>
          <a:prstGeom prst="rect">
            <a:avLst/>
          </a:prstGeom>
        </p:spPr>
        <p:txBody>
          <a:bodyPr vert="horz" wrap="square" lIns="0" tIns="11430" rIns="0" bIns="0" rtlCol="0">
            <a:spAutoFit/>
          </a:bodyPr>
          <a:lstStyle/>
          <a:p>
            <a:pPr marL="12700">
              <a:lnSpc>
                <a:spcPct val="100000"/>
              </a:lnSpc>
              <a:spcBef>
                <a:spcPts val="90"/>
              </a:spcBef>
            </a:pPr>
            <a:r>
              <a:rPr sz="1550" spc="-10" dirty="0">
                <a:latin typeface="Arial MT"/>
                <a:cs typeface="Arial MT"/>
              </a:rPr>
              <a:t>New</a:t>
            </a:r>
            <a:r>
              <a:rPr sz="1550" spc="-35" dirty="0">
                <a:latin typeface="Arial MT"/>
                <a:cs typeface="Arial MT"/>
              </a:rPr>
              <a:t> </a:t>
            </a:r>
            <a:r>
              <a:rPr sz="1550" spc="-5" dirty="0">
                <a:latin typeface="Arial MT"/>
                <a:cs typeface="Arial MT"/>
              </a:rPr>
              <a:t>challenges</a:t>
            </a:r>
            <a:r>
              <a:rPr sz="1550" spc="-45" dirty="0">
                <a:latin typeface="Arial MT"/>
                <a:cs typeface="Arial MT"/>
              </a:rPr>
              <a:t> </a:t>
            </a:r>
            <a:r>
              <a:rPr sz="1550" spc="-5" dirty="0">
                <a:latin typeface="Arial MT"/>
                <a:cs typeface="Arial MT"/>
              </a:rPr>
              <a:t>in</a:t>
            </a:r>
            <a:r>
              <a:rPr sz="1550" spc="-20" dirty="0">
                <a:latin typeface="Arial MT"/>
                <a:cs typeface="Arial MT"/>
              </a:rPr>
              <a:t> </a:t>
            </a:r>
            <a:r>
              <a:rPr sz="1550" spc="-5" dirty="0">
                <a:latin typeface="Arial MT"/>
                <a:cs typeface="Arial MT"/>
              </a:rPr>
              <a:t>data</a:t>
            </a:r>
            <a:r>
              <a:rPr sz="1550" spc="-35" dirty="0">
                <a:latin typeface="Arial MT"/>
                <a:cs typeface="Arial MT"/>
              </a:rPr>
              <a:t> </a:t>
            </a:r>
            <a:r>
              <a:rPr sz="1550" spc="-5" dirty="0">
                <a:latin typeface="Arial MT"/>
                <a:cs typeface="Arial MT"/>
              </a:rPr>
              <a:t>mining</a:t>
            </a:r>
            <a:endParaRPr sz="1550">
              <a:latin typeface="Arial MT"/>
              <a:cs typeface="Arial MT"/>
            </a:endParaRPr>
          </a:p>
        </p:txBody>
      </p:sp>
      <p:grpSp>
        <p:nvGrpSpPr>
          <p:cNvPr id="26" name="object 26"/>
          <p:cNvGrpSpPr/>
          <p:nvPr/>
        </p:nvGrpSpPr>
        <p:grpSpPr>
          <a:xfrm>
            <a:off x="309257" y="5871971"/>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27</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4817" y="24637"/>
            <a:ext cx="5843270" cy="764540"/>
          </a:xfrm>
          <a:prstGeom prst="rect">
            <a:avLst/>
          </a:prstGeom>
        </p:spPr>
        <p:txBody>
          <a:bodyPr vert="horz" wrap="square" lIns="0" tIns="12065" rIns="0" bIns="0" rtlCol="0">
            <a:spAutoFit/>
          </a:bodyPr>
          <a:lstStyle/>
          <a:p>
            <a:pPr marL="12700">
              <a:lnSpc>
                <a:spcPct val="100000"/>
              </a:lnSpc>
              <a:spcBef>
                <a:spcPts val="95"/>
              </a:spcBef>
            </a:pPr>
            <a:r>
              <a:rPr lang="en-IN" sz="4850" spc="-10" dirty="0"/>
              <a:t>Intelligent Agents</a:t>
            </a:r>
            <a:endParaRPr sz="4850" dirty="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309257" y="5871971"/>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28</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5" name="TextBox 24">
            <a:extLst>
              <a:ext uri="{FF2B5EF4-FFF2-40B4-BE49-F238E27FC236}">
                <a16:creationId xmlns:a16="http://schemas.microsoft.com/office/drawing/2014/main" id="{2D2B179C-1AE4-C993-2E26-FD66D9349992}"/>
              </a:ext>
            </a:extLst>
          </p:cNvPr>
          <p:cNvSpPr txBox="1"/>
          <p:nvPr/>
        </p:nvSpPr>
        <p:spPr>
          <a:xfrm>
            <a:off x="675255" y="1138716"/>
            <a:ext cx="8810507"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2000" spc="-10" dirty="0">
                <a:latin typeface="Arial MT"/>
              </a:rPr>
              <a:t>An intelligent agent is a program that can make decisions or perform a service based on its environment, user input and experiences. </a:t>
            </a:r>
          </a:p>
          <a:p>
            <a:pPr marL="285750" indent="-285750" algn="just">
              <a:buFont typeface="Arial" panose="020B0604020202020204" pitchFamily="34" charset="0"/>
              <a:buChar char="•"/>
            </a:pPr>
            <a:endParaRPr lang="en-US" sz="2000" spc="-10" dirty="0">
              <a:latin typeface="Arial MT"/>
            </a:endParaRPr>
          </a:p>
          <a:p>
            <a:pPr marL="285750" indent="-285750" algn="just">
              <a:buFont typeface="Arial" panose="020B0604020202020204" pitchFamily="34" charset="0"/>
              <a:buChar char="•"/>
            </a:pPr>
            <a:endParaRPr lang="en-US" sz="2000" spc="-10" dirty="0">
              <a:latin typeface="Arial MT"/>
            </a:endParaRPr>
          </a:p>
          <a:p>
            <a:pPr marL="285750" indent="-285750" algn="just">
              <a:buFont typeface="Arial" panose="020B0604020202020204" pitchFamily="34" charset="0"/>
              <a:buChar char="•"/>
            </a:pPr>
            <a:r>
              <a:rPr lang="en-US" sz="2000" spc="-10" dirty="0">
                <a:latin typeface="Arial MT"/>
              </a:rPr>
              <a:t>These programs can be used to autonomously gather information on a regular, programmed schedule or when prompted by the user in real time.</a:t>
            </a:r>
          </a:p>
          <a:p>
            <a:pPr marL="285750" indent="-285750" algn="just">
              <a:buFont typeface="Arial" panose="020B0604020202020204" pitchFamily="34" charset="0"/>
              <a:buChar char="•"/>
            </a:pPr>
            <a:endParaRPr lang="en-US" sz="2000" spc="-10" dirty="0">
              <a:latin typeface="Arial MT"/>
            </a:endParaRPr>
          </a:p>
          <a:p>
            <a:pPr marL="285750" indent="-285750" algn="just">
              <a:buFont typeface="Arial" panose="020B0604020202020204" pitchFamily="34" charset="0"/>
              <a:buChar char="•"/>
            </a:pPr>
            <a:r>
              <a:rPr lang="en-US" sz="2000" spc="-10" dirty="0">
                <a:latin typeface="Arial MT"/>
              </a:rPr>
              <a:t>An intelligent agent could be anything that makes decisions, as a person, firm, machine, or software. It carries out an action with the best outcome after considering past and current.</a:t>
            </a:r>
          </a:p>
          <a:p>
            <a:pPr marL="285750" indent="-285750" algn="just">
              <a:buFont typeface="Arial" panose="020B0604020202020204" pitchFamily="34" charset="0"/>
              <a:buChar char="•"/>
            </a:pPr>
            <a:endParaRPr lang="en-US" sz="2000" spc="-10" dirty="0">
              <a:latin typeface="Arial MT"/>
            </a:endParaRPr>
          </a:p>
          <a:p>
            <a:pPr marL="285750" indent="-285750" algn="just">
              <a:buFont typeface="Arial" panose="020B0604020202020204" pitchFamily="34" charset="0"/>
              <a:buChar char="•"/>
            </a:pPr>
            <a:r>
              <a:rPr lang="en-US" sz="2000" spc="-10" dirty="0">
                <a:latin typeface="Arial MT"/>
              </a:rPr>
              <a:t>An AI system is composed of </a:t>
            </a:r>
            <a:r>
              <a:rPr lang="en-US" sz="2000" b="1" u="sng" spc="-10" dirty="0">
                <a:latin typeface="Arial MT"/>
              </a:rPr>
              <a:t>an agent </a:t>
            </a:r>
            <a:r>
              <a:rPr lang="en-US" sz="2000" spc="-10" dirty="0">
                <a:latin typeface="Arial MT"/>
              </a:rPr>
              <a:t>and </a:t>
            </a:r>
            <a:r>
              <a:rPr lang="en-US" sz="2000" b="1" u="sng" spc="-10" dirty="0">
                <a:latin typeface="Arial MT"/>
              </a:rPr>
              <a:t>its environment</a:t>
            </a:r>
            <a:r>
              <a:rPr lang="en-US" sz="2000" spc="-10" dirty="0">
                <a:latin typeface="Arial MT"/>
              </a:rPr>
              <a:t>.</a:t>
            </a:r>
          </a:p>
          <a:p>
            <a:pPr marL="285750" indent="-285750" algn="just">
              <a:buFont typeface="Arial" panose="020B0604020202020204" pitchFamily="34" charset="0"/>
              <a:buChar char="•"/>
            </a:pPr>
            <a:endParaRPr lang="en-US" sz="2000" spc="-10" dirty="0">
              <a:latin typeface="Arial MT"/>
            </a:endParaRPr>
          </a:p>
          <a:p>
            <a:pPr marL="285750" indent="-285750" algn="just">
              <a:buFont typeface="Arial" panose="020B0604020202020204" pitchFamily="34" charset="0"/>
              <a:buChar char="•"/>
            </a:pPr>
            <a:r>
              <a:rPr lang="en-US" sz="2000" spc="-10" dirty="0">
                <a:latin typeface="Arial MT"/>
              </a:rPr>
              <a:t>An agent is anything that can be viewed as : </a:t>
            </a:r>
          </a:p>
          <a:p>
            <a:pPr marL="285750" indent="-285750" algn="just">
              <a:buFont typeface="Arial" panose="020B0604020202020204" pitchFamily="34" charset="0"/>
              <a:buChar char="•"/>
            </a:pPr>
            <a:endParaRPr lang="en-US" sz="2000" spc="-10" dirty="0">
              <a:latin typeface="Arial MT"/>
            </a:endParaRPr>
          </a:p>
          <a:p>
            <a:pPr marL="342900" indent="-342900" algn="just">
              <a:buFont typeface="Wingdings" panose="05000000000000000000" pitchFamily="2" charset="2"/>
              <a:buChar char="v"/>
            </a:pPr>
            <a:r>
              <a:rPr lang="en-US" sz="2000" spc="-10" dirty="0">
                <a:latin typeface="Arial MT"/>
              </a:rPr>
              <a:t>perceiving its environment through </a:t>
            </a:r>
            <a:r>
              <a:rPr lang="en-US" sz="2000" b="1" spc="-10" dirty="0">
                <a:latin typeface="Arial MT"/>
              </a:rPr>
              <a:t>sensors</a:t>
            </a:r>
            <a:r>
              <a:rPr lang="en-US" sz="2000" spc="-10" dirty="0">
                <a:latin typeface="Arial MT"/>
              </a:rPr>
              <a:t>.</a:t>
            </a:r>
          </a:p>
          <a:p>
            <a:pPr algn="just"/>
            <a:endParaRPr lang="en-US" sz="2000" spc="-10" dirty="0">
              <a:latin typeface="Arial MT"/>
            </a:endParaRPr>
          </a:p>
          <a:p>
            <a:pPr marL="342900" indent="-342900" algn="just">
              <a:buFont typeface="Wingdings" panose="05000000000000000000" pitchFamily="2" charset="2"/>
              <a:buChar char="v"/>
            </a:pPr>
            <a:r>
              <a:rPr lang="en-US" sz="2000" spc="-10" dirty="0">
                <a:latin typeface="Arial MT"/>
              </a:rPr>
              <a:t>acting upon that environment through </a:t>
            </a:r>
            <a:r>
              <a:rPr lang="en-US" sz="2000" b="1" spc="-10" dirty="0">
                <a:latin typeface="Arial MT"/>
              </a:rPr>
              <a:t>actuators</a:t>
            </a:r>
            <a:r>
              <a:rPr lang="en-US" sz="2000" spc="-10" dirty="0">
                <a:latin typeface="Arial MT"/>
              </a:rPr>
              <a:t>.</a:t>
            </a:r>
            <a:endParaRPr lang="en-IN" sz="2000" spc="-10" dirty="0">
              <a:latin typeface="Arial MT"/>
            </a:endParaRPr>
          </a:p>
        </p:txBody>
      </p:sp>
    </p:spTree>
    <p:extLst>
      <p:ext uri="{BB962C8B-B14F-4D97-AF65-F5344CB8AC3E}">
        <p14:creationId xmlns:p14="http://schemas.microsoft.com/office/powerpoint/2010/main" val="664283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4817" y="24637"/>
            <a:ext cx="5843270" cy="764540"/>
          </a:xfrm>
          <a:prstGeom prst="rect">
            <a:avLst/>
          </a:prstGeom>
        </p:spPr>
        <p:txBody>
          <a:bodyPr vert="horz" wrap="square" lIns="0" tIns="12065" rIns="0" bIns="0" rtlCol="0">
            <a:spAutoFit/>
          </a:bodyPr>
          <a:lstStyle/>
          <a:p>
            <a:pPr marL="12700">
              <a:lnSpc>
                <a:spcPct val="100000"/>
              </a:lnSpc>
              <a:spcBef>
                <a:spcPts val="95"/>
              </a:spcBef>
            </a:pPr>
            <a:r>
              <a:rPr lang="en-IN" sz="4850" spc="-10" dirty="0"/>
              <a:t>Intelligent Agents</a:t>
            </a:r>
            <a:endParaRPr sz="4850" dirty="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29</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7" name="Picture 6">
            <a:extLst>
              <a:ext uri="{FF2B5EF4-FFF2-40B4-BE49-F238E27FC236}">
                <a16:creationId xmlns:a16="http://schemas.microsoft.com/office/drawing/2014/main" id="{36AF6CC6-4960-4C43-9901-27F95CCD9C43}"/>
              </a:ext>
            </a:extLst>
          </p:cNvPr>
          <p:cNvPicPr>
            <a:picLocks noChangeAspect="1"/>
          </p:cNvPicPr>
          <p:nvPr/>
        </p:nvPicPr>
        <p:blipFill>
          <a:blip r:embed="rId2"/>
          <a:stretch>
            <a:fillRect/>
          </a:stretch>
        </p:blipFill>
        <p:spPr>
          <a:xfrm>
            <a:off x="5605156" y="1343152"/>
            <a:ext cx="5010626" cy="3988906"/>
          </a:xfrm>
          <a:prstGeom prst="rect">
            <a:avLst/>
          </a:prstGeom>
        </p:spPr>
      </p:pic>
      <p:sp>
        <p:nvSpPr>
          <p:cNvPr id="9" name="TextBox 8">
            <a:extLst>
              <a:ext uri="{FF2B5EF4-FFF2-40B4-BE49-F238E27FC236}">
                <a16:creationId xmlns:a16="http://schemas.microsoft.com/office/drawing/2014/main" id="{87713727-F4C8-DFFD-D8A1-780764D3CDB7}"/>
              </a:ext>
            </a:extLst>
          </p:cNvPr>
          <p:cNvSpPr txBox="1"/>
          <p:nvPr/>
        </p:nvSpPr>
        <p:spPr>
          <a:xfrm>
            <a:off x="309257" y="1411943"/>
            <a:ext cx="5412403" cy="461665"/>
          </a:xfrm>
          <a:prstGeom prst="rect">
            <a:avLst/>
          </a:prstGeom>
          <a:noFill/>
        </p:spPr>
        <p:txBody>
          <a:bodyPr wrap="square">
            <a:spAutoFit/>
          </a:bodyPr>
          <a:lstStyle/>
          <a:p>
            <a:pPr algn="just"/>
            <a:r>
              <a:rPr lang="en-IN" sz="2400" b="0" i="1" dirty="0">
                <a:solidFill>
                  <a:srgbClr val="273239"/>
                </a:solidFill>
                <a:effectLst/>
                <a:latin typeface="Times New Roman" panose="02020603050405020304" pitchFamily="18" charset="0"/>
                <a:cs typeface="Times New Roman" panose="02020603050405020304" pitchFamily="18" charset="0"/>
              </a:rPr>
              <a:t>Agent = Architecture + Agent Program</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A73E9AF-B83A-1C6F-0667-E5B2D721D207}"/>
              </a:ext>
            </a:extLst>
          </p:cNvPr>
          <p:cNvSpPr txBox="1"/>
          <p:nvPr/>
        </p:nvSpPr>
        <p:spPr>
          <a:xfrm>
            <a:off x="226049" y="2144409"/>
            <a:ext cx="5344510" cy="830997"/>
          </a:xfrm>
          <a:prstGeom prst="rect">
            <a:avLst/>
          </a:prstGeom>
          <a:noFill/>
        </p:spPr>
        <p:txBody>
          <a:bodyPr wrap="square">
            <a:spAutoFit/>
          </a:bodyPr>
          <a:lstStyle/>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Architecture</a:t>
            </a:r>
            <a:r>
              <a:rPr lang="en-US" sz="2400" dirty="0">
                <a:latin typeface="Times New Roman" panose="02020603050405020304" pitchFamily="18" charset="0"/>
                <a:cs typeface="Times New Roman" panose="02020603050405020304" pitchFamily="18" charset="0"/>
              </a:rPr>
              <a:t> is the machinery that the agent executes on.</a:t>
            </a: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A202E21-5360-DB45-B50D-0E9212EEDF1C}"/>
              </a:ext>
            </a:extLst>
          </p:cNvPr>
          <p:cNvSpPr txBox="1"/>
          <p:nvPr/>
        </p:nvSpPr>
        <p:spPr>
          <a:xfrm>
            <a:off x="405616" y="6194067"/>
            <a:ext cx="9488260" cy="70788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A </a:t>
            </a:r>
            <a:r>
              <a:rPr lang="en-US" sz="2000" b="1" i="0" dirty="0">
                <a:solidFill>
                  <a:srgbClr val="273239"/>
                </a:solidFill>
                <a:effectLst/>
                <a:latin typeface="Times New Roman" panose="02020603050405020304" pitchFamily="18" charset="0"/>
                <a:cs typeface="Times New Roman" panose="02020603050405020304" pitchFamily="18" charset="0"/>
              </a:rPr>
              <a:t>Robotic agent</a:t>
            </a:r>
            <a:r>
              <a:rPr lang="en-US" sz="2000" b="0" i="0" dirty="0">
                <a:solidFill>
                  <a:srgbClr val="273239"/>
                </a:solidFill>
                <a:effectLst/>
                <a:latin typeface="Times New Roman" panose="02020603050405020304" pitchFamily="18" charset="0"/>
                <a:cs typeface="Times New Roman" panose="02020603050405020304" pitchFamily="18" charset="0"/>
              </a:rPr>
              <a:t> has Cameras and infrared range finders which act as sensors and various motors acting as actuators. </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0524B22-1518-F5E1-9259-7AE8AA68F15C}"/>
              </a:ext>
            </a:extLst>
          </p:cNvPr>
          <p:cNvSpPr txBox="1"/>
          <p:nvPr/>
        </p:nvSpPr>
        <p:spPr>
          <a:xfrm>
            <a:off x="595781" y="4639653"/>
            <a:ext cx="5344510" cy="461665"/>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Examples of Agent:</a:t>
            </a:r>
          </a:p>
        </p:txBody>
      </p:sp>
      <p:sp>
        <p:nvSpPr>
          <p:cNvPr id="17" name="TextBox 16">
            <a:extLst>
              <a:ext uri="{FF2B5EF4-FFF2-40B4-BE49-F238E27FC236}">
                <a16:creationId xmlns:a16="http://schemas.microsoft.com/office/drawing/2014/main" id="{E8045BE0-7361-5DB6-EE50-56B61E0DC9B1}"/>
              </a:ext>
            </a:extLst>
          </p:cNvPr>
          <p:cNvSpPr txBox="1"/>
          <p:nvPr/>
        </p:nvSpPr>
        <p:spPr>
          <a:xfrm>
            <a:off x="405616" y="5358197"/>
            <a:ext cx="9368436" cy="707886"/>
          </a:xfrm>
          <a:prstGeom prst="rect">
            <a:avLst/>
          </a:prstGeom>
          <a:noFill/>
        </p:spPr>
        <p:txBody>
          <a:bodyPr wrap="square">
            <a:spAutoFit/>
          </a:bodyPr>
          <a:lstStyle/>
          <a:p>
            <a:pPr marL="342900" indent="-342900" algn="just"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A </a:t>
            </a:r>
            <a:r>
              <a:rPr lang="en-US" sz="2000" b="1" i="0" dirty="0">
                <a:solidFill>
                  <a:srgbClr val="273239"/>
                </a:solidFill>
                <a:effectLst/>
                <a:latin typeface="Times New Roman" panose="02020603050405020304" pitchFamily="18" charset="0"/>
                <a:cs typeface="Times New Roman" panose="02020603050405020304" pitchFamily="18" charset="0"/>
              </a:rPr>
              <a:t>software agent</a:t>
            </a:r>
            <a:r>
              <a:rPr lang="en-US" sz="2000" b="0" i="0" dirty="0">
                <a:solidFill>
                  <a:srgbClr val="273239"/>
                </a:solidFill>
                <a:effectLst/>
                <a:latin typeface="Times New Roman" panose="02020603050405020304" pitchFamily="18" charset="0"/>
                <a:cs typeface="Times New Roman" panose="02020603050405020304" pitchFamily="18" charset="0"/>
              </a:rPr>
              <a:t> has Keystrokes, file contents, received network packages which act as sensors and displays on the screen, files, sent network packets acting as actuators.</a:t>
            </a:r>
          </a:p>
        </p:txBody>
      </p:sp>
      <p:sp>
        <p:nvSpPr>
          <p:cNvPr id="19" name="TextBox 18">
            <a:extLst>
              <a:ext uri="{FF2B5EF4-FFF2-40B4-BE49-F238E27FC236}">
                <a16:creationId xmlns:a16="http://schemas.microsoft.com/office/drawing/2014/main" id="{C46A70D3-6648-B446-3F55-7FEF946AD0D1}"/>
              </a:ext>
            </a:extLst>
          </p:cNvPr>
          <p:cNvSpPr txBox="1"/>
          <p:nvPr/>
        </p:nvSpPr>
        <p:spPr>
          <a:xfrm>
            <a:off x="273346" y="3246207"/>
            <a:ext cx="5344510" cy="830997"/>
          </a:xfrm>
          <a:prstGeom prst="rect">
            <a:avLst/>
          </a:prstGeom>
          <a:noFill/>
        </p:spPr>
        <p:txBody>
          <a:bodyPr wrap="square">
            <a:spAutoFit/>
          </a:bodyPr>
          <a:lstStyle/>
          <a:p>
            <a:pPr marL="285750" indent="-28575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Agent program </a:t>
            </a:r>
            <a:r>
              <a:rPr lang="en-US" sz="2400" dirty="0">
                <a:latin typeface="Times New Roman" panose="02020603050405020304" pitchFamily="18" charset="0"/>
                <a:cs typeface="Times New Roman" panose="02020603050405020304" pitchFamily="18" charset="0"/>
              </a:rPr>
              <a:t>is an implementation of an agent function.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70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7761" y="24637"/>
            <a:ext cx="5976620" cy="764540"/>
          </a:xfrm>
          <a:prstGeom prst="rect">
            <a:avLst/>
          </a:prstGeom>
        </p:spPr>
        <p:txBody>
          <a:bodyPr vert="horz" wrap="square" lIns="0" tIns="12065" rIns="0" bIns="0" rtlCol="0">
            <a:spAutoFit/>
          </a:bodyPr>
          <a:lstStyle/>
          <a:p>
            <a:pPr marL="12700">
              <a:lnSpc>
                <a:spcPct val="100000"/>
              </a:lnSpc>
              <a:spcBef>
                <a:spcPts val="95"/>
              </a:spcBef>
            </a:pPr>
            <a:r>
              <a:rPr sz="4850" spc="-10" dirty="0"/>
              <a:t>What’s</a:t>
            </a:r>
            <a:r>
              <a:rPr sz="4850" spc="-15" dirty="0"/>
              <a:t> </a:t>
            </a:r>
            <a:r>
              <a:rPr sz="4850" spc="-10" dirty="0"/>
              <a:t>Intelligence?</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6" name="object 6"/>
          <p:cNvGrpSpPr/>
          <p:nvPr/>
        </p:nvGrpSpPr>
        <p:grpSpPr>
          <a:xfrm>
            <a:off x="309257" y="1677161"/>
            <a:ext cx="10075545" cy="2517775"/>
            <a:chOff x="309257" y="1677161"/>
            <a:chExt cx="10075545" cy="2517775"/>
          </a:xfrm>
        </p:grpSpPr>
        <p:sp>
          <p:nvSpPr>
            <p:cNvPr id="7" name="object 7"/>
            <p:cNvSpPr/>
            <p:nvPr/>
          </p:nvSpPr>
          <p:spPr>
            <a:xfrm>
              <a:off x="309257" y="1677174"/>
              <a:ext cx="10075545" cy="2517775"/>
            </a:xfrm>
            <a:custGeom>
              <a:avLst/>
              <a:gdLst/>
              <a:ahLst/>
              <a:cxnLst/>
              <a:rect l="l" t="t" r="r" b="b"/>
              <a:pathLst>
                <a:path w="10075545" h="2517775">
                  <a:moveTo>
                    <a:pt x="10075278" y="0"/>
                  </a:moveTo>
                  <a:lnTo>
                    <a:pt x="0" y="0"/>
                  </a:lnTo>
                  <a:lnTo>
                    <a:pt x="0" y="838962"/>
                  </a:lnTo>
                  <a:lnTo>
                    <a:pt x="0" y="839724"/>
                  </a:lnTo>
                  <a:lnTo>
                    <a:pt x="0" y="1677924"/>
                  </a:lnTo>
                  <a:lnTo>
                    <a:pt x="0" y="1678686"/>
                  </a:lnTo>
                  <a:lnTo>
                    <a:pt x="0" y="2517648"/>
                  </a:lnTo>
                  <a:lnTo>
                    <a:pt x="10075278" y="2517648"/>
                  </a:lnTo>
                  <a:lnTo>
                    <a:pt x="10075278" y="1678686"/>
                  </a:lnTo>
                  <a:lnTo>
                    <a:pt x="10075278" y="1677924"/>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pic>
          <p:nvPicPr>
            <p:cNvPr id="8" name="object 8"/>
            <p:cNvPicPr/>
            <p:nvPr/>
          </p:nvPicPr>
          <p:blipFill>
            <a:blip r:embed="rId2" cstate="print"/>
            <a:stretch>
              <a:fillRect/>
            </a:stretch>
          </p:blipFill>
          <p:spPr>
            <a:xfrm>
              <a:off x="2474099" y="4053839"/>
              <a:ext cx="12191" cy="7620"/>
            </a:xfrm>
            <a:prstGeom prst="rect">
              <a:avLst/>
            </a:prstGeom>
          </p:spPr>
        </p:pic>
        <p:sp>
          <p:nvSpPr>
            <p:cNvPr id="9" name="object 9"/>
            <p:cNvSpPr/>
            <p:nvPr/>
          </p:nvSpPr>
          <p:spPr>
            <a:xfrm>
              <a:off x="2474099" y="4063364"/>
              <a:ext cx="85725" cy="72390"/>
            </a:xfrm>
            <a:custGeom>
              <a:avLst/>
              <a:gdLst/>
              <a:ahLst/>
              <a:cxnLst/>
              <a:rect l="l" t="t" r="r" b="b"/>
              <a:pathLst>
                <a:path w="85725" h="72389">
                  <a:moveTo>
                    <a:pt x="0" y="0"/>
                  </a:moveTo>
                  <a:lnTo>
                    <a:pt x="30480" y="0"/>
                  </a:lnTo>
                </a:path>
                <a:path w="85725" h="72389">
                  <a:moveTo>
                    <a:pt x="0" y="3809"/>
                  </a:moveTo>
                  <a:lnTo>
                    <a:pt x="30480" y="3809"/>
                  </a:lnTo>
                </a:path>
                <a:path w="85725" h="72389">
                  <a:moveTo>
                    <a:pt x="0" y="7619"/>
                  </a:moveTo>
                  <a:lnTo>
                    <a:pt x="42671" y="7619"/>
                  </a:lnTo>
                </a:path>
                <a:path w="85725" h="72389">
                  <a:moveTo>
                    <a:pt x="0" y="11429"/>
                  </a:moveTo>
                  <a:lnTo>
                    <a:pt x="42671" y="11429"/>
                  </a:lnTo>
                </a:path>
                <a:path w="85725" h="72389">
                  <a:moveTo>
                    <a:pt x="0" y="15239"/>
                  </a:moveTo>
                  <a:lnTo>
                    <a:pt x="42671" y="15239"/>
                  </a:lnTo>
                </a:path>
                <a:path w="85725" h="72389">
                  <a:moveTo>
                    <a:pt x="0" y="19050"/>
                  </a:moveTo>
                  <a:lnTo>
                    <a:pt x="60960" y="19050"/>
                  </a:lnTo>
                </a:path>
                <a:path w="85725" h="72389">
                  <a:moveTo>
                    <a:pt x="0" y="22859"/>
                  </a:moveTo>
                  <a:lnTo>
                    <a:pt x="60960" y="22859"/>
                  </a:lnTo>
                </a:path>
                <a:path w="85725" h="72389">
                  <a:moveTo>
                    <a:pt x="0" y="26669"/>
                  </a:moveTo>
                  <a:lnTo>
                    <a:pt x="79247" y="26669"/>
                  </a:lnTo>
                </a:path>
                <a:path w="85725" h="72389">
                  <a:moveTo>
                    <a:pt x="0" y="30479"/>
                  </a:moveTo>
                  <a:lnTo>
                    <a:pt x="79247" y="30479"/>
                  </a:lnTo>
                </a:path>
                <a:path w="85725" h="72389">
                  <a:moveTo>
                    <a:pt x="0" y="34289"/>
                  </a:moveTo>
                  <a:lnTo>
                    <a:pt x="85343" y="34289"/>
                  </a:lnTo>
                </a:path>
                <a:path w="85725" h="72389">
                  <a:moveTo>
                    <a:pt x="0" y="38100"/>
                  </a:moveTo>
                  <a:lnTo>
                    <a:pt x="85343" y="38100"/>
                  </a:lnTo>
                </a:path>
                <a:path w="85725" h="72389">
                  <a:moveTo>
                    <a:pt x="0" y="41909"/>
                  </a:moveTo>
                  <a:lnTo>
                    <a:pt x="79247" y="41909"/>
                  </a:lnTo>
                </a:path>
                <a:path w="85725" h="72389">
                  <a:moveTo>
                    <a:pt x="0" y="45719"/>
                  </a:moveTo>
                  <a:lnTo>
                    <a:pt x="79247" y="45719"/>
                  </a:lnTo>
                </a:path>
                <a:path w="85725" h="72389">
                  <a:moveTo>
                    <a:pt x="0" y="49529"/>
                  </a:moveTo>
                  <a:lnTo>
                    <a:pt x="60960" y="49529"/>
                  </a:lnTo>
                </a:path>
                <a:path w="85725" h="72389">
                  <a:moveTo>
                    <a:pt x="0" y="53339"/>
                  </a:moveTo>
                  <a:lnTo>
                    <a:pt x="60960" y="53339"/>
                  </a:lnTo>
                </a:path>
                <a:path w="85725" h="72389">
                  <a:moveTo>
                    <a:pt x="0" y="57150"/>
                  </a:moveTo>
                  <a:lnTo>
                    <a:pt x="60960" y="57150"/>
                  </a:lnTo>
                </a:path>
                <a:path w="85725" h="72389">
                  <a:moveTo>
                    <a:pt x="0" y="60959"/>
                  </a:moveTo>
                  <a:lnTo>
                    <a:pt x="42671" y="60959"/>
                  </a:lnTo>
                </a:path>
                <a:path w="85725" h="72389">
                  <a:moveTo>
                    <a:pt x="0" y="64769"/>
                  </a:moveTo>
                  <a:lnTo>
                    <a:pt x="42671" y="64769"/>
                  </a:lnTo>
                </a:path>
                <a:path w="85725" h="72389">
                  <a:moveTo>
                    <a:pt x="0" y="68579"/>
                  </a:moveTo>
                  <a:lnTo>
                    <a:pt x="30480" y="68579"/>
                  </a:lnTo>
                </a:path>
                <a:path w="85725" h="72389">
                  <a:moveTo>
                    <a:pt x="0" y="72389"/>
                  </a:moveTo>
                  <a:lnTo>
                    <a:pt x="30480" y="72389"/>
                  </a:lnTo>
                </a:path>
              </a:pathLst>
            </a:custGeom>
            <a:ln w="3810">
              <a:solidFill>
                <a:srgbClr val="003265"/>
              </a:solidFill>
            </a:ln>
          </p:spPr>
          <p:txBody>
            <a:bodyPr wrap="square" lIns="0" tIns="0" rIns="0" bIns="0" rtlCol="0"/>
            <a:lstStyle/>
            <a:p>
              <a:endParaRPr/>
            </a:p>
          </p:txBody>
        </p:sp>
        <p:pic>
          <p:nvPicPr>
            <p:cNvPr id="10" name="object 10"/>
            <p:cNvPicPr/>
            <p:nvPr/>
          </p:nvPicPr>
          <p:blipFill>
            <a:blip r:embed="rId2" cstate="print"/>
            <a:stretch>
              <a:fillRect/>
            </a:stretch>
          </p:blipFill>
          <p:spPr>
            <a:xfrm>
              <a:off x="2474099" y="4137660"/>
              <a:ext cx="12191" cy="7620"/>
            </a:xfrm>
            <a:prstGeom prst="rect">
              <a:avLst/>
            </a:prstGeom>
          </p:spPr>
        </p:pic>
      </p:grpSp>
      <p:grpSp>
        <p:nvGrpSpPr>
          <p:cNvPr id="11" name="object 11"/>
          <p:cNvGrpSpPr/>
          <p:nvPr/>
        </p:nvGrpSpPr>
        <p:grpSpPr>
          <a:xfrm>
            <a:off x="2474099" y="4423409"/>
            <a:ext cx="85725" cy="91440"/>
            <a:chOff x="2474099" y="4423409"/>
            <a:chExt cx="85725" cy="91440"/>
          </a:xfrm>
        </p:grpSpPr>
        <p:pic>
          <p:nvPicPr>
            <p:cNvPr id="12" name="object 12"/>
            <p:cNvPicPr/>
            <p:nvPr/>
          </p:nvPicPr>
          <p:blipFill>
            <a:blip r:embed="rId2" cstate="print"/>
            <a:stretch>
              <a:fillRect/>
            </a:stretch>
          </p:blipFill>
          <p:spPr>
            <a:xfrm>
              <a:off x="2474099" y="4423409"/>
              <a:ext cx="12191" cy="7620"/>
            </a:xfrm>
            <a:prstGeom prst="rect">
              <a:avLst/>
            </a:prstGeom>
          </p:spPr>
        </p:pic>
        <p:sp>
          <p:nvSpPr>
            <p:cNvPr id="13" name="object 13"/>
            <p:cNvSpPr/>
            <p:nvPr/>
          </p:nvSpPr>
          <p:spPr>
            <a:xfrm>
              <a:off x="2474099" y="4432934"/>
              <a:ext cx="85725" cy="72390"/>
            </a:xfrm>
            <a:custGeom>
              <a:avLst/>
              <a:gdLst/>
              <a:ahLst/>
              <a:cxnLst/>
              <a:rect l="l" t="t" r="r" b="b"/>
              <a:pathLst>
                <a:path w="85725" h="72389">
                  <a:moveTo>
                    <a:pt x="0" y="0"/>
                  </a:moveTo>
                  <a:lnTo>
                    <a:pt x="30480" y="0"/>
                  </a:lnTo>
                </a:path>
                <a:path w="85725" h="72389">
                  <a:moveTo>
                    <a:pt x="0" y="3810"/>
                  </a:moveTo>
                  <a:lnTo>
                    <a:pt x="30480" y="3810"/>
                  </a:lnTo>
                </a:path>
                <a:path w="85725" h="72389">
                  <a:moveTo>
                    <a:pt x="0" y="7620"/>
                  </a:moveTo>
                  <a:lnTo>
                    <a:pt x="42671" y="7620"/>
                  </a:lnTo>
                </a:path>
                <a:path w="85725" h="72389">
                  <a:moveTo>
                    <a:pt x="0" y="11430"/>
                  </a:moveTo>
                  <a:lnTo>
                    <a:pt x="42671" y="11430"/>
                  </a:lnTo>
                </a:path>
                <a:path w="85725" h="72389">
                  <a:moveTo>
                    <a:pt x="0" y="15239"/>
                  </a:moveTo>
                  <a:lnTo>
                    <a:pt x="60960" y="15239"/>
                  </a:lnTo>
                </a:path>
                <a:path w="85725" h="72389">
                  <a:moveTo>
                    <a:pt x="0" y="19050"/>
                  </a:moveTo>
                  <a:lnTo>
                    <a:pt x="60960" y="19050"/>
                  </a:lnTo>
                </a:path>
                <a:path w="85725" h="72389">
                  <a:moveTo>
                    <a:pt x="0" y="22860"/>
                  </a:moveTo>
                  <a:lnTo>
                    <a:pt x="60960" y="22860"/>
                  </a:lnTo>
                </a:path>
                <a:path w="85725" h="72389">
                  <a:moveTo>
                    <a:pt x="0" y="26670"/>
                  </a:moveTo>
                  <a:lnTo>
                    <a:pt x="79247" y="26670"/>
                  </a:lnTo>
                </a:path>
                <a:path w="85725" h="72389">
                  <a:moveTo>
                    <a:pt x="0" y="30480"/>
                  </a:moveTo>
                  <a:lnTo>
                    <a:pt x="79247" y="30480"/>
                  </a:lnTo>
                </a:path>
                <a:path w="85725" h="72389">
                  <a:moveTo>
                    <a:pt x="0" y="34289"/>
                  </a:moveTo>
                  <a:lnTo>
                    <a:pt x="85343" y="34289"/>
                  </a:lnTo>
                </a:path>
                <a:path w="85725" h="72389">
                  <a:moveTo>
                    <a:pt x="0" y="38100"/>
                  </a:moveTo>
                  <a:lnTo>
                    <a:pt x="85343" y="38100"/>
                  </a:lnTo>
                </a:path>
                <a:path w="85725" h="72389">
                  <a:moveTo>
                    <a:pt x="0" y="41910"/>
                  </a:moveTo>
                  <a:lnTo>
                    <a:pt x="79247" y="41910"/>
                  </a:lnTo>
                </a:path>
                <a:path w="85725" h="72389">
                  <a:moveTo>
                    <a:pt x="0" y="45720"/>
                  </a:moveTo>
                  <a:lnTo>
                    <a:pt x="79247" y="45720"/>
                  </a:lnTo>
                </a:path>
                <a:path w="85725" h="72389">
                  <a:moveTo>
                    <a:pt x="0" y="49530"/>
                  </a:moveTo>
                  <a:lnTo>
                    <a:pt x="60960" y="49530"/>
                  </a:lnTo>
                </a:path>
                <a:path w="85725" h="72389">
                  <a:moveTo>
                    <a:pt x="0" y="53339"/>
                  </a:moveTo>
                  <a:lnTo>
                    <a:pt x="60960" y="53339"/>
                  </a:lnTo>
                </a:path>
                <a:path w="85725" h="72389">
                  <a:moveTo>
                    <a:pt x="0" y="57150"/>
                  </a:moveTo>
                  <a:lnTo>
                    <a:pt x="42671" y="57150"/>
                  </a:lnTo>
                </a:path>
                <a:path w="85725" h="72389">
                  <a:moveTo>
                    <a:pt x="0" y="60960"/>
                  </a:moveTo>
                  <a:lnTo>
                    <a:pt x="42671" y="60960"/>
                  </a:lnTo>
                </a:path>
                <a:path w="85725" h="72389">
                  <a:moveTo>
                    <a:pt x="0" y="64770"/>
                  </a:moveTo>
                  <a:lnTo>
                    <a:pt x="42671" y="64770"/>
                  </a:lnTo>
                </a:path>
                <a:path w="85725" h="72389">
                  <a:moveTo>
                    <a:pt x="0" y="68580"/>
                  </a:moveTo>
                  <a:lnTo>
                    <a:pt x="30480" y="68580"/>
                  </a:lnTo>
                </a:path>
                <a:path w="85725" h="72389">
                  <a:moveTo>
                    <a:pt x="0" y="72389"/>
                  </a:moveTo>
                  <a:lnTo>
                    <a:pt x="30480" y="72389"/>
                  </a:lnTo>
                </a:path>
              </a:pathLst>
            </a:custGeom>
            <a:ln w="3810">
              <a:solidFill>
                <a:srgbClr val="003265"/>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474099" y="4507229"/>
              <a:ext cx="12191" cy="7620"/>
            </a:xfrm>
            <a:prstGeom prst="rect">
              <a:avLst/>
            </a:prstGeom>
          </p:spPr>
        </p:pic>
      </p:grpSp>
      <p:sp>
        <p:nvSpPr>
          <p:cNvPr id="15" name="object 15"/>
          <p:cNvSpPr txBox="1"/>
          <p:nvPr/>
        </p:nvSpPr>
        <p:spPr>
          <a:xfrm>
            <a:off x="901579" y="1163446"/>
            <a:ext cx="8716010" cy="5327015"/>
          </a:xfrm>
          <a:prstGeom prst="rect">
            <a:avLst/>
          </a:prstGeom>
        </p:spPr>
        <p:txBody>
          <a:bodyPr vert="horz" wrap="square" lIns="0" tIns="201295" rIns="0" bIns="0" rtlCol="0">
            <a:spAutoFit/>
          </a:bodyPr>
          <a:lstStyle/>
          <a:p>
            <a:pPr marL="529590" indent="-517525">
              <a:lnSpc>
                <a:spcPct val="100000"/>
              </a:lnSpc>
              <a:spcBef>
                <a:spcPts val="1585"/>
              </a:spcBef>
              <a:buSzPct val="70833"/>
              <a:buFont typeface="Wingdings"/>
              <a:buChar char=""/>
              <a:tabLst>
                <a:tab pos="529590" algn="l"/>
                <a:tab pos="530225" algn="l"/>
              </a:tabLst>
            </a:pPr>
            <a:r>
              <a:rPr sz="2400" b="1" spc="10" dirty="0">
                <a:solidFill>
                  <a:srgbClr val="000065"/>
                </a:solidFill>
                <a:latin typeface="Arial"/>
                <a:cs typeface="Arial"/>
              </a:rPr>
              <a:t>Intelligence</a:t>
            </a:r>
            <a:r>
              <a:rPr sz="2400" b="1" spc="-10" dirty="0">
                <a:solidFill>
                  <a:srgbClr val="000065"/>
                </a:solidFill>
                <a:latin typeface="Arial"/>
                <a:cs typeface="Arial"/>
              </a:rPr>
              <a:t> </a:t>
            </a:r>
            <a:r>
              <a:rPr sz="2400" b="1" spc="10" dirty="0">
                <a:solidFill>
                  <a:srgbClr val="000065"/>
                </a:solidFill>
                <a:latin typeface="Arial"/>
                <a:cs typeface="Arial"/>
              </a:rPr>
              <a:t>(dictionary)</a:t>
            </a:r>
            <a:endParaRPr sz="2400">
              <a:latin typeface="Arial"/>
              <a:cs typeface="Arial"/>
            </a:endParaRPr>
          </a:p>
          <a:p>
            <a:pPr marL="1012825" marR="5080" lvl="1" indent="-481965">
              <a:lnSpc>
                <a:spcPct val="100000"/>
              </a:lnSpc>
              <a:spcBef>
                <a:spcPts val="1335"/>
              </a:spcBef>
              <a:buClr>
                <a:srgbClr val="CC3300"/>
              </a:buClr>
              <a:buSzPct val="75000"/>
              <a:buFont typeface="Wingdings"/>
              <a:buChar char=""/>
              <a:tabLst>
                <a:tab pos="1012825" algn="l"/>
                <a:tab pos="1013460" algn="l"/>
              </a:tabLst>
            </a:pPr>
            <a:r>
              <a:rPr sz="2200" dirty="0">
                <a:latin typeface="Arial MT"/>
                <a:cs typeface="Arial MT"/>
              </a:rPr>
              <a:t>capacity for </a:t>
            </a:r>
            <a:r>
              <a:rPr sz="2200" b="1" spc="-5" dirty="0">
                <a:solidFill>
                  <a:srgbClr val="00339A"/>
                </a:solidFill>
                <a:latin typeface="Arial"/>
                <a:cs typeface="Arial"/>
              </a:rPr>
              <a:t>learning</a:t>
            </a:r>
            <a:r>
              <a:rPr sz="2200" spc="-5" dirty="0">
                <a:latin typeface="Arial MT"/>
                <a:cs typeface="Arial MT"/>
              </a:rPr>
              <a:t>, </a:t>
            </a:r>
            <a:r>
              <a:rPr sz="2200" b="1" spc="-5" dirty="0">
                <a:solidFill>
                  <a:srgbClr val="00339A"/>
                </a:solidFill>
                <a:latin typeface="Arial"/>
                <a:cs typeface="Arial"/>
              </a:rPr>
              <a:t>reasoning</a:t>
            </a:r>
            <a:r>
              <a:rPr sz="2200" spc="-5" dirty="0">
                <a:latin typeface="Arial MT"/>
                <a:cs typeface="Arial MT"/>
              </a:rPr>
              <a:t>, </a:t>
            </a:r>
            <a:r>
              <a:rPr sz="2200" b="1" dirty="0">
                <a:solidFill>
                  <a:srgbClr val="00339A"/>
                </a:solidFill>
                <a:latin typeface="Arial"/>
                <a:cs typeface="Arial"/>
              </a:rPr>
              <a:t>understanding</a:t>
            </a:r>
            <a:r>
              <a:rPr sz="2200" dirty="0">
                <a:latin typeface="Arial MT"/>
                <a:cs typeface="Arial MT"/>
              </a:rPr>
              <a:t>, and similar </a:t>
            </a:r>
            <a:r>
              <a:rPr sz="2200" spc="-600" dirty="0">
                <a:latin typeface="Arial MT"/>
                <a:cs typeface="Arial MT"/>
              </a:rPr>
              <a:t> </a:t>
            </a:r>
            <a:r>
              <a:rPr sz="2200" spc="-5" dirty="0">
                <a:latin typeface="Arial MT"/>
                <a:cs typeface="Arial MT"/>
              </a:rPr>
              <a:t>forms of mental </a:t>
            </a:r>
            <a:r>
              <a:rPr sz="2200" dirty="0">
                <a:latin typeface="Arial MT"/>
                <a:cs typeface="Arial MT"/>
              </a:rPr>
              <a:t>activity; </a:t>
            </a:r>
            <a:r>
              <a:rPr sz="2200" spc="-5" dirty="0">
                <a:latin typeface="Arial MT"/>
                <a:cs typeface="Arial MT"/>
              </a:rPr>
              <a:t>aptitude in grasping truths, </a:t>
            </a:r>
            <a:r>
              <a:rPr sz="2200" dirty="0">
                <a:latin typeface="Arial MT"/>
                <a:cs typeface="Arial MT"/>
              </a:rPr>
              <a:t> relationships,</a:t>
            </a:r>
            <a:r>
              <a:rPr sz="2200" spc="-15" dirty="0">
                <a:latin typeface="Arial MT"/>
                <a:cs typeface="Arial MT"/>
              </a:rPr>
              <a:t> </a:t>
            </a:r>
            <a:r>
              <a:rPr sz="2200" dirty="0">
                <a:latin typeface="Arial MT"/>
                <a:cs typeface="Arial MT"/>
              </a:rPr>
              <a:t>facts,</a:t>
            </a:r>
            <a:r>
              <a:rPr sz="2200" spc="-25" dirty="0">
                <a:latin typeface="Arial MT"/>
                <a:cs typeface="Arial MT"/>
              </a:rPr>
              <a:t> </a:t>
            </a:r>
            <a:r>
              <a:rPr sz="2200" dirty="0">
                <a:latin typeface="Arial MT"/>
                <a:cs typeface="Arial MT"/>
              </a:rPr>
              <a:t>meanings,</a:t>
            </a:r>
            <a:r>
              <a:rPr sz="2200" spc="-10" dirty="0">
                <a:latin typeface="Arial MT"/>
                <a:cs typeface="Arial MT"/>
              </a:rPr>
              <a:t> </a:t>
            </a:r>
            <a:r>
              <a:rPr sz="2200" dirty="0">
                <a:latin typeface="Arial MT"/>
                <a:cs typeface="Arial MT"/>
              </a:rPr>
              <a:t>etc.</a:t>
            </a:r>
            <a:endParaRPr sz="2200">
              <a:latin typeface="Arial MT"/>
              <a:cs typeface="Arial MT"/>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spc="-5" dirty="0">
                <a:latin typeface="Arial MT"/>
                <a:cs typeface="Arial MT"/>
              </a:rPr>
              <a:t>In</a:t>
            </a:r>
            <a:r>
              <a:rPr sz="2200" spc="-25" dirty="0">
                <a:latin typeface="Arial MT"/>
                <a:cs typeface="Arial MT"/>
              </a:rPr>
              <a:t> </a:t>
            </a:r>
            <a:r>
              <a:rPr sz="2200" spc="-5" dirty="0">
                <a:latin typeface="Arial MT"/>
                <a:cs typeface="Arial MT"/>
              </a:rPr>
              <a:t>particular,</a:t>
            </a:r>
            <a:r>
              <a:rPr sz="2200" spc="-25" dirty="0">
                <a:latin typeface="Arial MT"/>
                <a:cs typeface="Arial MT"/>
              </a:rPr>
              <a:t> </a:t>
            </a:r>
            <a:r>
              <a:rPr sz="2200" spc="-5" dirty="0">
                <a:latin typeface="Arial MT"/>
                <a:cs typeface="Arial MT"/>
              </a:rPr>
              <a:t>we</a:t>
            </a:r>
            <a:r>
              <a:rPr sz="2200" dirty="0">
                <a:latin typeface="Arial MT"/>
                <a:cs typeface="Arial MT"/>
              </a:rPr>
              <a:t> </a:t>
            </a:r>
            <a:r>
              <a:rPr sz="2200" spc="-5" dirty="0">
                <a:latin typeface="Arial MT"/>
                <a:cs typeface="Arial MT"/>
              </a:rPr>
              <a:t>could </a:t>
            </a:r>
            <a:r>
              <a:rPr sz="2200" dirty="0">
                <a:latin typeface="Arial MT"/>
                <a:cs typeface="Arial MT"/>
              </a:rPr>
              <a:t>say:</a:t>
            </a:r>
            <a:endParaRPr sz="2200">
              <a:latin typeface="Arial MT"/>
              <a:cs typeface="Arial MT"/>
            </a:endParaRPr>
          </a:p>
          <a:p>
            <a:pPr marL="1530350" lvl="2" indent="-516255">
              <a:lnSpc>
                <a:spcPct val="100000"/>
              </a:lnSpc>
              <a:spcBef>
                <a:spcPts val="919"/>
              </a:spcBef>
              <a:buClr>
                <a:srgbClr val="CC3300"/>
              </a:buClr>
              <a:buSzPct val="64102"/>
              <a:buFont typeface="Wingdings"/>
              <a:buChar char=""/>
              <a:tabLst>
                <a:tab pos="1530350" algn="l"/>
                <a:tab pos="1530985" algn="l"/>
              </a:tabLst>
            </a:pPr>
            <a:r>
              <a:rPr sz="1950" b="1" spc="10" dirty="0">
                <a:solidFill>
                  <a:srgbClr val="000065"/>
                </a:solidFill>
                <a:latin typeface="Arial"/>
                <a:cs typeface="Arial"/>
              </a:rPr>
              <a:t>Ability</a:t>
            </a:r>
            <a:r>
              <a:rPr sz="1950" b="1" spc="-5" dirty="0">
                <a:solidFill>
                  <a:srgbClr val="000065"/>
                </a:solidFill>
                <a:latin typeface="Arial"/>
                <a:cs typeface="Arial"/>
              </a:rPr>
              <a:t> </a:t>
            </a:r>
            <a:r>
              <a:rPr sz="1950" b="1" spc="10" dirty="0">
                <a:solidFill>
                  <a:srgbClr val="000065"/>
                </a:solidFill>
                <a:latin typeface="Arial"/>
                <a:cs typeface="Arial"/>
              </a:rPr>
              <a:t>to</a:t>
            </a:r>
            <a:r>
              <a:rPr sz="1950" b="1" dirty="0">
                <a:solidFill>
                  <a:srgbClr val="000065"/>
                </a:solidFill>
                <a:latin typeface="Arial"/>
                <a:cs typeface="Arial"/>
              </a:rPr>
              <a:t> </a:t>
            </a:r>
            <a:r>
              <a:rPr sz="1950" b="1" spc="10" dirty="0">
                <a:solidFill>
                  <a:srgbClr val="000065"/>
                </a:solidFill>
                <a:latin typeface="Arial"/>
                <a:cs typeface="Arial"/>
              </a:rPr>
              <a:t>act</a:t>
            </a:r>
            <a:r>
              <a:rPr sz="1950" b="1" spc="-5" dirty="0">
                <a:solidFill>
                  <a:srgbClr val="000065"/>
                </a:solidFill>
                <a:latin typeface="Arial"/>
                <a:cs typeface="Arial"/>
              </a:rPr>
              <a:t> </a:t>
            </a:r>
            <a:r>
              <a:rPr sz="1950" b="1" spc="15" dirty="0">
                <a:solidFill>
                  <a:srgbClr val="000065"/>
                </a:solidFill>
                <a:latin typeface="Arial"/>
                <a:cs typeface="Arial"/>
              </a:rPr>
              <a:t>as</a:t>
            </a:r>
            <a:r>
              <a:rPr sz="1950" b="1" dirty="0">
                <a:solidFill>
                  <a:srgbClr val="000065"/>
                </a:solidFill>
                <a:latin typeface="Arial"/>
                <a:cs typeface="Arial"/>
              </a:rPr>
              <a:t> </a:t>
            </a:r>
            <a:r>
              <a:rPr sz="1950" b="1" spc="15" dirty="0">
                <a:solidFill>
                  <a:srgbClr val="000065"/>
                </a:solidFill>
                <a:latin typeface="Arial"/>
                <a:cs typeface="Arial"/>
              </a:rPr>
              <a:t>human</a:t>
            </a:r>
            <a:r>
              <a:rPr sz="1950" b="1" spc="-5" dirty="0">
                <a:solidFill>
                  <a:srgbClr val="000065"/>
                </a:solidFill>
                <a:latin typeface="Arial"/>
                <a:cs typeface="Arial"/>
              </a:rPr>
              <a:t> </a:t>
            </a:r>
            <a:r>
              <a:rPr sz="1950" b="1" spc="10" dirty="0">
                <a:solidFill>
                  <a:srgbClr val="000065"/>
                </a:solidFill>
                <a:latin typeface="Arial"/>
                <a:cs typeface="Arial"/>
              </a:rPr>
              <a:t>beings</a:t>
            </a:r>
            <a:endParaRPr sz="1950">
              <a:latin typeface="Arial"/>
              <a:cs typeface="Arial"/>
            </a:endParaRPr>
          </a:p>
          <a:p>
            <a:pPr marL="2025650" marR="5039995">
              <a:lnSpc>
                <a:spcPct val="131100"/>
              </a:lnSpc>
              <a:spcBef>
                <a:spcPts val="5"/>
              </a:spcBef>
            </a:pPr>
            <a:r>
              <a:rPr sz="1850" spc="10" dirty="0">
                <a:latin typeface="Arial MT"/>
                <a:cs typeface="Arial MT"/>
              </a:rPr>
              <a:t>Solve</a:t>
            </a:r>
            <a:r>
              <a:rPr sz="1850" spc="-70" dirty="0">
                <a:latin typeface="Arial MT"/>
                <a:cs typeface="Arial MT"/>
              </a:rPr>
              <a:t> </a:t>
            </a:r>
            <a:r>
              <a:rPr sz="1850" spc="10" dirty="0">
                <a:latin typeface="Arial MT"/>
                <a:cs typeface="Arial MT"/>
              </a:rPr>
              <a:t>problems </a:t>
            </a:r>
            <a:r>
              <a:rPr sz="1850" spc="-500" dirty="0">
                <a:latin typeface="Arial MT"/>
                <a:cs typeface="Arial MT"/>
              </a:rPr>
              <a:t> </a:t>
            </a:r>
            <a:r>
              <a:rPr sz="1850" spc="10" dirty="0">
                <a:latin typeface="Arial MT"/>
                <a:cs typeface="Arial MT"/>
              </a:rPr>
              <a:t>Think</a:t>
            </a:r>
            <a:r>
              <a:rPr sz="1850" spc="-40" dirty="0">
                <a:latin typeface="Arial MT"/>
                <a:cs typeface="Arial MT"/>
              </a:rPr>
              <a:t> </a:t>
            </a:r>
            <a:r>
              <a:rPr sz="1850" spc="5" dirty="0">
                <a:latin typeface="Arial MT"/>
                <a:cs typeface="Arial MT"/>
              </a:rPr>
              <a:t>rationally</a:t>
            </a:r>
            <a:endParaRPr sz="1850">
              <a:latin typeface="Arial MT"/>
              <a:cs typeface="Arial MT"/>
            </a:endParaRPr>
          </a:p>
          <a:p>
            <a:pPr>
              <a:lnSpc>
                <a:spcPct val="100000"/>
              </a:lnSpc>
            </a:pPr>
            <a:endParaRPr sz="2100">
              <a:latin typeface="Arial MT"/>
              <a:cs typeface="Arial MT"/>
            </a:endParaRPr>
          </a:p>
          <a:p>
            <a:pPr>
              <a:lnSpc>
                <a:spcPct val="100000"/>
              </a:lnSpc>
              <a:spcBef>
                <a:spcPts val="45"/>
              </a:spcBef>
            </a:pPr>
            <a:endParaRPr sz="2700">
              <a:latin typeface="Arial MT"/>
              <a:cs typeface="Arial MT"/>
            </a:endParaRPr>
          </a:p>
          <a:p>
            <a:pPr marL="529590" indent="-517525">
              <a:lnSpc>
                <a:spcPct val="100000"/>
              </a:lnSpc>
              <a:buSzPct val="70833"/>
              <a:buFont typeface="Wingdings"/>
              <a:buChar char=""/>
              <a:tabLst>
                <a:tab pos="529590" algn="l"/>
                <a:tab pos="530225" algn="l"/>
              </a:tabLst>
            </a:pPr>
            <a:r>
              <a:rPr sz="2400" b="1" spc="5" dirty="0">
                <a:solidFill>
                  <a:srgbClr val="000065"/>
                </a:solidFill>
                <a:latin typeface="Arial"/>
                <a:cs typeface="Arial"/>
              </a:rPr>
              <a:t>Artificial</a:t>
            </a:r>
            <a:r>
              <a:rPr sz="2400" b="1" spc="-5" dirty="0">
                <a:solidFill>
                  <a:srgbClr val="000065"/>
                </a:solidFill>
                <a:latin typeface="Arial"/>
                <a:cs typeface="Arial"/>
              </a:rPr>
              <a:t> </a:t>
            </a:r>
            <a:r>
              <a:rPr sz="2400" b="1" spc="10" dirty="0">
                <a:solidFill>
                  <a:srgbClr val="000065"/>
                </a:solidFill>
                <a:latin typeface="Arial"/>
                <a:cs typeface="Arial"/>
              </a:rPr>
              <a:t>intelligence</a:t>
            </a:r>
            <a:r>
              <a:rPr sz="2400" b="1" spc="25" dirty="0">
                <a:solidFill>
                  <a:srgbClr val="000065"/>
                </a:solidFill>
                <a:latin typeface="Arial"/>
                <a:cs typeface="Arial"/>
              </a:rPr>
              <a:t> </a:t>
            </a:r>
            <a:r>
              <a:rPr sz="2400" b="1" spc="20" dirty="0">
                <a:solidFill>
                  <a:srgbClr val="000065"/>
                </a:solidFill>
                <a:latin typeface="Arial"/>
                <a:cs typeface="Arial"/>
              </a:rPr>
              <a:t>…</a:t>
            </a:r>
            <a:endParaRPr sz="2400">
              <a:latin typeface="Arial"/>
              <a:cs typeface="Arial"/>
            </a:endParaRPr>
          </a:p>
          <a:p>
            <a:pPr marL="1012825" marR="274955" lvl="1" indent="-481965">
              <a:lnSpc>
                <a:spcPct val="100000"/>
              </a:lnSpc>
              <a:spcBef>
                <a:spcPts val="1345"/>
              </a:spcBef>
              <a:buClr>
                <a:srgbClr val="CC3300"/>
              </a:buClr>
              <a:buSzPct val="75000"/>
              <a:buFont typeface="Wingdings"/>
              <a:buChar char=""/>
              <a:tabLst>
                <a:tab pos="1012825" algn="l"/>
                <a:tab pos="1013460" algn="l"/>
              </a:tabLst>
            </a:pPr>
            <a:r>
              <a:rPr sz="2200" dirty="0">
                <a:latin typeface="Arial MT"/>
                <a:cs typeface="Arial MT"/>
              </a:rPr>
              <a:t>Building</a:t>
            </a:r>
            <a:r>
              <a:rPr sz="2200" spc="5" dirty="0">
                <a:latin typeface="Arial MT"/>
                <a:cs typeface="Arial MT"/>
              </a:rPr>
              <a:t> </a:t>
            </a:r>
            <a:r>
              <a:rPr sz="2200" dirty="0">
                <a:latin typeface="Arial MT"/>
                <a:cs typeface="Arial MT"/>
              </a:rPr>
              <a:t>a</a:t>
            </a:r>
            <a:r>
              <a:rPr sz="2200" spc="-15" dirty="0">
                <a:latin typeface="Arial MT"/>
                <a:cs typeface="Arial MT"/>
              </a:rPr>
              <a:t> </a:t>
            </a:r>
            <a:r>
              <a:rPr sz="2200" dirty="0">
                <a:latin typeface="Arial MT"/>
                <a:cs typeface="Arial MT"/>
              </a:rPr>
              <a:t>machine</a:t>
            </a:r>
            <a:r>
              <a:rPr sz="2200" spc="-15" dirty="0">
                <a:latin typeface="Arial MT"/>
                <a:cs typeface="Arial MT"/>
              </a:rPr>
              <a:t> </a:t>
            </a:r>
            <a:r>
              <a:rPr sz="2200" dirty="0">
                <a:latin typeface="Arial MT"/>
                <a:cs typeface="Arial MT"/>
              </a:rPr>
              <a:t>that</a:t>
            </a:r>
            <a:r>
              <a:rPr sz="2200" spc="-15" dirty="0">
                <a:latin typeface="Arial MT"/>
                <a:cs typeface="Arial MT"/>
              </a:rPr>
              <a:t> </a:t>
            </a:r>
            <a:r>
              <a:rPr sz="2200" dirty="0">
                <a:latin typeface="Arial MT"/>
                <a:cs typeface="Arial MT"/>
              </a:rPr>
              <a:t>is</a:t>
            </a:r>
            <a:r>
              <a:rPr sz="2200" spc="-15" dirty="0">
                <a:latin typeface="Arial MT"/>
                <a:cs typeface="Arial MT"/>
              </a:rPr>
              <a:t> </a:t>
            </a:r>
            <a:r>
              <a:rPr sz="2200" dirty="0">
                <a:latin typeface="Arial MT"/>
                <a:cs typeface="Arial MT"/>
              </a:rPr>
              <a:t>(or</a:t>
            </a:r>
            <a:r>
              <a:rPr sz="2200" spc="-15" dirty="0">
                <a:latin typeface="Arial MT"/>
                <a:cs typeface="Arial MT"/>
              </a:rPr>
              <a:t> </a:t>
            </a:r>
            <a:r>
              <a:rPr sz="2200" dirty="0">
                <a:latin typeface="Arial MT"/>
                <a:cs typeface="Arial MT"/>
              </a:rPr>
              <a:t>seems</a:t>
            </a:r>
            <a:r>
              <a:rPr sz="2200" spc="-15" dirty="0">
                <a:latin typeface="Arial MT"/>
                <a:cs typeface="Arial MT"/>
              </a:rPr>
              <a:t> </a:t>
            </a:r>
            <a:r>
              <a:rPr sz="2200" dirty="0">
                <a:latin typeface="Arial MT"/>
                <a:cs typeface="Arial MT"/>
              </a:rPr>
              <a:t>to</a:t>
            </a:r>
            <a:r>
              <a:rPr sz="2200" spc="-15" dirty="0">
                <a:latin typeface="Arial MT"/>
                <a:cs typeface="Arial MT"/>
              </a:rPr>
              <a:t> </a:t>
            </a:r>
            <a:r>
              <a:rPr sz="2200" dirty="0">
                <a:latin typeface="Arial MT"/>
                <a:cs typeface="Arial MT"/>
              </a:rPr>
              <a:t>be</a:t>
            </a:r>
            <a:r>
              <a:rPr sz="2200" spc="-15" dirty="0">
                <a:latin typeface="Arial MT"/>
                <a:cs typeface="Arial MT"/>
              </a:rPr>
              <a:t> </a:t>
            </a:r>
            <a:r>
              <a:rPr sz="2200" dirty="0">
                <a:latin typeface="Arial MT"/>
                <a:cs typeface="Arial MT"/>
              </a:rPr>
              <a:t>at</a:t>
            </a:r>
            <a:r>
              <a:rPr sz="2200" spc="-15" dirty="0">
                <a:latin typeface="Arial MT"/>
                <a:cs typeface="Arial MT"/>
              </a:rPr>
              <a:t> </a:t>
            </a:r>
            <a:r>
              <a:rPr sz="2200" dirty="0">
                <a:latin typeface="Arial MT"/>
                <a:cs typeface="Arial MT"/>
              </a:rPr>
              <a:t>the</a:t>
            </a:r>
            <a:r>
              <a:rPr sz="2200" spc="-15" dirty="0">
                <a:latin typeface="Arial MT"/>
                <a:cs typeface="Arial MT"/>
              </a:rPr>
              <a:t> </a:t>
            </a:r>
            <a:r>
              <a:rPr sz="2200" dirty="0">
                <a:latin typeface="Arial MT"/>
                <a:cs typeface="Arial MT"/>
              </a:rPr>
              <a:t>eyes</a:t>
            </a:r>
            <a:r>
              <a:rPr sz="2200" spc="-15" dirty="0">
                <a:latin typeface="Arial MT"/>
                <a:cs typeface="Arial MT"/>
              </a:rPr>
              <a:t> </a:t>
            </a:r>
            <a:r>
              <a:rPr sz="2200" dirty="0">
                <a:latin typeface="Arial MT"/>
                <a:cs typeface="Arial MT"/>
              </a:rPr>
              <a:t>of</a:t>
            </a:r>
            <a:r>
              <a:rPr sz="2200" spc="-15" dirty="0">
                <a:latin typeface="Arial MT"/>
                <a:cs typeface="Arial MT"/>
              </a:rPr>
              <a:t> </a:t>
            </a:r>
            <a:r>
              <a:rPr sz="2200" dirty="0">
                <a:latin typeface="Arial MT"/>
                <a:cs typeface="Arial MT"/>
              </a:rPr>
              <a:t>the </a:t>
            </a:r>
            <a:r>
              <a:rPr sz="2200" spc="-595" dirty="0">
                <a:latin typeface="Arial MT"/>
                <a:cs typeface="Arial MT"/>
              </a:rPr>
              <a:t> </a:t>
            </a:r>
            <a:r>
              <a:rPr sz="2200" dirty="0">
                <a:latin typeface="Arial MT"/>
                <a:cs typeface="Arial MT"/>
              </a:rPr>
              <a:t>beholder)</a:t>
            </a:r>
            <a:r>
              <a:rPr sz="2200" spc="-5" dirty="0">
                <a:latin typeface="Arial MT"/>
                <a:cs typeface="Arial MT"/>
              </a:rPr>
              <a:t> </a:t>
            </a:r>
            <a:r>
              <a:rPr sz="2200" dirty="0">
                <a:latin typeface="Arial MT"/>
                <a:cs typeface="Arial MT"/>
              </a:rPr>
              <a:t>intelligent</a:t>
            </a:r>
            <a:endParaRPr sz="2200">
              <a:latin typeface="Arial MT"/>
              <a:cs typeface="Arial MT"/>
            </a:endParaRPr>
          </a:p>
        </p:txBody>
      </p:sp>
      <p:sp>
        <p:nvSpPr>
          <p:cNvPr id="16" name="object 16"/>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a:t>
            </a:fld>
            <a:endParaRPr dirty="0"/>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30</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12" name="TextBox 11">
            <a:extLst>
              <a:ext uri="{FF2B5EF4-FFF2-40B4-BE49-F238E27FC236}">
                <a16:creationId xmlns:a16="http://schemas.microsoft.com/office/drawing/2014/main" id="{84EF906A-EFCA-AD71-4072-807E7A48E73E}"/>
              </a:ext>
            </a:extLst>
          </p:cNvPr>
          <p:cNvSpPr txBox="1"/>
          <p:nvPr/>
        </p:nvSpPr>
        <p:spPr>
          <a:xfrm>
            <a:off x="825893" y="1303611"/>
            <a:ext cx="8371580" cy="4401205"/>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Types of Agents</a:t>
            </a:r>
          </a:p>
          <a:p>
            <a:endParaRPr lang="en-US" sz="2800" b="1" u="sng"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Agents can be grouped into five classes based on their degree of perceived intelligence and capability :</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Simple Reflex Agents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Model-Based Reflex Agents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Goal-Based Agents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Utility-Based Agents</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Learning Agent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713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31</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0C4B6582-586C-FD8C-BFF0-F6744811B918}"/>
              </a:ext>
            </a:extLst>
          </p:cNvPr>
          <p:cNvSpPr txBox="1"/>
          <p:nvPr/>
        </p:nvSpPr>
        <p:spPr>
          <a:xfrm>
            <a:off x="786304" y="1107764"/>
            <a:ext cx="9252827" cy="5750613"/>
          </a:xfrm>
          <a:prstGeom prst="rect">
            <a:avLst/>
          </a:prstGeom>
          <a:noFill/>
        </p:spPr>
        <p:txBody>
          <a:bodyPr wrap="square">
            <a:spAutoFit/>
          </a:bodyPr>
          <a:lstStyle/>
          <a:p>
            <a:r>
              <a:rPr lang="en-US" sz="2400" u="sng" dirty="0">
                <a:solidFill>
                  <a:schemeClr val="accent1"/>
                </a:solidFill>
                <a:latin typeface="Times New Roman" panose="02020603050405020304" pitchFamily="18" charset="0"/>
                <a:cs typeface="Times New Roman" panose="02020603050405020304" pitchFamily="18" charset="0"/>
              </a:rPr>
              <a:t>Simple reflex agents</a:t>
            </a:r>
          </a:p>
          <a:p>
            <a:endParaRPr lang="en-US" sz="2400" u="sng" dirty="0">
              <a:solidFill>
                <a:schemeClr val="accent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Simple reflex agents ignore the rest of the percept history and act only on the basis of the current percept.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Percept history is the history of all that an agent has perceived to date.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agent function is based on the condition-action rule. A condition-action rule is a rule that maps a state i.e., condition to an action. If the condition is true, then the action is taken, else not.</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agent function only succeeds when the environment is fully observable.</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robotic vacuum cleaner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8925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32</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77BAD381-4BAD-AC4B-95CD-9EA24B8787F1}"/>
              </a:ext>
            </a:extLst>
          </p:cNvPr>
          <p:cNvSpPr txBox="1"/>
          <p:nvPr/>
        </p:nvSpPr>
        <p:spPr>
          <a:xfrm>
            <a:off x="802070" y="1378273"/>
            <a:ext cx="9269030" cy="3785652"/>
          </a:xfrm>
          <a:prstGeom prst="rect">
            <a:avLst/>
          </a:prstGeom>
          <a:noFill/>
        </p:spPr>
        <p:txBody>
          <a:bodyPr wrap="square">
            <a:spAutoFit/>
          </a:bodyPr>
          <a:lstStyle/>
          <a:p>
            <a:r>
              <a:rPr lang="en-US" sz="2400" i="1" u="sng" dirty="0">
                <a:solidFill>
                  <a:schemeClr val="accent2"/>
                </a:solidFill>
                <a:latin typeface="Times New Roman" panose="02020603050405020304" pitchFamily="18" charset="0"/>
                <a:cs typeface="Times New Roman" panose="02020603050405020304" pitchFamily="18" charset="0"/>
              </a:rPr>
              <a:t>Problems with Simple reflex agents are :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Very limited intelligence.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knowledge of non-perceptual parts of the state.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Usually too big to generate and store.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there occurs any change in the environment, then the collection of rules need to be updated.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825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33</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6" name="Picture 5">
            <a:extLst>
              <a:ext uri="{FF2B5EF4-FFF2-40B4-BE49-F238E27FC236}">
                <a16:creationId xmlns:a16="http://schemas.microsoft.com/office/drawing/2014/main" id="{03B48D11-32D4-8CCF-FCBC-40F81C5797CB}"/>
              </a:ext>
            </a:extLst>
          </p:cNvPr>
          <p:cNvPicPr>
            <a:picLocks noChangeAspect="1"/>
          </p:cNvPicPr>
          <p:nvPr/>
        </p:nvPicPr>
        <p:blipFill>
          <a:blip r:embed="rId2"/>
          <a:stretch>
            <a:fillRect/>
          </a:stretch>
        </p:blipFill>
        <p:spPr>
          <a:xfrm>
            <a:off x="293587" y="1363273"/>
            <a:ext cx="9878407" cy="4836303"/>
          </a:xfrm>
          <a:prstGeom prst="rect">
            <a:avLst/>
          </a:prstGeom>
        </p:spPr>
      </p:pic>
      <p:sp>
        <p:nvSpPr>
          <p:cNvPr id="8" name="TextBox 7">
            <a:extLst>
              <a:ext uri="{FF2B5EF4-FFF2-40B4-BE49-F238E27FC236}">
                <a16:creationId xmlns:a16="http://schemas.microsoft.com/office/drawing/2014/main" id="{A5E9E0DD-017D-56C8-C4F5-25E862D2FB31}"/>
              </a:ext>
            </a:extLst>
          </p:cNvPr>
          <p:cNvSpPr txBox="1"/>
          <p:nvPr/>
        </p:nvSpPr>
        <p:spPr>
          <a:xfrm>
            <a:off x="2851451" y="6237866"/>
            <a:ext cx="5415454"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Fig. Block diagram of Simple reflex agents.</a:t>
            </a:r>
          </a:p>
        </p:txBody>
      </p:sp>
    </p:spTree>
    <p:extLst>
      <p:ext uri="{BB962C8B-B14F-4D97-AF65-F5344CB8AC3E}">
        <p14:creationId xmlns:p14="http://schemas.microsoft.com/office/powerpoint/2010/main" val="1357643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34</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01B22A31-47BC-4D41-4AFB-C3F7BA35421B}"/>
              </a:ext>
            </a:extLst>
          </p:cNvPr>
          <p:cNvSpPr txBox="1"/>
          <p:nvPr/>
        </p:nvSpPr>
        <p:spPr>
          <a:xfrm>
            <a:off x="825893" y="1136339"/>
            <a:ext cx="5349240" cy="461665"/>
          </a:xfrm>
          <a:prstGeom prst="rect">
            <a:avLst/>
          </a:prstGeom>
          <a:noFill/>
        </p:spPr>
        <p:txBody>
          <a:bodyPr wrap="square">
            <a:spAutoFit/>
          </a:bodyPr>
          <a:lstStyle/>
          <a:p>
            <a:pPr algn="l" fontAlgn="base"/>
            <a:r>
              <a:rPr lang="en-IN" sz="2400" b="1" i="0" dirty="0">
                <a:solidFill>
                  <a:schemeClr val="accent1"/>
                </a:solidFill>
                <a:effectLst/>
                <a:latin typeface="Times New Roman" panose="02020603050405020304" pitchFamily="18" charset="0"/>
                <a:cs typeface="Times New Roman" panose="02020603050405020304" pitchFamily="18" charset="0"/>
              </a:rPr>
              <a:t>Model-based reflex agents</a:t>
            </a:r>
          </a:p>
        </p:txBody>
      </p:sp>
      <p:sp>
        <p:nvSpPr>
          <p:cNvPr id="8" name="TextBox 7">
            <a:extLst>
              <a:ext uri="{FF2B5EF4-FFF2-40B4-BE49-F238E27FC236}">
                <a16:creationId xmlns:a16="http://schemas.microsoft.com/office/drawing/2014/main" id="{0935D320-7200-D02E-470F-0D06C78D6CA8}"/>
              </a:ext>
            </a:extLst>
          </p:cNvPr>
          <p:cNvSpPr txBox="1"/>
          <p:nvPr/>
        </p:nvSpPr>
        <p:spPr>
          <a:xfrm>
            <a:off x="818272" y="1695992"/>
            <a:ext cx="9481427" cy="4893647"/>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A model-based reflex agent is </a:t>
            </a:r>
            <a:r>
              <a:rPr lang="en-US" sz="2400" i="0" dirty="0">
                <a:solidFill>
                  <a:srgbClr val="202124"/>
                </a:solidFill>
                <a:effectLst/>
                <a:latin typeface="Times New Roman" panose="02020603050405020304" pitchFamily="18" charset="0"/>
                <a:cs typeface="Times New Roman" panose="02020603050405020304" pitchFamily="18" charset="0"/>
              </a:rPr>
              <a:t>an intelligent agent that uses percept history and internal memory to make decisions about the ''model'' of the world around it.</a:t>
            </a:r>
          </a:p>
          <a:p>
            <a:pPr marL="342900" indent="-342900" algn="just">
              <a:buFont typeface="Arial" panose="020B0604020202020204" pitchFamily="34" charset="0"/>
              <a:buChar char="•"/>
            </a:pPr>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i="0" dirty="0">
                <a:solidFill>
                  <a:srgbClr val="202124"/>
                </a:solidFill>
                <a:effectLst/>
                <a:latin typeface="Times New Roman" panose="02020603050405020304" pitchFamily="18" charset="0"/>
                <a:cs typeface="Times New Roman" panose="02020603050405020304" pitchFamily="18" charset="0"/>
              </a:rPr>
              <a:t>A model-based agent can handle partially observable environments by the use of a model about the world. </a:t>
            </a:r>
          </a:p>
          <a:p>
            <a:pPr marL="342900" indent="-342900" algn="just">
              <a:buFont typeface="Arial" panose="020B0604020202020204" pitchFamily="34" charset="0"/>
              <a:buChar char="•"/>
            </a:pPr>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i="0" dirty="0">
                <a:solidFill>
                  <a:srgbClr val="202124"/>
                </a:solidFill>
                <a:effectLst/>
                <a:latin typeface="Times New Roman" panose="02020603050405020304" pitchFamily="18" charset="0"/>
                <a:cs typeface="Times New Roman" panose="02020603050405020304" pitchFamily="18" charset="0"/>
              </a:rPr>
              <a:t>Updating the state requires information about : </a:t>
            </a:r>
          </a:p>
          <a:p>
            <a:pPr marL="342900" indent="-342900" algn="just">
              <a:buFont typeface="Arial" panose="020B0604020202020204" pitchFamily="34" charset="0"/>
              <a:buChar char="•"/>
            </a:pPr>
            <a:endParaRPr lang="en-US" sz="2400" i="0" dirty="0">
              <a:solidFill>
                <a:srgbClr val="202124"/>
              </a:solidFill>
              <a:effectLst/>
              <a:latin typeface="Times New Roman" panose="02020603050405020304" pitchFamily="18" charset="0"/>
              <a:cs typeface="Times New Roman" panose="02020603050405020304" pitchFamily="18" charset="0"/>
            </a:endParaRPr>
          </a:p>
          <a:p>
            <a:pPr algn="just"/>
            <a:r>
              <a:rPr lang="en-US" sz="2400" i="0" dirty="0">
                <a:solidFill>
                  <a:srgbClr val="202124"/>
                </a:solidFill>
                <a:effectLst/>
                <a:latin typeface="Times New Roman" panose="02020603050405020304" pitchFamily="18" charset="0"/>
                <a:cs typeface="Times New Roman" panose="02020603050405020304" pitchFamily="18" charset="0"/>
              </a:rPr>
              <a:t>  (i) how the world evolves independently from the agent</a:t>
            </a:r>
          </a:p>
          <a:p>
            <a:pPr algn="just"/>
            <a:r>
              <a:rPr lang="en-US" sz="2400" dirty="0">
                <a:solidFill>
                  <a:srgbClr val="202124"/>
                </a:solidFill>
                <a:latin typeface="Times New Roman" panose="02020603050405020304" pitchFamily="18" charset="0"/>
                <a:cs typeface="Times New Roman" panose="02020603050405020304" pitchFamily="18" charset="0"/>
              </a:rPr>
              <a:t>  (ii) </a:t>
            </a:r>
            <a:r>
              <a:rPr lang="en-US" sz="2400" i="0" dirty="0">
                <a:solidFill>
                  <a:srgbClr val="202124"/>
                </a:solidFill>
                <a:effectLst/>
                <a:latin typeface="Times New Roman" panose="02020603050405020304" pitchFamily="18" charset="0"/>
                <a:cs typeface="Times New Roman" panose="02020603050405020304" pitchFamily="18" charset="0"/>
              </a:rPr>
              <a:t>how the agent’s actions affect the world.</a:t>
            </a:r>
          </a:p>
          <a:p>
            <a:pPr algn="just"/>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Example: </a:t>
            </a:r>
            <a:r>
              <a:rPr lang="en-IN" sz="2400" dirty="0">
                <a:latin typeface="Times New Roman" panose="02020603050405020304" pitchFamily="18" charset="0"/>
                <a:cs typeface="Times New Roman" panose="02020603050405020304" pitchFamily="18" charset="0"/>
              </a:rPr>
              <a:t>self-steering mobile vision,</a:t>
            </a:r>
          </a:p>
        </p:txBody>
      </p:sp>
    </p:spTree>
    <p:extLst>
      <p:ext uri="{BB962C8B-B14F-4D97-AF65-F5344CB8AC3E}">
        <p14:creationId xmlns:p14="http://schemas.microsoft.com/office/powerpoint/2010/main" val="1971619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35</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6" name="Picture 5">
            <a:extLst>
              <a:ext uri="{FF2B5EF4-FFF2-40B4-BE49-F238E27FC236}">
                <a16:creationId xmlns:a16="http://schemas.microsoft.com/office/drawing/2014/main" id="{93437B7D-38E4-F2B8-4070-D0D591C76ED8}"/>
              </a:ext>
            </a:extLst>
          </p:cNvPr>
          <p:cNvPicPr>
            <a:picLocks noChangeAspect="1"/>
          </p:cNvPicPr>
          <p:nvPr/>
        </p:nvPicPr>
        <p:blipFill rotWithShape="1">
          <a:blip r:embed="rId2"/>
          <a:srcRect r="5966"/>
          <a:stretch/>
        </p:blipFill>
        <p:spPr>
          <a:xfrm>
            <a:off x="825893" y="1087191"/>
            <a:ext cx="8635607" cy="5594662"/>
          </a:xfrm>
          <a:prstGeom prst="rect">
            <a:avLst/>
          </a:prstGeom>
        </p:spPr>
      </p:pic>
      <p:sp>
        <p:nvSpPr>
          <p:cNvPr id="7" name="TextBox 6">
            <a:extLst>
              <a:ext uri="{FF2B5EF4-FFF2-40B4-BE49-F238E27FC236}">
                <a16:creationId xmlns:a16="http://schemas.microsoft.com/office/drawing/2014/main" id="{F61AECDD-340E-B846-2B5C-16DFCA0F793E}"/>
              </a:ext>
            </a:extLst>
          </p:cNvPr>
          <p:cNvSpPr txBox="1"/>
          <p:nvPr/>
        </p:nvSpPr>
        <p:spPr>
          <a:xfrm>
            <a:off x="2709897" y="6594415"/>
            <a:ext cx="5415454"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Fig. Block diagram of Model-based reflex agents.</a:t>
            </a:r>
          </a:p>
        </p:txBody>
      </p:sp>
    </p:spTree>
    <p:extLst>
      <p:ext uri="{BB962C8B-B14F-4D97-AF65-F5344CB8AC3E}">
        <p14:creationId xmlns:p14="http://schemas.microsoft.com/office/powerpoint/2010/main" val="4056407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596964" y="581025"/>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36</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3C228800-74E4-910A-382C-85A5D0BB3374}"/>
              </a:ext>
            </a:extLst>
          </p:cNvPr>
          <p:cNvSpPr txBox="1"/>
          <p:nvPr/>
        </p:nvSpPr>
        <p:spPr>
          <a:xfrm>
            <a:off x="596964" y="773628"/>
            <a:ext cx="5349240" cy="461665"/>
          </a:xfrm>
          <a:prstGeom prst="rect">
            <a:avLst/>
          </a:prstGeom>
          <a:noFill/>
        </p:spPr>
        <p:txBody>
          <a:bodyPr wrap="square">
            <a:spAutoFit/>
          </a:bodyPr>
          <a:lstStyle/>
          <a:p>
            <a:pPr algn="l" fontAlgn="base"/>
            <a:r>
              <a:rPr lang="en-IN" sz="2400" b="1" dirty="0">
                <a:solidFill>
                  <a:schemeClr val="accent1"/>
                </a:solidFill>
                <a:latin typeface="Times New Roman" panose="02020603050405020304" pitchFamily="18" charset="0"/>
                <a:cs typeface="Times New Roman" panose="02020603050405020304" pitchFamily="18" charset="0"/>
              </a:rPr>
              <a:t>Goal</a:t>
            </a:r>
            <a:r>
              <a:rPr lang="en-IN" sz="2400" b="1" i="0" dirty="0">
                <a:solidFill>
                  <a:schemeClr val="accent1"/>
                </a:solidFill>
                <a:effectLst/>
                <a:latin typeface="Times New Roman" panose="02020603050405020304" pitchFamily="18" charset="0"/>
                <a:cs typeface="Times New Roman" panose="02020603050405020304" pitchFamily="18" charset="0"/>
              </a:rPr>
              <a:t>-based agents</a:t>
            </a:r>
          </a:p>
        </p:txBody>
      </p:sp>
      <p:sp>
        <p:nvSpPr>
          <p:cNvPr id="6" name="TextBox 5">
            <a:extLst>
              <a:ext uri="{FF2B5EF4-FFF2-40B4-BE49-F238E27FC236}">
                <a16:creationId xmlns:a16="http://schemas.microsoft.com/office/drawing/2014/main" id="{495B7D04-695F-8110-B69D-6865F7AFD828}"/>
              </a:ext>
            </a:extLst>
          </p:cNvPr>
          <p:cNvSpPr txBox="1"/>
          <p:nvPr/>
        </p:nvSpPr>
        <p:spPr>
          <a:xfrm>
            <a:off x="596964" y="1256535"/>
            <a:ext cx="9481427" cy="6001643"/>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These kinds of agents take decisions based on how far they are currently from their goal(description of desirable situations).</a:t>
            </a:r>
          </a:p>
          <a:p>
            <a:pPr marL="342900" indent="-342900" algn="just">
              <a:buFont typeface="Arial" panose="020B0604020202020204" pitchFamily="34" charset="0"/>
              <a:buChar char="•"/>
            </a:pPr>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Their every action is intended to reduce its distance from the goal. </a:t>
            </a:r>
          </a:p>
          <a:p>
            <a:pPr marL="342900" indent="-342900" algn="just">
              <a:buFont typeface="Arial" panose="020B0604020202020204" pitchFamily="34" charset="0"/>
              <a:buChar char="•"/>
            </a:pPr>
            <a:endParaRPr lang="en-US" sz="2400" dirty="0">
              <a:solidFill>
                <a:srgbClr val="273239"/>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usually require search and planning.</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rgbClr val="202124"/>
              </a:solidFill>
              <a:latin typeface="Times New Roman" panose="02020603050405020304" pitchFamily="18" charset="0"/>
              <a:cs typeface="Times New Roman" panose="02020603050405020304" pitchFamily="18" charset="0"/>
            </a:endParaRPr>
          </a:p>
          <a:p>
            <a:pPr algn="just"/>
            <a:r>
              <a:rPr lang="en-IN" sz="2400" b="1" u="sng" dirty="0">
                <a:latin typeface="Times New Roman" panose="02020603050405020304" pitchFamily="18" charset="0"/>
                <a:cs typeface="Times New Roman" panose="02020603050405020304" pitchFamily="18" charset="0"/>
              </a:rPr>
              <a:t>Advantages </a:t>
            </a:r>
          </a:p>
          <a:p>
            <a:pPr marL="342900" indent="-342900" algn="just">
              <a:buFont typeface="Arial" panose="020B0604020202020204" pitchFamily="34" charset="0"/>
              <a:buChar char="•"/>
            </a:pPr>
            <a:endParaRPr lang="en-IN" sz="2400" b="1" u="sng"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knowledge that supports its decisions is represented explicitly and can be modified, which makes these agents more flexible.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goal-based agent’s behavior can easily be changed.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any searching robot that has an initial location and wants to reach a destination.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32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37</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6" name="Picture 5">
            <a:extLst>
              <a:ext uri="{FF2B5EF4-FFF2-40B4-BE49-F238E27FC236}">
                <a16:creationId xmlns:a16="http://schemas.microsoft.com/office/drawing/2014/main" id="{D985025B-AD0E-AA7F-367C-6D9A5B8F9BDE}"/>
              </a:ext>
            </a:extLst>
          </p:cNvPr>
          <p:cNvPicPr>
            <a:picLocks noChangeAspect="1"/>
          </p:cNvPicPr>
          <p:nvPr/>
        </p:nvPicPr>
        <p:blipFill rotWithShape="1">
          <a:blip r:embed="rId2"/>
          <a:srcRect l="3138" t="6092" r="12821" b="9761"/>
          <a:stretch/>
        </p:blipFill>
        <p:spPr>
          <a:xfrm>
            <a:off x="1155700" y="1016634"/>
            <a:ext cx="7924801" cy="5299856"/>
          </a:xfrm>
          <a:prstGeom prst="rect">
            <a:avLst/>
          </a:prstGeom>
        </p:spPr>
      </p:pic>
      <p:sp>
        <p:nvSpPr>
          <p:cNvPr id="7" name="TextBox 6">
            <a:extLst>
              <a:ext uri="{FF2B5EF4-FFF2-40B4-BE49-F238E27FC236}">
                <a16:creationId xmlns:a16="http://schemas.microsoft.com/office/drawing/2014/main" id="{1CBE441D-BD71-A94D-94CD-63003B658410}"/>
              </a:ext>
            </a:extLst>
          </p:cNvPr>
          <p:cNvSpPr txBox="1"/>
          <p:nvPr/>
        </p:nvSpPr>
        <p:spPr>
          <a:xfrm>
            <a:off x="2755900" y="6546216"/>
            <a:ext cx="5415454"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Fig. Block diagram of Goal-based agents.</a:t>
            </a:r>
          </a:p>
        </p:txBody>
      </p:sp>
    </p:spTree>
    <p:extLst>
      <p:ext uri="{BB962C8B-B14F-4D97-AF65-F5344CB8AC3E}">
        <p14:creationId xmlns:p14="http://schemas.microsoft.com/office/powerpoint/2010/main" val="1491260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726624"/>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38</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DFE3C9BA-FED7-BF31-AEB2-A799EE8F37EC}"/>
              </a:ext>
            </a:extLst>
          </p:cNvPr>
          <p:cNvSpPr txBox="1"/>
          <p:nvPr/>
        </p:nvSpPr>
        <p:spPr>
          <a:xfrm>
            <a:off x="818273" y="919227"/>
            <a:ext cx="5349240" cy="461665"/>
          </a:xfrm>
          <a:prstGeom prst="rect">
            <a:avLst/>
          </a:prstGeom>
          <a:noFill/>
        </p:spPr>
        <p:txBody>
          <a:bodyPr wrap="square">
            <a:spAutoFit/>
          </a:bodyPr>
          <a:lstStyle/>
          <a:p>
            <a:pPr algn="l" fontAlgn="base"/>
            <a:r>
              <a:rPr lang="en-IN" sz="2400" b="1" dirty="0">
                <a:solidFill>
                  <a:schemeClr val="accent1"/>
                </a:solidFill>
                <a:latin typeface="Times New Roman" panose="02020603050405020304" pitchFamily="18" charset="0"/>
                <a:cs typeface="Times New Roman" panose="02020603050405020304" pitchFamily="18" charset="0"/>
              </a:rPr>
              <a:t>Utility-based agents</a:t>
            </a:r>
            <a:endParaRPr lang="en-IN" sz="2400" b="1" i="0" dirty="0">
              <a:solidFill>
                <a:schemeClr val="accent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FB1ED7-25BA-8275-87B9-C99E1DA8053D}"/>
              </a:ext>
            </a:extLst>
          </p:cNvPr>
          <p:cNvSpPr txBox="1"/>
          <p:nvPr/>
        </p:nvSpPr>
        <p:spPr>
          <a:xfrm>
            <a:off x="798104" y="1478880"/>
            <a:ext cx="9481427" cy="4893647"/>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These agents are similar to the goal-based agent but provide an extra component of utility measurement which makes them different by providing a measure of success at a given state.</a:t>
            </a:r>
          </a:p>
          <a:p>
            <a:pPr marL="342900" indent="-342900" algn="just">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Utility-based agent act based not only goals but also the best way to achieve the goal.</a:t>
            </a:r>
          </a:p>
          <a:p>
            <a:pPr marL="342900" indent="-342900" algn="just">
              <a:buFont typeface="Arial" panose="020B0604020202020204" pitchFamily="34" charset="0"/>
              <a:buChar char="•"/>
            </a:pPr>
            <a:endParaRPr lang="en-US" sz="2400" dirty="0">
              <a:solidFill>
                <a:srgbClr val="202124"/>
              </a:solidFill>
              <a:latin typeface="Times New Roman" panose="02020603050405020304" pitchFamily="18" charset="0"/>
              <a:cs typeface="Times New Roman" panose="02020603050405020304" pitchFamily="18" charset="0"/>
            </a:endParaRPr>
          </a:p>
          <a:p>
            <a:pPr algn="just"/>
            <a:r>
              <a:rPr lang="en-IN" sz="2400" b="1" u="sng" dirty="0">
                <a:latin typeface="Times New Roman" panose="02020603050405020304" pitchFamily="18" charset="0"/>
                <a:cs typeface="Times New Roman" panose="02020603050405020304" pitchFamily="18" charset="0"/>
              </a:rPr>
              <a:t>Advantages </a:t>
            </a:r>
          </a:p>
          <a:p>
            <a:pPr marL="342900" indent="-342900" algn="just">
              <a:buFont typeface="Arial" panose="020B0604020202020204" pitchFamily="34" charset="0"/>
              <a:buChar char="•"/>
            </a:pPr>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The Utility-based agent is useful when there are multiple possible alternatives, and an agent has to choose in order to perform the best action.</a:t>
            </a:r>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google driver less car Waymo.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203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39</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6" name="Picture 5">
            <a:extLst>
              <a:ext uri="{FF2B5EF4-FFF2-40B4-BE49-F238E27FC236}">
                <a16:creationId xmlns:a16="http://schemas.microsoft.com/office/drawing/2014/main" id="{BEB009FD-2C5F-A630-A85F-CE7F59ABEBDF}"/>
              </a:ext>
            </a:extLst>
          </p:cNvPr>
          <p:cNvPicPr>
            <a:picLocks noChangeAspect="1"/>
          </p:cNvPicPr>
          <p:nvPr/>
        </p:nvPicPr>
        <p:blipFill rotWithShape="1">
          <a:blip r:embed="rId2"/>
          <a:srcRect l="3860" t="6895" r="11275" b="6947"/>
          <a:stretch/>
        </p:blipFill>
        <p:spPr>
          <a:xfrm>
            <a:off x="1079500" y="1131741"/>
            <a:ext cx="7848600" cy="4794772"/>
          </a:xfrm>
          <a:prstGeom prst="rect">
            <a:avLst/>
          </a:prstGeom>
        </p:spPr>
      </p:pic>
      <p:sp>
        <p:nvSpPr>
          <p:cNvPr id="7" name="TextBox 6">
            <a:extLst>
              <a:ext uri="{FF2B5EF4-FFF2-40B4-BE49-F238E27FC236}">
                <a16:creationId xmlns:a16="http://schemas.microsoft.com/office/drawing/2014/main" id="{F5075430-A284-D417-015C-58CE1E28EB25}"/>
              </a:ext>
            </a:extLst>
          </p:cNvPr>
          <p:cNvSpPr txBox="1"/>
          <p:nvPr/>
        </p:nvSpPr>
        <p:spPr>
          <a:xfrm>
            <a:off x="2638973" y="6384988"/>
            <a:ext cx="5415454"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Fig. Block diagram of Utility-based agents.</a:t>
            </a:r>
          </a:p>
        </p:txBody>
      </p:sp>
    </p:spTree>
    <p:extLst>
      <p:ext uri="{BB962C8B-B14F-4D97-AF65-F5344CB8AC3E}">
        <p14:creationId xmlns:p14="http://schemas.microsoft.com/office/powerpoint/2010/main" val="276182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599065" y="504825"/>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10" name="object 10"/>
          <p:cNvSpPr/>
          <p:nvPr/>
        </p:nvSpPr>
        <p:spPr>
          <a:xfrm>
            <a:off x="309257" y="3355085"/>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11" name="object 11"/>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2" name="object 12"/>
          <p:cNvSpPr txBox="1"/>
          <p:nvPr/>
        </p:nvSpPr>
        <p:spPr>
          <a:xfrm>
            <a:off x="918772" y="768801"/>
            <a:ext cx="8278701" cy="4159216"/>
          </a:xfrm>
          <a:prstGeom prst="rect">
            <a:avLst/>
          </a:prstGeom>
        </p:spPr>
        <p:txBody>
          <a:bodyPr vert="horz" wrap="square" lIns="0" tIns="199390" rIns="0" bIns="0" rtlCol="0">
            <a:spAutoFit/>
          </a:bodyPr>
          <a:lstStyle/>
          <a:p>
            <a:pPr marL="529590" indent="-517525">
              <a:lnSpc>
                <a:spcPct val="100000"/>
              </a:lnSpc>
              <a:spcBef>
                <a:spcPts val="1570"/>
              </a:spcBef>
              <a:buSzPct val="70454"/>
              <a:buFont typeface="Wingdings"/>
              <a:buChar char=""/>
              <a:tabLst>
                <a:tab pos="529590" algn="l"/>
                <a:tab pos="530225" algn="l"/>
              </a:tabLst>
            </a:pPr>
            <a:r>
              <a:rPr sz="2200" b="1" spc="-5" dirty="0">
                <a:solidFill>
                  <a:srgbClr val="000065"/>
                </a:solidFill>
                <a:latin typeface="Arial"/>
                <a:cs typeface="Arial"/>
              </a:rPr>
              <a:t>What</a:t>
            </a:r>
            <a:r>
              <a:rPr sz="2200" b="1" spc="-25" dirty="0">
                <a:solidFill>
                  <a:srgbClr val="000065"/>
                </a:solidFill>
                <a:latin typeface="Arial"/>
                <a:cs typeface="Arial"/>
              </a:rPr>
              <a:t> </a:t>
            </a:r>
            <a:r>
              <a:rPr sz="2200" b="1" spc="-5" dirty="0">
                <a:solidFill>
                  <a:srgbClr val="000065"/>
                </a:solidFill>
                <a:latin typeface="Arial"/>
                <a:cs typeface="Arial"/>
              </a:rPr>
              <a:t>is</a:t>
            </a:r>
            <a:r>
              <a:rPr sz="2200" b="1" spc="-20" dirty="0">
                <a:solidFill>
                  <a:srgbClr val="000065"/>
                </a:solidFill>
                <a:latin typeface="Arial"/>
                <a:cs typeface="Arial"/>
              </a:rPr>
              <a:t> </a:t>
            </a:r>
            <a:r>
              <a:rPr sz="2200" b="1" spc="-5" dirty="0">
                <a:solidFill>
                  <a:srgbClr val="000065"/>
                </a:solidFill>
                <a:latin typeface="Arial"/>
                <a:cs typeface="Arial"/>
              </a:rPr>
              <a:t>artificial</a:t>
            </a:r>
            <a:r>
              <a:rPr sz="2200" b="1" spc="-45" dirty="0">
                <a:solidFill>
                  <a:srgbClr val="000065"/>
                </a:solidFill>
                <a:latin typeface="Arial"/>
                <a:cs typeface="Arial"/>
              </a:rPr>
              <a:t> </a:t>
            </a:r>
            <a:r>
              <a:rPr sz="2200" b="1" spc="-5" dirty="0">
                <a:solidFill>
                  <a:srgbClr val="000065"/>
                </a:solidFill>
                <a:latin typeface="Arial"/>
                <a:cs typeface="Arial"/>
              </a:rPr>
              <a:t>intelligence?</a:t>
            </a:r>
            <a:endParaRPr sz="2200" dirty="0">
              <a:latin typeface="Arial"/>
              <a:cs typeface="Arial"/>
            </a:endParaRPr>
          </a:p>
          <a:p>
            <a:pPr marL="1012825" marR="1913255" lvl="1" indent="-481965" algn="just">
              <a:lnSpc>
                <a:spcPct val="101699"/>
              </a:lnSpc>
              <a:spcBef>
                <a:spcPts val="1320"/>
              </a:spcBef>
              <a:buClr>
                <a:srgbClr val="CC3300"/>
              </a:buClr>
              <a:buSzPct val="74358"/>
              <a:buFont typeface="Wingdings"/>
              <a:buChar char=""/>
              <a:tabLst>
                <a:tab pos="1012825" algn="l"/>
                <a:tab pos="1013460" algn="l"/>
              </a:tabLst>
            </a:pPr>
            <a:r>
              <a:rPr sz="1950" spc="10" dirty="0">
                <a:latin typeface="Arial MT"/>
                <a:cs typeface="Arial MT"/>
              </a:rPr>
              <a:t>It</a:t>
            </a:r>
            <a:r>
              <a:rPr sz="1950" dirty="0">
                <a:latin typeface="Arial MT"/>
                <a:cs typeface="Arial MT"/>
              </a:rPr>
              <a:t> </a:t>
            </a:r>
            <a:r>
              <a:rPr sz="1950" spc="10" dirty="0">
                <a:latin typeface="Arial MT"/>
                <a:cs typeface="Arial MT"/>
              </a:rPr>
              <a:t>is</a:t>
            </a:r>
            <a:r>
              <a:rPr sz="1950" spc="5" dirty="0">
                <a:latin typeface="Arial MT"/>
                <a:cs typeface="Arial MT"/>
              </a:rPr>
              <a:t> </a:t>
            </a:r>
            <a:r>
              <a:rPr sz="1950" spc="15" dirty="0">
                <a:latin typeface="Arial MT"/>
                <a:cs typeface="Arial MT"/>
              </a:rPr>
              <a:t>the</a:t>
            </a:r>
            <a:r>
              <a:rPr sz="1950" dirty="0">
                <a:latin typeface="Arial MT"/>
                <a:cs typeface="Arial MT"/>
              </a:rPr>
              <a:t> </a:t>
            </a:r>
            <a:r>
              <a:rPr sz="1950" spc="15" dirty="0">
                <a:latin typeface="Arial MT"/>
                <a:cs typeface="Arial MT"/>
              </a:rPr>
              <a:t>science</a:t>
            </a:r>
            <a:r>
              <a:rPr sz="1950" spc="-10" dirty="0">
                <a:latin typeface="Arial MT"/>
                <a:cs typeface="Arial MT"/>
              </a:rPr>
              <a:t> </a:t>
            </a:r>
            <a:r>
              <a:rPr sz="1950" spc="15" dirty="0">
                <a:latin typeface="Arial MT"/>
                <a:cs typeface="Arial MT"/>
              </a:rPr>
              <a:t>and</a:t>
            </a:r>
            <a:r>
              <a:rPr sz="1950" spc="5" dirty="0">
                <a:latin typeface="Arial MT"/>
                <a:cs typeface="Arial MT"/>
              </a:rPr>
              <a:t> </a:t>
            </a:r>
            <a:r>
              <a:rPr sz="1950" spc="15" dirty="0">
                <a:latin typeface="Arial MT"/>
                <a:cs typeface="Arial MT"/>
              </a:rPr>
              <a:t>engineering</a:t>
            </a:r>
            <a:r>
              <a:rPr sz="1950" spc="-15" dirty="0">
                <a:latin typeface="Arial MT"/>
                <a:cs typeface="Arial MT"/>
              </a:rPr>
              <a:t> </a:t>
            </a:r>
            <a:r>
              <a:rPr sz="1950" spc="15" dirty="0">
                <a:latin typeface="Arial MT"/>
                <a:cs typeface="Arial MT"/>
              </a:rPr>
              <a:t>of</a:t>
            </a:r>
            <a:r>
              <a:rPr sz="1950" spc="5" dirty="0">
                <a:latin typeface="Arial MT"/>
                <a:cs typeface="Arial MT"/>
              </a:rPr>
              <a:t> </a:t>
            </a:r>
            <a:r>
              <a:rPr sz="1950" spc="15" dirty="0">
                <a:latin typeface="Arial MT"/>
                <a:cs typeface="Arial MT"/>
              </a:rPr>
              <a:t>making</a:t>
            </a:r>
            <a:r>
              <a:rPr lang="en-IN" sz="1950" spc="-5" dirty="0">
                <a:latin typeface="Arial MT"/>
                <a:cs typeface="Arial MT"/>
              </a:rPr>
              <a:t> </a:t>
            </a:r>
            <a:r>
              <a:rPr sz="1950" spc="10" dirty="0">
                <a:latin typeface="Arial MT"/>
                <a:cs typeface="Arial MT"/>
              </a:rPr>
              <a:t>intelligent </a:t>
            </a:r>
            <a:r>
              <a:rPr sz="1950" spc="-530" dirty="0">
                <a:latin typeface="Arial MT"/>
                <a:cs typeface="Arial MT"/>
              </a:rPr>
              <a:t> </a:t>
            </a:r>
            <a:r>
              <a:rPr sz="1950" spc="15" dirty="0">
                <a:latin typeface="Arial MT"/>
                <a:cs typeface="Arial MT"/>
              </a:rPr>
              <a:t>machines, especially </a:t>
            </a:r>
            <a:r>
              <a:rPr sz="1950" spc="10" dirty="0">
                <a:latin typeface="Arial MT"/>
                <a:cs typeface="Arial MT"/>
              </a:rPr>
              <a:t>intelligent </a:t>
            </a:r>
            <a:r>
              <a:rPr sz="1950" spc="15" dirty="0">
                <a:latin typeface="Arial MT"/>
                <a:cs typeface="Arial MT"/>
              </a:rPr>
              <a:t>computer programs. </a:t>
            </a:r>
            <a:r>
              <a:rPr sz="1950" spc="20" dirty="0">
                <a:latin typeface="Arial MT"/>
                <a:cs typeface="Arial MT"/>
              </a:rPr>
              <a:t> </a:t>
            </a:r>
            <a:r>
              <a:rPr sz="1950" spc="10" dirty="0">
                <a:latin typeface="Arial MT"/>
                <a:cs typeface="Arial MT"/>
              </a:rPr>
              <a:t>It is </a:t>
            </a:r>
            <a:r>
              <a:rPr sz="1950" spc="15" dirty="0">
                <a:latin typeface="Arial MT"/>
                <a:cs typeface="Arial MT"/>
              </a:rPr>
              <a:t>related to the </a:t>
            </a:r>
            <a:r>
              <a:rPr sz="1950" spc="10" dirty="0">
                <a:latin typeface="Arial MT"/>
                <a:cs typeface="Arial MT"/>
              </a:rPr>
              <a:t>similar </a:t>
            </a:r>
            <a:r>
              <a:rPr sz="1950" spc="15" dirty="0">
                <a:latin typeface="Arial MT"/>
                <a:cs typeface="Arial MT"/>
              </a:rPr>
              <a:t>task of using computers to </a:t>
            </a:r>
            <a:r>
              <a:rPr sz="1950" spc="20" dirty="0">
                <a:latin typeface="Arial MT"/>
                <a:cs typeface="Arial MT"/>
              </a:rPr>
              <a:t> </a:t>
            </a:r>
            <a:r>
              <a:rPr sz="1950" spc="10" dirty="0">
                <a:latin typeface="Arial MT"/>
                <a:cs typeface="Arial MT"/>
              </a:rPr>
              <a:t>understand</a:t>
            </a:r>
            <a:r>
              <a:rPr sz="1950" spc="-15" dirty="0">
                <a:latin typeface="Arial MT"/>
                <a:cs typeface="Arial MT"/>
              </a:rPr>
              <a:t> </a:t>
            </a:r>
            <a:r>
              <a:rPr sz="1950" spc="15" dirty="0">
                <a:latin typeface="Arial MT"/>
                <a:cs typeface="Arial MT"/>
              </a:rPr>
              <a:t>human</a:t>
            </a:r>
            <a:r>
              <a:rPr sz="1950" spc="5" dirty="0">
                <a:latin typeface="Arial MT"/>
                <a:cs typeface="Arial MT"/>
              </a:rPr>
              <a:t> intelligence,</a:t>
            </a:r>
            <a:r>
              <a:rPr sz="1950" spc="-5" dirty="0">
                <a:latin typeface="Arial MT"/>
                <a:cs typeface="Arial MT"/>
              </a:rPr>
              <a:t> </a:t>
            </a:r>
            <a:r>
              <a:rPr sz="1950" spc="10" dirty="0">
                <a:latin typeface="Arial MT"/>
                <a:cs typeface="Arial MT"/>
              </a:rPr>
              <a:t>but</a:t>
            </a:r>
            <a:r>
              <a:rPr sz="1950" spc="5" dirty="0">
                <a:latin typeface="Arial MT"/>
                <a:cs typeface="Arial MT"/>
              </a:rPr>
              <a:t> </a:t>
            </a:r>
            <a:r>
              <a:rPr sz="1950" spc="10" dirty="0">
                <a:latin typeface="Arial MT"/>
                <a:cs typeface="Arial MT"/>
              </a:rPr>
              <a:t>AI </a:t>
            </a:r>
            <a:r>
              <a:rPr sz="1950" spc="15" dirty="0">
                <a:latin typeface="Arial MT"/>
                <a:cs typeface="Arial MT"/>
              </a:rPr>
              <a:t>does</a:t>
            </a:r>
            <a:r>
              <a:rPr sz="1950" spc="5" dirty="0">
                <a:latin typeface="Arial MT"/>
                <a:cs typeface="Arial MT"/>
              </a:rPr>
              <a:t> </a:t>
            </a:r>
            <a:r>
              <a:rPr sz="1950" spc="10" dirty="0">
                <a:latin typeface="Arial MT"/>
                <a:cs typeface="Arial MT"/>
              </a:rPr>
              <a:t>not have</a:t>
            </a:r>
            <a:endParaRPr sz="1950" dirty="0">
              <a:latin typeface="Arial MT"/>
              <a:cs typeface="Arial MT"/>
            </a:endParaRPr>
          </a:p>
          <a:p>
            <a:pPr marL="1012825" algn="just">
              <a:lnSpc>
                <a:spcPct val="100000"/>
              </a:lnSpc>
              <a:spcBef>
                <a:spcPts val="250"/>
              </a:spcBef>
            </a:pPr>
            <a:r>
              <a:rPr sz="1950" spc="10" dirty="0">
                <a:latin typeface="Arial MT"/>
                <a:cs typeface="Arial MT"/>
              </a:rPr>
              <a:t>to</a:t>
            </a:r>
            <a:r>
              <a:rPr sz="1950" spc="-5" dirty="0">
                <a:latin typeface="Arial MT"/>
                <a:cs typeface="Arial MT"/>
              </a:rPr>
              <a:t> </a:t>
            </a:r>
            <a:r>
              <a:rPr sz="1950" spc="15" dirty="0">
                <a:latin typeface="Arial MT"/>
                <a:cs typeface="Arial MT"/>
              </a:rPr>
              <a:t>confine</a:t>
            </a:r>
            <a:r>
              <a:rPr sz="1950" spc="-5" dirty="0">
                <a:latin typeface="Arial MT"/>
                <a:cs typeface="Arial MT"/>
              </a:rPr>
              <a:t> </a:t>
            </a:r>
            <a:r>
              <a:rPr sz="1950" spc="10" dirty="0">
                <a:latin typeface="Arial MT"/>
                <a:cs typeface="Arial MT"/>
              </a:rPr>
              <a:t>itself</a:t>
            </a:r>
            <a:r>
              <a:rPr sz="1950" spc="-10" dirty="0">
                <a:latin typeface="Arial MT"/>
                <a:cs typeface="Arial MT"/>
              </a:rPr>
              <a:t> </a:t>
            </a:r>
            <a:r>
              <a:rPr sz="1950" spc="10" dirty="0">
                <a:latin typeface="Arial MT"/>
                <a:cs typeface="Arial MT"/>
              </a:rPr>
              <a:t>to</a:t>
            </a:r>
            <a:r>
              <a:rPr sz="1950" spc="5" dirty="0">
                <a:latin typeface="Arial MT"/>
                <a:cs typeface="Arial MT"/>
              </a:rPr>
              <a:t> </a:t>
            </a:r>
            <a:r>
              <a:rPr sz="1950" spc="15" dirty="0">
                <a:latin typeface="Arial MT"/>
                <a:cs typeface="Arial MT"/>
              </a:rPr>
              <a:t>methods</a:t>
            </a:r>
            <a:r>
              <a:rPr sz="1950" spc="-5" dirty="0">
                <a:latin typeface="Arial MT"/>
                <a:cs typeface="Arial MT"/>
              </a:rPr>
              <a:t> </a:t>
            </a:r>
            <a:r>
              <a:rPr sz="1950" spc="10" dirty="0">
                <a:latin typeface="Arial MT"/>
                <a:cs typeface="Arial MT"/>
              </a:rPr>
              <a:t>that</a:t>
            </a:r>
            <a:r>
              <a:rPr sz="1950" spc="5" dirty="0">
                <a:latin typeface="Arial MT"/>
                <a:cs typeface="Arial MT"/>
              </a:rPr>
              <a:t> </a:t>
            </a:r>
            <a:r>
              <a:rPr sz="1950" spc="10" dirty="0">
                <a:latin typeface="Arial MT"/>
                <a:cs typeface="Arial MT"/>
              </a:rPr>
              <a:t>are</a:t>
            </a:r>
            <a:r>
              <a:rPr sz="1950" dirty="0">
                <a:latin typeface="Arial MT"/>
                <a:cs typeface="Arial MT"/>
              </a:rPr>
              <a:t> </a:t>
            </a:r>
            <a:r>
              <a:rPr sz="1950" spc="10" dirty="0">
                <a:latin typeface="Arial MT"/>
                <a:cs typeface="Arial MT"/>
              </a:rPr>
              <a:t>biologically</a:t>
            </a:r>
            <a:r>
              <a:rPr sz="1950" spc="-10" dirty="0">
                <a:latin typeface="Arial MT"/>
                <a:cs typeface="Arial MT"/>
              </a:rPr>
              <a:t> </a:t>
            </a:r>
            <a:r>
              <a:rPr sz="1950" spc="10" dirty="0">
                <a:latin typeface="Arial MT"/>
                <a:cs typeface="Arial MT"/>
              </a:rPr>
              <a:t>observable.</a:t>
            </a:r>
            <a:endParaRPr sz="1950" dirty="0">
              <a:latin typeface="Arial MT"/>
              <a:cs typeface="Arial MT"/>
            </a:endParaRPr>
          </a:p>
          <a:p>
            <a:pPr marL="529590" indent="-517525">
              <a:lnSpc>
                <a:spcPct val="100000"/>
              </a:lnSpc>
              <a:spcBef>
                <a:spcPts val="1375"/>
              </a:spcBef>
              <a:buSzPct val="70454"/>
              <a:buFont typeface="Wingdings"/>
              <a:buChar char=""/>
              <a:tabLst>
                <a:tab pos="529590" algn="l"/>
                <a:tab pos="530225" algn="l"/>
              </a:tabLst>
            </a:pPr>
            <a:r>
              <a:rPr sz="2200" b="1" spc="-5" dirty="0">
                <a:solidFill>
                  <a:srgbClr val="000065"/>
                </a:solidFill>
                <a:latin typeface="Arial"/>
                <a:cs typeface="Arial"/>
              </a:rPr>
              <a:t>Yes,</a:t>
            </a:r>
            <a:r>
              <a:rPr sz="2200" b="1" spc="-20" dirty="0">
                <a:solidFill>
                  <a:srgbClr val="000065"/>
                </a:solidFill>
                <a:latin typeface="Arial"/>
                <a:cs typeface="Arial"/>
              </a:rPr>
              <a:t> </a:t>
            </a:r>
            <a:r>
              <a:rPr sz="2200" b="1" spc="-5" dirty="0">
                <a:solidFill>
                  <a:srgbClr val="000065"/>
                </a:solidFill>
                <a:latin typeface="Arial"/>
                <a:cs typeface="Arial"/>
              </a:rPr>
              <a:t>but</a:t>
            </a:r>
            <a:r>
              <a:rPr sz="2200" b="1" spc="-10" dirty="0">
                <a:solidFill>
                  <a:srgbClr val="000065"/>
                </a:solidFill>
                <a:latin typeface="Arial"/>
                <a:cs typeface="Arial"/>
              </a:rPr>
              <a:t> </a:t>
            </a:r>
            <a:r>
              <a:rPr sz="2200" b="1" spc="-5" dirty="0">
                <a:solidFill>
                  <a:srgbClr val="000065"/>
                </a:solidFill>
                <a:latin typeface="Arial"/>
                <a:cs typeface="Arial"/>
              </a:rPr>
              <a:t>what</a:t>
            </a:r>
            <a:r>
              <a:rPr sz="2200" b="1" spc="-15" dirty="0">
                <a:solidFill>
                  <a:srgbClr val="000065"/>
                </a:solidFill>
                <a:latin typeface="Arial"/>
                <a:cs typeface="Arial"/>
              </a:rPr>
              <a:t> </a:t>
            </a:r>
            <a:r>
              <a:rPr sz="2200" b="1" spc="-5" dirty="0">
                <a:solidFill>
                  <a:srgbClr val="000065"/>
                </a:solidFill>
                <a:latin typeface="Arial"/>
                <a:cs typeface="Arial"/>
              </a:rPr>
              <a:t>is</a:t>
            </a:r>
            <a:r>
              <a:rPr sz="2200" b="1" spc="-20" dirty="0">
                <a:solidFill>
                  <a:srgbClr val="000065"/>
                </a:solidFill>
                <a:latin typeface="Arial"/>
                <a:cs typeface="Arial"/>
              </a:rPr>
              <a:t> </a:t>
            </a:r>
            <a:r>
              <a:rPr sz="2200" b="1" spc="-5" dirty="0">
                <a:solidFill>
                  <a:srgbClr val="000065"/>
                </a:solidFill>
                <a:latin typeface="Arial"/>
                <a:cs typeface="Arial"/>
              </a:rPr>
              <a:t>intelligence?</a:t>
            </a:r>
            <a:endParaRPr sz="2200" dirty="0">
              <a:latin typeface="Arial"/>
              <a:cs typeface="Arial"/>
            </a:endParaRPr>
          </a:p>
          <a:p>
            <a:pPr marL="1012825" marR="164465" lvl="1" indent="-481965" algn="just">
              <a:lnSpc>
                <a:spcPct val="101699"/>
              </a:lnSpc>
              <a:spcBef>
                <a:spcPts val="1325"/>
              </a:spcBef>
              <a:buClr>
                <a:srgbClr val="CC3300"/>
              </a:buClr>
              <a:buSzPct val="74358"/>
              <a:buFont typeface="Wingdings"/>
              <a:buChar char=""/>
              <a:tabLst>
                <a:tab pos="1013460" algn="l"/>
              </a:tabLst>
            </a:pPr>
            <a:r>
              <a:rPr sz="1950" spc="10" dirty="0">
                <a:latin typeface="Arial MT"/>
                <a:cs typeface="Arial MT"/>
              </a:rPr>
              <a:t>Intelligence is the </a:t>
            </a:r>
            <a:r>
              <a:rPr sz="1950" spc="15" dirty="0">
                <a:latin typeface="Arial MT"/>
                <a:cs typeface="Arial MT"/>
              </a:rPr>
              <a:t>computational </a:t>
            </a:r>
            <a:r>
              <a:rPr sz="1950" spc="10" dirty="0">
                <a:latin typeface="Arial MT"/>
                <a:cs typeface="Arial MT"/>
              </a:rPr>
              <a:t>part of the ability to </a:t>
            </a:r>
            <a:r>
              <a:rPr sz="1950" spc="15" dirty="0">
                <a:latin typeface="Arial MT"/>
                <a:cs typeface="Arial MT"/>
              </a:rPr>
              <a:t>achieve goals </a:t>
            </a:r>
            <a:r>
              <a:rPr sz="1950" spc="10" dirty="0">
                <a:latin typeface="Arial MT"/>
                <a:cs typeface="Arial MT"/>
              </a:rPr>
              <a:t>in </a:t>
            </a:r>
            <a:r>
              <a:rPr sz="1950" spc="-535" dirty="0">
                <a:latin typeface="Arial MT"/>
                <a:cs typeface="Arial MT"/>
              </a:rPr>
              <a:t> </a:t>
            </a:r>
            <a:r>
              <a:rPr sz="1950" spc="10" dirty="0">
                <a:latin typeface="Arial MT"/>
                <a:cs typeface="Arial MT"/>
              </a:rPr>
              <a:t>the world. Varying kinds </a:t>
            </a:r>
            <a:r>
              <a:rPr sz="1950" spc="15" dirty="0">
                <a:latin typeface="Arial MT"/>
                <a:cs typeface="Arial MT"/>
              </a:rPr>
              <a:t>and </a:t>
            </a:r>
            <a:r>
              <a:rPr sz="1950" spc="10" dirty="0">
                <a:latin typeface="Arial MT"/>
                <a:cs typeface="Arial MT"/>
              </a:rPr>
              <a:t>degrees of intelligence occur in people, </a:t>
            </a:r>
            <a:r>
              <a:rPr sz="1950" spc="15" dirty="0">
                <a:latin typeface="Arial MT"/>
                <a:cs typeface="Arial MT"/>
              </a:rPr>
              <a:t> </a:t>
            </a:r>
            <a:r>
              <a:rPr sz="1950" spc="20" dirty="0">
                <a:latin typeface="Arial MT"/>
                <a:cs typeface="Arial MT"/>
              </a:rPr>
              <a:t>many</a:t>
            </a:r>
            <a:r>
              <a:rPr sz="1950" spc="-15" dirty="0">
                <a:latin typeface="Arial MT"/>
                <a:cs typeface="Arial MT"/>
              </a:rPr>
              <a:t> </a:t>
            </a:r>
            <a:r>
              <a:rPr sz="1950" spc="15" dirty="0">
                <a:latin typeface="Arial MT"/>
                <a:cs typeface="Arial MT"/>
              </a:rPr>
              <a:t>animals</a:t>
            </a:r>
            <a:r>
              <a:rPr sz="1950" spc="-10" dirty="0">
                <a:latin typeface="Arial MT"/>
                <a:cs typeface="Arial MT"/>
              </a:rPr>
              <a:t> </a:t>
            </a:r>
            <a:r>
              <a:rPr sz="1950" spc="15" dirty="0">
                <a:latin typeface="Arial MT"/>
                <a:cs typeface="Arial MT"/>
              </a:rPr>
              <a:t>and</a:t>
            </a:r>
            <a:r>
              <a:rPr sz="1950" spc="5" dirty="0">
                <a:latin typeface="Arial MT"/>
                <a:cs typeface="Arial MT"/>
              </a:rPr>
              <a:t> </a:t>
            </a:r>
            <a:r>
              <a:rPr sz="1950" spc="20" dirty="0">
                <a:latin typeface="Arial MT"/>
                <a:cs typeface="Arial MT"/>
              </a:rPr>
              <a:t>some</a:t>
            </a:r>
            <a:r>
              <a:rPr sz="1950" spc="-10" dirty="0">
                <a:latin typeface="Arial MT"/>
                <a:cs typeface="Arial MT"/>
              </a:rPr>
              <a:t> </a:t>
            </a:r>
            <a:r>
              <a:rPr sz="1950" spc="15" dirty="0">
                <a:latin typeface="Arial MT"/>
                <a:cs typeface="Arial MT"/>
              </a:rPr>
              <a:t>machines.</a:t>
            </a:r>
            <a:endParaRPr sz="1950" dirty="0">
              <a:latin typeface="Arial MT"/>
              <a:cs typeface="Arial MT"/>
            </a:endParaRPr>
          </a:p>
        </p:txBody>
      </p:sp>
      <p:sp>
        <p:nvSpPr>
          <p:cNvPr id="13" name="object 13"/>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a:t>
            </a:fld>
            <a:endParaRPr dirty="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2317" y="726624"/>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40</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0768395E-7492-0530-C247-5BC00D75730B}"/>
              </a:ext>
            </a:extLst>
          </p:cNvPr>
          <p:cNvSpPr txBox="1"/>
          <p:nvPr/>
        </p:nvSpPr>
        <p:spPr>
          <a:xfrm>
            <a:off x="776845" y="912750"/>
            <a:ext cx="5349240" cy="461665"/>
          </a:xfrm>
          <a:prstGeom prst="rect">
            <a:avLst/>
          </a:prstGeom>
          <a:noFill/>
        </p:spPr>
        <p:txBody>
          <a:bodyPr wrap="square">
            <a:spAutoFit/>
          </a:bodyPr>
          <a:lstStyle/>
          <a:p>
            <a:pPr algn="l" fontAlgn="base"/>
            <a:r>
              <a:rPr lang="en-IN" sz="2400" b="1" dirty="0">
                <a:solidFill>
                  <a:schemeClr val="accent1"/>
                </a:solidFill>
                <a:latin typeface="Times New Roman" panose="02020603050405020304" pitchFamily="18" charset="0"/>
                <a:cs typeface="Times New Roman" panose="02020603050405020304" pitchFamily="18" charset="0"/>
              </a:rPr>
              <a:t>Learning Agents</a:t>
            </a:r>
            <a:endParaRPr lang="en-IN" sz="2400" b="1" i="0" dirty="0">
              <a:solidFill>
                <a:schemeClr val="accent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4E0DDC5-0D71-CB14-EF45-06F688129CE4}"/>
              </a:ext>
            </a:extLst>
          </p:cNvPr>
          <p:cNvSpPr txBox="1"/>
          <p:nvPr/>
        </p:nvSpPr>
        <p:spPr>
          <a:xfrm>
            <a:off x="758890" y="1374148"/>
            <a:ext cx="9481427" cy="6370975"/>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A learning agent in AI is the type of agent which can learn from its past experiences, or it has learning capabilities.</a:t>
            </a:r>
          </a:p>
          <a:p>
            <a:pPr marL="342900" indent="-342900" algn="just">
              <a:buFont typeface="Arial" panose="020B0604020202020204" pitchFamily="34" charset="0"/>
              <a:buChar char="•"/>
            </a:pPr>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It starts to act with basic knowledge and then able to act and adapt automatically through learning.</a:t>
            </a:r>
          </a:p>
          <a:p>
            <a:pPr marL="342900" indent="-342900" algn="just">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A learning agent has mainly four conceptual components:</a:t>
            </a:r>
          </a:p>
          <a:p>
            <a:pPr algn="just"/>
            <a:r>
              <a:rPr lang="en-US" sz="2400" dirty="0">
                <a:solidFill>
                  <a:srgbClr val="202124"/>
                </a:solidFill>
                <a:latin typeface="Times New Roman" panose="02020603050405020304" pitchFamily="18" charset="0"/>
                <a:cs typeface="Times New Roman" panose="02020603050405020304" pitchFamily="18" charset="0"/>
              </a:rPr>
              <a:t>     1. </a:t>
            </a:r>
            <a:r>
              <a:rPr lang="en-US" sz="2400" dirty="0">
                <a:solidFill>
                  <a:srgbClr val="7030A0"/>
                </a:solidFill>
                <a:latin typeface="Times New Roman" panose="02020603050405020304" pitchFamily="18" charset="0"/>
                <a:cs typeface="Times New Roman" panose="02020603050405020304" pitchFamily="18" charset="0"/>
              </a:rPr>
              <a:t>Learning element: </a:t>
            </a:r>
            <a:r>
              <a:rPr lang="en-US" sz="2400" dirty="0">
                <a:solidFill>
                  <a:srgbClr val="202124"/>
                </a:solidFill>
                <a:latin typeface="Times New Roman" panose="02020603050405020304" pitchFamily="18" charset="0"/>
                <a:cs typeface="Times New Roman" panose="02020603050405020304" pitchFamily="18" charset="0"/>
              </a:rPr>
              <a:t>It is responsible for making improvements by          	learning from environment.</a:t>
            </a:r>
          </a:p>
          <a:p>
            <a:pPr algn="just"/>
            <a:r>
              <a:rPr lang="en-US" sz="2400" dirty="0">
                <a:solidFill>
                  <a:srgbClr val="202124"/>
                </a:solidFill>
                <a:latin typeface="Times New Roman" panose="02020603050405020304" pitchFamily="18" charset="0"/>
                <a:cs typeface="Times New Roman" panose="02020603050405020304" pitchFamily="18" charset="0"/>
              </a:rPr>
              <a:t>     2. </a:t>
            </a:r>
            <a:r>
              <a:rPr lang="en-US" sz="2400" dirty="0">
                <a:solidFill>
                  <a:srgbClr val="7030A0"/>
                </a:solidFill>
                <a:latin typeface="Times New Roman" panose="02020603050405020304" pitchFamily="18" charset="0"/>
                <a:cs typeface="Times New Roman" panose="02020603050405020304" pitchFamily="18" charset="0"/>
              </a:rPr>
              <a:t>Critic: </a:t>
            </a:r>
            <a:r>
              <a:rPr lang="en-US" sz="2400" dirty="0">
                <a:solidFill>
                  <a:srgbClr val="202124"/>
                </a:solidFill>
                <a:latin typeface="Times New Roman" panose="02020603050405020304" pitchFamily="18" charset="0"/>
                <a:cs typeface="Times New Roman" panose="02020603050405020304" pitchFamily="18" charset="0"/>
              </a:rPr>
              <a:t>Learning element takes feedback from critic which describes    	that how well the agent is doing with respect to a fixed performance 	standard.</a:t>
            </a:r>
          </a:p>
          <a:p>
            <a:pPr algn="just"/>
            <a:r>
              <a:rPr lang="en-US" sz="2400" dirty="0">
                <a:solidFill>
                  <a:srgbClr val="202124"/>
                </a:solidFill>
                <a:latin typeface="Times New Roman" panose="02020603050405020304" pitchFamily="18" charset="0"/>
                <a:cs typeface="Times New Roman" panose="02020603050405020304" pitchFamily="18" charset="0"/>
              </a:rPr>
              <a:t>     3. </a:t>
            </a:r>
            <a:r>
              <a:rPr lang="en-US" sz="2400" dirty="0">
                <a:solidFill>
                  <a:srgbClr val="7030A0"/>
                </a:solidFill>
                <a:latin typeface="Times New Roman" panose="02020603050405020304" pitchFamily="18" charset="0"/>
                <a:cs typeface="Times New Roman" panose="02020603050405020304" pitchFamily="18" charset="0"/>
              </a:rPr>
              <a:t>Performance element: </a:t>
            </a:r>
            <a:r>
              <a:rPr lang="en-US" sz="2400" dirty="0">
                <a:solidFill>
                  <a:srgbClr val="202124"/>
                </a:solidFill>
                <a:latin typeface="Times New Roman" panose="02020603050405020304" pitchFamily="18" charset="0"/>
                <a:cs typeface="Times New Roman" panose="02020603050405020304" pitchFamily="18" charset="0"/>
              </a:rPr>
              <a:t>It is responsible for selecting external action.</a:t>
            </a:r>
          </a:p>
          <a:p>
            <a:pPr algn="just"/>
            <a:r>
              <a:rPr lang="en-US" sz="2400" dirty="0">
                <a:solidFill>
                  <a:srgbClr val="202124"/>
                </a:solidFill>
                <a:latin typeface="Times New Roman" panose="02020603050405020304" pitchFamily="18" charset="0"/>
                <a:cs typeface="Times New Roman" panose="02020603050405020304" pitchFamily="18" charset="0"/>
              </a:rPr>
              <a:t>     4. </a:t>
            </a:r>
            <a:r>
              <a:rPr lang="en-US" sz="2400" dirty="0">
                <a:solidFill>
                  <a:srgbClr val="7030A0"/>
                </a:solidFill>
                <a:latin typeface="Times New Roman" panose="02020603050405020304" pitchFamily="18" charset="0"/>
                <a:cs typeface="Times New Roman" panose="02020603050405020304" pitchFamily="18" charset="0"/>
              </a:rPr>
              <a:t>Problem generator: </a:t>
            </a:r>
            <a:r>
              <a:rPr lang="en-US" sz="2400" dirty="0">
                <a:solidFill>
                  <a:srgbClr val="202124"/>
                </a:solidFill>
                <a:latin typeface="Times New Roman" panose="02020603050405020304" pitchFamily="18" charset="0"/>
                <a:cs typeface="Times New Roman" panose="02020603050405020304" pitchFamily="18" charset="0"/>
              </a:rPr>
              <a:t>This component is responsible for suggesting 	actions that will lead to new and informative experiences.</a:t>
            </a:r>
          </a:p>
          <a:p>
            <a:pPr marL="342900" indent="-342900" algn="just">
              <a:buFont typeface="Arial" panose="020B0604020202020204" pitchFamily="34" charset="0"/>
              <a:buChar char="•"/>
            </a:pPr>
            <a:endParaRPr lang="en-US" sz="2400" dirty="0">
              <a:solidFill>
                <a:srgbClr val="202124"/>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rgbClr val="202124"/>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97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33490" y="467517"/>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41</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8" name="TextBox 7">
            <a:extLst>
              <a:ext uri="{FF2B5EF4-FFF2-40B4-BE49-F238E27FC236}">
                <a16:creationId xmlns:a16="http://schemas.microsoft.com/office/drawing/2014/main" id="{1372C214-AEEA-6299-34E3-987D67E081AA}"/>
              </a:ext>
            </a:extLst>
          </p:cNvPr>
          <p:cNvSpPr txBox="1"/>
          <p:nvPr/>
        </p:nvSpPr>
        <p:spPr>
          <a:xfrm>
            <a:off x="738090" y="668331"/>
            <a:ext cx="8763000" cy="230832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Advantages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02124"/>
                </a:solidFill>
                <a:effectLst/>
                <a:uLnTx/>
                <a:uFillTx/>
                <a:latin typeface="Times New Roman" panose="02020603050405020304" pitchFamily="18" charset="0"/>
                <a:ea typeface="+mn-ea"/>
                <a:cs typeface="Times New Roman" panose="02020603050405020304" pitchFamily="18" charset="0"/>
              </a:rPr>
              <a:t>Learning agents are able to learn, analyze performance, and look for new ways to improve the performance.</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Example: </a:t>
            </a: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UBER</a:t>
            </a:r>
            <a:endParaRPr lang="en-IN" dirty="0"/>
          </a:p>
        </p:txBody>
      </p:sp>
      <p:pic>
        <p:nvPicPr>
          <p:cNvPr id="11" name="Picture 10">
            <a:extLst>
              <a:ext uri="{FF2B5EF4-FFF2-40B4-BE49-F238E27FC236}">
                <a16:creationId xmlns:a16="http://schemas.microsoft.com/office/drawing/2014/main" id="{C22062ED-DB31-C1B8-6A0F-12DD54B48F37}"/>
              </a:ext>
            </a:extLst>
          </p:cNvPr>
          <p:cNvPicPr>
            <a:picLocks noChangeAspect="1"/>
          </p:cNvPicPr>
          <p:nvPr/>
        </p:nvPicPr>
        <p:blipFill>
          <a:blip r:embed="rId2"/>
          <a:stretch>
            <a:fillRect/>
          </a:stretch>
        </p:blipFill>
        <p:spPr>
          <a:xfrm>
            <a:off x="3822700" y="2865632"/>
            <a:ext cx="6369877" cy="4095595"/>
          </a:xfrm>
          <a:prstGeom prst="rect">
            <a:avLst/>
          </a:prstGeom>
        </p:spPr>
      </p:pic>
    </p:spTree>
    <p:extLst>
      <p:ext uri="{BB962C8B-B14F-4D97-AF65-F5344CB8AC3E}">
        <p14:creationId xmlns:p14="http://schemas.microsoft.com/office/powerpoint/2010/main" val="199194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73892" y="304672"/>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42</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8D47922D-AB14-C452-ED66-D73DAA2DF150}"/>
              </a:ext>
            </a:extLst>
          </p:cNvPr>
          <p:cNvSpPr txBox="1"/>
          <p:nvPr/>
        </p:nvSpPr>
        <p:spPr>
          <a:xfrm>
            <a:off x="3281612" y="499342"/>
            <a:ext cx="5344510" cy="523220"/>
          </a:xfrm>
          <a:prstGeom prst="rect">
            <a:avLst/>
          </a:prstGeom>
          <a:noFill/>
        </p:spPr>
        <p:txBody>
          <a:bodyPr wrap="square">
            <a:spAutoFit/>
          </a:bodyPr>
          <a:lstStyle/>
          <a:p>
            <a:r>
              <a:rPr lang="en-IN" sz="2800" b="1" u="sng" dirty="0">
                <a:solidFill>
                  <a:srgbClr val="0070C0"/>
                </a:solidFill>
                <a:latin typeface="Times New Roman" panose="02020603050405020304" pitchFamily="18" charset="0"/>
                <a:cs typeface="Times New Roman" panose="02020603050405020304" pitchFamily="18" charset="0"/>
              </a:rPr>
              <a:t>Agent Environment in AI</a:t>
            </a:r>
          </a:p>
        </p:txBody>
      </p:sp>
      <p:sp>
        <p:nvSpPr>
          <p:cNvPr id="8" name="TextBox 7">
            <a:extLst>
              <a:ext uri="{FF2B5EF4-FFF2-40B4-BE49-F238E27FC236}">
                <a16:creationId xmlns:a16="http://schemas.microsoft.com/office/drawing/2014/main" id="{B76EC8CE-02A5-99A2-622F-2660086122BF}"/>
              </a:ext>
            </a:extLst>
          </p:cNvPr>
          <p:cNvSpPr txBox="1"/>
          <p:nvPr/>
        </p:nvSpPr>
        <p:spPr>
          <a:xfrm>
            <a:off x="521405" y="1120550"/>
            <a:ext cx="9722089"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environment is everything in the world which surrounds the agent, but it is not a part of an agent itself. An environment can be described as a situation in which an agent is present.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environment is where agent lives, operate and provide the agent with something to sense and act upon it</a:t>
            </a:r>
            <a:r>
              <a:rPr lang="en-US" sz="240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E83C0BC-5E4F-58CD-A3F8-94FE16FC503F}"/>
              </a:ext>
            </a:extLst>
          </p:cNvPr>
          <p:cNvSpPr txBox="1"/>
          <p:nvPr/>
        </p:nvSpPr>
        <p:spPr>
          <a:xfrm>
            <a:off x="521405" y="5104835"/>
            <a:ext cx="5344510" cy="461665"/>
          </a:xfrm>
          <a:prstGeom prst="rect">
            <a:avLst/>
          </a:prstGeom>
          <a:noFill/>
        </p:spPr>
        <p:txBody>
          <a:bodyPr wrap="square">
            <a:spAutoFit/>
          </a:bodyPr>
          <a:lstStyle/>
          <a:p>
            <a:pPr algn="just"/>
            <a:r>
              <a:rPr lang="en-IN" sz="2400" b="0" i="0" dirty="0">
                <a:solidFill>
                  <a:srgbClr val="610B38"/>
                </a:solidFill>
                <a:effectLst/>
                <a:latin typeface="Times New Roman" panose="02020603050405020304" pitchFamily="18" charset="0"/>
                <a:cs typeface="Times New Roman" panose="02020603050405020304" pitchFamily="18" charset="0"/>
              </a:rPr>
              <a:t>Features of Environment</a:t>
            </a:r>
          </a:p>
        </p:txBody>
      </p:sp>
      <p:grpSp>
        <p:nvGrpSpPr>
          <p:cNvPr id="41" name="Group 40">
            <a:extLst>
              <a:ext uri="{FF2B5EF4-FFF2-40B4-BE49-F238E27FC236}">
                <a16:creationId xmlns:a16="http://schemas.microsoft.com/office/drawing/2014/main" id="{B6F7A273-1ABB-21F8-A3EC-76429DF1A2B2}"/>
              </a:ext>
            </a:extLst>
          </p:cNvPr>
          <p:cNvGrpSpPr/>
          <p:nvPr/>
        </p:nvGrpSpPr>
        <p:grpSpPr>
          <a:xfrm>
            <a:off x="3773145" y="3781425"/>
            <a:ext cx="1931827" cy="3182101"/>
            <a:chOff x="3773145" y="3781425"/>
            <a:chExt cx="1931827" cy="3182101"/>
          </a:xfrm>
        </p:grpSpPr>
        <p:cxnSp>
          <p:nvCxnSpPr>
            <p:cNvPr id="12" name="Straight Connector 11">
              <a:extLst>
                <a:ext uri="{FF2B5EF4-FFF2-40B4-BE49-F238E27FC236}">
                  <a16:creationId xmlns:a16="http://schemas.microsoft.com/office/drawing/2014/main" id="{593EE2AC-982E-E2F1-A38C-DF506C3C359C}"/>
                </a:ext>
              </a:extLst>
            </p:cNvPr>
            <p:cNvCxnSpPr/>
            <p:nvPr/>
          </p:nvCxnSpPr>
          <p:spPr>
            <a:xfrm>
              <a:off x="3773145" y="5361236"/>
              <a:ext cx="9678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E7BA7EE-A742-D811-EC44-2F08D87F4AFF}"/>
                </a:ext>
              </a:extLst>
            </p:cNvPr>
            <p:cNvCxnSpPr>
              <a:cxnSpLocks/>
            </p:cNvCxnSpPr>
            <p:nvPr/>
          </p:nvCxnSpPr>
          <p:spPr>
            <a:xfrm flipV="1">
              <a:off x="4741017" y="3798206"/>
              <a:ext cx="0" cy="316532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FDFC8F9-F78B-18F6-A80C-750211CAD3DE}"/>
                </a:ext>
              </a:extLst>
            </p:cNvPr>
            <p:cNvCxnSpPr/>
            <p:nvPr/>
          </p:nvCxnSpPr>
          <p:spPr>
            <a:xfrm>
              <a:off x="4737100" y="3781425"/>
              <a:ext cx="9678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DB9330-685C-48FD-46F8-C947DF773A70}"/>
                </a:ext>
              </a:extLst>
            </p:cNvPr>
            <p:cNvCxnSpPr/>
            <p:nvPr/>
          </p:nvCxnSpPr>
          <p:spPr>
            <a:xfrm>
              <a:off x="4737100" y="4391025"/>
              <a:ext cx="9678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F04CE49-3BDF-998A-0E26-EF76ECC1DD43}"/>
                </a:ext>
              </a:extLst>
            </p:cNvPr>
            <p:cNvCxnSpPr/>
            <p:nvPr/>
          </p:nvCxnSpPr>
          <p:spPr>
            <a:xfrm>
              <a:off x="4737100" y="5000625"/>
              <a:ext cx="9678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2158105-D6D9-38AF-A877-0FC626529BCA}"/>
                </a:ext>
              </a:extLst>
            </p:cNvPr>
            <p:cNvCxnSpPr/>
            <p:nvPr/>
          </p:nvCxnSpPr>
          <p:spPr>
            <a:xfrm>
              <a:off x="4737100" y="5600987"/>
              <a:ext cx="9678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DBAC0B6-F297-8C0E-B2AA-BA0D8D237215}"/>
                </a:ext>
              </a:extLst>
            </p:cNvPr>
            <p:cNvCxnSpPr/>
            <p:nvPr/>
          </p:nvCxnSpPr>
          <p:spPr>
            <a:xfrm>
              <a:off x="4737100" y="6219825"/>
              <a:ext cx="9678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6A34828-6F05-98CA-8768-732746B5B151}"/>
                </a:ext>
              </a:extLst>
            </p:cNvPr>
            <p:cNvCxnSpPr/>
            <p:nvPr/>
          </p:nvCxnSpPr>
          <p:spPr>
            <a:xfrm>
              <a:off x="4737100" y="6963526"/>
              <a:ext cx="967872"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4" name="TextBox 23">
            <a:extLst>
              <a:ext uri="{FF2B5EF4-FFF2-40B4-BE49-F238E27FC236}">
                <a16:creationId xmlns:a16="http://schemas.microsoft.com/office/drawing/2014/main" id="{CB8CA838-A6BF-C929-84F6-9DD98B387D68}"/>
              </a:ext>
            </a:extLst>
          </p:cNvPr>
          <p:cNvSpPr txBox="1"/>
          <p:nvPr/>
        </p:nvSpPr>
        <p:spPr>
          <a:xfrm>
            <a:off x="5704972" y="3551987"/>
            <a:ext cx="5344510"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Fully observable vs Partially Observable</a:t>
            </a:r>
            <a:endParaRPr lang="en-IN" sz="22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B4A2ABFD-046F-DA49-84E7-24833293B0F5}"/>
              </a:ext>
            </a:extLst>
          </p:cNvPr>
          <p:cNvSpPr txBox="1"/>
          <p:nvPr/>
        </p:nvSpPr>
        <p:spPr>
          <a:xfrm>
            <a:off x="5736065" y="4200733"/>
            <a:ext cx="5565226" cy="430887"/>
          </a:xfrm>
          <a:prstGeom prst="rect">
            <a:avLst/>
          </a:prstGeom>
          <a:noFill/>
        </p:spPr>
        <p:txBody>
          <a:bodyPr wrap="square">
            <a:spAutoFit/>
          </a:bodyPr>
          <a:lstStyle/>
          <a:p>
            <a:pPr algn="just"/>
            <a:r>
              <a:rPr lang="en-IN" sz="2200" b="0" i="0" dirty="0">
                <a:solidFill>
                  <a:srgbClr val="000000"/>
                </a:solidFill>
                <a:effectLst/>
                <a:latin typeface="Times New Roman" panose="02020603050405020304" pitchFamily="18" charset="0"/>
                <a:cs typeface="Times New Roman" panose="02020603050405020304" pitchFamily="18" charset="0"/>
              </a:rPr>
              <a:t>Static vs Dynamic</a:t>
            </a:r>
          </a:p>
        </p:txBody>
      </p:sp>
      <p:sp>
        <p:nvSpPr>
          <p:cNvPr id="34" name="TextBox 33">
            <a:extLst>
              <a:ext uri="{FF2B5EF4-FFF2-40B4-BE49-F238E27FC236}">
                <a16:creationId xmlns:a16="http://schemas.microsoft.com/office/drawing/2014/main" id="{3850741D-66EE-B825-8DA8-0CA662C1C73F}"/>
              </a:ext>
            </a:extLst>
          </p:cNvPr>
          <p:cNvSpPr txBox="1"/>
          <p:nvPr/>
        </p:nvSpPr>
        <p:spPr>
          <a:xfrm>
            <a:off x="5712806" y="4815959"/>
            <a:ext cx="5651938" cy="430887"/>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Discrete vs Continuous</a:t>
            </a:r>
          </a:p>
        </p:txBody>
      </p:sp>
      <p:sp>
        <p:nvSpPr>
          <p:cNvPr id="36" name="TextBox 35">
            <a:extLst>
              <a:ext uri="{FF2B5EF4-FFF2-40B4-BE49-F238E27FC236}">
                <a16:creationId xmlns:a16="http://schemas.microsoft.com/office/drawing/2014/main" id="{55694503-1B8E-BC10-4AF1-60B43841A59B}"/>
              </a:ext>
            </a:extLst>
          </p:cNvPr>
          <p:cNvSpPr txBox="1"/>
          <p:nvPr/>
        </p:nvSpPr>
        <p:spPr>
          <a:xfrm>
            <a:off x="5695160" y="5395674"/>
            <a:ext cx="5683468" cy="430887"/>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Deterministic vs Stochastic</a:t>
            </a:r>
          </a:p>
        </p:txBody>
      </p:sp>
      <p:sp>
        <p:nvSpPr>
          <p:cNvPr id="38" name="TextBox 37">
            <a:extLst>
              <a:ext uri="{FF2B5EF4-FFF2-40B4-BE49-F238E27FC236}">
                <a16:creationId xmlns:a16="http://schemas.microsoft.com/office/drawing/2014/main" id="{A1A5B011-5BC9-E28A-31CC-DD3FC69B0EC5}"/>
              </a:ext>
            </a:extLst>
          </p:cNvPr>
          <p:cNvSpPr txBox="1"/>
          <p:nvPr/>
        </p:nvSpPr>
        <p:spPr>
          <a:xfrm>
            <a:off x="5712806" y="6023820"/>
            <a:ext cx="5691350" cy="430887"/>
          </a:xfrm>
          <a:prstGeom prst="rect">
            <a:avLst/>
          </a:prstGeom>
          <a:noFill/>
        </p:spPr>
        <p:txBody>
          <a:bodyPr wrap="square">
            <a:spAutoFit/>
          </a:bodyPr>
          <a:lstStyle/>
          <a:p>
            <a:pPr algn="just"/>
            <a:r>
              <a:rPr lang="en-IN" sz="2200" b="0" i="0" dirty="0">
                <a:solidFill>
                  <a:srgbClr val="000000"/>
                </a:solidFill>
                <a:effectLst/>
                <a:latin typeface="Times New Roman" panose="02020603050405020304" pitchFamily="18" charset="0"/>
                <a:cs typeface="Times New Roman" panose="02020603050405020304" pitchFamily="18" charset="0"/>
              </a:rPr>
              <a:t>Single-agent vs Multi-agent</a:t>
            </a:r>
          </a:p>
        </p:txBody>
      </p:sp>
      <p:sp>
        <p:nvSpPr>
          <p:cNvPr id="40" name="TextBox 39">
            <a:extLst>
              <a:ext uri="{FF2B5EF4-FFF2-40B4-BE49-F238E27FC236}">
                <a16:creationId xmlns:a16="http://schemas.microsoft.com/office/drawing/2014/main" id="{4FE8C1B7-2E13-CB0C-9257-C50D9141A398}"/>
              </a:ext>
            </a:extLst>
          </p:cNvPr>
          <p:cNvSpPr txBox="1"/>
          <p:nvPr/>
        </p:nvSpPr>
        <p:spPr>
          <a:xfrm>
            <a:off x="5736065" y="6753174"/>
            <a:ext cx="5699234" cy="430887"/>
          </a:xfrm>
          <a:prstGeom prst="rect">
            <a:avLst/>
          </a:prstGeom>
          <a:noFill/>
        </p:spPr>
        <p:txBody>
          <a:bodyPr wrap="square">
            <a:spAutoFit/>
          </a:bodyPr>
          <a:lstStyle/>
          <a:p>
            <a:pPr algn="just"/>
            <a:r>
              <a:rPr lang="en-IN" sz="2200" dirty="0">
                <a:solidFill>
                  <a:srgbClr val="000000"/>
                </a:solidFill>
                <a:latin typeface="Times New Roman" panose="02020603050405020304" pitchFamily="18" charset="0"/>
                <a:cs typeface="Times New Roman" panose="02020603050405020304" pitchFamily="18" charset="0"/>
              </a:rPr>
              <a:t>Known</a:t>
            </a:r>
            <a:r>
              <a:rPr lang="en-IN" sz="2200" b="0" i="0" dirty="0">
                <a:solidFill>
                  <a:srgbClr val="000000"/>
                </a:solidFill>
                <a:effectLst/>
                <a:latin typeface="Times New Roman" panose="02020603050405020304" pitchFamily="18" charset="0"/>
                <a:cs typeface="Times New Roman" panose="02020603050405020304" pitchFamily="18" charset="0"/>
              </a:rPr>
              <a:t> vs </a:t>
            </a:r>
            <a:r>
              <a:rPr lang="en-IN" sz="2200" dirty="0">
                <a:solidFill>
                  <a:srgbClr val="000000"/>
                </a:solidFill>
                <a:latin typeface="Times New Roman" panose="02020603050405020304" pitchFamily="18" charset="0"/>
                <a:cs typeface="Times New Roman" panose="02020603050405020304" pitchFamily="18" charset="0"/>
              </a:rPr>
              <a:t>Unknown</a:t>
            </a:r>
            <a:endParaRPr lang="en-IN" sz="2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22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4" grpId="0"/>
      <p:bldP spid="29" grpId="0"/>
      <p:bldP spid="34" grpId="0"/>
      <p:bldP spid="36" grpId="0"/>
      <p:bldP spid="38" grpId="0"/>
      <p:bldP spid="4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43</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303ED376-FC53-5CE5-32C8-431FD71CA201}"/>
              </a:ext>
            </a:extLst>
          </p:cNvPr>
          <p:cNvSpPr txBox="1"/>
          <p:nvPr/>
        </p:nvSpPr>
        <p:spPr>
          <a:xfrm>
            <a:off x="882745" y="1110720"/>
            <a:ext cx="5344510" cy="461665"/>
          </a:xfrm>
          <a:prstGeom prst="rect">
            <a:avLst/>
          </a:prstGeom>
          <a:noFill/>
        </p:spPr>
        <p:txBody>
          <a:bodyPr wrap="square">
            <a:spAutoFit/>
          </a:bodyPr>
          <a:lstStyle/>
          <a:p>
            <a:r>
              <a:rPr lang="en-US" sz="2400" u="sng" dirty="0">
                <a:solidFill>
                  <a:srgbClr val="0070C0"/>
                </a:solidFill>
                <a:latin typeface="Times New Roman" panose="02020603050405020304" pitchFamily="18" charset="0"/>
                <a:cs typeface="Times New Roman" panose="02020603050405020304" pitchFamily="18" charset="0"/>
              </a:rPr>
              <a:t>Fully observable vs Partially Observable:</a:t>
            </a:r>
            <a:endParaRPr lang="en-IN" sz="2400" u="sng" dirty="0">
              <a:solidFill>
                <a:srgbClr val="0070C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BEE705D-570F-CE5B-C571-737982C4B4AE}"/>
              </a:ext>
            </a:extLst>
          </p:cNvPr>
          <p:cNvSpPr txBox="1"/>
          <p:nvPr/>
        </p:nvSpPr>
        <p:spPr>
          <a:xfrm>
            <a:off x="901576" y="1754906"/>
            <a:ext cx="9550524" cy="3139321"/>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an agent sensor can sense or access the complete state of an environment at each point of time then it is a fully observable environment, else it is partially observable.</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fully observable environment is easy as there is no need to maintain the internal state to keep track history of the world.</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agent with no sensors in all environments then such an environment is called as unobservable.</a:t>
            </a:r>
            <a:endParaRPr lang="en-IN"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05D05F3-9267-E2AF-6C28-DBCB4FE2AA00}"/>
              </a:ext>
            </a:extLst>
          </p:cNvPr>
          <p:cNvSpPr txBox="1"/>
          <p:nvPr/>
        </p:nvSpPr>
        <p:spPr>
          <a:xfrm>
            <a:off x="818273" y="4992215"/>
            <a:ext cx="5344510" cy="461665"/>
          </a:xfrm>
          <a:prstGeom prst="rect">
            <a:avLst/>
          </a:prstGeom>
          <a:noFill/>
        </p:spPr>
        <p:txBody>
          <a:bodyPr wrap="square">
            <a:spAutoFit/>
          </a:bodyPr>
          <a:lstStyle/>
          <a:p>
            <a:r>
              <a:rPr lang="en-US" sz="2400" u="sng" dirty="0">
                <a:solidFill>
                  <a:srgbClr val="0070C0"/>
                </a:solidFill>
                <a:latin typeface="Times New Roman" panose="02020603050405020304" pitchFamily="18" charset="0"/>
                <a:cs typeface="Times New Roman" panose="02020603050405020304" pitchFamily="18" charset="0"/>
              </a:rPr>
              <a:t>Static vs Dynamic:</a:t>
            </a:r>
            <a:endParaRPr lang="en-IN" sz="2400" u="sng" dirty="0">
              <a:solidFill>
                <a:srgbClr val="0070C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310A536-F190-3411-7587-8251BFFE9400}"/>
              </a:ext>
            </a:extLst>
          </p:cNvPr>
          <p:cNvSpPr txBox="1"/>
          <p:nvPr/>
        </p:nvSpPr>
        <p:spPr>
          <a:xfrm>
            <a:off x="882307" y="5528800"/>
            <a:ext cx="9714644" cy="1107996"/>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the environment can change itself while an agent is deliberating then such environment is called a dynamic environment else it is called a static environment.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251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73892" y="527175"/>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44</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CE463A95-8CED-58CD-6DDB-7DA66365E280}"/>
              </a:ext>
            </a:extLst>
          </p:cNvPr>
          <p:cNvSpPr txBox="1"/>
          <p:nvPr/>
        </p:nvSpPr>
        <p:spPr>
          <a:xfrm>
            <a:off x="656482" y="766195"/>
            <a:ext cx="9805392" cy="2800767"/>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Static environments are easy to deal because an agent does not need to continue looking at the world while deciding for an action.</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However for dynamic environment, agents need to keep looking at the world at each action.</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Taxi driving is an example of a dynamic environment whereas Crossword puzzles are an example of a static environment.</a:t>
            </a:r>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34CE9F2-A541-1C12-02E4-2CC3D7053278}"/>
              </a:ext>
            </a:extLst>
          </p:cNvPr>
          <p:cNvSpPr txBox="1"/>
          <p:nvPr/>
        </p:nvSpPr>
        <p:spPr>
          <a:xfrm>
            <a:off x="852433" y="3613674"/>
            <a:ext cx="5344510" cy="461665"/>
          </a:xfrm>
          <a:prstGeom prst="rect">
            <a:avLst/>
          </a:prstGeom>
          <a:noFill/>
        </p:spPr>
        <p:txBody>
          <a:bodyPr wrap="square">
            <a:spAutoFit/>
          </a:bodyPr>
          <a:lstStyle/>
          <a:p>
            <a:r>
              <a:rPr lang="en-IN" sz="2400" u="sng" dirty="0">
                <a:solidFill>
                  <a:srgbClr val="0070C0"/>
                </a:solidFill>
                <a:latin typeface="Times New Roman" panose="02020603050405020304" pitchFamily="18" charset="0"/>
                <a:cs typeface="Times New Roman" panose="02020603050405020304" pitchFamily="18" charset="0"/>
              </a:rPr>
              <a:t>Discrete vs Continuous:</a:t>
            </a:r>
          </a:p>
        </p:txBody>
      </p:sp>
      <p:sp>
        <p:nvSpPr>
          <p:cNvPr id="10" name="TextBox 9">
            <a:extLst>
              <a:ext uri="{FF2B5EF4-FFF2-40B4-BE49-F238E27FC236}">
                <a16:creationId xmlns:a16="http://schemas.microsoft.com/office/drawing/2014/main" id="{2AB2AA18-B0B6-DF2A-EC0E-7CED4ED49700}"/>
              </a:ext>
            </a:extLst>
          </p:cNvPr>
          <p:cNvSpPr txBox="1"/>
          <p:nvPr/>
        </p:nvSpPr>
        <p:spPr>
          <a:xfrm>
            <a:off x="690816" y="4248495"/>
            <a:ext cx="9771058" cy="2800767"/>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in an environment there are a finite number of percepts and actions that can be performed within it, then such an environment is called a discrete environment else it is called continuous environment.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chess game comes under discrete environment as there is a finite number of moves that can be performed.</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self-driving car is an example of a continuous environment.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870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45</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D0E87D7F-8D20-DD9B-D69C-8F6499629DE1}"/>
              </a:ext>
            </a:extLst>
          </p:cNvPr>
          <p:cNvSpPr txBox="1"/>
          <p:nvPr/>
        </p:nvSpPr>
        <p:spPr>
          <a:xfrm>
            <a:off x="624685" y="1101287"/>
            <a:ext cx="5344510" cy="461665"/>
          </a:xfrm>
          <a:prstGeom prst="rect">
            <a:avLst/>
          </a:prstGeom>
          <a:noFill/>
        </p:spPr>
        <p:txBody>
          <a:bodyPr wrap="square">
            <a:spAutoFit/>
          </a:bodyPr>
          <a:lstStyle/>
          <a:p>
            <a:r>
              <a:rPr lang="en-IN" sz="2400" u="sng" dirty="0">
                <a:solidFill>
                  <a:srgbClr val="0070C0"/>
                </a:solidFill>
                <a:latin typeface="Times New Roman" panose="02020603050405020304" pitchFamily="18" charset="0"/>
                <a:cs typeface="Times New Roman" panose="02020603050405020304" pitchFamily="18" charset="0"/>
              </a:rPr>
              <a:t>Deterministic vs Stochastic :</a:t>
            </a:r>
          </a:p>
        </p:txBody>
      </p:sp>
      <p:sp>
        <p:nvSpPr>
          <p:cNvPr id="7" name="TextBox 6">
            <a:extLst>
              <a:ext uri="{FF2B5EF4-FFF2-40B4-BE49-F238E27FC236}">
                <a16:creationId xmlns:a16="http://schemas.microsoft.com/office/drawing/2014/main" id="{1C3D21DE-80C4-44A9-988B-3941EAE9D20C}"/>
              </a:ext>
            </a:extLst>
          </p:cNvPr>
          <p:cNvSpPr txBox="1"/>
          <p:nvPr/>
        </p:nvSpPr>
        <p:spPr>
          <a:xfrm>
            <a:off x="521406" y="1616259"/>
            <a:ext cx="9771058" cy="1785104"/>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When a uniqueness in the agent’s current state completely determines the next state of the agent, the environment is said to be deterministic.</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stochastic environment is random in nature which is not unique and cannot be completely determined by the agent.</a:t>
            </a:r>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DCF3968-661C-4463-F5B3-8919BA80E547}"/>
              </a:ext>
            </a:extLst>
          </p:cNvPr>
          <p:cNvSpPr txBox="1"/>
          <p:nvPr/>
        </p:nvSpPr>
        <p:spPr>
          <a:xfrm>
            <a:off x="557754" y="3558445"/>
            <a:ext cx="5344510" cy="461665"/>
          </a:xfrm>
          <a:prstGeom prst="rect">
            <a:avLst/>
          </a:prstGeom>
          <a:noFill/>
        </p:spPr>
        <p:txBody>
          <a:bodyPr wrap="square">
            <a:spAutoFit/>
          </a:bodyPr>
          <a:lstStyle/>
          <a:p>
            <a:r>
              <a:rPr lang="en-IN" sz="2400" u="sng" dirty="0">
                <a:solidFill>
                  <a:srgbClr val="0070C0"/>
                </a:solidFill>
                <a:latin typeface="Times New Roman" panose="02020603050405020304" pitchFamily="18" charset="0"/>
                <a:cs typeface="Times New Roman" panose="02020603050405020304" pitchFamily="18" charset="0"/>
              </a:rPr>
              <a:t>Single-agent vs Multi-agent :</a:t>
            </a:r>
          </a:p>
        </p:txBody>
      </p:sp>
      <p:sp>
        <p:nvSpPr>
          <p:cNvPr id="9" name="TextBox 8">
            <a:extLst>
              <a:ext uri="{FF2B5EF4-FFF2-40B4-BE49-F238E27FC236}">
                <a16:creationId xmlns:a16="http://schemas.microsoft.com/office/drawing/2014/main" id="{49E043D5-96FA-2170-6388-0A0B8B95D6A0}"/>
              </a:ext>
            </a:extLst>
          </p:cNvPr>
          <p:cNvSpPr txBox="1"/>
          <p:nvPr/>
        </p:nvSpPr>
        <p:spPr>
          <a:xfrm>
            <a:off x="557754" y="4232683"/>
            <a:ext cx="9771058" cy="2800767"/>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environment consisting of only one agent is said to be a single-agent environment.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person left alone in a maze is an example of the single-agent system.</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environment involving more than one agent is a multi-agent environment.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game of football is multi-agent as it involves 11 players in each team.</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198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46</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2E3AC6AC-E336-DF01-574D-3564F0BB3F20}"/>
              </a:ext>
            </a:extLst>
          </p:cNvPr>
          <p:cNvSpPr txBox="1"/>
          <p:nvPr/>
        </p:nvSpPr>
        <p:spPr>
          <a:xfrm>
            <a:off x="818273" y="1144879"/>
            <a:ext cx="5344510" cy="461665"/>
          </a:xfrm>
          <a:prstGeom prst="rect">
            <a:avLst/>
          </a:prstGeom>
          <a:noFill/>
        </p:spPr>
        <p:txBody>
          <a:bodyPr wrap="square">
            <a:spAutoFit/>
          </a:bodyPr>
          <a:lstStyle/>
          <a:p>
            <a:r>
              <a:rPr lang="en-IN" sz="2400" u="sng" dirty="0">
                <a:solidFill>
                  <a:srgbClr val="0070C0"/>
                </a:solidFill>
                <a:latin typeface="Times New Roman" panose="02020603050405020304" pitchFamily="18" charset="0"/>
                <a:cs typeface="Times New Roman" panose="02020603050405020304" pitchFamily="18" charset="0"/>
              </a:rPr>
              <a:t>Known vs Unknown:</a:t>
            </a:r>
          </a:p>
        </p:txBody>
      </p:sp>
      <p:sp>
        <p:nvSpPr>
          <p:cNvPr id="7" name="TextBox 6">
            <a:extLst>
              <a:ext uri="{FF2B5EF4-FFF2-40B4-BE49-F238E27FC236}">
                <a16:creationId xmlns:a16="http://schemas.microsoft.com/office/drawing/2014/main" id="{1433D0D3-9D49-75B2-7FBB-DA3506B8FA34}"/>
              </a:ext>
            </a:extLst>
          </p:cNvPr>
          <p:cNvSpPr txBox="1"/>
          <p:nvPr/>
        </p:nvSpPr>
        <p:spPr>
          <a:xfrm>
            <a:off x="673649" y="1726112"/>
            <a:ext cx="9771058" cy="1107996"/>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a known environment, the output for all probable actions is given. Obviously, in case of unknown environment, for an agent to make a decision, it has to gain knowledge about how the environment works.</a:t>
            </a:r>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8FA0975-33E2-F29D-E054-CDF72E0C04F8}"/>
              </a:ext>
            </a:extLst>
          </p:cNvPr>
          <p:cNvSpPr txBox="1"/>
          <p:nvPr/>
        </p:nvSpPr>
        <p:spPr>
          <a:xfrm>
            <a:off x="818273" y="3165410"/>
            <a:ext cx="5344510" cy="461665"/>
          </a:xfrm>
          <a:prstGeom prst="rect">
            <a:avLst/>
          </a:prstGeom>
          <a:noFill/>
        </p:spPr>
        <p:txBody>
          <a:bodyPr wrap="square">
            <a:spAutoFit/>
          </a:bodyPr>
          <a:lstStyle/>
          <a:p>
            <a:r>
              <a:rPr lang="en-IN" sz="2400" u="sng" dirty="0">
                <a:solidFill>
                  <a:srgbClr val="0070C0"/>
                </a:solidFill>
                <a:latin typeface="Times New Roman" panose="02020603050405020304" pitchFamily="18" charset="0"/>
                <a:cs typeface="Times New Roman" panose="02020603050405020304" pitchFamily="18" charset="0"/>
              </a:rPr>
              <a:t>Turing Test</a:t>
            </a:r>
          </a:p>
        </p:txBody>
      </p:sp>
      <p:sp>
        <p:nvSpPr>
          <p:cNvPr id="9" name="TextBox 8">
            <a:extLst>
              <a:ext uri="{FF2B5EF4-FFF2-40B4-BE49-F238E27FC236}">
                <a16:creationId xmlns:a16="http://schemas.microsoft.com/office/drawing/2014/main" id="{DF6248AA-6E7D-6926-950B-EB03F764AA22}"/>
              </a:ext>
            </a:extLst>
          </p:cNvPr>
          <p:cNvSpPr txBox="1"/>
          <p:nvPr/>
        </p:nvSpPr>
        <p:spPr>
          <a:xfrm>
            <a:off x="654817" y="3740726"/>
            <a:ext cx="9789889" cy="3139321"/>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1950, </a:t>
            </a:r>
            <a:r>
              <a:rPr lang="en-US" sz="2200" dirty="0">
                <a:solidFill>
                  <a:srgbClr val="00B0F0"/>
                </a:solidFill>
                <a:latin typeface="Times New Roman" panose="02020603050405020304" pitchFamily="18" charset="0"/>
                <a:cs typeface="Times New Roman" panose="02020603050405020304" pitchFamily="18" charset="0"/>
              </a:rPr>
              <a:t>Alan Turing </a:t>
            </a:r>
            <a:r>
              <a:rPr lang="en-US" sz="2200" dirty="0">
                <a:latin typeface="Times New Roman" panose="02020603050405020304" pitchFamily="18" charset="0"/>
                <a:cs typeface="Times New Roman" panose="02020603050405020304" pitchFamily="18" charset="0"/>
              </a:rPr>
              <a:t>introduced a test to check whether a machine can think like a human or not, this test is known as the Turing Test.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this test, Turing proposed that the computer can be said to be an intelligent if it can mimic human response under specific conditions.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943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47</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7" name="TextBox 6">
            <a:extLst>
              <a:ext uri="{FF2B5EF4-FFF2-40B4-BE49-F238E27FC236}">
                <a16:creationId xmlns:a16="http://schemas.microsoft.com/office/drawing/2014/main" id="{37660AF6-B35A-A0FC-C050-244B88C4265A}"/>
              </a:ext>
            </a:extLst>
          </p:cNvPr>
          <p:cNvSpPr txBox="1"/>
          <p:nvPr/>
        </p:nvSpPr>
        <p:spPr>
          <a:xfrm>
            <a:off x="536734" y="1285940"/>
            <a:ext cx="4657566" cy="2462213"/>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game involves three players: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Player A is a computer</a:t>
            </a:r>
          </a:p>
          <a:p>
            <a:pPr marL="342900" indent="-342900" algn="just">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Player B is human</a:t>
            </a:r>
          </a:p>
          <a:p>
            <a:pPr marL="342900" indent="-342900" algn="just">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Player C is an interrogator</a:t>
            </a:r>
            <a:endParaRPr lang="en-IN"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96C16F0-B3ED-70A3-C368-294E71527F05}"/>
              </a:ext>
            </a:extLst>
          </p:cNvPr>
          <p:cNvPicPr>
            <a:picLocks noChangeAspect="1"/>
          </p:cNvPicPr>
          <p:nvPr/>
        </p:nvPicPr>
        <p:blipFill>
          <a:blip r:embed="rId2"/>
          <a:stretch>
            <a:fillRect/>
          </a:stretch>
        </p:blipFill>
        <p:spPr>
          <a:xfrm>
            <a:off x="5185979" y="1226932"/>
            <a:ext cx="4780546" cy="3356977"/>
          </a:xfrm>
          <a:prstGeom prst="rect">
            <a:avLst/>
          </a:prstGeom>
        </p:spPr>
      </p:pic>
      <p:sp>
        <p:nvSpPr>
          <p:cNvPr id="9" name="TextBox 8">
            <a:extLst>
              <a:ext uri="{FF2B5EF4-FFF2-40B4-BE49-F238E27FC236}">
                <a16:creationId xmlns:a16="http://schemas.microsoft.com/office/drawing/2014/main" id="{A6A81E05-5574-0997-47BC-2CE95DC4C20C}"/>
              </a:ext>
            </a:extLst>
          </p:cNvPr>
          <p:cNvSpPr txBox="1"/>
          <p:nvPr/>
        </p:nvSpPr>
        <p:spPr>
          <a:xfrm>
            <a:off x="195467" y="4848601"/>
            <a:ext cx="9771058" cy="2123658"/>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Interrogator is aware that one of them is machine, but he needs to identify this on the basis of questions and their responses.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test result does not depend on each correct answer, but only how closely its responses like a human answer. The computer is permitted to do everything possible to force a wrong identification by the interrogator.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06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48</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E4C8F6BE-6724-1246-DB0C-749C4B32D3FF}"/>
              </a:ext>
            </a:extLst>
          </p:cNvPr>
          <p:cNvSpPr txBox="1"/>
          <p:nvPr/>
        </p:nvSpPr>
        <p:spPr>
          <a:xfrm>
            <a:off x="382824" y="1107764"/>
            <a:ext cx="9771058" cy="5847755"/>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this game, if an interrogator would not be able to identify which is a machine and which is human, then the computer passes the test successfully, and the machine is said to be intelligent and can think like a human.</a:t>
            </a:r>
          </a:p>
          <a:p>
            <a:pPr marL="342900" indent="-342900" algn="just">
              <a:buFont typeface="Arial" panose="020B0604020202020204" pitchFamily="34" charset="0"/>
              <a:buChar char="•"/>
            </a:pPr>
            <a:endParaRPr lang="en-US" sz="2200" u="sng" dirty="0">
              <a:solidFill>
                <a:srgbClr val="0070C0"/>
              </a:solidFill>
              <a:latin typeface="Times New Roman" panose="02020603050405020304" pitchFamily="18" charset="0"/>
              <a:cs typeface="Times New Roman" panose="02020603050405020304" pitchFamily="18" charset="0"/>
            </a:endParaRPr>
          </a:p>
          <a:p>
            <a:pPr algn="just"/>
            <a:r>
              <a:rPr lang="en-US" sz="2200" u="sng" dirty="0">
                <a:solidFill>
                  <a:srgbClr val="0070C0"/>
                </a:solidFill>
                <a:latin typeface="Times New Roman" panose="02020603050405020304" pitchFamily="18" charset="0"/>
                <a:cs typeface="Times New Roman" panose="02020603050405020304" pitchFamily="18" charset="0"/>
              </a:rPr>
              <a:t>Features required for a machine to pass the Turing test:</a:t>
            </a:r>
          </a:p>
          <a:p>
            <a:pPr algn="just"/>
            <a:endParaRPr lang="en-US" sz="2200" u="sng" dirty="0">
              <a:solidFill>
                <a:srgbClr val="0070C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solidFill>
                  <a:srgbClr val="7030A0"/>
                </a:solidFill>
                <a:latin typeface="Times New Roman" panose="02020603050405020304" pitchFamily="18" charset="0"/>
                <a:cs typeface="Times New Roman" panose="02020603050405020304" pitchFamily="18" charset="0"/>
              </a:rPr>
              <a:t>Natural language processing: </a:t>
            </a:r>
            <a:r>
              <a:rPr lang="en-US" sz="2200" dirty="0">
                <a:latin typeface="Times New Roman" panose="02020603050405020304" pitchFamily="18" charset="0"/>
                <a:cs typeface="Times New Roman" panose="02020603050405020304" pitchFamily="18" charset="0"/>
              </a:rPr>
              <a:t>NLP is required to communicate with Interrogator in general human language like English.</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solidFill>
                  <a:srgbClr val="7030A0"/>
                </a:solidFill>
                <a:latin typeface="Times New Roman" panose="02020603050405020304" pitchFamily="18" charset="0"/>
                <a:cs typeface="Times New Roman" panose="02020603050405020304" pitchFamily="18" charset="0"/>
              </a:rPr>
              <a:t>Knowledge representation: </a:t>
            </a:r>
            <a:r>
              <a:rPr lang="en-US" sz="2200" dirty="0">
                <a:latin typeface="Times New Roman" panose="02020603050405020304" pitchFamily="18" charset="0"/>
                <a:cs typeface="Times New Roman" panose="02020603050405020304" pitchFamily="18" charset="0"/>
              </a:rPr>
              <a:t>To store and retrieve information during the test.</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solidFill>
                  <a:srgbClr val="7030A0"/>
                </a:solidFill>
                <a:latin typeface="Times New Roman" panose="02020603050405020304" pitchFamily="18" charset="0"/>
                <a:cs typeface="Times New Roman" panose="02020603050405020304" pitchFamily="18" charset="0"/>
              </a:rPr>
              <a:t>Automated reasoning: </a:t>
            </a:r>
            <a:r>
              <a:rPr lang="en-US" sz="2200" dirty="0">
                <a:latin typeface="Times New Roman" panose="02020603050405020304" pitchFamily="18" charset="0"/>
                <a:cs typeface="Times New Roman" panose="02020603050405020304" pitchFamily="18" charset="0"/>
              </a:rPr>
              <a:t>To use the previously stored information for answering the questions.</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solidFill>
                  <a:srgbClr val="7030A0"/>
                </a:solidFill>
                <a:latin typeface="Times New Roman" panose="02020603050405020304" pitchFamily="18" charset="0"/>
                <a:cs typeface="Times New Roman" panose="02020603050405020304" pitchFamily="18" charset="0"/>
              </a:rPr>
              <a:t>Machine learning: </a:t>
            </a:r>
            <a:r>
              <a:rPr lang="en-US" sz="2200" dirty="0">
                <a:latin typeface="Times New Roman" panose="02020603050405020304" pitchFamily="18" charset="0"/>
                <a:cs typeface="Times New Roman" panose="02020603050405020304" pitchFamily="18" charset="0"/>
              </a:rPr>
              <a:t>To adapt new changes and can detect generalized patterns.</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solidFill>
                  <a:srgbClr val="7030A0"/>
                </a:solidFill>
                <a:latin typeface="Times New Roman" panose="02020603050405020304" pitchFamily="18" charset="0"/>
                <a:cs typeface="Times New Roman" panose="02020603050405020304" pitchFamily="18" charset="0"/>
              </a:rPr>
              <a:t>Vision: </a:t>
            </a:r>
            <a:r>
              <a:rPr lang="en-US" sz="2200" dirty="0">
                <a:latin typeface="Times New Roman" panose="02020603050405020304" pitchFamily="18" charset="0"/>
                <a:cs typeface="Times New Roman" panose="02020603050405020304" pitchFamily="18" charset="0"/>
              </a:rPr>
              <a:t>To recognize the interrogator actions and other objects during a test.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5898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49</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39CD7156-5E06-3042-34FF-380511A5E0CB}"/>
              </a:ext>
            </a:extLst>
          </p:cNvPr>
          <p:cNvSpPr txBox="1"/>
          <p:nvPr/>
        </p:nvSpPr>
        <p:spPr>
          <a:xfrm>
            <a:off x="448168" y="1009776"/>
            <a:ext cx="9771058" cy="6125523"/>
          </a:xfrm>
          <a:prstGeom prst="rect">
            <a:avLst/>
          </a:prstGeom>
          <a:noFill/>
        </p:spPr>
        <p:txBody>
          <a:bodyPr wrap="square">
            <a:spAutoFit/>
          </a:bodyPr>
          <a:lstStyle/>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solidFill>
                  <a:srgbClr val="7030A0"/>
                </a:solidFill>
                <a:latin typeface="Times New Roman" panose="02020603050405020304" pitchFamily="18" charset="0"/>
                <a:cs typeface="Times New Roman" panose="02020603050405020304" pitchFamily="18" charset="0"/>
              </a:rPr>
              <a:t>Motor Control: </a:t>
            </a:r>
            <a:r>
              <a:rPr lang="en-US" sz="2200" dirty="0">
                <a:latin typeface="Times New Roman" panose="02020603050405020304" pitchFamily="18" charset="0"/>
                <a:cs typeface="Times New Roman" panose="02020603050405020304" pitchFamily="18" charset="0"/>
              </a:rPr>
              <a:t>To act upon objects if requested.</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algn="just"/>
            <a:r>
              <a:rPr lang="en-IN" sz="2200" b="1" u="sng" dirty="0">
                <a:solidFill>
                  <a:srgbClr val="0070C0"/>
                </a:solidFill>
                <a:latin typeface="Times New Roman" panose="02020603050405020304" pitchFamily="18" charset="0"/>
                <a:cs typeface="Times New Roman" panose="02020603050405020304" pitchFamily="18" charset="0"/>
              </a:rPr>
              <a:t>Search Algorithm Terminologies:</a:t>
            </a:r>
          </a:p>
          <a:p>
            <a:pPr algn="just"/>
            <a:endParaRPr lang="en-IN" sz="2200" b="1" u="sng" dirty="0">
              <a:solidFill>
                <a:srgbClr val="0070C0"/>
              </a:solidFill>
              <a:latin typeface="Times New Roman" panose="02020603050405020304" pitchFamily="18" charset="0"/>
              <a:cs typeface="Times New Roman" panose="02020603050405020304" pitchFamily="18" charset="0"/>
            </a:endParaRPr>
          </a:p>
          <a:p>
            <a:pPr algn="just"/>
            <a:r>
              <a:rPr lang="en-US" sz="2200" dirty="0">
                <a:solidFill>
                  <a:srgbClr val="0070C0"/>
                </a:solidFill>
                <a:latin typeface="Times New Roman" panose="02020603050405020304" pitchFamily="18" charset="0"/>
                <a:cs typeface="Times New Roman" panose="02020603050405020304" pitchFamily="18" charset="0"/>
              </a:rPr>
              <a:t>Search:</a:t>
            </a:r>
            <a:r>
              <a:rPr lang="en-US" sz="2200" dirty="0">
                <a:latin typeface="Times New Roman" panose="02020603050405020304" pitchFamily="18" charset="0"/>
                <a:cs typeface="Times New Roman" panose="02020603050405020304" pitchFamily="18" charset="0"/>
              </a:rPr>
              <a:t> Searching is a step by step procedure to solve a search-problem in a given search space. A search problem can have three main factors:</a:t>
            </a:r>
          </a:p>
          <a:p>
            <a:pPr algn="just"/>
            <a:r>
              <a:rPr lang="en-US" sz="2200" dirty="0">
                <a:latin typeface="Times New Roman" panose="02020603050405020304" pitchFamily="18" charset="0"/>
                <a:cs typeface="Times New Roman" panose="02020603050405020304" pitchFamily="18" charset="0"/>
              </a:rPr>
              <a:t>       (a) </a:t>
            </a:r>
            <a:r>
              <a:rPr lang="en-US" sz="2200" dirty="0">
                <a:solidFill>
                  <a:srgbClr val="0070C0"/>
                </a:solidFill>
                <a:latin typeface="Times New Roman" panose="02020603050405020304" pitchFamily="18" charset="0"/>
                <a:cs typeface="Times New Roman" panose="02020603050405020304" pitchFamily="18" charset="0"/>
              </a:rPr>
              <a:t>Search Space: </a:t>
            </a:r>
            <a:r>
              <a:rPr lang="en-US" sz="2200" dirty="0">
                <a:latin typeface="Times New Roman" panose="02020603050405020304" pitchFamily="18" charset="0"/>
                <a:cs typeface="Times New Roman" panose="02020603050405020304" pitchFamily="18" charset="0"/>
              </a:rPr>
              <a:t>Search space represents a set of possible solutions, which a      	system may have.</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(b) </a:t>
            </a:r>
            <a:r>
              <a:rPr lang="en-US" sz="2200" dirty="0">
                <a:solidFill>
                  <a:srgbClr val="0070C0"/>
                </a:solidFill>
                <a:latin typeface="Times New Roman" panose="02020603050405020304" pitchFamily="18" charset="0"/>
                <a:cs typeface="Times New Roman" panose="02020603050405020304" pitchFamily="18" charset="0"/>
              </a:rPr>
              <a:t>Start State: </a:t>
            </a:r>
            <a:r>
              <a:rPr lang="en-US" sz="2200" dirty="0">
                <a:latin typeface="Times New Roman" panose="02020603050405020304" pitchFamily="18" charset="0"/>
                <a:cs typeface="Times New Roman" panose="02020603050405020304" pitchFamily="18" charset="0"/>
              </a:rPr>
              <a:t>It is a state from where agent begins the search.</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(c) </a:t>
            </a:r>
            <a:r>
              <a:rPr lang="en-US" sz="2200" dirty="0">
                <a:solidFill>
                  <a:srgbClr val="0070C0"/>
                </a:solidFill>
                <a:latin typeface="Times New Roman" panose="02020603050405020304" pitchFamily="18" charset="0"/>
                <a:cs typeface="Times New Roman" panose="02020603050405020304" pitchFamily="18" charset="0"/>
              </a:rPr>
              <a:t>Goal test: </a:t>
            </a:r>
            <a:r>
              <a:rPr lang="en-US" sz="2200" dirty="0">
                <a:latin typeface="Times New Roman" panose="02020603050405020304" pitchFamily="18" charset="0"/>
                <a:cs typeface="Times New Roman" panose="02020603050405020304" pitchFamily="18" charset="0"/>
              </a:rPr>
              <a:t>It is a function which observe the current state and returns whether    	the goal state is achieved or not.</a:t>
            </a:r>
          </a:p>
          <a:p>
            <a:pPr algn="just"/>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solidFill>
                  <a:srgbClr val="0070C0"/>
                </a:solidFill>
                <a:latin typeface="Times New Roman" panose="02020603050405020304" pitchFamily="18" charset="0"/>
                <a:cs typeface="Times New Roman" panose="02020603050405020304" pitchFamily="18" charset="0"/>
              </a:rPr>
              <a:t>Search tree: </a:t>
            </a:r>
            <a:r>
              <a:rPr lang="en-US" sz="2200" dirty="0">
                <a:latin typeface="Times New Roman" panose="02020603050405020304" pitchFamily="18" charset="0"/>
                <a:cs typeface="Times New Roman" panose="02020603050405020304" pitchFamily="18" charset="0"/>
              </a:rPr>
              <a:t>A tree representation of search problem is called Search tree. The root of the search tree is the root node which is corresponding to the initial state.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44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9031" y="92456"/>
            <a:ext cx="8514080" cy="697865"/>
          </a:xfrm>
          <a:prstGeom prst="rect">
            <a:avLst/>
          </a:prstGeom>
        </p:spPr>
        <p:txBody>
          <a:bodyPr vert="horz" wrap="square" lIns="0" tIns="13970" rIns="0" bIns="0" rtlCol="0">
            <a:spAutoFit/>
          </a:bodyPr>
          <a:lstStyle/>
          <a:p>
            <a:pPr marL="12700">
              <a:lnSpc>
                <a:spcPct val="100000"/>
              </a:lnSpc>
              <a:spcBef>
                <a:spcPts val="110"/>
              </a:spcBef>
            </a:pPr>
            <a:r>
              <a:rPr sz="4400" dirty="0"/>
              <a:t>What’s</a:t>
            </a:r>
            <a:r>
              <a:rPr sz="4400" spc="-20" dirty="0"/>
              <a:t> </a:t>
            </a:r>
            <a:r>
              <a:rPr sz="4400" dirty="0"/>
              <a:t>Involved</a:t>
            </a:r>
            <a:r>
              <a:rPr sz="4400" spc="-20" dirty="0"/>
              <a:t> </a:t>
            </a:r>
            <a:r>
              <a:rPr sz="4400" dirty="0"/>
              <a:t>in</a:t>
            </a:r>
            <a:r>
              <a:rPr sz="4400" spc="-20" dirty="0"/>
              <a:t> </a:t>
            </a:r>
            <a:r>
              <a:rPr sz="4400" spc="-5" dirty="0"/>
              <a:t>Intelligence?</a:t>
            </a:r>
            <a:endParaRPr sz="440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6" name="object 6"/>
          <p:cNvGrpSpPr/>
          <p:nvPr/>
        </p:nvGrpSpPr>
        <p:grpSpPr>
          <a:xfrm>
            <a:off x="309257" y="1495805"/>
            <a:ext cx="10075545" cy="3621404"/>
            <a:chOff x="309257" y="1495805"/>
            <a:chExt cx="10075545" cy="3621404"/>
          </a:xfrm>
        </p:grpSpPr>
        <p:pic>
          <p:nvPicPr>
            <p:cNvPr id="7" name="object 7"/>
            <p:cNvPicPr/>
            <p:nvPr/>
          </p:nvPicPr>
          <p:blipFill>
            <a:blip r:embed="rId2" cstate="print"/>
            <a:stretch>
              <a:fillRect/>
            </a:stretch>
          </p:blipFill>
          <p:spPr>
            <a:xfrm>
              <a:off x="7551305" y="1495805"/>
              <a:ext cx="2144267" cy="1822703"/>
            </a:xfrm>
            <a:prstGeom prst="rect">
              <a:avLst/>
            </a:prstGeom>
          </p:spPr>
        </p:pic>
        <p:sp>
          <p:nvSpPr>
            <p:cNvPr id="8" name="object 8"/>
            <p:cNvSpPr/>
            <p:nvPr/>
          </p:nvSpPr>
          <p:spPr>
            <a:xfrm>
              <a:off x="309257" y="3355085"/>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pic>
          <p:nvPicPr>
            <p:cNvPr id="9" name="object 9"/>
            <p:cNvPicPr/>
            <p:nvPr/>
          </p:nvPicPr>
          <p:blipFill>
            <a:blip r:embed="rId3" cstate="print"/>
            <a:stretch>
              <a:fillRect/>
            </a:stretch>
          </p:blipFill>
          <p:spPr>
            <a:xfrm>
              <a:off x="8338438" y="3857244"/>
              <a:ext cx="1259586" cy="1259586"/>
            </a:xfrm>
            <a:prstGeom prst="rect">
              <a:avLst/>
            </a:prstGeom>
          </p:spPr>
        </p:pic>
      </p:grpSp>
      <p:sp>
        <p:nvSpPr>
          <p:cNvPr id="10" name="object 10"/>
          <p:cNvSpPr/>
          <p:nvPr/>
        </p:nvSpPr>
        <p:spPr>
          <a:xfrm>
            <a:off x="165101" y="5871971"/>
            <a:ext cx="10219702" cy="1311708"/>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11" name="object 11"/>
          <p:cNvSpPr txBox="1"/>
          <p:nvPr/>
        </p:nvSpPr>
        <p:spPr>
          <a:xfrm>
            <a:off x="775087" y="1103178"/>
            <a:ext cx="7607300" cy="5641975"/>
          </a:xfrm>
          <a:prstGeom prst="rect">
            <a:avLst/>
          </a:prstGeom>
        </p:spPr>
        <p:txBody>
          <a:bodyPr vert="horz" wrap="square" lIns="0" tIns="199390" rIns="0" bIns="0" rtlCol="0">
            <a:spAutoFit/>
          </a:bodyPr>
          <a:lstStyle/>
          <a:p>
            <a:pPr marL="529590" indent="-517525">
              <a:lnSpc>
                <a:spcPct val="100000"/>
              </a:lnSpc>
              <a:spcBef>
                <a:spcPts val="1570"/>
              </a:spcBef>
              <a:buSzPct val="70454"/>
              <a:buFont typeface="Wingdings"/>
              <a:buChar char=""/>
              <a:tabLst>
                <a:tab pos="529590" algn="l"/>
                <a:tab pos="530225" algn="l"/>
              </a:tabLst>
            </a:pPr>
            <a:r>
              <a:rPr sz="2200" b="1" spc="-5" dirty="0">
                <a:solidFill>
                  <a:srgbClr val="000065"/>
                </a:solidFill>
                <a:latin typeface="Arial"/>
                <a:cs typeface="Arial"/>
              </a:rPr>
              <a:t>Ability</a:t>
            </a:r>
            <a:r>
              <a:rPr sz="2200" b="1" spc="-25" dirty="0">
                <a:solidFill>
                  <a:srgbClr val="000065"/>
                </a:solidFill>
                <a:latin typeface="Arial"/>
                <a:cs typeface="Arial"/>
              </a:rPr>
              <a:t> </a:t>
            </a:r>
            <a:r>
              <a:rPr sz="2200" b="1" spc="-5" dirty="0">
                <a:solidFill>
                  <a:srgbClr val="000065"/>
                </a:solidFill>
                <a:latin typeface="Arial"/>
                <a:cs typeface="Arial"/>
              </a:rPr>
              <a:t>to interact</a:t>
            </a:r>
            <a:r>
              <a:rPr sz="2200" b="1" spc="-20" dirty="0">
                <a:solidFill>
                  <a:srgbClr val="000065"/>
                </a:solidFill>
                <a:latin typeface="Arial"/>
                <a:cs typeface="Arial"/>
              </a:rPr>
              <a:t> </a:t>
            </a:r>
            <a:r>
              <a:rPr sz="2200" b="1" spc="-5" dirty="0">
                <a:solidFill>
                  <a:srgbClr val="000065"/>
                </a:solidFill>
                <a:latin typeface="Arial"/>
                <a:cs typeface="Arial"/>
              </a:rPr>
              <a:t>with</a:t>
            </a:r>
            <a:r>
              <a:rPr sz="2200" b="1" spc="-20" dirty="0">
                <a:solidFill>
                  <a:srgbClr val="000065"/>
                </a:solidFill>
                <a:latin typeface="Arial"/>
                <a:cs typeface="Arial"/>
              </a:rPr>
              <a:t> </a:t>
            </a:r>
            <a:r>
              <a:rPr sz="2200" b="1" spc="-5" dirty="0">
                <a:solidFill>
                  <a:srgbClr val="000065"/>
                </a:solidFill>
                <a:latin typeface="Arial"/>
                <a:cs typeface="Arial"/>
              </a:rPr>
              <a:t>the real</a:t>
            </a:r>
            <a:r>
              <a:rPr sz="2200" b="1" spc="-20" dirty="0">
                <a:solidFill>
                  <a:srgbClr val="000065"/>
                </a:solidFill>
                <a:latin typeface="Arial"/>
                <a:cs typeface="Arial"/>
              </a:rPr>
              <a:t> </a:t>
            </a:r>
            <a:r>
              <a:rPr sz="2200" b="1" spc="-5" dirty="0">
                <a:solidFill>
                  <a:srgbClr val="000065"/>
                </a:solidFill>
                <a:latin typeface="Arial"/>
                <a:cs typeface="Arial"/>
              </a:rPr>
              <a:t>world</a:t>
            </a:r>
            <a:endParaRPr sz="2200" dirty="0">
              <a:latin typeface="Arial"/>
              <a:cs typeface="Arial"/>
            </a:endParaRPr>
          </a:p>
          <a:p>
            <a:pPr marL="1012825" lvl="1" indent="-481965">
              <a:lnSpc>
                <a:spcPct val="100000"/>
              </a:lnSpc>
              <a:spcBef>
                <a:spcPts val="1360"/>
              </a:spcBef>
              <a:buClr>
                <a:srgbClr val="CC3300"/>
              </a:buClr>
              <a:buSzPct val="74358"/>
              <a:buFont typeface="Wingdings"/>
              <a:buChar char=""/>
              <a:tabLst>
                <a:tab pos="1012825" algn="l"/>
                <a:tab pos="1013460" algn="l"/>
              </a:tabLst>
            </a:pPr>
            <a:r>
              <a:rPr sz="1950" spc="15" dirty="0">
                <a:latin typeface="Arial MT"/>
                <a:cs typeface="Arial MT"/>
              </a:rPr>
              <a:t>to</a:t>
            </a:r>
            <a:r>
              <a:rPr sz="1950" spc="-15" dirty="0">
                <a:latin typeface="Arial MT"/>
                <a:cs typeface="Arial MT"/>
              </a:rPr>
              <a:t> </a:t>
            </a:r>
            <a:r>
              <a:rPr sz="1950" spc="15" dirty="0">
                <a:latin typeface="Arial MT"/>
                <a:cs typeface="Arial MT"/>
              </a:rPr>
              <a:t>perceive,</a:t>
            </a:r>
            <a:r>
              <a:rPr sz="1950" spc="-25" dirty="0">
                <a:latin typeface="Arial MT"/>
                <a:cs typeface="Arial MT"/>
              </a:rPr>
              <a:t> </a:t>
            </a:r>
            <a:r>
              <a:rPr sz="1950" spc="15" dirty="0">
                <a:latin typeface="Arial MT"/>
                <a:cs typeface="Arial MT"/>
              </a:rPr>
              <a:t>understand,</a:t>
            </a:r>
            <a:r>
              <a:rPr sz="1950" spc="-15" dirty="0">
                <a:latin typeface="Arial MT"/>
                <a:cs typeface="Arial MT"/>
              </a:rPr>
              <a:t> </a:t>
            </a:r>
            <a:r>
              <a:rPr sz="1950" spc="15" dirty="0">
                <a:latin typeface="Arial MT"/>
                <a:cs typeface="Arial MT"/>
              </a:rPr>
              <a:t>and</a:t>
            </a:r>
            <a:r>
              <a:rPr sz="1950" spc="-15" dirty="0">
                <a:latin typeface="Arial MT"/>
                <a:cs typeface="Arial MT"/>
              </a:rPr>
              <a:t> </a:t>
            </a:r>
            <a:r>
              <a:rPr sz="1950" spc="15" dirty="0">
                <a:latin typeface="Arial MT"/>
                <a:cs typeface="Arial MT"/>
              </a:rPr>
              <a:t>act</a:t>
            </a:r>
            <a:endParaRPr sz="1950" dirty="0">
              <a:latin typeface="Arial MT"/>
              <a:cs typeface="Arial MT"/>
            </a:endParaRPr>
          </a:p>
          <a:p>
            <a:pPr marL="1530350" lvl="2" indent="-516890">
              <a:lnSpc>
                <a:spcPct val="100000"/>
              </a:lnSpc>
              <a:spcBef>
                <a:spcPts val="905"/>
              </a:spcBef>
              <a:buClr>
                <a:srgbClr val="CC3300"/>
              </a:buClr>
              <a:buSzPct val="65714"/>
              <a:buFont typeface="Wingdings"/>
              <a:buChar char=""/>
              <a:tabLst>
                <a:tab pos="1530350" algn="l"/>
                <a:tab pos="1530985" algn="l"/>
              </a:tabLst>
            </a:pPr>
            <a:r>
              <a:rPr sz="1750" b="1" spc="5" dirty="0">
                <a:solidFill>
                  <a:srgbClr val="000065"/>
                </a:solidFill>
                <a:latin typeface="Arial"/>
                <a:cs typeface="Arial"/>
              </a:rPr>
              <a:t>e.g.,</a:t>
            </a:r>
            <a:r>
              <a:rPr sz="1750" b="1" spc="-5" dirty="0">
                <a:solidFill>
                  <a:srgbClr val="000065"/>
                </a:solidFill>
                <a:latin typeface="Arial"/>
                <a:cs typeface="Arial"/>
              </a:rPr>
              <a:t> </a:t>
            </a:r>
            <a:r>
              <a:rPr sz="1750" b="1" spc="5" dirty="0">
                <a:solidFill>
                  <a:srgbClr val="000065"/>
                </a:solidFill>
                <a:latin typeface="Arial"/>
                <a:cs typeface="Arial"/>
              </a:rPr>
              <a:t>speech</a:t>
            </a:r>
            <a:r>
              <a:rPr sz="1750" b="1" dirty="0">
                <a:solidFill>
                  <a:srgbClr val="000065"/>
                </a:solidFill>
                <a:latin typeface="Arial"/>
                <a:cs typeface="Arial"/>
              </a:rPr>
              <a:t> </a:t>
            </a:r>
            <a:r>
              <a:rPr sz="1750" b="1" spc="5" dirty="0">
                <a:solidFill>
                  <a:srgbClr val="000065"/>
                </a:solidFill>
                <a:latin typeface="Arial"/>
                <a:cs typeface="Arial"/>
              </a:rPr>
              <a:t>recognition</a:t>
            </a:r>
            <a:r>
              <a:rPr sz="1750" b="1" spc="-25" dirty="0">
                <a:solidFill>
                  <a:srgbClr val="000065"/>
                </a:solidFill>
                <a:latin typeface="Arial"/>
                <a:cs typeface="Arial"/>
              </a:rPr>
              <a:t> </a:t>
            </a:r>
            <a:r>
              <a:rPr sz="1750" b="1" spc="5" dirty="0">
                <a:solidFill>
                  <a:srgbClr val="000065"/>
                </a:solidFill>
                <a:latin typeface="Arial"/>
                <a:cs typeface="Arial"/>
              </a:rPr>
              <a:t>and</a:t>
            </a:r>
            <a:r>
              <a:rPr sz="1750" b="1" dirty="0">
                <a:solidFill>
                  <a:srgbClr val="000065"/>
                </a:solidFill>
                <a:latin typeface="Arial"/>
                <a:cs typeface="Arial"/>
              </a:rPr>
              <a:t> </a:t>
            </a:r>
            <a:r>
              <a:rPr sz="1750" b="1" spc="5" dirty="0">
                <a:solidFill>
                  <a:srgbClr val="000065"/>
                </a:solidFill>
                <a:latin typeface="Arial"/>
                <a:cs typeface="Arial"/>
              </a:rPr>
              <a:t>understanding</a:t>
            </a:r>
            <a:endParaRPr sz="1750" dirty="0">
              <a:latin typeface="Arial"/>
              <a:cs typeface="Arial"/>
            </a:endParaRPr>
          </a:p>
          <a:p>
            <a:pPr marL="529590" indent="-517525">
              <a:lnSpc>
                <a:spcPct val="100000"/>
              </a:lnSpc>
              <a:spcBef>
                <a:spcPts val="1315"/>
              </a:spcBef>
              <a:buSzPct val="70454"/>
              <a:buFont typeface="Wingdings"/>
              <a:buChar char=""/>
              <a:tabLst>
                <a:tab pos="529590" algn="l"/>
                <a:tab pos="530225" algn="l"/>
              </a:tabLst>
            </a:pPr>
            <a:r>
              <a:rPr sz="2200" b="1" spc="-5" dirty="0">
                <a:solidFill>
                  <a:srgbClr val="000065"/>
                </a:solidFill>
                <a:latin typeface="Arial"/>
                <a:cs typeface="Arial"/>
              </a:rPr>
              <a:t>Searching</a:t>
            </a:r>
            <a:r>
              <a:rPr sz="2200" b="1" spc="-15" dirty="0">
                <a:solidFill>
                  <a:srgbClr val="000065"/>
                </a:solidFill>
                <a:latin typeface="Arial"/>
                <a:cs typeface="Arial"/>
              </a:rPr>
              <a:t> </a:t>
            </a:r>
            <a:r>
              <a:rPr sz="2200" b="1" spc="-5" dirty="0">
                <a:solidFill>
                  <a:srgbClr val="000065"/>
                </a:solidFill>
                <a:latin typeface="Arial"/>
                <a:cs typeface="Arial"/>
              </a:rPr>
              <a:t>the</a:t>
            </a:r>
            <a:r>
              <a:rPr sz="2200" b="1" spc="-15" dirty="0">
                <a:solidFill>
                  <a:srgbClr val="000065"/>
                </a:solidFill>
                <a:latin typeface="Arial"/>
                <a:cs typeface="Arial"/>
              </a:rPr>
              <a:t> </a:t>
            </a:r>
            <a:r>
              <a:rPr sz="2200" b="1" spc="-5" dirty="0">
                <a:solidFill>
                  <a:srgbClr val="000065"/>
                </a:solidFill>
                <a:latin typeface="Arial"/>
                <a:cs typeface="Arial"/>
              </a:rPr>
              <a:t>best</a:t>
            </a:r>
            <a:r>
              <a:rPr sz="2200" b="1" spc="-15" dirty="0">
                <a:solidFill>
                  <a:srgbClr val="000065"/>
                </a:solidFill>
                <a:latin typeface="Arial"/>
                <a:cs typeface="Arial"/>
              </a:rPr>
              <a:t> </a:t>
            </a:r>
            <a:r>
              <a:rPr sz="2200" b="1" spc="-5" dirty="0">
                <a:solidFill>
                  <a:srgbClr val="000065"/>
                </a:solidFill>
                <a:latin typeface="Arial"/>
                <a:cs typeface="Arial"/>
              </a:rPr>
              <a:t>solution</a:t>
            </a:r>
            <a:endParaRPr sz="2200" dirty="0">
              <a:latin typeface="Arial"/>
              <a:cs typeface="Arial"/>
            </a:endParaRPr>
          </a:p>
          <a:p>
            <a:pPr marL="529590" indent="-517525">
              <a:lnSpc>
                <a:spcPct val="100000"/>
              </a:lnSpc>
              <a:spcBef>
                <a:spcPts val="1325"/>
              </a:spcBef>
              <a:buSzPct val="70454"/>
              <a:buFont typeface="Wingdings"/>
              <a:buChar char=""/>
              <a:tabLst>
                <a:tab pos="529590" algn="l"/>
                <a:tab pos="530225" algn="l"/>
              </a:tabLst>
            </a:pPr>
            <a:r>
              <a:rPr sz="2200" b="1" spc="-5" dirty="0">
                <a:solidFill>
                  <a:srgbClr val="000065"/>
                </a:solidFill>
                <a:latin typeface="Arial"/>
                <a:cs typeface="Arial"/>
              </a:rPr>
              <a:t>Reasoning and</a:t>
            </a:r>
            <a:r>
              <a:rPr sz="2200" b="1" spc="-15" dirty="0">
                <a:solidFill>
                  <a:srgbClr val="000065"/>
                </a:solidFill>
                <a:latin typeface="Arial"/>
                <a:cs typeface="Arial"/>
              </a:rPr>
              <a:t> </a:t>
            </a:r>
            <a:r>
              <a:rPr sz="2200" b="1" spc="-5" dirty="0">
                <a:solidFill>
                  <a:srgbClr val="000065"/>
                </a:solidFill>
                <a:latin typeface="Arial"/>
                <a:cs typeface="Arial"/>
              </a:rPr>
              <a:t>Planning</a:t>
            </a:r>
            <a:endParaRPr sz="2200" dirty="0">
              <a:latin typeface="Arial"/>
              <a:cs typeface="Arial"/>
            </a:endParaRPr>
          </a:p>
          <a:p>
            <a:pPr marL="1012825" lvl="1" indent="-481965">
              <a:lnSpc>
                <a:spcPct val="100000"/>
              </a:lnSpc>
              <a:spcBef>
                <a:spcPts val="1365"/>
              </a:spcBef>
              <a:buClr>
                <a:srgbClr val="CC3300"/>
              </a:buClr>
              <a:buSzPct val="74358"/>
              <a:buFont typeface="Wingdings"/>
              <a:buChar char=""/>
              <a:tabLst>
                <a:tab pos="1012825" algn="l"/>
                <a:tab pos="1013460" algn="l"/>
              </a:tabLst>
            </a:pPr>
            <a:r>
              <a:rPr sz="1950" spc="10" dirty="0">
                <a:latin typeface="Arial MT"/>
                <a:cs typeface="Arial MT"/>
              </a:rPr>
              <a:t>modeling</a:t>
            </a:r>
            <a:r>
              <a:rPr sz="1950" spc="-15" dirty="0">
                <a:latin typeface="Arial MT"/>
                <a:cs typeface="Arial MT"/>
              </a:rPr>
              <a:t> </a:t>
            </a:r>
            <a:r>
              <a:rPr sz="1950" spc="10" dirty="0">
                <a:latin typeface="Arial MT"/>
                <a:cs typeface="Arial MT"/>
              </a:rPr>
              <a:t>the</a:t>
            </a:r>
            <a:r>
              <a:rPr sz="1950" spc="-5" dirty="0">
                <a:latin typeface="Arial MT"/>
                <a:cs typeface="Arial MT"/>
              </a:rPr>
              <a:t> </a:t>
            </a:r>
            <a:r>
              <a:rPr sz="1950" spc="10" dirty="0">
                <a:latin typeface="Arial MT"/>
                <a:cs typeface="Arial MT"/>
              </a:rPr>
              <a:t>external</a:t>
            </a:r>
            <a:r>
              <a:rPr sz="1950" spc="-15" dirty="0">
                <a:latin typeface="Arial MT"/>
                <a:cs typeface="Arial MT"/>
              </a:rPr>
              <a:t> </a:t>
            </a:r>
            <a:r>
              <a:rPr sz="1950" spc="10" dirty="0">
                <a:latin typeface="Arial MT"/>
                <a:cs typeface="Arial MT"/>
              </a:rPr>
              <a:t>world,</a:t>
            </a:r>
            <a:r>
              <a:rPr sz="1950" spc="-5" dirty="0">
                <a:latin typeface="Arial MT"/>
                <a:cs typeface="Arial MT"/>
              </a:rPr>
              <a:t> </a:t>
            </a:r>
            <a:r>
              <a:rPr sz="1950" spc="10" dirty="0">
                <a:latin typeface="Arial MT"/>
                <a:cs typeface="Arial MT"/>
              </a:rPr>
              <a:t>given</a:t>
            </a:r>
            <a:r>
              <a:rPr sz="1950" spc="-15" dirty="0">
                <a:latin typeface="Arial MT"/>
                <a:cs typeface="Arial MT"/>
              </a:rPr>
              <a:t> </a:t>
            </a:r>
            <a:r>
              <a:rPr sz="1950" spc="10" dirty="0">
                <a:latin typeface="Arial MT"/>
                <a:cs typeface="Arial MT"/>
              </a:rPr>
              <a:t>input</a:t>
            </a:r>
            <a:endParaRPr sz="1950" dirty="0">
              <a:latin typeface="Arial MT"/>
              <a:cs typeface="Arial MT"/>
            </a:endParaRPr>
          </a:p>
          <a:p>
            <a:pPr marL="1012825" lvl="1" indent="-481965">
              <a:lnSpc>
                <a:spcPct val="100000"/>
              </a:lnSpc>
              <a:spcBef>
                <a:spcPts val="1365"/>
              </a:spcBef>
              <a:buClr>
                <a:srgbClr val="CC3300"/>
              </a:buClr>
              <a:buSzPct val="74358"/>
              <a:buFont typeface="Wingdings"/>
              <a:buChar char=""/>
              <a:tabLst>
                <a:tab pos="1012825" algn="l"/>
                <a:tab pos="1013460" algn="l"/>
              </a:tabLst>
            </a:pPr>
            <a:r>
              <a:rPr sz="1950" spc="15" dirty="0">
                <a:latin typeface="Arial MT"/>
                <a:cs typeface="Arial MT"/>
              </a:rPr>
              <a:t>solving</a:t>
            </a:r>
            <a:r>
              <a:rPr sz="1950" spc="-20" dirty="0">
                <a:latin typeface="Arial MT"/>
                <a:cs typeface="Arial MT"/>
              </a:rPr>
              <a:t> </a:t>
            </a:r>
            <a:r>
              <a:rPr sz="1950" spc="20" dirty="0">
                <a:latin typeface="Arial MT"/>
                <a:cs typeface="Arial MT"/>
              </a:rPr>
              <a:t>new</a:t>
            </a:r>
            <a:r>
              <a:rPr sz="1950" dirty="0">
                <a:latin typeface="Arial MT"/>
                <a:cs typeface="Arial MT"/>
              </a:rPr>
              <a:t> </a:t>
            </a:r>
            <a:r>
              <a:rPr sz="1950" spc="15" dirty="0">
                <a:latin typeface="Arial MT"/>
                <a:cs typeface="Arial MT"/>
              </a:rPr>
              <a:t>problems,</a:t>
            </a:r>
            <a:r>
              <a:rPr sz="1950" spc="-15" dirty="0">
                <a:latin typeface="Arial MT"/>
                <a:cs typeface="Arial MT"/>
              </a:rPr>
              <a:t> </a:t>
            </a:r>
            <a:r>
              <a:rPr sz="1950" spc="15" dirty="0">
                <a:latin typeface="Arial MT"/>
                <a:cs typeface="Arial MT"/>
              </a:rPr>
              <a:t>planning,</a:t>
            </a:r>
            <a:r>
              <a:rPr sz="1950" spc="-15" dirty="0">
                <a:latin typeface="Arial MT"/>
                <a:cs typeface="Arial MT"/>
              </a:rPr>
              <a:t> </a:t>
            </a:r>
            <a:r>
              <a:rPr sz="1950" spc="15" dirty="0">
                <a:latin typeface="Arial MT"/>
                <a:cs typeface="Arial MT"/>
              </a:rPr>
              <a:t>and</a:t>
            </a:r>
            <a:r>
              <a:rPr sz="1950" dirty="0">
                <a:latin typeface="Arial MT"/>
                <a:cs typeface="Arial MT"/>
              </a:rPr>
              <a:t> </a:t>
            </a:r>
            <a:r>
              <a:rPr sz="1950" spc="15" dirty="0">
                <a:latin typeface="Arial MT"/>
                <a:cs typeface="Arial MT"/>
              </a:rPr>
              <a:t>making</a:t>
            </a:r>
            <a:r>
              <a:rPr sz="1950" spc="-20" dirty="0">
                <a:latin typeface="Arial MT"/>
                <a:cs typeface="Arial MT"/>
              </a:rPr>
              <a:t> </a:t>
            </a:r>
            <a:r>
              <a:rPr sz="1950" spc="15" dirty="0">
                <a:latin typeface="Arial MT"/>
                <a:cs typeface="Arial MT"/>
              </a:rPr>
              <a:t>decisions</a:t>
            </a:r>
            <a:endParaRPr sz="1950" dirty="0">
              <a:latin typeface="Arial MT"/>
              <a:cs typeface="Arial MT"/>
            </a:endParaRPr>
          </a:p>
          <a:p>
            <a:pPr marL="1012825" lvl="1" indent="-481965">
              <a:lnSpc>
                <a:spcPct val="100000"/>
              </a:lnSpc>
              <a:spcBef>
                <a:spcPts val="1360"/>
              </a:spcBef>
              <a:buClr>
                <a:srgbClr val="CC3300"/>
              </a:buClr>
              <a:buSzPct val="74358"/>
              <a:buFont typeface="Wingdings"/>
              <a:buChar char=""/>
              <a:tabLst>
                <a:tab pos="1012825" algn="l"/>
                <a:tab pos="1013460" algn="l"/>
              </a:tabLst>
            </a:pPr>
            <a:r>
              <a:rPr sz="1950" spc="10" dirty="0">
                <a:latin typeface="Arial MT"/>
                <a:cs typeface="Arial MT"/>
              </a:rPr>
              <a:t>ability</a:t>
            </a:r>
            <a:r>
              <a:rPr sz="1950" spc="-25" dirty="0">
                <a:latin typeface="Arial MT"/>
                <a:cs typeface="Arial MT"/>
              </a:rPr>
              <a:t> </a:t>
            </a:r>
            <a:r>
              <a:rPr sz="1950" spc="15" dirty="0">
                <a:latin typeface="Arial MT"/>
                <a:cs typeface="Arial MT"/>
              </a:rPr>
              <a:t>to</a:t>
            </a:r>
            <a:r>
              <a:rPr sz="1950" spc="10" dirty="0">
                <a:latin typeface="Arial MT"/>
                <a:cs typeface="Arial MT"/>
              </a:rPr>
              <a:t> </a:t>
            </a:r>
            <a:r>
              <a:rPr sz="1950" spc="15" dirty="0">
                <a:latin typeface="Arial MT"/>
                <a:cs typeface="Arial MT"/>
              </a:rPr>
              <a:t>deal</a:t>
            </a:r>
            <a:r>
              <a:rPr sz="1950" spc="-5" dirty="0">
                <a:latin typeface="Arial MT"/>
                <a:cs typeface="Arial MT"/>
              </a:rPr>
              <a:t> </a:t>
            </a:r>
            <a:r>
              <a:rPr sz="1950" spc="15" dirty="0">
                <a:latin typeface="Arial MT"/>
                <a:cs typeface="Arial MT"/>
              </a:rPr>
              <a:t>with</a:t>
            </a:r>
            <a:r>
              <a:rPr sz="1950" spc="-5" dirty="0">
                <a:latin typeface="Arial MT"/>
                <a:cs typeface="Arial MT"/>
              </a:rPr>
              <a:t> </a:t>
            </a:r>
            <a:r>
              <a:rPr sz="1950" spc="15" dirty="0">
                <a:latin typeface="Arial MT"/>
                <a:cs typeface="Arial MT"/>
              </a:rPr>
              <a:t>unexpected</a:t>
            </a:r>
            <a:r>
              <a:rPr sz="1950" spc="-20" dirty="0">
                <a:latin typeface="Arial MT"/>
                <a:cs typeface="Arial MT"/>
              </a:rPr>
              <a:t> </a:t>
            </a:r>
            <a:r>
              <a:rPr sz="1950" spc="15" dirty="0">
                <a:latin typeface="Arial MT"/>
                <a:cs typeface="Arial MT"/>
              </a:rPr>
              <a:t>problems,</a:t>
            </a:r>
            <a:r>
              <a:rPr sz="1950" spc="-5" dirty="0">
                <a:latin typeface="Arial MT"/>
                <a:cs typeface="Arial MT"/>
              </a:rPr>
              <a:t> </a:t>
            </a:r>
            <a:r>
              <a:rPr sz="1950" spc="15" dirty="0">
                <a:latin typeface="Arial MT"/>
                <a:cs typeface="Arial MT"/>
              </a:rPr>
              <a:t>uncertainties</a:t>
            </a:r>
            <a:endParaRPr sz="1950" dirty="0">
              <a:latin typeface="Arial MT"/>
              <a:cs typeface="Arial MT"/>
            </a:endParaRPr>
          </a:p>
          <a:p>
            <a:pPr marL="529590" indent="-517525">
              <a:lnSpc>
                <a:spcPct val="100000"/>
              </a:lnSpc>
              <a:spcBef>
                <a:spcPts val="1325"/>
              </a:spcBef>
              <a:buSzPct val="70454"/>
              <a:buFont typeface="Wingdings"/>
              <a:buChar char=""/>
              <a:tabLst>
                <a:tab pos="529590" algn="l"/>
                <a:tab pos="530225" algn="l"/>
              </a:tabLst>
            </a:pPr>
            <a:r>
              <a:rPr sz="2200" b="1" spc="-5" dirty="0">
                <a:solidFill>
                  <a:srgbClr val="000065"/>
                </a:solidFill>
                <a:latin typeface="Arial"/>
                <a:cs typeface="Arial"/>
              </a:rPr>
              <a:t>Learning</a:t>
            </a:r>
            <a:r>
              <a:rPr sz="2200" b="1" spc="-20" dirty="0">
                <a:solidFill>
                  <a:srgbClr val="000065"/>
                </a:solidFill>
                <a:latin typeface="Arial"/>
                <a:cs typeface="Arial"/>
              </a:rPr>
              <a:t> </a:t>
            </a:r>
            <a:r>
              <a:rPr sz="2200" b="1" spc="-5" dirty="0">
                <a:solidFill>
                  <a:srgbClr val="000065"/>
                </a:solidFill>
                <a:latin typeface="Arial"/>
                <a:cs typeface="Arial"/>
              </a:rPr>
              <a:t>and</a:t>
            </a:r>
            <a:r>
              <a:rPr sz="2200" b="1" spc="-15" dirty="0">
                <a:solidFill>
                  <a:srgbClr val="000065"/>
                </a:solidFill>
                <a:latin typeface="Arial"/>
                <a:cs typeface="Arial"/>
              </a:rPr>
              <a:t> </a:t>
            </a:r>
            <a:r>
              <a:rPr sz="2200" b="1" spc="-5" dirty="0">
                <a:solidFill>
                  <a:srgbClr val="000065"/>
                </a:solidFill>
                <a:latin typeface="Arial"/>
                <a:cs typeface="Arial"/>
              </a:rPr>
              <a:t>Adaptation</a:t>
            </a:r>
            <a:endParaRPr sz="2200" dirty="0">
              <a:latin typeface="Arial"/>
              <a:cs typeface="Arial"/>
            </a:endParaRPr>
          </a:p>
          <a:p>
            <a:pPr marL="1012825" lvl="1" indent="-481965">
              <a:lnSpc>
                <a:spcPct val="100000"/>
              </a:lnSpc>
              <a:spcBef>
                <a:spcPts val="1360"/>
              </a:spcBef>
              <a:buClr>
                <a:srgbClr val="CC3300"/>
              </a:buClr>
              <a:buSzPct val="74358"/>
              <a:buFont typeface="Wingdings"/>
              <a:buChar char=""/>
              <a:tabLst>
                <a:tab pos="1012825" algn="l"/>
                <a:tab pos="1013460" algn="l"/>
              </a:tabLst>
            </a:pPr>
            <a:r>
              <a:rPr sz="1950" spc="20" dirty="0">
                <a:latin typeface="Arial MT"/>
                <a:cs typeface="Arial MT"/>
              </a:rPr>
              <a:t>we</a:t>
            </a:r>
            <a:r>
              <a:rPr sz="1950" spc="-5" dirty="0">
                <a:latin typeface="Arial MT"/>
                <a:cs typeface="Arial MT"/>
              </a:rPr>
              <a:t> </a:t>
            </a:r>
            <a:r>
              <a:rPr sz="1950" spc="15" dirty="0">
                <a:latin typeface="Arial MT"/>
                <a:cs typeface="Arial MT"/>
              </a:rPr>
              <a:t>are</a:t>
            </a:r>
            <a:r>
              <a:rPr sz="1950" spc="-5" dirty="0">
                <a:latin typeface="Arial MT"/>
                <a:cs typeface="Arial MT"/>
              </a:rPr>
              <a:t> </a:t>
            </a:r>
            <a:r>
              <a:rPr sz="1950" spc="15" dirty="0">
                <a:latin typeface="Arial MT"/>
                <a:cs typeface="Arial MT"/>
              </a:rPr>
              <a:t>continuously</a:t>
            </a:r>
            <a:r>
              <a:rPr sz="1950" spc="-25" dirty="0">
                <a:latin typeface="Arial MT"/>
                <a:cs typeface="Arial MT"/>
              </a:rPr>
              <a:t> </a:t>
            </a:r>
            <a:r>
              <a:rPr sz="1950" spc="15" dirty="0">
                <a:latin typeface="Arial MT"/>
                <a:cs typeface="Arial MT"/>
              </a:rPr>
              <a:t>learning</a:t>
            </a:r>
            <a:r>
              <a:rPr sz="1950" spc="-15" dirty="0">
                <a:latin typeface="Arial MT"/>
                <a:cs typeface="Arial MT"/>
              </a:rPr>
              <a:t> </a:t>
            </a:r>
            <a:r>
              <a:rPr sz="1950" spc="15" dirty="0">
                <a:latin typeface="Arial MT"/>
                <a:cs typeface="Arial MT"/>
              </a:rPr>
              <a:t>and</a:t>
            </a:r>
            <a:r>
              <a:rPr sz="1950" dirty="0">
                <a:latin typeface="Arial MT"/>
                <a:cs typeface="Arial MT"/>
              </a:rPr>
              <a:t> </a:t>
            </a:r>
            <a:r>
              <a:rPr sz="1950" spc="10" dirty="0">
                <a:latin typeface="Arial MT"/>
                <a:cs typeface="Arial MT"/>
              </a:rPr>
              <a:t>adapting</a:t>
            </a:r>
            <a:endParaRPr sz="1950" dirty="0">
              <a:latin typeface="Arial MT"/>
              <a:cs typeface="Arial MT"/>
            </a:endParaRPr>
          </a:p>
          <a:p>
            <a:pPr marL="1012825" lvl="1" indent="-481965">
              <a:lnSpc>
                <a:spcPct val="100000"/>
              </a:lnSpc>
              <a:spcBef>
                <a:spcPts val="1360"/>
              </a:spcBef>
              <a:buClr>
                <a:srgbClr val="CC3300"/>
              </a:buClr>
              <a:buSzPct val="74358"/>
              <a:buFont typeface="Wingdings"/>
              <a:buChar char=""/>
              <a:tabLst>
                <a:tab pos="1012825" algn="l"/>
                <a:tab pos="1013460" algn="l"/>
              </a:tabLst>
            </a:pPr>
            <a:r>
              <a:rPr sz="1950" spc="15" dirty="0">
                <a:latin typeface="Arial MT"/>
                <a:cs typeface="Arial MT"/>
              </a:rPr>
              <a:t>our</a:t>
            </a:r>
            <a:r>
              <a:rPr sz="1950" spc="-5" dirty="0">
                <a:latin typeface="Arial MT"/>
                <a:cs typeface="Arial MT"/>
              </a:rPr>
              <a:t> </a:t>
            </a:r>
            <a:r>
              <a:rPr sz="1950" spc="10" dirty="0">
                <a:latin typeface="Arial MT"/>
                <a:cs typeface="Arial MT"/>
              </a:rPr>
              <a:t>internal</a:t>
            </a:r>
            <a:r>
              <a:rPr sz="1950" dirty="0">
                <a:latin typeface="Arial MT"/>
                <a:cs typeface="Arial MT"/>
              </a:rPr>
              <a:t> </a:t>
            </a:r>
            <a:r>
              <a:rPr sz="1950" spc="15" dirty="0">
                <a:latin typeface="Arial MT"/>
                <a:cs typeface="Arial MT"/>
              </a:rPr>
              <a:t>models</a:t>
            </a:r>
            <a:r>
              <a:rPr sz="1950" spc="-5" dirty="0">
                <a:latin typeface="Arial MT"/>
                <a:cs typeface="Arial MT"/>
              </a:rPr>
              <a:t> </a:t>
            </a:r>
            <a:r>
              <a:rPr sz="1950" spc="15" dirty="0">
                <a:latin typeface="Arial MT"/>
                <a:cs typeface="Arial MT"/>
              </a:rPr>
              <a:t>are</a:t>
            </a:r>
            <a:r>
              <a:rPr sz="1950" spc="5" dirty="0">
                <a:latin typeface="Arial MT"/>
                <a:cs typeface="Arial MT"/>
              </a:rPr>
              <a:t> </a:t>
            </a:r>
            <a:r>
              <a:rPr sz="1950" spc="15" dirty="0">
                <a:latin typeface="Arial MT"/>
                <a:cs typeface="Arial MT"/>
              </a:rPr>
              <a:t>always</a:t>
            </a:r>
            <a:r>
              <a:rPr sz="1950" dirty="0">
                <a:latin typeface="Arial MT"/>
                <a:cs typeface="Arial MT"/>
              </a:rPr>
              <a:t> </a:t>
            </a:r>
            <a:r>
              <a:rPr sz="1950" spc="15" dirty="0">
                <a:latin typeface="Arial MT"/>
                <a:cs typeface="Arial MT"/>
              </a:rPr>
              <a:t>being</a:t>
            </a:r>
            <a:r>
              <a:rPr sz="1950" spc="-5" dirty="0">
                <a:latin typeface="Arial MT"/>
                <a:cs typeface="Arial MT"/>
              </a:rPr>
              <a:t> </a:t>
            </a:r>
            <a:r>
              <a:rPr sz="1950" spc="15" dirty="0">
                <a:latin typeface="Arial MT"/>
                <a:cs typeface="Arial MT"/>
              </a:rPr>
              <a:t>“updated”</a:t>
            </a:r>
            <a:endParaRPr sz="1950" dirty="0">
              <a:latin typeface="Arial MT"/>
              <a:cs typeface="Arial MT"/>
            </a:endParaRPr>
          </a:p>
          <a:p>
            <a:pPr marL="1530350" lvl="2" indent="-516255">
              <a:lnSpc>
                <a:spcPct val="100000"/>
              </a:lnSpc>
              <a:spcBef>
                <a:spcPts val="910"/>
              </a:spcBef>
              <a:buClr>
                <a:srgbClr val="CC3300"/>
              </a:buClr>
              <a:buSzPct val="65714"/>
              <a:buFont typeface="Wingdings"/>
              <a:buChar char=""/>
              <a:tabLst>
                <a:tab pos="1530350" algn="l"/>
                <a:tab pos="1530985" algn="l"/>
              </a:tabLst>
            </a:pPr>
            <a:r>
              <a:rPr sz="1750" b="1" spc="5" dirty="0">
                <a:solidFill>
                  <a:srgbClr val="000065"/>
                </a:solidFill>
                <a:latin typeface="Arial"/>
                <a:cs typeface="Arial"/>
              </a:rPr>
              <a:t>e.g.,</a:t>
            </a:r>
            <a:r>
              <a:rPr sz="1750" b="1" spc="-5" dirty="0">
                <a:solidFill>
                  <a:srgbClr val="000065"/>
                </a:solidFill>
                <a:latin typeface="Arial"/>
                <a:cs typeface="Arial"/>
              </a:rPr>
              <a:t> </a:t>
            </a:r>
            <a:r>
              <a:rPr sz="1750" b="1" spc="5" dirty="0">
                <a:solidFill>
                  <a:srgbClr val="000065"/>
                </a:solidFill>
                <a:latin typeface="Arial"/>
                <a:cs typeface="Arial"/>
              </a:rPr>
              <a:t>a</a:t>
            </a:r>
            <a:r>
              <a:rPr sz="1750" b="1" dirty="0">
                <a:solidFill>
                  <a:srgbClr val="000065"/>
                </a:solidFill>
                <a:latin typeface="Arial"/>
                <a:cs typeface="Arial"/>
              </a:rPr>
              <a:t> </a:t>
            </a:r>
            <a:r>
              <a:rPr sz="1750" b="1" spc="5" dirty="0">
                <a:solidFill>
                  <a:srgbClr val="000065"/>
                </a:solidFill>
                <a:latin typeface="Arial"/>
                <a:cs typeface="Arial"/>
              </a:rPr>
              <a:t>baby</a:t>
            </a:r>
            <a:r>
              <a:rPr sz="1750" b="1" spc="-10" dirty="0">
                <a:solidFill>
                  <a:srgbClr val="000065"/>
                </a:solidFill>
                <a:latin typeface="Arial"/>
                <a:cs typeface="Arial"/>
              </a:rPr>
              <a:t> </a:t>
            </a:r>
            <a:r>
              <a:rPr sz="1750" b="1" spc="5" dirty="0">
                <a:solidFill>
                  <a:srgbClr val="000065"/>
                </a:solidFill>
                <a:latin typeface="Arial"/>
                <a:cs typeface="Arial"/>
              </a:rPr>
              <a:t>learning</a:t>
            </a:r>
            <a:r>
              <a:rPr sz="1750" b="1" spc="-10" dirty="0">
                <a:solidFill>
                  <a:srgbClr val="000065"/>
                </a:solidFill>
                <a:latin typeface="Arial"/>
                <a:cs typeface="Arial"/>
              </a:rPr>
              <a:t> </a:t>
            </a:r>
            <a:r>
              <a:rPr sz="1750" b="1" spc="5" dirty="0">
                <a:solidFill>
                  <a:srgbClr val="000065"/>
                </a:solidFill>
                <a:latin typeface="Arial"/>
                <a:cs typeface="Arial"/>
              </a:rPr>
              <a:t>to</a:t>
            </a:r>
            <a:r>
              <a:rPr sz="1750" b="1" spc="15" dirty="0">
                <a:solidFill>
                  <a:srgbClr val="000065"/>
                </a:solidFill>
                <a:latin typeface="Arial"/>
                <a:cs typeface="Arial"/>
              </a:rPr>
              <a:t> </a:t>
            </a:r>
            <a:r>
              <a:rPr sz="1750" b="1" spc="5" dirty="0">
                <a:solidFill>
                  <a:srgbClr val="000065"/>
                </a:solidFill>
                <a:latin typeface="Arial"/>
                <a:cs typeface="Arial"/>
              </a:rPr>
              <a:t>categorize</a:t>
            </a:r>
            <a:r>
              <a:rPr sz="1750" b="1" spc="-10" dirty="0">
                <a:solidFill>
                  <a:srgbClr val="000065"/>
                </a:solidFill>
                <a:latin typeface="Arial"/>
                <a:cs typeface="Arial"/>
              </a:rPr>
              <a:t> </a:t>
            </a:r>
            <a:r>
              <a:rPr sz="1750" b="1" spc="5" dirty="0">
                <a:solidFill>
                  <a:srgbClr val="000065"/>
                </a:solidFill>
                <a:latin typeface="Arial"/>
                <a:cs typeface="Arial"/>
              </a:rPr>
              <a:t>and</a:t>
            </a:r>
            <a:r>
              <a:rPr sz="1750" b="1" spc="-10" dirty="0">
                <a:solidFill>
                  <a:srgbClr val="000065"/>
                </a:solidFill>
                <a:latin typeface="Arial"/>
                <a:cs typeface="Arial"/>
              </a:rPr>
              <a:t> </a:t>
            </a:r>
            <a:r>
              <a:rPr sz="1750" b="1" spc="5" dirty="0">
                <a:solidFill>
                  <a:srgbClr val="000065"/>
                </a:solidFill>
                <a:latin typeface="Arial"/>
                <a:cs typeface="Arial"/>
              </a:rPr>
              <a:t>recognize</a:t>
            </a:r>
            <a:r>
              <a:rPr sz="1750" b="1" spc="-20" dirty="0">
                <a:solidFill>
                  <a:srgbClr val="000065"/>
                </a:solidFill>
                <a:latin typeface="Arial"/>
                <a:cs typeface="Arial"/>
              </a:rPr>
              <a:t> </a:t>
            </a:r>
            <a:r>
              <a:rPr sz="1750" b="1" spc="5" dirty="0">
                <a:solidFill>
                  <a:srgbClr val="000065"/>
                </a:solidFill>
                <a:latin typeface="Arial"/>
                <a:cs typeface="Arial"/>
              </a:rPr>
              <a:t>animals</a:t>
            </a:r>
            <a:endParaRPr sz="1750" dirty="0">
              <a:latin typeface="Arial"/>
              <a:cs typeface="Arial"/>
            </a:endParaRPr>
          </a:p>
        </p:txBody>
      </p:sp>
      <p:grpSp>
        <p:nvGrpSpPr>
          <p:cNvPr id="12" name="object 12"/>
          <p:cNvGrpSpPr/>
          <p:nvPr/>
        </p:nvGrpSpPr>
        <p:grpSpPr>
          <a:xfrm>
            <a:off x="309257" y="6710933"/>
            <a:ext cx="10075545" cy="845819"/>
            <a:chOff x="309257" y="6710933"/>
            <a:chExt cx="10075545" cy="845819"/>
          </a:xfrm>
        </p:grpSpPr>
        <p:sp>
          <p:nvSpPr>
            <p:cNvPr id="13" name="object 13"/>
            <p:cNvSpPr/>
            <p:nvPr/>
          </p:nvSpPr>
          <p:spPr>
            <a:xfrm>
              <a:off x="309257" y="6710933"/>
              <a:ext cx="10075545" cy="845819"/>
            </a:xfrm>
            <a:custGeom>
              <a:avLst/>
              <a:gdLst/>
              <a:ahLst/>
              <a:cxnLst/>
              <a:rect l="l" t="t" r="r" b="b"/>
              <a:pathLst>
                <a:path w="10075545" h="845820">
                  <a:moveTo>
                    <a:pt x="10075278" y="845820"/>
                  </a:moveTo>
                  <a:lnTo>
                    <a:pt x="10075278" y="0"/>
                  </a:lnTo>
                  <a:lnTo>
                    <a:pt x="0" y="0"/>
                  </a:lnTo>
                  <a:lnTo>
                    <a:pt x="0" y="845820"/>
                  </a:lnTo>
                  <a:lnTo>
                    <a:pt x="10075278" y="845820"/>
                  </a:lnTo>
                  <a:close/>
                </a:path>
              </a:pathLst>
            </a:custGeom>
            <a:solidFill>
              <a:srgbClr val="FFFFFF"/>
            </a:solidFill>
          </p:spPr>
          <p:txBody>
            <a:bodyPr wrap="square" lIns="0" tIns="0" rIns="0" bIns="0" rtlCol="0"/>
            <a:lstStyle/>
            <a:p>
              <a:endParaRPr/>
            </a:p>
          </p:txBody>
        </p:sp>
        <p:sp>
          <p:nvSpPr>
            <p:cNvPr id="14" name="object 14"/>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a:t>
            </a:fld>
            <a:endParaRPr dirty="0"/>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7" name="object 17"/>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50</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49A51D2B-5457-81B7-450B-572716165D48}"/>
              </a:ext>
            </a:extLst>
          </p:cNvPr>
          <p:cNvSpPr txBox="1"/>
          <p:nvPr/>
        </p:nvSpPr>
        <p:spPr>
          <a:xfrm>
            <a:off x="382824" y="1307698"/>
            <a:ext cx="9771058" cy="5847755"/>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Actions: </a:t>
            </a:r>
            <a:r>
              <a:rPr lang="en-US" sz="2200" dirty="0">
                <a:latin typeface="Times New Roman" panose="02020603050405020304" pitchFamily="18" charset="0"/>
                <a:cs typeface="Times New Roman" panose="02020603050405020304" pitchFamily="18" charset="0"/>
              </a:rPr>
              <a:t>It gives the description of all the available actions to the agent.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Transition model: </a:t>
            </a:r>
            <a:r>
              <a:rPr lang="en-US" sz="2200" dirty="0">
                <a:latin typeface="Times New Roman" panose="02020603050405020304" pitchFamily="18" charset="0"/>
                <a:cs typeface="Times New Roman" panose="02020603050405020304" pitchFamily="18" charset="0"/>
              </a:rPr>
              <a:t>A description of what each action do, can be represented as a    		      transition model.</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Path Cost: </a:t>
            </a:r>
            <a:r>
              <a:rPr lang="en-US" sz="2200" dirty="0">
                <a:latin typeface="Times New Roman" panose="02020603050405020304" pitchFamily="18" charset="0"/>
                <a:cs typeface="Times New Roman" panose="02020603050405020304" pitchFamily="18" charset="0"/>
              </a:rPr>
              <a:t>It is a function which assigns a numeric cost to each path.</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Solution: </a:t>
            </a:r>
            <a:r>
              <a:rPr lang="en-US" sz="2200" dirty="0">
                <a:latin typeface="Times New Roman" panose="02020603050405020304" pitchFamily="18" charset="0"/>
                <a:cs typeface="Times New Roman" panose="02020603050405020304" pitchFamily="18" charset="0"/>
              </a:rPr>
              <a:t>It is an action sequence which leads from the start node to the goal node.</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a:t>
            </a:r>
            <a:r>
              <a:rPr lang="en-US" sz="2200" dirty="0">
                <a:solidFill>
                  <a:srgbClr val="0070C0"/>
                </a:solidFill>
                <a:latin typeface="Times New Roman" panose="02020603050405020304" pitchFamily="18" charset="0"/>
                <a:cs typeface="Times New Roman" panose="02020603050405020304" pitchFamily="18" charset="0"/>
              </a:rPr>
              <a:t>Optimal Solution: </a:t>
            </a:r>
            <a:r>
              <a:rPr lang="en-US" sz="2200" dirty="0">
                <a:latin typeface="Times New Roman" panose="02020603050405020304" pitchFamily="18" charset="0"/>
                <a:cs typeface="Times New Roman" panose="02020603050405020304" pitchFamily="18" charset="0"/>
              </a:rPr>
              <a:t>If a solution has the lowest cost among all solutions.</a:t>
            </a:r>
          </a:p>
          <a:p>
            <a:pPr algn="just"/>
            <a:endParaRPr lang="en-US" sz="2200" dirty="0">
              <a:latin typeface="Times New Roman" panose="02020603050405020304" pitchFamily="18" charset="0"/>
              <a:cs typeface="Times New Roman" panose="02020603050405020304" pitchFamily="18" charset="0"/>
            </a:endParaRPr>
          </a:p>
          <a:p>
            <a:pPr algn="just"/>
            <a:r>
              <a:rPr lang="en-IN" sz="2200" u="sng" dirty="0">
                <a:solidFill>
                  <a:srgbClr val="7030A0"/>
                </a:solidFill>
                <a:latin typeface="Times New Roman" panose="02020603050405020304" pitchFamily="18" charset="0"/>
                <a:cs typeface="Times New Roman" panose="02020603050405020304" pitchFamily="18" charset="0"/>
              </a:rPr>
              <a:t>Properties of Search Algorithms:</a:t>
            </a:r>
          </a:p>
          <a:p>
            <a:pPr algn="just"/>
            <a:endParaRPr lang="en-IN" sz="2200" u="sng" dirty="0">
              <a:solidFill>
                <a:srgbClr val="7030A0"/>
              </a:solidFill>
              <a:latin typeface="Times New Roman" panose="02020603050405020304" pitchFamily="18" charset="0"/>
              <a:cs typeface="Times New Roman" panose="02020603050405020304" pitchFamily="18" charset="0"/>
            </a:endParaRPr>
          </a:p>
          <a:p>
            <a:pPr algn="just">
              <a:lnSpc>
                <a:spcPct val="150000"/>
              </a:lnSpc>
            </a:pPr>
            <a:r>
              <a:rPr lang="en-US" sz="2200" dirty="0">
                <a:solidFill>
                  <a:srgbClr val="0070C0"/>
                </a:solidFill>
                <a:latin typeface="Times New Roman" panose="02020603050405020304" pitchFamily="18" charset="0"/>
                <a:cs typeface="Times New Roman" panose="02020603050405020304" pitchFamily="18" charset="0"/>
              </a:rPr>
              <a:t>Completeness: </a:t>
            </a:r>
            <a:r>
              <a:rPr lang="en-US" sz="2200" dirty="0">
                <a:latin typeface="Times New Roman" panose="02020603050405020304" pitchFamily="18" charset="0"/>
                <a:cs typeface="Times New Roman" panose="02020603050405020304" pitchFamily="18" charset="0"/>
              </a:rPr>
              <a:t>A search algorithm is said to be complete if it guarantees to return a solution if at least any solution exists for any random input.</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464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51</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E99984CC-78FB-C632-7120-952F94F49FB4}"/>
              </a:ext>
            </a:extLst>
          </p:cNvPr>
          <p:cNvSpPr txBox="1"/>
          <p:nvPr/>
        </p:nvSpPr>
        <p:spPr>
          <a:xfrm>
            <a:off x="901576" y="1110720"/>
            <a:ext cx="9474324" cy="5786969"/>
          </a:xfrm>
          <a:prstGeom prst="rect">
            <a:avLst/>
          </a:prstGeom>
          <a:noFill/>
        </p:spPr>
        <p:txBody>
          <a:bodyPr wrap="square">
            <a:spAutoFit/>
          </a:bodyPr>
          <a:lstStyle/>
          <a:p>
            <a:pPr algn="just">
              <a:lnSpc>
                <a:spcPct val="150000"/>
              </a:lnSpc>
            </a:pPr>
            <a:r>
              <a:rPr lang="en-US" sz="2200" dirty="0">
                <a:solidFill>
                  <a:srgbClr val="0070C0"/>
                </a:solidFill>
                <a:latin typeface="Times New Roman" panose="02020603050405020304" pitchFamily="18" charset="0"/>
                <a:cs typeface="Times New Roman" panose="02020603050405020304" pitchFamily="18" charset="0"/>
              </a:rPr>
              <a:t>Optimality: </a:t>
            </a:r>
            <a:r>
              <a:rPr lang="en-US" sz="2200" dirty="0">
                <a:latin typeface="Times New Roman" panose="02020603050405020304" pitchFamily="18" charset="0"/>
                <a:cs typeface="Times New Roman" panose="02020603050405020304" pitchFamily="18" charset="0"/>
              </a:rPr>
              <a:t>If a solution found for an algorithm is guaranteed to be the best solution (lowest path cost) among all other solutions, then such a solution for is said to be an optimal solution.</a:t>
            </a:r>
          </a:p>
          <a:p>
            <a:pPr algn="just"/>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solidFill>
                  <a:srgbClr val="0070C0"/>
                </a:solidFill>
                <a:latin typeface="Times New Roman" panose="02020603050405020304" pitchFamily="18" charset="0"/>
                <a:cs typeface="Times New Roman" panose="02020603050405020304" pitchFamily="18" charset="0"/>
              </a:rPr>
              <a:t>Time Complexity: </a:t>
            </a:r>
            <a:r>
              <a:rPr lang="en-US" sz="2200" dirty="0">
                <a:latin typeface="Times New Roman" panose="02020603050405020304" pitchFamily="18" charset="0"/>
                <a:cs typeface="Times New Roman" panose="02020603050405020304" pitchFamily="18" charset="0"/>
              </a:rPr>
              <a:t>Time complexity is a measure of time for an algorithm to complete its task.</a:t>
            </a:r>
          </a:p>
          <a:p>
            <a:pPr algn="just"/>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solidFill>
                  <a:srgbClr val="0070C0"/>
                </a:solidFill>
                <a:latin typeface="Times New Roman" panose="02020603050405020304" pitchFamily="18" charset="0"/>
                <a:cs typeface="Times New Roman" panose="02020603050405020304" pitchFamily="18" charset="0"/>
              </a:rPr>
              <a:t>Space Complexity: </a:t>
            </a:r>
            <a:r>
              <a:rPr lang="en-US" sz="2200" dirty="0">
                <a:latin typeface="Times New Roman" panose="02020603050405020304" pitchFamily="18" charset="0"/>
                <a:cs typeface="Times New Roman" panose="02020603050405020304" pitchFamily="18" charset="0"/>
              </a:rPr>
              <a:t>It is the maximum storage space required at any point during the search, as the complexity of the problem.</a:t>
            </a:r>
          </a:p>
          <a:p>
            <a:pPr algn="ctr">
              <a:lnSpc>
                <a:spcPct val="150000"/>
              </a:lnSpc>
            </a:pPr>
            <a:r>
              <a:rPr lang="en-US" sz="2200" b="1" u="sng" dirty="0">
                <a:solidFill>
                  <a:srgbClr val="7030A0"/>
                </a:solidFill>
                <a:latin typeface="Times New Roman" panose="02020603050405020304" pitchFamily="18" charset="0"/>
                <a:cs typeface="Times New Roman" panose="02020603050405020304" pitchFamily="18" charset="0"/>
              </a:rPr>
              <a:t>Types of Search algorithm</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 Uninformed (Blind search) search  </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 Informed search (Heuristic search) algorithms.</a:t>
            </a:r>
          </a:p>
        </p:txBody>
      </p:sp>
    </p:spTree>
    <p:extLst>
      <p:ext uri="{BB962C8B-B14F-4D97-AF65-F5344CB8AC3E}">
        <p14:creationId xmlns:p14="http://schemas.microsoft.com/office/powerpoint/2010/main" val="275312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52</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8" name="Picture 7">
            <a:extLst>
              <a:ext uri="{FF2B5EF4-FFF2-40B4-BE49-F238E27FC236}">
                <a16:creationId xmlns:a16="http://schemas.microsoft.com/office/drawing/2014/main" id="{6D3E7872-76D6-6468-DBA1-873289888CFF}"/>
              </a:ext>
            </a:extLst>
          </p:cNvPr>
          <p:cNvPicPr>
            <a:picLocks noChangeAspect="1"/>
          </p:cNvPicPr>
          <p:nvPr/>
        </p:nvPicPr>
        <p:blipFill>
          <a:blip r:embed="rId2"/>
          <a:stretch>
            <a:fillRect/>
          </a:stretch>
        </p:blipFill>
        <p:spPr>
          <a:xfrm>
            <a:off x="1357186" y="1129113"/>
            <a:ext cx="8403983" cy="5705923"/>
          </a:xfrm>
          <a:prstGeom prst="rect">
            <a:avLst/>
          </a:prstGeom>
        </p:spPr>
      </p:pic>
    </p:spTree>
    <p:extLst>
      <p:ext uri="{BB962C8B-B14F-4D97-AF65-F5344CB8AC3E}">
        <p14:creationId xmlns:p14="http://schemas.microsoft.com/office/powerpoint/2010/main" val="406393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53</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8D1EB764-BB02-25DF-9472-EBFC772A4D45}"/>
              </a:ext>
            </a:extLst>
          </p:cNvPr>
          <p:cNvSpPr txBox="1"/>
          <p:nvPr/>
        </p:nvSpPr>
        <p:spPr>
          <a:xfrm>
            <a:off x="521406" y="1115061"/>
            <a:ext cx="9481427" cy="460202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Uninformed search does not contain any domain knowledge such as closeness, the location of the goal.</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Informed search algorithms use domain knowledge. In an informed search, problem information is available which can guide the search. Informed search is also called a Heuristic search.</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heuristic is a way which might not always be guaranteed for best solutions but guaranteed to find a good solution in reasonable time.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Informed search can solve much complex problem which could not be solved in another way.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884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54</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FA0ABF58-00C2-3EED-52A8-BED8ED861ECA}"/>
              </a:ext>
            </a:extLst>
          </p:cNvPr>
          <p:cNvSpPr txBox="1"/>
          <p:nvPr/>
        </p:nvSpPr>
        <p:spPr>
          <a:xfrm>
            <a:off x="382824" y="915161"/>
            <a:ext cx="9771058" cy="5617692"/>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    </a:t>
            </a:r>
          </a:p>
          <a:p>
            <a:pPr algn="ctr"/>
            <a:r>
              <a:rPr lang="en-IN" sz="2200" u="sng" dirty="0">
                <a:solidFill>
                  <a:srgbClr val="7030A0"/>
                </a:solidFill>
                <a:latin typeface="Times New Roman" panose="02020603050405020304" pitchFamily="18" charset="0"/>
                <a:cs typeface="Times New Roman" panose="02020603050405020304" pitchFamily="18" charset="0"/>
              </a:rPr>
              <a:t>Breadth-first Search:</a:t>
            </a:r>
          </a:p>
          <a:p>
            <a:pPr algn="just"/>
            <a:endParaRPr lang="en-IN" sz="2200" u="sng" dirty="0">
              <a:solidFill>
                <a:srgbClr val="7030A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Breadth-first search is the most common search strategy for traversing a tree or graph. This algorithm searches breadthwise in a tree or graph, so it is called breadth-first search.</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BFS algorithm starts searching from the root node of the tree and expands all successor node at the current level before moving to nodes of next level.</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breadth-first search algorithm is an example of a general-graph search algorithm.</a:t>
            </a:r>
          </a:p>
          <a:p>
            <a:pPr algn="ctr">
              <a:lnSpc>
                <a:spcPct val="150000"/>
              </a:lnSpc>
            </a:pPr>
            <a:r>
              <a:rPr lang="en-US" sz="2200" u="sng" dirty="0">
                <a:solidFill>
                  <a:srgbClr val="0070C0"/>
                </a:solidFill>
                <a:latin typeface="Times New Roman" panose="02020603050405020304" pitchFamily="18" charset="0"/>
                <a:cs typeface="Times New Roman" panose="02020603050405020304" pitchFamily="18" charset="0"/>
              </a:rPr>
              <a:t>Advantages: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BFS will provide a solution if any solution exists.</a:t>
            </a:r>
          </a:p>
        </p:txBody>
      </p:sp>
    </p:spTree>
    <p:extLst>
      <p:ext uri="{BB962C8B-B14F-4D97-AF65-F5344CB8AC3E}">
        <p14:creationId xmlns:p14="http://schemas.microsoft.com/office/powerpoint/2010/main" val="373353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55</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2" name="TextBox 61">
            <a:extLst>
              <a:ext uri="{FF2B5EF4-FFF2-40B4-BE49-F238E27FC236}">
                <a16:creationId xmlns:a16="http://schemas.microsoft.com/office/drawing/2014/main" id="{8D005EF7-72A8-3C49-D82D-0CD55B5FBEAB}"/>
              </a:ext>
            </a:extLst>
          </p:cNvPr>
          <p:cNvSpPr txBox="1"/>
          <p:nvPr/>
        </p:nvSpPr>
        <p:spPr>
          <a:xfrm>
            <a:off x="619428" y="1101287"/>
            <a:ext cx="9527872" cy="35863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there are more than one solutions for a given problem, then BFS will provide the minimal solution which requires the least number of steps.</a:t>
            </a:r>
          </a:p>
          <a:p>
            <a:pPr algn="ctr">
              <a:lnSpc>
                <a:spcPct val="150000"/>
              </a:lnSpc>
            </a:pPr>
            <a:endParaRPr lang="en-US" sz="2200" u="sng" dirty="0">
              <a:solidFill>
                <a:srgbClr val="0070C0"/>
              </a:solidFill>
              <a:latin typeface="Times New Roman" panose="02020603050405020304" pitchFamily="18" charset="0"/>
              <a:cs typeface="Times New Roman" panose="02020603050405020304" pitchFamily="18" charset="0"/>
            </a:endParaRPr>
          </a:p>
          <a:p>
            <a:pPr algn="ctr">
              <a:lnSpc>
                <a:spcPct val="150000"/>
              </a:lnSpc>
            </a:pPr>
            <a:r>
              <a:rPr lang="en-US" sz="2200" u="sng" dirty="0">
                <a:solidFill>
                  <a:srgbClr val="0070C0"/>
                </a:solidFill>
                <a:latin typeface="Times New Roman" panose="02020603050405020304" pitchFamily="18" charset="0"/>
                <a:cs typeface="Times New Roman" panose="02020603050405020304" pitchFamily="18" charset="0"/>
              </a:rPr>
              <a:t>Disadvantages:</a:t>
            </a:r>
            <a:endParaRPr lang="en-US" sz="22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requires lots of memory since each level of the tree must be saved into memory to expand the next level.</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BFS needs lots of time if the solution is far away from the root node.</a:t>
            </a:r>
          </a:p>
        </p:txBody>
      </p:sp>
    </p:spTree>
    <p:extLst>
      <p:ext uri="{BB962C8B-B14F-4D97-AF65-F5344CB8AC3E}">
        <p14:creationId xmlns:p14="http://schemas.microsoft.com/office/powerpoint/2010/main" val="26002862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56</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6" name="Picture 5">
            <a:extLst>
              <a:ext uri="{FF2B5EF4-FFF2-40B4-BE49-F238E27FC236}">
                <a16:creationId xmlns:a16="http://schemas.microsoft.com/office/drawing/2014/main" id="{DADD5E96-1AD5-27B4-81C2-2A6926DD9B61}"/>
              </a:ext>
            </a:extLst>
          </p:cNvPr>
          <p:cNvPicPr>
            <a:picLocks noChangeAspect="1"/>
          </p:cNvPicPr>
          <p:nvPr/>
        </p:nvPicPr>
        <p:blipFill>
          <a:blip r:embed="rId2"/>
          <a:stretch>
            <a:fillRect/>
          </a:stretch>
        </p:blipFill>
        <p:spPr>
          <a:xfrm>
            <a:off x="1396418" y="1385489"/>
            <a:ext cx="8315665" cy="4791871"/>
          </a:xfrm>
          <a:prstGeom prst="rect">
            <a:avLst/>
          </a:prstGeom>
        </p:spPr>
      </p:pic>
    </p:spTree>
    <p:extLst>
      <p:ext uri="{BB962C8B-B14F-4D97-AF65-F5344CB8AC3E}">
        <p14:creationId xmlns:p14="http://schemas.microsoft.com/office/powerpoint/2010/main" val="21471103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57</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71DD0507-D8EE-4931-121A-FA5FEA80755D}"/>
              </a:ext>
            </a:extLst>
          </p:cNvPr>
          <p:cNvSpPr txBox="1"/>
          <p:nvPr/>
        </p:nvSpPr>
        <p:spPr>
          <a:xfrm>
            <a:off x="382824" y="915161"/>
            <a:ext cx="9771058" cy="5617692"/>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    </a:t>
            </a:r>
          </a:p>
          <a:p>
            <a:pPr algn="ctr"/>
            <a:r>
              <a:rPr lang="en-IN" sz="2200" u="sng" dirty="0">
                <a:solidFill>
                  <a:srgbClr val="7030A0"/>
                </a:solidFill>
                <a:latin typeface="Times New Roman" panose="02020603050405020304" pitchFamily="18" charset="0"/>
                <a:cs typeface="Times New Roman" panose="02020603050405020304" pitchFamily="18" charset="0"/>
              </a:rPr>
              <a:t>Depth-first Search:</a:t>
            </a:r>
          </a:p>
          <a:p>
            <a:pPr algn="just"/>
            <a:endParaRPr lang="en-IN" sz="2200" u="sng" dirty="0">
              <a:solidFill>
                <a:srgbClr val="7030A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is a recursive algorithm to search all the vertices of a tree data structure or a graph.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depth-first search (DFS) algorithm starts with the initial node of graph G and goes deeper until we find the goal node or the node with no children.</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Stack data structure can be used to implement the DFS algorithm because of its recursive nature.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standard DFS implementation puts each vertex of the graph into one of two categories:</a:t>
            </a:r>
          </a:p>
          <a:p>
            <a:pPr algn="just">
              <a:lnSpc>
                <a:spcPct val="150000"/>
              </a:lnSpc>
            </a:pPr>
            <a:r>
              <a:rPr lang="en-US" sz="2200" dirty="0">
                <a:latin typeface="Times New Roman" panose="02020603050405020304" pitchFamily="18" charset="0"/>
                <a:cs typeface="Times New Roman" panose="02020603050405020304" pitchFamily="18" charset="0"/>
              </a:rPr>
              <a:t>         (i)   Visited    (ii)  Not Visited</a:t>
            </a:r>
          </a:p>
        </p:txBody>
      </p:sp>
    </p:spTree>
    <p:extLst>
      <p:ext uri="{BB962C8B-B14F-4D97-AF65-F5344CB8AC3E}">
        <p14:creationId xmlns:p14="http://schemas.microsoft.com/office/powerpoint/2010/main" val="22354556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58</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8" name="TextBox 7">
            <a:extLst>
              <a:ext uri="{FF2B5EF4-FFF2-40B4-BE49-F238E27FC236}">
                <a16:creationId xmlns:a16="http://schemas.microsoft.com/office/drawing/2014/main" id="{FA106C33-5A27-0988-EC45-1CDE0035FE53}"/>
              </a:ext>
            </a:extLst>
          </p:cNvPr>
          <p:cNvSpPr txBox="1"/>
          <p:nvPr/>
        </p:nvSpPr>
        <p:spPr>
          <a:xfrm>
            <a:off x="818273" y="1016635"/>
            <a:ext cx="8893810" cy="4694362"/>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200" b="0" i="0" u="sng"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Advantages:</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Requires less memory.</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can find solution with examining much search space.</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200" dirty="0">
                <a:solidFill>
                  <a:prstClr val="black"/>
                </a:solidFill>
                <a:latin typeface="Times New Roman" panose="02020603050405020304" pitchFamily="18" charset="0"/>
                <a:cs typeface="Times New Roman" panose="02020603050405020304" pitchFamily="18" charset="0"/>
              </a:rPr>
              <a:t>Takes less time to reach goal node than BFS algorithm.</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2200" dirty="0">
              <a:solidFill>
                <a:prstClr val="black"/>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200" b="0" i="0" u="sng"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Disadvantages:</a:t>
            </a:r>
            <a:endPar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indent="-342900" algn="just">
              <a:lnSpc>
                <a:spcPct val="150000"/>
              </a:lnSpc>
              <a:buFont typeface="Arial" panose="020B0604020202020204" pitchFamily="34" charset="0"/>
              <a:buChar char="•"/>
              <a:defRPr/>
            </a:pPr>
            <a:r>
              <a:rPr lang="en-IN" sz="2200" dirty="0">
                <a:solidFill>
                  <a:prstClr val="black"/>
                </a:solidFill>
                <a:latin typeface="Times New Roman" panose="02020603050405020304" pitchFamily="18" charset="0"/>
                <a:cs typeface="Times New Roman" panose="02020603050405020304" pitchFamily="18" charset="0"/>
              </a:rPr>
              <a:t>Time complexity is more</a:t>
            </a:r>
          </a:p>
          <a:p>
            <a:pPr marL="342900" indent="-342900" algn="just">
              <a:lnSpc>
                <a:spcPct val="150000"/>
              </a:lnSpc>
              <a:buFont typeface="Arial" panose="020B0604020202020204" pitchFamily="34" charset="0"/>
              <a:buChar char="•"/>
              <a:defRPr/>
            </a:pPr>
            <a:r>
              <a:rPr lang="en-IN" sz="2200" dirty="0">
                <a:solidFill>
                  <a:prstClr val="black"/>
                </a:solidFill>
                <a:latin typeface="Times New Roman" panose="02020603050405020304" pitchFamily="18" charset="0"/>
                <a:cs typeface="Times New Roman" panose="02020603050405020304" pitchFamily="18" charset="0"/>
              </a:rPr>
              <a:t>Can get trapped in infinite loop. </a:t>
            </a:r>
            <a:endParaRPr lang="en-US" sz="2200" dirty="0">
              <a:solidFill>
                <a:prstClr val="black"/>
              </a:solidFill>
              <a:latin typeface="Times New Roman" panose="02020603050405020304" pitchFamily="18" charset="0"/>
              <a:cs typeface="Times New Roman" panose="02020603050405020304" pitchFamily="18" charset="0"/>
            </a:endParaRPr>
          </a:p>
          <a:p>
            <a:pPr marR="0" lvl="0" algn="ctr" defTabSz="914400" rtl="0" eaLnBrk="1" fontAlgn="auto" latinLnBrk="0" hangingPunct="1">
              <a:lnSpc>
                <a:spcPct val="150000"/>
              </a:lnSpc>
              <a:spcBef>
                <a:spcPts val="0"/>
              </a:spcBef>
              <a:spcAft>
                <a:spcPts val="0"/>
              </a:spcAft>
              <a:buClrTx/>
              <a:buSzTx/>
              <a:tabLst/>
              <a:defRP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879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59</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BEDF483A-2D87-57CE-DB26-731019D685E2}"/>
              </a:ext>
            </a:extLst>
          </p:cNvPr>
          <p:cNvSpPr txBox="1"/>
          <p:nvPr/>
        </p:nvSpPr>
        <p:spPr>
          <a:xfrm>
            <a:off x="817835" y="1016634"/>
            <a:ext cx="9329465" cy="3586366"/>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200" b="0" i="0" u="sng"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Steps Involved in DFS</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Step 1.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Start by putting any one of the graph's vertices on top of a stack</a:t>
            </a:r>
            <a:r>
              <a:rPr kumimoji="0" lang="en-US" sz="22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Step 2.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Take the top item of the stack and add it to the visited list.</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Step 3.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Create a list of that vertex's adjacent nodes. Add the ones which aren't in the visited list to the top of the stack.</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Step 4.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Keep repeating steps 2 and 3 until the stack is empty.</a:t>
            </a:r>
          </a:p>
          <a:p>
            <a:pPr marL="0" marR="0" lvl="0" indent="0" defTabSz="914400" rtl="0" eaLnBrk="1" fontAlgn="auto" latinLnBrk="0" hangingPunct="1">
              <a:lnSpc>
                <a:spcPct val="150000"/>
              </a:lnSpc>
              <a:spcBef>
                <a:spcPts val="0"/>
              </a:spcBef>
              <a:spcAft>
                <a:spcPts val="0"/>
              </a:spcAft>
              <a:buClrTx/>
              <a:buSzTx/>
              <a:buFontTx/>
              <a:buNone/>
              <a:tabLst/>
              <a:defRPr/>
            </a:pPr>
            <a:r>
              <a:rPr lang="en-IN" sz="2200" b="1" u="sng" dirty="0">
                <a:solidFill>
                  <a:prstClr val="black"/>
                </a:solidFill>
                <a:latin typeface="Times New Roman" panose="02020603050405020304" pitchFamily="18" charset="0"/>
                <a:cs typeface="Times New Roman" panose="02020603050405020304" pitchFamily="18" charset="0"/>
              </a:rPr>
              <a:t>Example 1.</a:t>
            </a:r>
            <a:endParaRPr lang="en-US" sz="2200" b="1" u="sng" dirty="0">
              <a:solidFill>
                <a:prstClr val="black"/>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3BEA9A3-95B0-8F03-4886-616BAF5CFEAB}"/>
              </a:ext>
            </a:extLst>
          </p:cNvPr>
          <p:cNvPicPr>
            <a:picLocks noChangeAspect="1"/>
          </p:cNvPicPr>
          <p:nvPr/>
        </p:nvPicPr>
        <p:blipFill>
          <a:blip r:embed="rId2"/>
          <a:stretch>
            <a:fillRect/>
          </a:stretch>
        </p:blipFill>
        <p:spPr>
          <a:xfrm>
            <a:off x="817835" y="4805425"/>
            <a:ext cx="6392167" cy="1895740"/>
          </a:xfrm>
          <a:prstGeom prst="rect">
            <a:avLst/>
          </a:prstGeom>
        </p:spPr>
      </p:pic>
      <p:sp>
        <p:nvSpPr>
          <p:cNvPr id="9" name="TextBox 8">
            <a:extLst>
              <a:ext uri="{FF2B5EF4-FFF2-40B4-BE49-F238E27FC236}">
                <a16:creationId xmlns:a16="http://schemas.microsoft.com/office/drawing/2014/main" id="{B71D0051-0B03-6A5D-9F5E-169684A2B415}"/>
              </a:ext>
            </a:extLst>
          </p:cNvPr>
          <p:cNvSpPr txBox="1"/>
          <p:nvPr/>
        </p:nvSpPr>
        <p:spPr>
          <a:xfrm>
            <a:off x="7318545" y="6203107"/>
            <a:ext cx="3087972" cy="461665"/>
          </a:xfrm>
          <a:prstGeom prst="rect">
            <a:avLst/>
          </a:prstGeom>
          <a:noFill/>
        </p:spPr>
        <p:txBody>
          <a:bodyPr wrap="square" rtlCol="0">
            <a:spAutoFit/>
          </a:bodyPr>
          <a:lstStyle/>
          <a:p>
            <a:r>
              <a:rPr lang="pt-BR" sz="2400" dirty="0">
                <a:latin typeface="Times New Roman" panose="02020603050405020304" pitchFamily="18" charset="0"/>
                <a:cs typeface="Times New Roman" panose="02020603050405020304" pitchFamily="18" charset="0"/>
              </a:rPr>
              <a:t>Answer::0, 1 , 2, 4, 3</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413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3411" y="24637"/>
            <a:ext cx="7007225" cy="764540"/>
          </a:xfrm>
          <a:prstGeom prst="rect">
            <a:avLst/>
          </a:prstGeom>
        </p:spPr>
        <p:txBody>
          <a:bodyPr vert="horz" wrap="square" lIns="0" tIns="12065" rIns="0" bIns="0" rtlCol="0">
            <a:spAutoFit/>
          </a:bodyPr>
          <a:lstStyle/>
          <a:p>
            <a:pPr marL="12700">
              <a:lnSpc>
                <a:spcPct val="100000"/>
              </a:lnSpc>
              <a:spcBef>
                <a:spcPts val="95"/>
              </a:spcBef>
            </a:pPr>
            <a:r>
              <a:rPr sz="4850" spc="-5" dirty="0"/>
              <a:t>AI</a:t>
            </a:r>
            <a:r>
              <a:rPr sz="4850" spc="-10" dirty="0"/>
              <a:t> </a:t>
            </a:r>
            <a:r>
              <a:rPr sz="4850" spc="-5" dirty="0"/>
              <a:t>Is Not Alone at</a:t>
            </a:r>
            <a:r>
              <a:rPr sz="4850" spc="-10" dirty="0"/>
              <a:t> </a:t>
            </a:r>
            <a:r>
              <a:rPr sz="4850" spc="-5" dirty="0"/>
              <a:t>Home</a:t>
            </a:r>
            <a:endParaRPr sz="4850" dirty="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txBox="1"/>
          <p:nvPr/>
        </p:nvSpPr>
        <p:spPr>
          <a:xfrm>
            <a:off x="900817" y="1348231"/>
            <a:ext cx="5086985" cy="394970"/>
          </a:xfrm>
          <a:prstGeom prst="rect">
            <a:avLst/>
          </a:prstGeom>
        </p:spPr>
        <p:txBody>
          <a:bodyPr vert="horz" wrap="square" lIns="0" tIns="15240" rIns="0" bIns="0" rtlCol="0">
            <a:spAutoFit/>
          </a:bodyPr>
          <a:lstStyle/>
          <a:p>
            <a:pPr marL="12700">
              <a:lnSpc>
                <a:spcPct val="100000"/>
              </a:lnSpc>
              <a:spcBef>
                <a:spcPts val="120"/>
              </a:spcBef>
              <a:tabLst>
                <a:tab pos="529590" algn="l"/>
              </a:tabLst>
            </a:pPr>
            <a:r>
              <a:rPr sz="1700" spc="-5" dirty="0">
                <a:solidFill>
                  <a:srgbClr val="000065"/>
                </a:solidFill>
                <a:latin typeface="Wingdings"/>
                <a:cs typeface="Wingdings"/>
              </a:rPr>
              <a:t></a:t>
            </a:r>
            <a:r>
              <a:rPr sz="1700" spc="-5" dirty="0">
                <a:solidFill>
                  <a:srgbClr val="000065"/>
                </a:solidFill>
                <a:latin typeface="Times New Roman"/>
                <a:cs typeface="Times New Roman"/>
              </a:rPr>
              <a:t>	</a:t>
            </a:r>
            <a:r>
              <a:rPr sz="2400" b="1" spc="10" dirty="0">
                <a:solidFill>
                  <a:srgbClr val="000065"/>
                </a:solidFill>
                <a:latin typeface="Arial"/>
                <a:cs typeface="Arial"/>
              </a:rPr>
              <a:t>Crossbreeding</a:t>
            </a:r>
            <a:r>
              <a:rPr sz="2400" b="1" spc="5" dirty="0">
                <a:solidFill>
                  <a:srgbClr val="000065"/>
                </a:solidFill>
                <a:latin typeface="Arial"/>
                <a:cs typeface="Arial"/>
              </a:rPr>
              <a:t> </a:t>
            </a:r>
            <a:r>
              <a:rPr sz="2400" b="1" spc="10" dirty="0">
                <a:solidFill>
                  <a:srgbClr val="000065"/>
                </a:solidFill>
                <a:latin typeface="Arial"/>
                <a:cs typeface="Arial"/>
              </a:rPr>
              <a:t>of</a:t>
            </a:r>
            <a:r>
              <a:rPr sz="2400" b="1" spc="5" dirty="0">
                <a:solidFill>
                  <a:srgbClr val="000065"/>
                </a:solidFill>
                <a:latin typeface="Arial"/>
                <a:cs typeface="Arial"/>
              </a:rPr>
              <a:t> </a:t>
            </a:r>
            <a:r>
              <a:rPr sz="2400" b="1" spc="10" dirty="0">
                <a:solidFill>
                  <a:srgbClr val="000065"/>
                </a:solidFill>
                <a:latin typeface="Arial"/>
                <a:cs typeface="Arial"/>
              </a:rPr>
              <a:t>a</a:t>
            </a:r>
            <a:r>
              <a:rPr sz="2400" b="1" spc="5" dirty="0">
                <a:solidFill>
                  <a:srgbClr val="000065"/>
                </a:solidFill>
                <a:latin typeface="Arial"/>
                <a:cs typeface="Arial"/>
              </a:rPr>
              <a:t> </a:t>
            </a:r>
            <a:r>
              <a:rPr sz="2400" b="1" spc="10" dirty="0">
                <a:solidFill>
                  <a:srgbClr val="000065"/>
                </a:solidFill>
                <a:latin typeface="Arial"/>
                <a:cs typeface="Arial"/>
              </a:rPr>
              <a:t>lot</a:t>
            </a:r>
            <a:r>
              <a:rPr sz="2400" b="1" spc="5" dirty="0">
                <a:solidFill>
                  <a:srgbClr val="000065"/>
                </a:solidFill>
                <a:latin typeface="Arial"/>
                <a:cs typeface="Arial"/>
              </a:rPr>
              <a:t> </a:t>
            </a:r>
            <a:r>
              <a:rPr sz="2400" b="1" spc="10" dirty="0">
                <a:solidFill>
                  <a:srgbClr val="000065"/>
                </a:solidFill>
                <a:latin typeface="Arial"/>
                <a:cs typeface="Arial"/>
              </a:rPr>
              <a:t>of</a:t>
            </a:r>
            <a:r>
              <a:rPr sz="2400" b="1" spc="5" dirty="0">
                <a:solidFill>
                  <a:srgbClr val="000065"/>
                </a:solidFill>
                <a:latin typeface="Arial"/>
                <a:cs typeface="Arial"/>
              </a:rPr>
              <a:t> </a:t>
            </a:r>
            <a:r>
              <a:rPr sz="2400" b="1" spc="10" dirty="0">
                <a:solidFill>
                  <a:srgbClr val="000065"/>
                </a:solidFill>
                <a:latin typeface="Arial"/>
                <a:cs typeface="Arial"/>
              </a:rPr>
              <a:t>fields</a:t>
            </a:r>
            <a:endParaRPr sz="2400">
              <a:latin typeface="Arial"/>
              <a:cs typeface="Arial"/>
            </a:endParaRPr>
          </a:p>
        </p:txBody>
      </p:sp>
      <p:grpSp>
        <p:nvGrpSpPr>
          <p:cNvPr id="7" name="object 7"/>
          <p:cNvGrpSpPr/>
          <p:nvPr/>
        </p:nvGrpSpPr>
        <p:grpSpPr>
          <a:xfrm>
            <a:off x="309257" y="1677161"/>
            <a:ext cx="10075545" cy="840105"/>
            <a:chOff x="309257" y="1677161"/>
            <a:chExt cx="10075545" cy="840105"/>
          </a:xfrm>
        </p:grpSpPr>
        <p:sp>
          <p:nvSpPr>
            <p:cNvPr id="8" name="object 8"/>
            <p:cNvSpPr/>
            <p:nvPr/>
          </p:nvSpPr>
          <p:spPr>
            <a:xfrm>
              <a:off x="309257" y="1677161"/>
              <a:ext cx="10075545" cy="840105"/>
            </a:xfrm>
            <a:custGeom>
              <a:avLst/>
              <a:gdLst/>
              <a:ahLst/>
              <a:cxnLst/>
              <a:rect l="l" t="t" r="r" b="b"/>
              <a:pathLst>
                <a:path w="10075545" h="840105">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9" name="object 9"/>
            <p:cNvSpPr/>
            <p:nvPr/>
          </p:nvSpPr>
          <p:spPr>
            <a:xfrm>
              <a:off x="1011059" y="2039886"/>
              <a:ext cx="8830310" cy="477520"/>
            </a:xfrm>
            <a:custGeom>
              <a:avLst/>
              <a:gdLst/>
              <a:ahLst/>
              <a:cxnLst/>
              <a:rect l="l" t="t" r="r" b="b"/>
              <a:pathLst>
                <a:path w="8830310" h="477519">
                  <a:moveTo>
                    <a:pt x="8830056" y="0"/>
                  </a:moveTo>
                  <a:lnTo>
                    <a:pt x="8830056" y="0"/>
                  </a:lnTo>
                  <a:lnTo>
                    <a:pt x="0" y="0"/>
                  </a:lnTo>
                  <a:lnTo>
                    <a:pt x="0" y="13716"/>
                  </a:lnTo>
                  <a:lnTo>
                    <a:pt x="0" y="477012"/>
                  </a:lnTo>
                  <a:lnTo>
                    <a:pt x="13716" y="477012"/>
                  </a:lnTo>
                  <a:lnTo>
                    <a:pt x="13716" y="13716"/>
                  </a:lnTo>
                  <a:lnTo>
                    <a:pt x="2990850" y="13716"/>
                  </a:lnTo>
                  <a:lnTo>
                    <a:pt x="2990850" y="477012"/>
                  </a:lnTo>
                  <a:lnTo>
                    <a:pt x="3005328" y="477012"/>
                  </a:lnTo>
                  <a:lnTo>
                    <a:pt x="3005328" y="13716"/>
                  </a:lnTo>
                  <a:lnTo>
                    <a:pt x="8815565" y="13716"/>
                  </a:lnTo>
                  <a:lnTo>
                    <a:pt x="8815565" y="477012"/>
                  </a:lnTo>
                  <a:lnTo>
                    <a:pt x="8830043" y="477012"/>
                  </a:lnTo>
                  <a:lnTo>
                    <a:pt x="8830043" y="13716"/>
                  </a:lnTo>
                  <a:lnTo>
                    <a:pt x="8830056" y="0"/>
                  </a:lnTo>
                  <a:close/>
                </a:path>
              </a:pathLst>
            </a:custGeom>
            <a:solidFill>
              <a:srgbClr val="000000"/>
            </a:solidFill>
          </p:spPr>
          <p:txBody>
            <a:bodyPr wrap="square" lIns="0" tIns="0" rIns="0" bIns="0" rtlCol="0"/>
            <a:lstStyle/>
            <a:p>
              <a:endParaRPr/>
            </a:p>
          </p:txBody>
        </p:sp>
      </p:grpSp>
      <p:sp>
        <p:nvSpPr>
          <p:cNvPr id="10" name="object 10"/>
          <p:cNvSpPr txBox="1"/>
          <p:nvPr/>
        </p:nvSpPr>
        <p:spPr>
          <a:xfrm>
            <a:off x="1105796" y="2078227"/>
            <a:ext cx="1232535" cy="294640"/>
          </a:xfrm>
          <a:prstGeom prst="rect">
            <a:avLst/>
          </a:prstGeom>
        </p:spPr>
        <p:txBody>
          <a:bodyPr vert="horz" wrap="square" lIns="0" tIns="13970" rIns="0" bIns="0" rtlCol="0">
            <a:spAutoFit/>
          </a:bodyPr>
          <a:lstStyle/>
          <a:p>
            <a:pPr marL="12700">
              <a:lnSpc>
                <a:spcPct val="100000"/>
              </a:lnSpc>
              <a:spcBef>
                <a:spcPts val="110"/>
              </a:spcBef>
            </a:pPr>
            <a:r>
              <a:rPr sz="1750" b="1" dirty="0">
                <a:latin typeface="Arial"/>
                <a:cs typeface="Arial"/>
              </a:rPr>
              <a:t>Philosophy</a:t>
            </a:r>
            <a:endParaRPr sz="1750">
              <a:latin typeface="Arial"/>
              <a:cs typeface="Arial"/>
            </a:endParaRPr>
          </a:p>
        </p:txBody>
      </p:sp>
      <p:grpSp>
        <p:nvGrpSpPr>
          <p:cNvPr id="11" name="object 11"/>
          <p:cNvGrpSpPr/>
          <p:nvPr/>
        </p:nvGrpSpPr>
        <p:grpSpPr>
          <a:xfrm>
            <a:off x="309257" y="2516123"/>
            <a:ext cx="10075545" cy="840105"/>
            <a:chOff x="309257" y="2516123"/>
            <a:chExt cx="10075545" cy="840105"/>
          </a:xfrm>
        </p:grpSpPr>
        <p:sp>
          <p:nvSpPr>
            <p:cNvPr id="12" name="object 12"/>
            <p:cNvSpPr/>
            <p:nvPr/>
          </p:nvSpPr>
          <p:spPr>
            <a:xfrm>
              <a:off x="309257" y="2516123"/>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13" name="object 13"/>
            <p:cNvSpPr/>
            <p:nvPr/>
          </p:nvSpPr>
          <p:spPr>
            <a:xfrm>
              <a:off x="1011059" y="2516136"/>
              <a:ext cx="8830310" cy="840105"/>
            </a:xfrm>
            <a:custGeom>
              <a:avLst/>
              <a:gdLst/>
              <a:ahLst/>
              <a:cxnLst/>
              <a:rect l="l" t="t" r="r" b="b"/>
              <a:pathLst>
                <a:path w="8830310" h="840104">
                  <a:moveTo>
                    <a:pt x="8830056" y="161544"/>
                  </a:moveTo>
                  <a:lnTo>
                    <a:pt x="8830043" y="0"/>
                  </a:lnTo>
                  <a:lnTo>
                    <a:pt x="8815565" y="0"/>
                  </a:lnTo>
                  <a:lnTo>
                    <a:pt x="8815565" y="161544"/>
                  </a:lnTo>
                  <a:lnTo>
                    <a:pt x="8815565" y="176022"/>
                  </a:lnTo>
                  <a:lnTo>
                    <a:pt x="8815565" y="800100"/>
                  </a:lnTo>
                  <a:lnTo>
                    <a:pt x="3005328" y="800100"/>
                  </a:lnTo>
                  <a:lnTo>
                    <a:pt x="3005328" y="176022"/>
                  </a:lnTo>
                  <a:lnTo>
                    <a:pt x="8815565" y="176022"/>
                  </a:lnTo>
                  <a:lnTo>
                    <a:pt x="8815565" y="161544"/>
                  </a:lnTo>
                  <a:lnTo>
                    <a:pt x="3005328" y="161544"/>
                  </a:lnTo>
                  <a:lnTo>
                    <a:pt x="3005328" y="0"/>
                  </a:lnTo>
                  <a:lnTo>
                    <a:pt x="2990850" y="0"/>
                  </a:lnTo>
                  <a:lnTo>
                    <a:pt x="2990850" y="161544"/>
                  </a:lnTo>
                  <a:lnTo>
                    <a:pt x="2990850" y="176022"/>
                  </a:lnTo>
                  <a:lnTo>
                    <a:pt x="2990850" y="800100"/>
                  </a:lnTo>
                  <a:lnTo>
                    <a:pt x="13716" y="800100"/>
                  </a:lnTo>
                  <a:lnTo>
                    <a:pt x="13716" y="176022"/>
                  </a:lnTo>
                  <a:lnTo>
                    <a:pt x="2990850" y="176022"/>
                  </a:lnTo>
                  <a:lnTo>
                    <a:pt x="2990850" y="161544"/>
                  </a:lnTo>
                  <a:lnTo>
                    <a:pt x="13716" y="161544"/>
                  </a:lnTo>
                  <a:lnTo>
                    <a:pt x="13716" y="0"/>
                  </a:lnTo>
                  <a:lnTo>
                    <a:pt x="0" y="0"/>
                  </a:lnTo>
                  <a:lnTo>
                    <a:pt x="0" y="839724"/>
                  </a:lnTo>
                  <a:lnTo>
                    <a:pt x="13716" y="839724"/>
                  </a:lnTo>
                  <a:lnTo>
                    <a:pt x="13716" y="813816"/>
                  </a:lnTo>
                  <a:lnTo>
                    <a:pt x="2990850" y="813816"/>
                  </a:lnTo>
                  <a:lnTo>
                    <a:pt x="2990850" y="839724"/>
                  </a:lnTo>
                  <a:lnTo>
                    <a:pt x="3005328" y="839724"/>
                  </a:lnTo>
                  <a:lnTo>
                    <a:pt x="3005328" y="813816"/>
                  </a:lnTo>
                  <a:lnTo>
                    <a:pt x="8815565" y="813816"/>
                  </a:lnTo>
                  <a:lnTo>
                    <a:pt x="8815565" y="839724"/>
                  </a:lnTo>
                  <a:lnTo>
                    <a:pt x="8830043" y="839724"/>
                  </a:lnTo>
                  <a:lnTo>
                    <a:pt x="8830043" y="813816"/>
                  </a:lnTo>
                  <a:lnTo>
                    <a:pt x="8830056" y="800100"/>
                  </a:lnTo>
                  <a:lnTo>
                    <a:pt x="8830043" y="176022"/>
                  </a:lnTo>
                  <a:lnTo>
                    <a:pt x="8830056" y="161544"/>
                  </a:lnTo>
                  <a:close/>
                </a:path>
              </a:pathLst>
            </a:custGeom>
            <a:solidFill>
              <a:srgbClr val="000000"/>
            </a:solidFill>
          </p:spPr>
          <p:txBody>
            <a:bodyPr wrap="square" lIns="0" tIns="0" rIns="0" bIns="0" rtlCol="0"/>
            <a:lstStyle/>
            <a:p>
              <a:endParaRPr/>
            </a:p>
          </p:txBody>
        </p:sp>
      </p:grpSp>
      <p:sp>
        <p:nvSpPr>
          <p:cNvPr id="14" name="object 14"/>
          <p:cNvSpPr txBox="1"/>
          <p:nvPr/>
        </p:nvSpPr>
        <p:spPr>
          <a:xfrm>
            <a:off x="4096637" y="2078227"/>
            <a:ext cx="5451475" cy="562610"/>
          </a:xfrm>
          <a:prstGeom prst="rect">
            <a:avLst/>
          </a:prstGeom>
        </p:spPr>
        <p:txBody>
          <a:bodyPr vert="horz" wrap="square" lIns="0" tIns="12700" rIns="0" bIns="0" rtlCol="0">
            <a:spAutoFit/>
          </a:bodyPr>
          <a:lstStyle/>
          <a:p>
            <a:pPr marL="12700" marR="5080" indent="-635">
              <a:lnSpc>
                <a:spcPct val="100600"/>
              </a:lnSpc>
              <a:spcBef>
                <a:spcPts val="100"/>
              </a:spcBef>
            </a:pPr>
            <a:r>
              <a:rPr sz="1750" dirty="0">
                <a:latin typeface="Arial MT"/>
                <a:cs typeface="Arial MT"/>
              </a:rPr>
              <a:t>Logic,</a:t>
            </a:r>
            <a:r>
              <a:rPr sz="1750" spc="-15" dirty="0">
                <a:latin typeface="Arial MT"/>
                <a:cs typeface="Arial MT"/>
              </a:rPr>
              <a:t> </a:t>
            </a:r>
            <a:r>
              <a:rPr sz="1750" spc="5" dirty="0">
                <a:latin typeface="Arial MT"/>
                <a:cs typeface="Arial MT"/>
              </a:rPr>
              <a:t>methods</a:t>
            </a:r>
            <a:r>
              <a:rPr sz="1750" spc="-10" dirty="0">
                <a:latin typeface="Arial MT"/>
                <a:cs typeface="Arial MT"/>
              </a:rPr>
              <a:t> </a:t>
            </a:r>
            <a:r>
              <a:rPr sz="1750" spc="5" dirty="0">
                <a:latin typeface="Arial MT"/>
                <a:cs typeface="Arial MT"/>
              </a:rPr>
              <a:t>of reasoning,</a:t>
            </a:r>
            <a:r>
              <a:rPr sz="1750" spc="-10" dirty="0">
                <a:latin typeface="Arial MT"/>
                <a:cs typeface="Arial MT"/>
              </a:rPr>
              <a:t> </a:t>
            </a:r>
            <a:r>
              <a:rPr sz="1750" spc="5" dirty="0">
                <a:latin typeface="Arial MT"/>
                <a:cs typeface="Arial MT"/>
              </a:rPr>
              <a:t>mind</a:t>
            </a:r>
            <a:r>
              <a:rPr sz="1750" spc="-10" dirty="0">
                <a:latin typeface="Arial MT"/>
                <a:cs typeface="Arial MT"/>
              </a:rPr>
              <a:t> </a:t>
            </a:r>
            <a:r>
              <a:rPr sz="1750" spc="5" dirty="0">
                <a:latin typeface="Arial MT"/>
                <a:cs typeface="Arial MT"/>
              </a:rPr>
              <a:t>as physical</a:t>
            </a:r>
            <a:r>
              <a:rPr sz="1750" spc="-10" dirty="0">
                <a:latin typeface="Arial MT"/>
                <a:cs typeface="Arial MT"/>
              </a:rPr>
              <a:t> </a:t>
            </a:r>
            <a:r>
              <a:rPr sz="1750" spc="5" dirty="0">
                <a:latin typeface="Arial MT"/>
                <a:cs typeface="Arial MT"/>
              </a:rPr>
              <a:t>system, </a:t>
            </a:r>
            <a:r>
              <a:rPr sz="1750" spc="-470" dirty="0">
                <a:latin typeface="Arial MT"/>
                <a:cs typeface="Arial MT"/>
              </a:rPr>
              <a:t> </a:t>
            </a:r>
            <a:r>
              <a:rPr sz="1750" spc="5" dirty="0">
                <a:latin typeface="Arial MT"/>
                <a:cs typeface="Arial MT"/>
              </a:rPr>
              <a:t>foundations</a:t>
            </a:r>
            <a:r>
              <a:rPr sz="1750" spc="-20" dirty="0">
                <a:latin typeface="Arial MT"/>
                <a:cs typeface="Arial MT"/>
              </a:rPr>
              <a:t> </a:t>
            </a:r>
            <a:r>
              <a:rPr sz="1750" spc="5" dirty="0">
                <a:latin typeface="Arial MT"/>
                <a:cs typeface="Arial MT"/>
              </a:rPr>
              <a:t>of</a:t>
            </a:r>
            <a:r>
              <a:rPr sz="1750" dirty="0">
                <a:latin typeface="Arial MT"/>
                <a:cs typeface="Arial MT"/>
              </a:rPr>
              <a:t> </a:t>
            </a:r>
            <a:r>
              <a:rPr sz="1750" spc="5" dirty="0">
                <a:latin typeface="Arial MT"/>
                <a:cs typeface="Arial MT"/>
              </a:rPr>
              <a:t>learning,</a:t>
            </a:r>
            <a:r>
              <a:rPr sz="1750" spc="-20" dirty="0">
                <a:latin typeface="Arial MT"/>
                <a:cs typeface="Arial MT"/>
              </a:rPr>
              <a:t> </a:t>
            </a:r>
            <a:r>
              <a:rPr sz="1750" spc="5" dirty="0">
                <a:latin typeface="Arial MT"/>
                <a:cs typeface="Arial MT"/>
              </a:rPr>
              <a:t>language,</a:t>
            </a:r>
            <a:r>
              <a:rPr sz="1750" spc="-25" dirty="0">
                <a:latin typeface="Arial MT"/>
                <a:cs typeface="Arial MT"/>
              </a:rPr>
              <a:t> </a:t>
            </a:r>
            <a:r>
              <a:rPr sz="1750" spc="-5" dirty="0">
                <a:latin typeface="Arial MT"/>
                <a:cs typeface="Arial MT"/>
              </a:rPr>
              <a:t>rationality.</a:t>
            </a:r>
            <a:endParaRPr sz="1750">
              <a:latin typeface="Arial MT"/>
              <a:cs typeface="Arial MT"/>
            </a:endParaRPr>
          </a:p>
        </p:txBody>
      </p:sp>
      <p:sp>
        <p:nvSpPr>
          <p:cNvPr id="15" name="object 15"/>
          <p:cNvSpPr txBox="1"/>
          <p:nvPr/>
        </p:nvSpPr>
        <p:spPr>
          <a:xfrm>
            <a:off x="1105784" y="2716030"/>
            <a:ext cx="1384935" cy="294640"/>
          </a:xfrm>
          <a:prstGeom prst="rect">
            <a:avLst/>
          </a:prstGeom>
        </p:spPr>
        <p:txBody>
          <a:bodyPr vert="horz" wrap="square" lIns="0" tIns="13970" rIns="0" bIns="0" rtlCol="0">
            <a:spAutoFit/>
          </a:bodyPr>
          <a:lstStyle/>
          <a:p>
            <a:pPr marL="12700">
              <a:lnSpc>
                <a:spcPct val="100000"/>
              </a:lnSpc>
              <a:spcBef>
                <a:spcPts val="110"/>
              </a:spcBef>
            </a:pPr>
            <a:r>
              <a:rPr sz="1750" b="1" spc="5" dirty="0">
                <a:latin typeface="Arial"/>
                <a:cs typeface="Arial"/>
              </a:rPr>
              <a:t>Mathematics</a:t>
            </a:r>
            <a:endParaRPr sz="1750">
              <a:latin typeface="Arial"/>
              <a:cs typeface="Arial"/>
            </a:endParaRPr>
          </a:p>
        </p:txBody>
      </p:sp>
      <p:sp>
        <p:nvSpPr>
          <p:cNvPr id="16" name="object 16"/>
          <p:cNvSpPr txBox="1"/>
          <p:nvPr/>
        </p:nvSpPr>
        <p:spPr>
          <a:xfrm>
            <a:off x="4096625" y="2716030"/>
            <a:ext cx="4445635" cy="562610"/>
          </a:xfrm>
          <a:prstGeom prst="rect">
            <a:avLst/>
          </a:prstGeom>
        </p:spPr>
        <p:txBody>
          <a:bodyPr vert="horz" wrap="square" lIns="0" tIns="12700" rIns="0" bIns="0" rtlCol="0">
            <a:spAutoFit/>
          </a:bodyPr>
          <a:lstStyle/>
          <a:p>
            <a:pPr marL="12700" marR="5080">
              <a:lnSpc>
                <a:spcPct val="100600"/>
              </a:lnSpc>
              <a:spcBef>
                <a:spcPts val="100"/>
              </a:spcBef>
            </a:pPr>
            <a:r>
              <a:rPr sz="1750" spc="5" dirty="0">
                <a:latin typeface="Arial MT"/>
                <a:cs typeface="Arial MT"/>
              </a:rPr>
              <a:t>Formal</a:t>
            </a:r>
            <a:r>
              <a:rPr sz="1750" spc="-30" dirty="0">
                <a:latin typeface="Arial MT"/>
                <a:cs typeface="Arial MT"/>
              </a:rPr>
              <a:t> </a:t>
            </a:r>
            <a:r>
              <a:rPr sz="1750" spc="5" dirty="0">
                <a:latin typeface="Arial MT"/>
                <a:cs typeface="Arial MT"/>
              </a:rPr>
              <a:t>representation</a:t>
            </a:r>
            <a:r>
              <a:rPr sz="1750" spc="-25" dirty="0">
                <a:latin typeface="Arial MT"/>
                <a:cs typeface="Arial MT"/>
              </a:rPr>
              <a:t> </a:t>
            </a:r>
            <a:r>
              <a:rPr sz="1750" spc="5" dirty="0">
                <a:latin typeface="Arial MT"/>
                <a:cs typeface="Arial MT"/>
              </a:rPr>
              <a:t>and</a:t>
            </a:r>
            <a:r>
              <a:rPr sz="1750" spc="-25" dirty="0">
                <a:latin typeface="Arial MT"/>
                <a:cs typeface="Arial MT"/>
              </a:rPr>
              <a:t> </a:t>
            </a:r>
            <a:r>
              <a:rPr sz="1750" spc="5" dirty="0">
                <a:latin typeface="Arial MT"/>
                <a:cs typeface="Arial MT"/>
              </a:rPr>
              <a:t>proof,</a:t>
            </a:r>
            <a:r>
              <a:rPr sz="1750" spc="-10" dirty="0">
                <a:latin typeface="Arial MT"/>
                <a:cs typeface="Arial MT"/>
              </a:rPr>
              <a:t> </a:t>
            </a:r>
            <a:r>
              <a:rPr sz="1750" spc="5" dirty="0">
                <a:latin typeface="Arial MT"/>
                <a:cs typeface="Arial MT"/>
              </a:rPr>
              <a:t>algorithms, </a:t>
            </a:r>
            <a:r>
              <a:rPr sz="1750" spc="-470" dirty="0">
                <a:latin typeface="Arial MT"/>
                <a:cs typeface="Arial MT"/>
              </a:rPr>
              <a:t> </a:t>
            </a:r>
            <a:r>
              <a:rPr sz="1750" spc="5" dirty="0">
                <a:latin typeface="Arial MT"/>
                <a:cs typeface="Arial MT"/>
              </a:rPr>
              <a:t>computation,</a:t>
            </a:r>
            <a:r>
              <a:rPr sz="1750" spc="-20" dirty="0">
                <a:latin typeface="Arial MT"/>
                <a:cs typeface="Arial MT"/>
              </a:rPr>
              <a:t> </a:t>
            </a:r>
            <a:r>
              <a:rPr sz="1750" spc="-5" dirty="0">
                <a:latin typeface="Arial MT"/>
                <a:cs typeface="Arial MT"/>
              </a:rPr>
              <a:t>(un)decidability,</a:t>
            </a:r>
            <a:r>
              <a:rPr sz="1750" spc="-20" dirty="0">
                <a:latin typeface="Arial MT"/>
                <a:cs typeface="Arial MT"/>
              </a:rPr>
              <a:t> </a:t>
            </a:r>
            <a:r>
              <a:rPr sz="1750" spc="5" dirty="0">
                <a:latin typeface="Arial MT"/>
                <a:cs typeface="Arial MT"/>
              </a:rPr>
              <a:t>(in)tractability</a:t>
            </a:r>
            <a:endParaRPr sz="1750">
              <a:latin typeface="Arial MT"/>
              <a:cs typeface="Arial MT"/>
            </a:endParaRPr>
          </a:p>
        </p:txBody>
      </p:sp>
      <p:sp>
        <p:nvSpPr>
          <p:cNvPr id="17" name="object 17"/>
          <p:cNvSpPr/>
          <p:nvPr/>
        </p:nvSpPr>
        <p:spPr>
          <a:xfrm>
            <a:off x="1011059" y="3355098"/>
            <a:ext cx="8830310" cy="840105"/>
          </a:xfrm>
          <a:custGeom>
            <a:avLst/>
            <a:gdLst/>
            <a:ahLst/>
            <a:cxnLst/>
            <a:rect l="l" t="t" r="r" b="b"/>
            <a:pathLst>
              <a:path w="8830310" h="840104">
                <a:moveTo>
                  <a:pt x="8830056" y="369570"/>
                </a:moveTo>
                <a:lnTo>
                  <a:pt x="8830043" y="0"/>
                </a:lnTo>
                <a:lnTo>
                  <a:pt x="8815565" y="0"/>
                </a:lnTo>
                <a:lnTo>
                  <a:pt x="8815565" y="369570"/>
                </a:lnTo>
                <a:lnTo>
                  <a:pt x="8815565" y="383286"/>
                </a:lnTo>
                <a:lnTo>
                  <a:pt x="8815565" y="778002"/>
                </a:lnTo>
                <a:lnTo>
                  <a:pt x="3005328" y="778002"/>
                </a:lnTo>
                <a:lnTo>
                  <a:pt x="3005328" y="383286"/>
                </a:lnTo>
                <a:lnTo>
                  <a:pt x="8815565" y="383286"/>
                </a:lnTo>
                <a:lnTo>
                  <a:pt x="8815565" y="369570"/>
                </a:lnTo>
                <a:lnTo>
                  <a:pt x="3005328" y="369570"/>
                </a:lnTo>
                <a:lnTo>
                  <a:pt x="3005328" y="0"/>
                </a:lnTo>
                <a:lnTo>
                  <a:pt x="2990850" y="0"/>
                </a:lnTo>
                <a:lnTo>
                  <a:pt x="2990850" y="369570"/>
                </a:lnTo>
                <a:lnTo>
                  <a:pt x="2990850" y="383286"/>
                </a:lnTo>
                <a:lnTo>
                  <a:pt x="2990850" y="778002"/>
                </a:lnTo>
                <a:lnTo>
                  <a:pt x="13716" y="778002"/>
                </a:lnTo>
                <a:lnTo>
                  <a:pt x="13716" y="383286"/>
                </a:lnTo>
                <a:lnTo>
                  <a:pt x="2990850" y="383286"/>
                </a:lnTo>
                <a:lnTo>
                  <a:pt x="2990850" y="369570"/>
                </a:lnTo>
                <a:lnTo>
                  <a:pt x="13716" y="369570"/>
                </a:lnTo>
                <a:lnTo>
                  <a:pt x="13716" y="0"/>
                </a:lnTo>
                <a:lnTo>
                  <a:pt x="0" y="0"/>
                </a:lnTo>
                <a:lnTo>
                  <a:pt x="0" y="839724"/>
                </a:lnTo>
                <a:lnTo>
                  <a:pt x="13716" y="839724"/>
                </a:lnTo>
                <a:lnTo>
                  <a:pt x="13716" y="792480"/>
                </a:lnTo>
                <a:lnTo>
                  <a:pt x="2990850" y="792480"/>
                </a:lnTo>
                <a:lnTo>
                  <a:pt x="2990850" y="839724"/>
                </a:lnTo>
                <a:lnTo>
                  <a:pt x="3005328" y="839724"/>
                </a:lnTo>
                <a:lnTo>
                  <a:pt x="3005328" y="792480"/>
                </a:lnTo>
                <a:lnTo>
                  <a:pt x="8815565" y="792480"/>
                </a:lnTo>
                <a:lnTo>
                  <a:pt x="8815565" y="839724"/>
                </a:lnTo>
                <a:lnTo>
                  <a:pt x="8830043" y="839724"/>
                </a:lnTo>
                <a:lnTo>
                  <a:pt x="8830043" y="792480"/>
                </a:lnTo>
                <a:lnTo>
                  <a:pt x="8830056" y="778002"/>
                </a:lnTo>
                <a:lnTo>
                  <a:pt x="8830043" y="383286"/>
                </a:lnTo>
                <a:lnTo>
                  <a:pt x="8830056" y="369570"/>
                </a:lnTo>
                <a:close/>
              </a:path>
            </a:pathLst>
          </a:custGeom>
          <a:solidFill>
            <a:srgbClr val="000000"/>
          </a:solidFill>
        </p:spPr>
        <p:txBody>
          <a:bodyPr wrap="square" lIns="0" tIns="0" rIns="0" bIns="0" rtlCol="0"/>
          <a:lstStyle/>
          <a:p>
            <a:endParaRPr/>
          </a:p>
        </p:txBody>
      </p:sp>
      <p:sp>
        <p:nvSpPr>
          <p:cNvPr id="18" name="object 18"/>
          <p:cNvSpPr txBox="1"/>
          <p:nvPr/>
        </p:nvSpPr>
        <p:spPr>
          <a:xfrm>
            <a:off x="1105796" y="3354578"/>
            <a:ext cx="1024255" cy="294640"/>
          </a:xfrm>
          <a:prstGeom prst="rect">
            <a:avLst/>
          </a:prstGeom>
        </p:spPr>
        <p:txBody>
          <a:bodyPr vert="horz" wrap="square" lIns="0" tIns="13970" rIns="0" bIns="0" rtlCol="0">
            <a:spAutoFit/>
          </a:bodyPr>
          <a:lstStyle/>
          <a:p>
            <a:pPr marL="12700">
              <a:lnSpc>
                <a:spcPct val="100000"/>
              </a:lnSpc>
              <a:spcBef>
                <a:spcPts val="110"/>
              </a:spcBef>
            </a:pPr>
            <a:r>
              <a:rPr sz="1750" b="1" spc="5" dirty="0">
                <a:latin typeface="Arial"/>
                <a:cs typeface="Arial"/>
              </a:rPr>
              <a:t>Statistics</a:t>
            </a:r>
            <a:endParaRPr sz="1750">
              <a:latin typeface="Arial"/>
              <a:cs typeface="Arial"/>
            </a:endParaRPr>
          </a:p>
        </p:txBody>
      </p:sp>
      <p:sp>
        <p:nvSpPr>
          <p:cNvPr id="19" name="object 19"/>
          <p:cNvSpPr txBox="1"/>
          <p:nvPr/>
        </p:nvSpPr>
        <p:spPr>
          <a:xfrm>
            <a:off x="4096637" y="3354578"/>
            <a:ext cx="4003675" cy="294640"/>
          </a:xfrm>
          <a:prstGeom prst="rect">
            <a:avLst/>
          </a:prstGeom>
        </p:spPr>
        <p:txBody>
          <a:bodyPr vert="horz" wrap="square" lIns="0" tIns="13970" rIns="0" bIns="0" rtlCol="0">
            <a:spAutoFit/>
          </a:bodyPr>
          <a:lstStyle/>
          <a:p>
            <a:pPr marL="12700">
              <a:lnSpc>
                <a:spcPct val="100000"/>
              </a:lnSpc>
              <a:spcBef>
                <a:spcPts val="110"/>
              </a:spcBef>
            </a:pPr>
            <a:r>
              <a:rPr sz="1750" spc="5" dirty="0">
                <a:latin typeface="Arial MT"/>
                <a:cs typeface="Arial MT"/>
              </a:rPr>
              <a:t>Modeling</a:t>
            </a:r>
            <a:r>
              <a:rPr sz="1750" dirty="0">
                <a:latin typeface="Arial MT"/>
                <a:cs typeface="Arial MT"/>
              </a:rPr>
              <a:t> </a:t>
            </a:r>
            <a:r>
              <a:rPr sz="1750" spc="-10" dirty="0">
                <a:latin typeface="Arial MT"/>
                <a:cs typeface="Arial MT"/>
              </a:rPr>
              <a:t>uncertainty,</a:t>
            </a:r>
            <a:r>
              <a:rPr sz="1750" spc="-15" dirty="0">
                <a:latin typeface="Arial MT"/>
                <a:cs typeface="Arial MT"/>
              </a:rPr>
              <a:t> </a:t>
            </a:r>
            <a:r>
              <a:rPr sz="1750" spc="5" dirty="0">
                <a:latin typeface="Arial MT"/>
                <a:cs typeface="Arial MT"/>
              </a:rPr>
              <a:t>learning</a:t>
            </a:r>
            <a:r>
              <a:rPr sz="1750" spc="-25" dirty="0">
                <a:latin typeface="Arial MT"/>
                <a:cs typeface="Arial MT"/>
              </a:rPr>
              <a:t> </a:t>
            </a:r>
            <a:r>
              <a:rPr sz="1750" spc="5" dirty="0">
                <a:latin typeface="Arial MT"/>
                <a:cs typeface="Arial MT"/>
              </a:rPr>
              <a:t>from</a:t>
            </a:r>
            <a:r>
              <a:rPr sz="1750" spc="15" dirty="0">
                <a:latin typeface="Arial MT"/>
                <a:cs typeface="Arial MT"/>
              </a:rPr>
              <a:t> </a:t>
            </a:r>
            <a:r>
              <a:rPr sz="1750" spc="5" dirty="0">
                <a:latin typeface="Arial MT"/>
                <a:cs typeface="Arial MT"/>
              </a:rPr>
              <a:t>data</a:t>
            </a:r>
            <a:endParaRPr sz="1750">
              <a:latin typeface="Arial MT"/>
              <a:cs typeface="Arial MT"/>
            </a:endParaRPr>
          </a:p>
        </p:txBody>
      </p:sp>
      <p:sp>
        <p:nvSpPr>
          <p:cNvPr id="20" name="object 20"/>
          <p:cNvSpPr txBox="1"/>
          <p:nvPr/>
        </p:nvSpPr>
        <p:spPr>
          <a:xfrm>
            <a:off x="1105796" y="3763003"/>
            <a:ext cx="1221105" cy="294640"/>
          </a:xfrm>
          <a:prstGeom prst="rect">
            <a:avLst/>
          </a:prstGeom>
        </p:spPr>
        <p:txBody>
          <a:bodyPr vert="horz" wrap="square" lIns="0" tIns="13970" rIns="0" bIns="0" rtlCol="0">
            <a:spAutoFit/>
          </a:bodyPr>
          <a:lstStyle/>
          <a:p>
            <a:pPr marL="12700">
              <a:lnSpc>
                <a:spcPct val="100000"/>
              </a:lnSpc>
              <a:spcBef>
                <a:spcPts val="110"/>
              </a:spcBef>
            </a:pPr>
            <a:r>
              <a:rPr sz="1750" b="1" spc="5" dirty="0">
                <a:latin typeface="Arial"/>
                <a:cs typeface="Arial"/>
              </a:rPr>
              <a:t>Economics</a:t>
            </a:r>
            <a:endParaRPr sz="1750">
              <a:latin typeface="Arial"/>
              <a:cs typeface="Arial"/>
            </a:endParaRPr>
          </a:p>
        </p:txBody>
      </p:sp>
      <p:sp>
        <p:nvSpPr>
          <p:cNvPr id="21" name="object 21"/>
          <p:cNvSpPr txBox="1"/>
          <p:nvPr/>
        </p:nvSpPr>
        <p:spPr>
          <a:xfrm>
            <a:off x="4096637" y="3763003"/>
            <a:ext cx="4782820" cy="294640"/>
          </a:xfrm>
          <a:prstGeom prst="rect">
            <a:avLst/>
          </a:prstGeom>
        </p:spPr>
        <p:txBody>
          <a:bodyPr vert="horz" wrap="square" lIns="0" tIns="13970" rIns="0" bIns="0" rtlCol="0">
            <a:spAutoFit/>
          </a:bodyPr>
          <a:lstStyle/>
          <a:p>
            <a:pPr marL="12700">
              <a:lnSpc>
                <a:spcPct val="100000"/>
              </a:lnSpc>
              <a:spcBef>
                <a:spcPts val="110"/>
              </a:spcBef>
            </a:pPr>
            <a:r>
              <a:rPr sz="1750" spc="-15" dirty="0">
                <a:latin typeface="Arial MT"/>
                <a:cs typeface="Arial MT"/>
              </a:rPr>
              <a:t>Utility,</a:t>
            </a:r>
            <a:r>
              <a:rPr sz="1750" spc="-10" dirty="0">
                <a:latin typeface="Arial MT"/>
                <a:cs typeface="Arial MT"/>
              </a:rPr>
              <a:t> </a:t>
            </a:r>
            <a:r>
              <a:rPr sz="1750" spc="5" dirty="0">
                <a:latin typeface="Arial MT"/>
                <a:cs typeface="Arial MT"/>
              </a:rPr>
              <a:t>decision</a:t>
            </a:r>
            <a:r>
              <a:rPr sz="1750" spc="-25" dirty="0">
                <a:latin typeface="Arial MT"/>
                <a:cs typeface="Arial MT"/>
              </a:rPr>
              <a:t> </a:t>
            </a:r>
            <a:r>
              <a:rPr sz="1750" spc="-15" dirty="0">
                <a:latin typeface="Arial MT"/>
                <a:cs typeface="Arial MT"/>
              </a:rPr>
              <a:t>theory,</a:t>
            </a:r>
            <a:r>
              <a:rPr sz="1750" dirty="0">
                <a:latin typeface="Arial MT"/>
                <a:cs typeface="Arial MT"/>
              </a:rPr>
              <a:t> </a:t>
            </a:r>
            <a:r>
              <a:rPr sz="1750" spc="5" dirty="0">
                <a:latin typeface="Arial MT"/>
                <a:cs typeface="Arial MT"/>
              </a:rPr>
              <a:t>rational</a:t>
            </a:r>
            <a:r>
              <a:rPr sz="1750" dirty="0">
                <a:latin typeface="Arial MT"/>
                <a:cs typeface="Arial MT"/>
              </a:rPr>
              <a:t> </a:t>
            </a:r>
            <a:r>
              <a:rPr sz="1750" spc="5" dirty="0">
                <a:latin typeface="Arial MT"/>
                <a:cs typeface="Arial MT"/>
              </a:rPr>
              <a:t>economic agents</a:t>
            </a:r>
            <a:endParaRPr sz="1750">
              <a:latin typeface="Arial MT"/>
              <a:cs typeface="Arial MT"/>
            </a:endParaRPr>
          </a:p>
        </p:txBody>
      </p:sp>
      <p:sp>
        <p:nvSpPr>
          <p:cNvPr id="22" name="object 22"/>
          <p:cNvSpPr/>
          <p:nvPr/>
        </p:nvSpPr>
        <p:spPr>
          <a:xfrm>
            <a:off x="1011059" y="4194060"/>
            <a:ext cx="8830310" cy="840105"/>
          </a:xfrm>
          <a:custGeom>
            <a:avLst/>
            <a:gdLst/>
            <a:ahLst/>
            <a:cxnLst/>
            <a:rect l="l" t="t" r="r" b="b"/>
            <a:pathLst>
              <a:path w="8830310" h="840104">
                <a:moveTo>
                  <a:pt x="8830056" y="348234"/>
                </a:moveTo>
                <a:lnTo>
                  <a:pt x="8830043" y="0"/>
                </a:lnTo>
                <a:lnTo>
                  <a:pt x="8815565" y="0"/>
                </a:lnTo>
                <a:lnTo>
                  <a:pt x="8815565" y="348234"/>
                </a:lnTo>
                <a:lnTo>
                  <a:pt x="3005328" y="348234"/>
                </a:lnTo>
                <a:lnTo>
                  <a:pt x="3005328" y="0"/>
                </a:lnTo>
                <a:lnTo>
                  <a:pt x="2990850" y="0"/>
                </a:lnTo>
                <a:lnTo>
                  <a:pt x="2990850" y="348234"/>
                </a:lnTo>
                <a:lnTo>
                  <a:pt x="13716" y="348234"/>
                </a:lnTo>
                <a:lnTo>
                  <a:pt x="13716" y="0"/>
                </a:lnTo>
                <a:lnTo>
                  <a:pt x="0" y="0"/>
                </a:lnTo>
                <a:lnTo>
                  <a:pt x="0" y="348234"/>
                </a:lnTo>
                <a:lnTo>
                  <a:pt x="0" y="361950"/>
                </a:lnTo>
                <a:lnTo>
                  <a:pt x="0" y="839724"/>
                </a:lnTo>
                <a:lnTo>
                  <a:pt x="13716" y="839724"/>
                </a:lnTo>
                <a:lnTo>
                  <a:pt x="13716" y="361950"/>
                </a:lnTo>
                <a:lnTo>
                  <a:pt x="2990850" y="361950"/>
                </a:lnTo>
                <a:lnTo>
                  <a:pt x="2990850" y="839724"/>
                </a:lnTo>
                <a:lnTo>
                  <a:pt x="3005328" y="839724"/>
                </a:lnTo>
                <a:lnTo>
                  <a:pt x="3005328" y="361950"/>
                </a:lnTo>
                <a:lnTo>
                  <a:pt x="8815565" y="361950"/>
                </a:lnTo>
                <a:lnTo>
                  <a:pt x="8815565" y="839724"/>
                </a:lnTo>
                <a:lnTo>
                  <a:pt x="8830043" y="839724"/>
                </a:lnTo>
                <a:lnTo>
                  <a:pt x="8830043" y="361950"/>
                </a:lnTo>
                <a:lnTo>
                  <a:pt x="8830056" y="348234"/>
                </a:lnTo>
                <a:close/>
              </a:path>
            </a:pathLst>
          </a:custGeom>
          <a:solidFill>
            <a:srgbClr val="000000"/>
          </a:solidFill>
        </p:spPr>
        <p:txBody>
          <a:bodyPr wrap="square" lIns="0" tIns="0" rIns="0" bIns="0" rtlCol="0"/>
          <a:lstStyle/>
          <a:p>
            <a:endParaRPr dirty="0"/>
          </a:p>
        </p:txBody>
      </p:sp>
      <p:sp>
        <p:nvSpPr>
          <p:cNvPr id="23" name="object 23"/>
          <p:cNvSpPr txBox="1"/>
          <p:nvPr/>
        </p:nvSpPr>
        <p:spPr>
          <a:xfrm>
            <a:off x="1105796" y="4171442"/>
            <a:ext cx="1493520" cy="294640"/>
          </a:xfrm>
          <a:prstGeom prst="rect">
            <a:avLst/>
          </a:prstGeom>
        </p:spPr>
        <p:txBody>
          <a:bodyPr vert="horz" wrap="square" lIns="0" tIns="13970" rIns="0" bIns="0" rtlCol="0">
            <a:spAutoFit/>
          </a:bodyPr>
          <a:lstStyle/>
          <a:p>
            <a:pPr marL="12700">
              <a:lnSpc>
                <a:spcPct val="100000"/>
              </a:lnSpc>
              <a:spcBef>
                <a:spcPts val="110"/>
              </a:spcBef>
            </a:pPr>
            <a:r>
              <a:rPr sz="1750" b="1" dirty="0">
                <a:latin typeface="Arial"/>
                <a:cs typeface="Arial"/>
              </a:rPr>
              <a:t>Neuroscience</a:t>
            </a:r>
            <a:endParaRPr sz="1750">
              <a:latin typeface="Arial"/>
              <a:cs typeface="Arial"/>
            </a:endParaRPr>
          </a:p>
        </p:txBody>
      </p:sp>
      <p:sp>
        <p:nvSpPr>
          <p:cNvPr id="24" name="object 24"/>
          <p:cNvSpPr txBox="1"/>
          <p:nvPr/>
        </p:nvSpPr>
        <p:spPr>
          <a:xfrm>
            <a:off x="4096637" y="4171442"/>
            <a:ext cx="4019550" cy="294640"/>
          </a:xfrm>
          <a:prstGeom prst="rect">
            <a:avLst/>
          </a:prstGeom>
        </p:spPr>
        <p:txBody>
          <a:bodyPr vert="horz" wrap="square" lIns="0" tIns="13970" rIns="0" bIns="0" rtlCol="0">
            <a:spAutoFit/>
          </a:bodyPr>
          <a:lstStyle/>
          <a:p>
            <a:pPr marL="12700">
              <a:lnSpc>
                <a:spcPct val="100000"/>
              </a:lnSpc>
              <a:spcBef>
                <a:spcPts val="110"/>
              </a:spcBef>
            </a:pPr>
            <a:r>
              <a:rPr sz="1750" spc="5" dirty="0">
                <a:latin typeface="Arial MT"/>
                <a:cs typeface="Arial MT"/>
              </a:rPr>
              <a:t>Neurons</a:t>
            </a:r>
            <a:r>
              <a:rPr sz="1750" spc="-30" dirty="0">
                <a:latin typeface="Arial MT"/>
                <a:cs typeface="Arial MT"/>
              </a:rPr>
              <a:t> </a:t>
            </a:r>
            <a:r>
              <a:rPr sz="1750" spc="5" dirty="0">
                <a:latin typeface="Arial MT"/>
                <a:cs typeface="Arial MT"/>
              </a:rPr>
              <a:t>as</a:t>
            </a:r>
            <a:r>
              <a:rPr sz="1750" spc="-5" dirty="0">
                <a:latin typeface="Arial MT"/>
                <a:cs typeface="Arial MT"/>
              </a:rPr>
              <a:t> </a:t>
            </a:r>
            <a:r>
              <a:rPr sz="1750" spc="5" dirty="0">
                <a:latin typeface="Arial MT"/>
                <a:cs typeface="Arial MT"/>
              </a:rPr>
              <a:t>information</a:t>
            </a:r>
            <a:r>
              <a:rPr sz="1750" spc="-5" dirty="0">
                <a:latin typeface="Arial MT"/>
                <a:cs typeface="Arial MT"/>
              </a:rPr>
              <a:t> </a:t>
            </a:r>
            <a:r>
              <a:rPr sz="1750" spc="5" dirty="0">
                <a:latin typeface="Arial MT"/>
                <a:cs typeface="Arial MT"/>
              </a:rPr>
              <a:t>processing</a:t>
            </a:r>
            <a:r>
              <a:rPr sz="1750" spc="-15" dirty="0">
                <a:latin typeface="Arial MT"/>
                <a:cs typeface="Arial MT"/>
              </a:rPr>
              <a:t> </a:t>
            </a:r>
            <a:r>
              <a:rPr sz="1750" dirty="0">
                <a:latin typeface="Arial MT"/>
                <a:cs typeface="Arial MT"/>
              </a:rPr>
              <a:t>units</a:t>
            </a:r>
            <a:endParaRPr sz="1750">
              <a:latin typeface="Arial MT"/>
              <a:cs typeface="Arial MT"/>
            </a:endParaRPr>
          </a:p>
        </p:txBody>
      </p:sp>
      <p:sp>
        <p:nvSpPr>
          <p:cNvPr id="25" name="object 25"/>
          <p:cNvSpPr txBox="1"/>
          <p:nvPr/>
        </p:nvSpPr>
        <p:spPr>
          <a:xfrm>
            <a:off x="1105796" y="4579866"/>
            <a:ext cx="2716904" cy="539956"/>
          </a:xfrm>
          <a:prstGeom prst="rect">
            <a:avLst/>
          </a:prstGeom>
        </p:spPr>
        <p:txBody>
          <a:bodyPr vert="horz" wrap="square" lIns="0" tIns="12700" rIns="0" bIns="0" rtlCol="0">
            <a:spAutoFit/>
          </a:bodyPr>
          <a:lstStyle/>
          <a:p>
            <a:pPr marL="12700" marR="5080">
              <a:lnSpc>
                <a:spcPct val="100600"/>
              </a:lnSpc>
              <a:spcBef>
                <a:spcPts val="100"/>
              </a:spcBef>
            </a:pPr>
            <a:r>
              <a:rPr sz="1750" b="1" dirty="0">
                <a:latin typeface="Arial"/>
                <a:cs typeface="Arial"/>
              </a:rPr>
              <a:t>Psychology / Neuro </a:t>
            </a:r>
            <a:r>
              <a:rPr sz="1750" b="1" spc="-475" dirty="0">
                <a:latin typeface="Arial"/>
                <a:cs typeface="Arial"/>
              </a:rPr>
              <a:t> </a:t>
            </a:r>
            <a:r>
              <a:rPr sz="1750" b="1" spc="5" dirty="0">
                <a:latin typeface="Arial"/>
                <a:cs typeface="Arial"/>
              </a:rPr>
              <a:t>Science</a:t>
            </a:r>
            <a:endParaRPr sz="1750" dirty="0">
              <a:latin typeface="Arial"/>
              <a:cs typeface="Arial"/>
            </a:endParaRPr>
          </a:p>
        </p:txBody>
      </p:sp>
      <p:grpSp>
        <p:nvGrpSpPr>
          <p:cNvPr id="26" name="object 26"/>
          <p:cNvGrpSpPr/>
          <p:nvPr/>
        </p:nvGrpSpPr>
        <p:grpSpPr>
          <a:xfrm>
            <a:off x="309257" y="5033009"/>
            <a:ext cx="10075545" cy="840105"/>
            <a:chOff x="309257" y="5033009"/>
            <a:chExt cx="10075545" cy="840105"/>
          </a:xfrm>
        </p:grpSpPr>
        <p:sp>
          <p:nvSpPr>
            <p:cNvPr id="27" name="object 27"/>
            <p:cNvSpPr/>
            <p:nvPr/>
          </p:nvSpPr>
          <p:spPr>
            <a:xfrm>
              <a:off x="309257" y="5033009"/>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28" name="object 28"/>
            <p:cNvSpPr/>
            <p:nvPr/>
          </p:nvSpPr>
          <p:spPr>
            <a:xfrm>
              <a:off x="1011059" y="5033022"/>
              <a:ext cx="8830310" cy="840105"/>
            </a:xfrm>
            <a:custGeom>
              <a:avLst/>
              <a:gdLst/>
              <a:ahLst/>
              <a:cxnLst/>
              <a:rect l="l" t="t" r="r" b="b"/>
              <a:pathLst>
                <a:path w="8830310" h="840104">
                  <a:moveTo>
                    <a:pt x="8830056" y="147066"/>
                  </a:moveTo>
                  <a:lnTo>
                    <a:pt x="8830043" y="0"/>
                  </a:lnTo>
                  <a:lnTo>
                    <a:pt x="8815565" y="0"/>
                  </a:lnTo>
                  <a:lnTo>
                    <a:pt x="8815565" y="147066"/>
                  </a:lnTo>
                  <a:lnTo>
                    <a:pt x="8815565" y="160782"/>
                  </a:lnTo>
                  <a:lnTo>
                    <a:pt x="8815565" y="555498"/>
                  </a:lnTo>
                  <a:lnTo>
                    <a:pt x="3005328" y="555498"/>
                  </a:lnTo>
                  <a:lnTo>
                    <a:pt x="3005328" y="160782"/>
                  </a:lnTo>
                  <a:lnTo>
                    <a:pt x="8815565" y="160782"/>
                  </a:lnTo>
                  <a:lnTo>
                    <a:pt x="8815565" y="147066"/>
                  </a:lnTo>
                  <a:lnTo>
                    <a:pt x="3005328" y="147066"/>
                  </a:lnTo>
                  <a:lnTo>
                    <a:pt x="3005328" y="0"/>
                  </a:lnTo>
                  <a:lnTo>
                    <a:pt x="2990850" y="0"/>
                  </a:lnTo>
                  <a:lnTo>
                    <a:pt x="2990850" y="147066"/>
                  </a:lnTo>
                  <a:lnTo>
                    <a:pt x="2990850" y="160782"/>
                  </a:lnTo>
                  <a:lnTo>
                    <a:pt x="2990850" y="555498"/>
                  </a:lnTo>
                  <a:lnTo>
                    <a:pt x="13716" y="555498"/>
                  </a:lnTo>
                  <a:lnTo>
                    <a:pt x="13716" y="160782"/>
                  </a:lnTo>
                  <a:lnTo>
                    <a:pt x="2990850" y="160782"/>
                  </a:lnTo>
                  <a:lnTo>
                    <a:pt x="2990850" y="147066"/>
                  </a:lnTo>
                  <a:lnTo>
                    <a:pt x="13716" y="147066"/>
                  </a:lnTo>
                  <a:lnTo>
                    <a:pt x="13716" y="0"/>
                  </a:lnTo>
                  <a:lnTo>
                    <a:pt x="0" y="0"/>
                  </a:lnTo>
                  <a:lnTo>
                    <a:pt x="0" y="839724"/>
                  </a:lnTo>
                  <a:lnTo>
                    <a:pt x="13716" y="839724"/>
                  </a:lnTo>
                  <a:lnTo>
                    <a:pt x="13716" y="569976"/>
                  </a:lnTo>
                  <a:lnTo>
                    <a:pt x="2990850" y="569976"/>
                  </a:lnTo>
                  <a:lnTo>
                    <a:pt x="2990850" y="839724"/>
                  </a:lnTo>
                  <a:lnTo>
                    <a:pt x="3005328" y="839724"/>
                  </a:lnTo>
                  <a:lnTo>
                    <a:pt x="3005328" y="569976"/>
                  </a:lnTo>
                  <a:lnTo>
                    <a:pt x="8815565" y="569976"/>
                  </a:lnTo>
                  <a:lnTo>
                    <a:pt x="8815565" y="839724"/>
                  </a:lnTo>
                  <a:lnTo>
                    <a:pt x="8830043" y="839724"/>
                  </a:lnTo>
                  <a:lnTo>
                    <a:pt x="8830043" y="569976"/>
                  </a:lnTo>
                  <a:lnTo>
                    <a:pt x="8830056" y="555498"/>
                  </a:lnTo>
                  <a:lnTo>
                    <a:pt x="8830043" y="160782"/>
                  </a:lnTo>
                  <a:lnTo>
                    <a:pt x="8830056" y="147066"/>
                  </a:lnTo>
                  <a:close/>
                </a:path>
              </a:pathLst>
            </a:custGeom>
            <a:solidFill>
              <a:srgbClr val="000000"/>
            </a:solidFill>
          </p:spPr>
          <p:txBody>
            <a:bodyPr wrap="square" lIns="0" tIns="0" rIns="0" bIns="0" rtlCol="0"/>
            <a:lstStyle/>
            <a:p>
              <a:endParaRPr/>
            </a:p>
          </p:txBody>
        </p:sp>
      </p:grpSp>
      <p:sp>
        <p:nvSpPr>
          <p:cNvPr id="29" name="object 29"/>
          <p:cNvSpPr txBox="1"/>
          <p:nvPr/>
        </p:nvSpPr>
        <p:spPr>
          <a:xfrm>
            <a:off x="4096645" y="4579873"/>
            <a:ext cx="5137150" cy="562610"/>
          </a:xfrm>
          <a:prstGeom prst="rect">
            <a:avLst/>
          </a:prstGeom>
        </p:spPr>
        <p:txBody>
          <a:bodyPr vert="horz" wrap="square" lIns="0" tIns="12700" rIns="0" bIns="0" rtlCol="0">
            <a:spAutoFit/>
          </a:bodyPr>
          <a:lstStyle/>
          <a:p>
            <a:pPr marL="12700" marR="5080">
              <a:lnSpc>
                <a:spcPct val="100600"/>
              </a:lnSpc>
              <a:spcBef>
                <a:spcPts val="100"/>
              </a:spcBef>
            </a:pPr>
            <a:r>
              <a:rPr sz="1750" spc="5" dirty="0">
                <a:latin typeface="Arial MT"/>
                <a:cs typeface="Arial MT"/>
              </a:rPr>
              <a:t>How</a:t>
            </a:r>
            <a:r>
              <a:rPr sz="1750" spc="-15" dirty="0">
                <a:latin typeface="Arial MT"/>
                <a:cs typeface="Arial MT"/>
              </a:rPr>
              <a:t> </a:t>
            </a:r>
            <a:r>
              <a:rPr sz="1750" spc="5" dirty="0">
                <a:latin typeface="Arial MT"/>
                <a:cs typeface="Arial MT"/>
              </a:rPr>
              <a:t>do</a:t>
            </a:r>
            <a:r>
              <a:rPr sz="1750" spc="-15" dirty="0">
                <a:latin typeface="Arial MT"/>
                <a:cs typeface="Arial MT"/>
              </a:rPr>
              <a:t> </a:t>
            </a:r>
            <a:r>
              <a:rPr sz="1750" spc="5" dirty="0">
                <a:latin typeface="Arial MT"/>
                <a:cs typeface="Arial MT"/>
              </a:rPr>
              <a:t>people</a:t>
            </a:r>
            <a:r>
              <a:rPr sz="1750" dirty="0">
                <a:latin typeface="Arial MT"/>
                <a:cs typeface="Arial MT"/>
              </a:rPr>
              <a:t> </a:t>
            </a:r>
            <a:r>
              <a:rPr sz="1750" spc="5" dirty="0">
                <a:latin typeface="Arial MT"/>
                <a:cs typeface="Arial MT"/>
              </a:rPr>
              <a:t>behave,</a:t>
            </a:r>
            <a:r>
              <a:rPr sz="1750" spc="-15" dirty="0">
                <a:latin typeface="Arial MT"/>
                <a:cs typeface="Arial MT"/>
              </a:rPr>
              <a:t> </a:t>
            </a:r>
            <a:r>
              <a:rPr sz="1750" spc="5" dirty="0">
                <a:latin typeface="Arial MT"/>
                <a:cs typeface="Arial MT"/>
              </a:rPr>
              <a:t>perceive,</a:t>
            </a:r>
            <a:r>
              <a:rPr sz="1750" spc="-15" dirty="0">
                <a:latin typeface="Arial MT"/>
                <a:cs typeface="Arial MT"/>
              </a:rPr>
              <a:t> </a:t>
            </a:r>
            <a:r>
              <a:rPr sz="1750" spc="5" dirty="0">
                <a:latin typeface="Arial MT"/>
                <a:cs typeface="Arial MT"/>
              </a:rPr>
              <a:t>process</a:t>
            </a:r>
            <a:r>
              <a:rPr sz="1750" spc="-15" dirty="0">
                <a:latin typeface="Arial MT"/>
                <a:cs typeface="Arial MT"/>
              </a:rPr>
              <a:t> </a:t>
            </a:r>
            <a:r>
              <a:rPr sz="1750" spc="5" dirty="0">
                <a:latin typeface="Arial MT"/>
                <a:cs typeface="Arial MT"/>
              </a:rPr>
              <a:t>cognitive </a:t>
            </a:r>
            <a:r>
              <a:rPr sz="1750" spc="-470" dirty="0">
                <a:latin typeface="Arial MT"/>
                <a:cs typeface="Arial MT"/>
              </a:rPr>
              <a:t> </a:t>
            </a:r>
            <a:r>
              <a:rPr sz="1750" spc="5" dirty="0">
                <a:latin typeface="Arial MT"/>
                <a:cs typeface="Arial MT"/>
              </a:rPr>
              <a:t>information,</a:t>
            </a:r>
            <a:r>
              <a:rPr sz="1750" spc="475" dirty="0">
                <a:latin typeface="Arial MT"/>
                <a:cs typeface="Arial MT"/>
              </a:rPr>
              <a:t> </a:t>
            </a:r>
            <a:r>
              <a:rPr sz="1750" spc="5" dirty="0">
                <a:latin typeface="Arial MT"/>
                <a:cs typeface="Arial MT"/>
              </a:rPr>
              <a:t>represent</a:t>
            </a:r>
            <a:r>
              <a:rPr sz="1750" spc="-15" dirty="0">
                <a:latin typeface="Arial MT"/>
                <a:cs typeface="Arial MT"/>
              </a:rPr>
              <a:t> </a:t>
            </a:r>
            <a:r>
              <a:rPr sz="1750" spc="5" dirty="0">
                <a:latin typeface="Arial MT"/>
                <a:cs typeface="Arial MT"/>
              </a:rPr>
              <a:t>knowledge</a:t>
            </a:r>
            <a:endParaRPr sz="1750" dirty="0">
              <a:latin typeface="Arial MT"/>
              <a:cs typeface="Arial MT"/>
            </a:endParaRPr>
          </a:p>
        </p:txBody>
      </p:sp>
      <p:sp>
        <p:nvSpPr>
          <p:cNvPr id="30" name="object 30"/>
          <p:cNvSpPr txBox="1"/>
          <p:nvPr/>
        </p:nvSpPr>
        <p:spPr>
          <a:xfrm>
            <a:off x="1105796" y="5218429"/>
            <a:ext cx="2440305" cy="294640"/>
          </a:xfrm>
          <a:prstGeom prst="rect">
            <a:avLst/>
          </a:prstGeom>
        </p:spPr>
        <p:txBody>
          <a:bodyPr vert="horz" wrap="square" lIns="0" tIns="13970" rIns="0" bIns="0" rtlCol="0">
            <a:spAutoFit/>
          </a:bodyPr>
          <a:lstStyle/>
          <a:p>
            <a:pPr marL="12700">
              <a:lnSpc>
                <a:spcPct val="100000"/>
              </a:lnSpc>
              <a:spcBef>
                <a:spcPts val="110"/>
              </a:spcBef>
            </a:pPr>
            <a:r>
              <a:rPr sz="1750" b="1" spc="5" dirty="0">
                <a:latin typeface="Arial"/>
                <a:cs typeface="Arial"/>
              </a:rPr>
              <a:t>Computer</a:t>
            </a:r>
            <a:r>
              <a:rPr sz="1750" b="1" spc="-55" dirty="0">
                <a:latin typeface="Arial"/>
                <a:cs typeface="Arial"/>
              </a:rPr>
              <a:t> </a:t>
            </a:r>
            <a:r>
              <a:rPr sz="1750" b="1" spc="5" dirty="0">
                <a:latin typeface="Arial"/>
                <a:cs typeface="Arial"/>
              </a:rPr>
              <a:t>Engineering</a:t>
            </a:r>
            <a:endParaRPr sz="1750">
              <a:latin typeface="Arial"/>
              <a:cs typeface="Arial"/>
            </a:endParaRPr>
          </a:p>
        </p:txBody>
      </p:sp>
      <p:sp>
        <p:nvSpPr>
          <p:cNvPr id="31" name="object 31"/>
          <p:cNvSpPr txBox="1"/>
          <p:nvPr/>
        </p:nvSpPr>
        <p:spPr>
          <a:xfrm>
            <a:off x="4096637" y="5218429"/>
            <a:ext cx="2353310" cy="294640"/>
          </a:xfrm>
          <a:prstGeom prst="rect">
            <a:avLst/>
          </a:prstGeom>
        </p:spPr>
        <p:txBody>
          <a:bodyPr vert="horz" wrap="square" lIns="0" tIns="13970" rIns="0" bIns="0" rtlCol="0">
            <a:spAutoFit/>
          </a:bodyPr>
          <a:lstStyle/>
          <a:p>
            <a:pPr marL="12700">
              <a:lnSpc>
                <a:spcPct val="100000"/>
              </a:lnSpc>
              <a:spcBef>
                <a:spcPts val="110"/>
              </a:spcBef>
            </a:pPr>
            <a:r>
              <a:rPr sz="1750" spc="5" dirty="0">
                <a:latin typeface="Arial MT"/>
                <a:cs typeface="Arial MT"/>
              </a:rPr>
              <a:t>Building</a:t>
            </a:r>
            <a:r>
              <a:rPr sz="1750" spc="-55" dirty="0">
                <a:latin typeface="Arial MT"/>
                <a:cs typeface="Arial MT"/>
              </a:rPr>
              <a:t> </a:t>
            </a:r>
            <a:r>
              <a:rPr sz="1750" spc="5" dirty="0">
                <a:latin typeface="Arial MT"/>
                <a:cs typeface="Arial MT"/>
              </a:rPr>
              <a:t>fast</a:t>
            </a:r>
            <a:r>
              <a:rPr sz="1750" spc="-20" dirty="0">
                <a:latin typeface="Arial MT"/>
                <a:cs typeface="Arial MT"/>
              </a:rPr>
              <a:t> </a:t>
            </a:r>
            <a:r>
              <a:rPr sz="1750" spc="5" dirty="0">
                <a:latin typeface="Arial MT"/>
                <a:cs typeface="Arial MT"/>
              </a:rPr>
              <a:t>computers</a:t>
            </a:r>
            <a:endParaRPr sz="1750">
              <a:latin typeface="Arial MT"/>
              <a:cs typeface="Arial MT"/>
            </a:endParaRPr>
          </a:p>
        </p:txBody>
      </p:sp>
      <p:sp>
        <p:nvSpPr>
          <p:cNvPr id="32" name="object 32"/>
          <p:cNvSpPr txBox="1"/>
          <p:nvPr/>
        </p:nvSpPr>
        <p:spPr>
          <a:xfrm>
            <a:off x="1105796" y="5626855"/>
            <a:ext cx="1631314" cy="294640"/>
          </a:xfrm>
          <a:prstGeom prst="rect">
            <a:avLst/>
          </a:prstGeom>
        </p:spPr>
        <p:txBody>
          <a:bodyPr vert="horz" wrap="square" lIns="0" tIns="13970" rIns="0" bIns="0" rtlCol="0">
            <a:spAutoFit/>
          </a:bodyPr>
          <a:lstStyle/>
          <a:p>
            <a:pPr marL="12700">
              <a:lnSpc>
                <a:spcPct val="100000"/>
              </a:lnSpc>
              <a:spcBef>
                <a:spcPts val="110"/>
              </a:spcBef>
            </a:pPr>
            <a:r>
              <a:rPr sz="1750" b="1" spc="5" dirty="0">
                <a:latin typeface="Arial"/>
                <a:cs typeface="Arial"/>
              </a:rPr>
              <a:t>Control</a:t>
            </a:r>
            <a:r>
              <a:rPr sz="1750" b="1" spc="-70" dirty="0">
                <a:latin typeface="Arial"/>
                <a:cs typeface="Arial"/>
              </a:rPr>
              <a:t> </a:t>
            </a:r>
            <a:r>
              <a:rPr sz="1750" b="1" spc="5" dirty="0">
                <a:latin typeface="Arial"/>
                <a:cs typeface="Arial"/>
              </a:rPr>
              <a:t>Theory</a:t>
            </a:r>
            <a:endParaRPr sz="1750">
              <a:latin typeface="Arial"/>
              <a:cs typeface="Arial"/>
            </a:endParaRPr>
          </a:p>
        </p:txBody>
      </p:sp>
      <p:grpSp>
        <p:nvGrpSpPr>
          <p:cNvPr id="33" name="object 33"/>
          <p:cNvGrpSpPr/>
          <p:nvPr/>
        </p:nvGrpSpPr>
        <p:grpSpPr>
          <a:xfrm>
            <a:off x="309257" y="5871971"/>
            <a:ext cx="10075545" cy="840105"/>
            <a:chOff x="309257" y="5871971"/>
            <a:chExt cx="10075545" cy="840105"/>
          </a:xfrm>
        </p:grpSpPr>
        <p:sp>
          <p:nvSpPr>
            <p:cNvPr id="34" name="object 34"/>
            <p:cNvSpPr/>
            <p:nvPr/>
          </p:nvSpPr>
          <p:spPr>
            <a:xfrm>
              <a:off x="309257" y="5871971"/>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35" name="object 35"/>
            <p:cNvSpPr/>
            <p:nvPr/>
          </p:nvSpPr>
          <p:spPr>
            <a:xfrm>
              <a:off x="1011059" y="5871984"/>
              <a:ext cx="8830310" cy="777240"/>
            </a:xfrm>
            <a:custGeom>
              <a:avLst/>
              <a:gdLst/>
              <a:ahLst/>
              <a:cxnLst/>
              <a:rect l="l" t="t" r="r" b="b"/>
              <a:pathLst>
                <a:path w="8830310" h="777240">
                  <a:moveTo>
                    <a:pt x="8830056" y="355092"/>
                  </a:moveTo>
                  <a:lnTo>
                    <a:pt x="8830043" y="0"/>
                  </a:lnTo>
                  <a:lnTo>
                    <a:pt x="8815565" y="0"/>
                  </a:lnTo>
                  <a:lnTo>
                    <a:pt x="8815565" y="355092"/>
                  </a:lnTo>
                  <a:lnTo>
                    <a:pt x="8815565" y="368808"/>
                  </a:lnTo>
                  <a:lnTo>
                    <a:pt x="8815565" y="763524"/>
                  </a:lnTo>
                  <a:lnTo>
                    <a:pt x="3005328" y="763524"/>
                  </a:lnTo>
                  <a:lnTo>
                    <a:pt x="3005328" y="368808"/>
                  </a:lnTo>
                  <a:lnTo>
                    <a:pt x="8815565" y="368808"/>
                  </a:lnTo>
                  <a:lnTo>
                    <a:pt x="8815565" y="355092"/>
                  </a:lnTo>
                  <a:lnTo>
                    <a:pt x="3005328" y="355092"/>
                  </a:lnTo>
                  <a:lnTo>
                    <a:pt x="3005328" y="0"/>
                  </a:lnTo>
                  <a:lnTo>
                    <a:pt x="2990850" y="0"/>
                  </a:lnTo>
                  <a:lnTo>
                    <a:pt x="2990850" y="355092"/>
                  </a:lnTo>
                  <a:lnTo>
                    <a:pt x="2990850" y="368808"/>
                  </a:lnTo>
                  <a:lnTo>
                    <a:pt x="2990850" y="763524"/>
                  </a:lnTo>
                  <a:lnTo>
                    <a:pt x="13716" y="763524"/>
                  </a:lnTo>
                  <a:lnTo>
                    <a:pt x="13716" y="368808"/>
                  </a:lnTo>
                  <a:lnTo>
                    <a:pt x="2990850" y="368808"/>
                  </a:lnTo>
                  <a:lnTo>
                    <a:pt x="2990850" y="355092"/>
                  </a:lnTo>
                  <a:lnTo>
                    <a:pt x="13716" y="355092"/>
                  </a:lnTo>
                  <a:lnTo>
                    <a:pt x="13716" y="0"/>
                  </a:lnTo>
                  <a:lnTo>
                    <a:pt x="0" y="0"/>
                  </a:lnTo>
                  <a:lnTo>
                    <a:pt x="0" y="355092"/>
                  </a:lnTo>
                  <a:lnTo>
                    <a:pt x="0" y="368808"/>
                  </a:lnTo>
                  <a:lnTo>
                    <a:pt x="0" y="763524"/>
                  </a:lnTo>
                  <a:lnTo>
                    <a:pt x="0" y="777240"/>
                  </a:lnTo>
                  <a:lnTo>
                    <a:pt x="13716" y="777240"/>
                  </a:lnTo>
                  <a:lnTo>
                    <a:pt x="8830056" y="777240"/>
                  </a:lnTo>
                  <a:lnTo>
                    <a:pt x="8830056" y="763524"/>
                  </a:lnTo>
                  <a:lnTo>
                    <a:pt x="8830043" y="368808"/>
                  </a:lnTo>
                  <a:lnTo>
                    <a:pt x="8830056" y="355092"/>
                  </a:lnTo>
                  <a:close/>
                </a:path>
              </a:pathLst>
            </a:custGeom>
            <a:solidFill>
              <a:srgbClr val="000000"/>
            </a:solidFill>
          </p:spPr>
          <p:txBody>
            <a:bodyPr wrap="square" lIns="0" tIns="0" rIns="0" bIns="0" rtlCol="0"/>
            <a:lstStyle/>
            <a:p>
              <a:endParaRPr/>
            </a:p>
          </p:txBody>
        </p:sp>
      </p:grpSp>
      <p:sp>
        <p:nvSpPr>
          <p:cNvPr id="36" name="object 36"/>
          <p:cNvSpPr txBox="1"/>
          <p:nvPr/>
        </p:nvSpPr>
        <p:spPr>
          <a:xfrm>
            <a:off x="4096645" y="5626861"/>
            <a:ext cx="5153660" cy="562610"/>
          </a:xfrm>
          <a:prstGeom prst="rect">
            <a:avLst/>
          </a:prstGeom>
        </p:spPr>
        <p:txBody>
          <a:bodyPr vert="horz" wrap="square" lIns="0" tIns="12700" rIns="0" bIns="0" rtlCol="0">
            <a:spAutoFit/>
          </a:bodyPr>
          <a:lstStyle/>
          <a:p>
            <a:pPr marL="12700" marR="5080">
              <a:lnSpc>
                <a:spcPct val="100600"/>
              </a:lnSpc>
              <a:spcBef>
                <a:spcPts val="100"/>
              </a:spcBef>
            </a:pPr>
            <a:r>
              <a:rPr sz="1750" spc="5" dirty="0">
                <a:latin typeface="Arial MT"/>
                <a:cs typeface="Arial MT"/>
              </a:rPr>
              <a:t>Design systems that maximize an </a:t>
            </a:r>
            <a:r>
              <a:rPr sz="1750" dirty="0">
                <a:latin typeface="Arial MT"/>
                <a:cs typeface="Arial MT"/>
              </a:rPr>
              <a:t>objective function </a:t>
            </a:r>
            <a:r>
              <a:rPr sz="1750" spc="-475" dirty="0">
                <a:latin typeface="Arial MT"/>
                <a:cs typeface="Arial MT"/>
              </a:rPr>
              <a:t> </a:t>
            </a:r>
            <a:r>
              <a:rPr sz="1750" spc="5" dirty="0">
                <a:latin typeface="Arial MT"/>
                <a:cs typeface="Arial MT"/>
              </a:rPr>
              <a:t>over</a:t>
            </a:r>
            <a:r>
              <a:rPr sz="1750" spc="-10" dirty="0">
                <a:latin typeface="Arial MT"/>
                <a:cs typeface="Arial MT"/>
              </a:rPr>
              <a:t> </a:t>
            </a:r>
            <a:r>
              <a:rPr sz="1750" spc="5" dirty="0">
                <a:latin typeface="Arial MT"/>
                <a:cs typeface="Arial MT"/>
              </a:rPr>
              <a:t>time</a:t>
            </a:r>
            <a:endParaRPr sz="1750">
              <a:latin typeface="Arial MT"/>
              <a:cs typeface="Arial MT"/>
            </a:endParaRPr>
          </a:p>
        </p:txBody>
      </p:sp>
      <p:sp>
        <p:nvSpPr>
          <p:cNvPr id="37" name="object 37"/>
          <p:cNvSpPr txBox="1"/>
          <p:nvPr/>
        </p:nvSpPr>
        <p:spPr>
          <a:xfrm>
            <a:off x="1105804" y="6264664"/>
            <a:ext cx="1210310" cy="294640"/>
          </a:xfrm>
          <a:prstGeom prst="rect">
            <a:avLst/>
          </a:prstGeom>
        </p:spPr>
        <p:txBody>
          <a:bodyPr vert="horz" wrap="square" lIns="0" tIns="13970" rIns="0" bIns="0" rtlCol="0">
            <a:spAutoFit/>
          </a:bodyPr>
          <a:lstStyle/>
          <a:p>
            <a:pPr marL="12700">
              <a:lnSpc>
                <a:spcPct val="100000"/>
              </a:lnSpc>
              <a:spcBef>
                <a:spcPts val="110"/>
              </a:spcBef>
            </a:pPr>
            <a:r>
              <a:rPr sz="1750" b="1" spc="5" dirty="0">
                <a:latin typeface="Arial"/>
                <a:cs typeface="Arial"/>
              </a:rPr>
              <a:t>Linguistics</a:t>
            </a:r>
            <a:endParaRPr sz="1750">
              <a:latin typeface="Arial"/>
              <a:cs typeface="Arial"/>
            </a:endParaRPr>
          </a:p>
        </p:txBody>
      </p:sp>
      <p:sp>
        <p:nvSpPr>
          <p:cNvPr id="38" name="object 38"/>
          <p:cNvSpPr txBox="1"/>
          <p:nvPr/>
        </p:nvSpPr>
        <p:spPr>
          <a:xfrm>
            <a:off x="4096645" y="6264664"/>
            <a:ext cx="3756025" cy="294640"/>
          </a:xfrm>
          <a:prstGeom prst="rect">
            <a:avLst/>
          </a:prstGeom>
        </p:spPr>
        <p:txBody>
          <a:bodyPr vert="horz" wrap="square" lIns="0" tIns="13970" rIns="0" bIns="0" rtlCol="0">
            <a:spAutoFit/>
          </a:bodyPr>
          <a:lstStyle/>
          <a:p>
            <a:pPr marL="12700">
              <a:lnSpc>
                <a:spcPct val="100000"/>
              </a:lnSpc>
              <a:spcBef>
                <a:spcPts val="110"/>
              </a:spcBef>
            </a:pPr>
            <a:r>
              <a:rPr sz="1750" dirty="0">
                <a:latin typeface="Arial MT"/>
                <a:cs typeface="Arial MT"/>
              </a:rPr>
              <a:t>Knowledge</a:t>
            </a:r>
            <a:r>
              <a:rPr sz="1750" spc="-10" dirty="0">
                <a:latin typeface="Arial MT"/>
                <a:cs typeface="Arial MT"/>
              </a:rPr>
              <a:t> </a:t>
            </a:r>
            <a:r>
              <a:rPr sz="1750" dirty="0">
                <a:latin typeface="Arial MT"/>
                <a:cs typeface="Arial MT"/>
              </a:rPr>
              <a:t>representation,</a:t>
            </a:r>
            <a:r>
              <a:rPr sz="1750" spc="-20" dirty="0">
                <a:latin typeface="Arial MT"/>
                <a:cs typeface="Arial MT"/>
              </a:rPr>
              <a:t> </a:t>
            </a:r>
            <a:r>
              <a:rPr sz="1750" dirty="0">
                <a:latin typeface="Arial MT"/>
                <a:cs typeface="Arial MT"/>
              </a:rPr>
              <a:t>grammars</a:t>
            </a:r>
            <a:endParaRPr sz="1750">
              <a:latin typeface="Arial MT"/>
              <a:cs typeface="Arial MT"/>
            </a:endParaRPr>
          </a:p>
        </p:txBody>
      </p:sp>
      <p:sp>
        <p:nvSpPr>
          <p:cNvPr id="39" name="object 39"/>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40" name="object 4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a:t>
            </a:fld>
            <a:endParaRPr dirty="0"/>
          </a:p>
        </p:txBody>
      </p:sp>
      <p:sp>
        <p:nvSpPr>
          <p:cNvPr id="41" name="object 4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42" name="object 42"/>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60</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6" name="Picture 5">
            <a:extLst>
              <a:ext uri="{FF2B5EF4-FFF2-40B4-BE49-F238E27FC236}">
                <a16:creationId xmlns:a16="http://schemas.microsoft.com/office/drawing/2014/main" id="{601397A4-87DC-9250-1D01-091F2EA9364D}"/>
              </a:ext>
            </a:extLst>
          </p:cNvPr>
          <p:cNvPicPr>
            <a:picLocks noChangeAspect="1"/>
          </p:cNvPicPr>
          <p:nvPr/>
        </p:nvPicPr>
        <p:blipFill>
          <a:blip r:embed="rId2"/>
          <a:stretch>
            <a:fillRect/>
          </a:stretch>
        </p:blipFill>
        <p:spPr>
          <a:xfrm>
            <a:off x="1765300" y="1567163"/>
            <a:ext cx="6494446" cy="3240444"/>
          </a:xfrm>
          <a:prstGeom prst="rect">
            <a:avLst/>
          </a:prstGeom>
        </p:spPr>
      </p:pic>
      <p:sp>
        <p:nvSpPr>
          <p:cNvPr id="7" name="TextBox 6">
            <a:extLst>
              <a:ext uri="{FF2B5EF4-FFF2-40B4-BE49-F238E27FC236}">
                <a16:creationId xmlns:a16="http://schemas.microsoft.com/office/drawing/2014/main" id="{78B568DB-E20D-D771-4B53-9202F87DAE86}"/>
              </a:ext>
            </a:extLst>
          </p:cNvPr>
          <p:cNvSpPr txBox="1"/>
          <p:nvPr/>
        </p:nvSpPr>
        <p:spPr>
          <a:xfrm>
            <a:off x="1079500" y="1187177"/>
            <a:ext cx="198120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Example 2. </a:t>
            </a:r>
          </a:p>
        </p:txBody>
      </p:sp>
      <p:sp>
        <p:nvSpPr>
          <p:cNvPr id="8" name="TextBox 7">
            <a:extLst>
              <a:ext uri="{FF2B5EF4-FFF2-40B4-BE49-F238E27FC236}">
                <a16:creationId xmlns:a16="http://schemas.microsoft.com/office/drawing/2014/main" id="{7202A4E9-9C6E-D510-4AD4-7F43286BF1D8}"/>
              </a:ext>
            </a:extLst>
          </p:cNvPr>
          <p:cNvSpPr txBox="1"/>
          <p:nvPr/>
        </p:nvSpPr>
        <p:spPr>
          <a:xfrm>
            <a:off x="1102710" y="4926786"/>
            <a:ext cx="4396390" cy="461665"/>
          </a:xfrm>
          <a:prstGeom prst="rect">
            <a:avLst/>
          </a:prstGeom>
          <a:noFill/>
        </p:spPr>
        <p:txBody>
          <a:bodyPr wrap="square" rtlCol="0">
            <a:spAutoFit/>
          </a:bodyPr>
          <a:lstStyle/>
          <a:p>
            <a:r>
              <a:rPr lang="pt-BR" sz="2400" dirty="0">
                <a:latin typeface="Times New Roman" panose="02020603050405020304" pitchFamily="18" charset="0"/>
                <a:cs typeface="Times New Roman" panose="02020603050405020304" pitchFamily="18" charset="0"/>
              </a:rPr>
              <a:t>Answer:: A, B, E, F, C, 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93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61</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38557154-73BE-5C3F-D6AD-DD40D8F6903C}"/>
              </a:ext>
            </a:extLst>
          </p:cNvPr>
          <p:cNvSpPr txBox="1"/>
          <p:nvPr/>
        </p:nvSpPr>
        <p:spPr>
          <a:xfrm>
            <a:off x="1841500" y="1045866"/>
            <a:ext cx="6248400" cy="461665"/>
          </a:xfrm>
          <a:prstGeom prst="rect">
            <a:avLst/>
          </a:prstGeom>
          <a:noFill/>
        </p:spPr>
        <p:txBody>
          <a:bodyPr wrap="square" rtlCol="0">
            <a:spAutoFit/>
          </a:bodyPr>
          <a:lstStyle/>
          <a:p>
            <a:pPr algn="ctr"/>
            <a:r>
              <a:rPr lang="en-IN" sz="2400" b="1" u="sng" dirty="0">
                <a:solidFill>
                  <a:srgbClr val="0070C0"/>
                </a:solidFill>
                <a:latin typeface="Times New Roman" panose="02020603050405020304" pitchFamily="18" charset="0"/>
                <a:cs typeface="Times New Roman" panose="02020603050405020304" pitchFamily="18" charset="0"/>
              </a:rPr>
              <a:t>Difference between BFS and DFS </a:t>
            </a:r>
          </a:p>
        </p:txBody>
      </p:sp>
      <p:graphicFrame>
        <p:nvGraphicFramePr>
          <p:cNvPr id="6" name="Table 6">
            <a:extLst>
              <a:ext uri="{FF2B5EF4-FFF2-40B4-BE49-F238E27FC236}">
                <a16:creationId xmlns:a16="http://schemas.microsoft.com/office/drawing/2014/main" id="{AD7FF04F-60D2-2F61-F807-CB4E3A981FF5}"/>
              </a:ext>
            </a:extLst>
          </p:cNvPr>
          <p:cNvGraphicFramePr>
            <a:graphicFrameLocks noGrp="1"/>
          </p:cNvGraphicFramePr>
          <p:nvPr>
            <p:extLst>
              <p:ext uri="{D42A27DB-BD31-4B8C-83A1-F6EECF244321}">
                <p14:modId xmlns:p14="http://schemas.microsoft.com/office/powerpoint/2010/main" val="1557258911"/>
              </p:ext>
            </p:extLst>
          </p:nvPr>
        </p:nvGraphicFramePr>
        <p:xfrm>
          <a:off x="698500" y="1745550"/>
          <a:ext cx="9829800" cy="30327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727758531"/>
                    </a:ext>
                  </a:extLst>
                </a:gridCol>
                <a:gridCol w="4191000">
                  <a:extLst>
                    <a:ext uri="{9D8B030D-6E8A-4147-A177-3AD203B41FA5}">
                      <a16:colId xmlns:a16="http://schemas.microsoft.com/office/drawing/2014/main" val="1155655723"/>
                    </a:ext>
                  </a:extLst>
                </a:gridCol>
                <a:gridCol w="3886200">
                  <a:extLst>
                    <a:ext uri="{9D8B030D-6E8A-4147-A177-3AD203B41FA5}">
                      <a16:colId xmlns:a16="http://schemas.microsoft.com/office/drawing/2014/main" val="2357787881"/>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Parameter </a:t>
                      </a:r>
                    </a:p>
                  </a:txBody>
                  <a:tcPr/>
                </a:tc>
                <a:tc>
                  <a:txBody>
                    <a:bodyPr/>
                    <a:lstStyle/>
                    <a:p>
                      <a:pPr algn="ctr"/>
                      <a:r>
                        <a:rPr lang="en-IN" dirty="0">
                          <a:latin typeface="Times New Roman" panose="02020603050405020304" pitchFamily="18" charset="0"/>
                          <a:cs typeface="Times New Roman" panose="02020603050405020304" pitchFamily="18" charset="0"/>
                        </a:rPr>
                        <a:t>BFS </a:t>
                      </a:r>
                    </a:p>
                  </a:txBody>
                  <a:tcPr/>
                </a:tc>
                <a:tc>
                  <a:txBody>
                    <a:bodyPr/>
                    <a:lstStyle/>
                    <a:p>
                      <a:pPr algn="ctr"/>
                      <a:r>
                        <a:rPr lang="en-IN" dirty="0">
                          <a:latin typeface="Times New Roman" panose="02020603050405020304" pitchFamily="18" charset="0"/>
                          <a:cs typeface="Times New Roman" panose="02020603050405020304" pitchFamily="18" charset="0"/>
                        </a:rPr>
                        <a:t>DFS </a:t>
                      </a:r>
                    </a:p>
                  </a:txBody>
                  <a:tcPr/>
                </a:tc>
                <a:extLst>
                  <a:ext uri="{0D108BD9-81ED-4DB2-BD59-A6C34878D82A}">
                    <a16:rowId xmlns:a16="http://schemas.microsoft.com/office/drawing/2014/main" val="1540980590"/>
                  </a:ext>
                </a:extLst>
              </a:tr>
              <a:tr h="370840">
                <a:tc>
                  <a:txBody>
                    <a:bodyPr/>
                    <a:lstStyle/>
                    <a:p>
                      <a:pPr algn="ctr"/>
                      <a:r>
                        <a:rPr lang="en-IN" b="1" i="0" dirty="0">
                          <a:solidFill>
                            <a:srgbClr val="273239"/>
                          </a:solidFill>
                          <a:effectLst/>
                          <a:latin typeface="Times New Roman" panose="02020603050405020304" pitchFamily="18" charset="0"/>
                          <a:cs typeface="Times New Roman" panose="02020603050405020304" pitchFamily="18" charset="0"/>
                        </a:rPr>
                        <a:t>Approach used</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0" i="0" dirty="0">
                          <a:solidFill>
                            <a:srgbClr val="273239"/>
                          </a:solidFill>
                          <a:effectLst/>
                          <a:latin typeface="Times New Roman" panose="02020603050405020304" pitchFamily="18" charset="0"/>
                          <a:cs typeface="Times New Roman" panose="02020603050405020304" pitchFamily="18" charset="0"/>
                        </a:rPr>
                        <a:t>It works on the concept of FIFO (First In First Out). </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i="0" dirty="0">
                          <a:solidFill>
                            <a:schemeClr val="dk1"/>
                          </a:solidFill>
                          <a:effectLst/>
                          <a:latin typeface="Times New Roman" panose="02020603050405020304" pitchFamily="18" charset="0"/>
                          <a:ea typeface="+mn-ea"/>
                          <a:cs typeface="Times New Roman" panose="02020603050405020304" pitchFamily="18" charset="0"/>
                        </a:rPr>
                        <a:t>It works on the concept of LIFO (Last In First Out).</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799530"/>
                  </a:ext>
                </a:extLst>
              </a:tr>
              <a:tr h="370840">
                <a:tc>
                  <a:txBody>
                    <a:bodyPr/>
                    <a:lstStyle/>
                    <a:p>
                      <a:pPr marL="0" algn="ctr"/>
                      <a:r>
                        <a:rPr lang="en-IN" b="1" i="0" dirty="0">
                          <a:solidFill>
                            <a:srgbClr val="273239"/>
                          </a:solidFill>
                          <a:effectLst/>
                          <a:latin typeface="Times New Roman" panose="02020603050405020304" pitchFamily="18" charset="0"/>
                          <a:ea typeface="+mn-ea"/>
                          <a:cs typeface="Times New Roman" panose="02020603050405020304" pitchFamily="18" charset="0"/>
                        </a:rPr>
                        <a:t>Suitable for</a:t>
                      </a:r>
                    </a:p>
                  </a:txBody>
                  <a:tcPr/>
                </a:tc>
                <a:tc>
                  <a:txBody>
                    <a:bodyPr/>
                    <a:lstStyle/>
                    <a:p>
                      <a:pPr algn="ctr"/>
                      <a:r>
                        <a:rPr lang="en-US" b="0" i="0" dirty="0">
                          <a:solidFill>
                            <a:schemeClr val="dk1"/>
                          </a:solidFill>
                          <a:effectLst/>
                          <a:latin typeface="Times New Roman" panose="02020603050405020304" pitchFamily="18" charset="0"/>
                          <a:ea typeface="+mn-ea"/>
                          <a:cs typeface="Times New Roman" panose="02020603050405020304" pitchFamily="18" charset="0"/>
                        </a:rPr>
                        <a:t>Searching vertices closer to the given source.</a:t>
                      </a:r>
                      <a:endParaRPr lang="en-IN" b="0" dirty="0">
                        <a:latin typeface="Times New Roman" panose="02020603050405020304" pitchFamily="18" charset="0"/>
                        <a:cs typeface="Times New Roman" panose="02020603050405020304" pitchFamily="18" charset="0"/>
                      </a:endParaRPr>
                    </a:p>
                  </a:txBody>
                  <a:tcPr/>
                </a:tc>
                <a:tc>
                  <a:txBody>
                    <a:bodyPr/>
                    <a:lstStyle/>
                    <a:p>
                      <a:pPr algn="ctr"/>
                      <a:r>
                        <a:rPr lang="en-US" b="0" i="0" dirty="0">
                          <a:solidFill>
                            <a:srgbClr val="273239"/>
                          </a:solidFill>
                          <a:effectLst/>
                          <a:latin typeface="Times New Roman" panose="02020603050405020304" pitchFamily="18" charset="0"/>
                          <a:cs typeface="Times New Roman" panose="02020603050405020304" pitchFamily="18" charset="0"/>
                        </a:rPr>
                        <a:t>When there are solutions away from source.</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669627"/>
                  </a:ext>
                </a:extLst>
              </a:tr>
              <a:tr h="370840">
                <a:tc>
                  <a:txBody>
                    <a:bodyPr/>
                    <a:lstStyle/>
                    <a:p>
                      <a:pPr algn="ctr"/>
                      <a:r>
                        <a:rPr lang="en-IN" b="1" dirty="0">
                          <a:latin typeface="Times New Roman" panose="02020603050405020304" pitchFamily="18" charset="0"/>
                          <a:cs typeface="Times New Roman" panose="02020603050405020304" pitchFamily="18" charset="0"/>
                        </a:rPr>
                        <a:t>Memory </a:t>
                      </a:r>
                    </a:p>
                  </a:txBody>
                  <a:tcPr/>
                </a:tc>
                <a:tc>
                  <a:txBody>
                    <a:bodyPr/>
                    <a:lstStyle/>
                    <a:p>
                      <a:pPr algn="ctr"/>
                      <a:r>
                        <a:rPr lang="en-IN" b="0" dirty="0">
                          <a:latin typeface="Times New Roman" panose="02020603050405020304" pitchFamily="18" charset="0"/>
                          <a:cs typeface="Times New Roman" panose="02020603050405020304" pitchFamily="18" charset="0"/>
                        </a:rPr>
                        <a:t>Requires more memory. </a:t>
                      </a:r>
                    </a:p>
                  </a:txBody>
                  <a:tcPr/>
                </a:tc>
                <a:tc>
                  <a:txBody>
                    <a:bodyPr/>
                    <a:lstStyle/>
                    <a:p>
                      <a:pPr algn="ctr"/>
                      <a:r>
                        <a:rPr lang="en-IN" b="0" dirty="0">
                          <a:latin typeface="Times New Roman" panose="02020603050405020304" pitchFamily="18" charset="0"/>
                          <a:cs typeface="Times New Roman" panose="02020603050405020304" pitchFamily="18" charset="0"/>
                        </a:rPr>
                        <a:t>Requires less memory. </a:t>
                      </a:r>
                    </a:p>
                  </a:txBody>
                  <a:tcPr/>
                </a:tc>
                <a:extLst>
                  <a:ext uri="{0D108BD9-81ED-4DB2-BD59-A6C34878D82A}">
                    <a16:rowId xmlns:a16="http://schemas.microsoft.com/office/drawing/2014/main" val="843949473"/>
                  </a:ext>
                </a:extLst>
              </a:tr>
              <a:tr h="370840">
                <a:tc>
                  <a:txBody>
                    <a:bodyPr/>
                    <a:lstStyle/>
                    <a:p>
                      <a:pPr algn="ctr"/>
                      <a:r>
                        <a:rPr lang="en-IN" b="1" i="0" dirty="0">
                          <a:solidFill>
                            <a:schemeClr val="dk1"/>
                          </a:solidFill>
                          <a:effectLst/>
                          <a:latin typeface="Times New Roman" panose="02020603050405020304" pitchFamily="18" charset="0"/>
                          <a:ea typeface="+mn-ea"/>
                          <a:cs typeface="Times New Roman" panose="02020603050405020304" pitchFamily="18" charset="0"/>
                        </a:rPr>
                        <a:t>Speed</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0" dirty="0">
                          <a:latin typeface="Times New Roman" panose="02020603050405020304" pitchFamily="18" charset="0"/>
                          <a:cs typeface="Times New Roman" panose="02020603050405020304" pitchFamily="18" charset="0"/>
                        </a:rPr>
                        <a:t>Slow </a:t>
                      </a:r>
                    </a:p>
                  </a:txBody>
                  <a:tcPr/>
                </a:tc>
                <a:tc>
                  <a:txBody>
                    <a:bodyPr/>
                    <a:lstStyle/>
                    <a:p>
                      <a:pPr algn="ctr"/>
                      <a:r>
                        <a:rPr lang="en-IN" b="0" dirty="0">
                          <a:latin typeface="Times New Roman" panose="02020603050405020304" pitchFamily="18" charset="0"/>
                          <a:cs typeface="Times New Roman" panose="02020603050405020304" pitchFamily="18" charset="0"/>
                        </a:rPr>
                        <a:t>Fast </a:t>
                      </a:r>
                    </a:p>
                  </a:txBody>
                  <a:tcPr/>
                </a:tc>
                <a:extLst>
                  <a:ext uri="{0D108BD9-81ED-4DB2-BD59-A6C34878D82A}">
                    <a16:rowId xmlns:a16="http://schemas.microsoft.com/office/drawing/2014/main" val="2227043777"/>
                  </a:ext>
                </a:extLst>
              </a:tr>
              <a:tr h="370840">
                <a:tc>
                  <a:txBody>
                    <a:bodyPr/>
                    <a:lstStyle/>
                    <a:p>
                      <a:pPr marL="0" algn="ctr"/>
                      <a:r>
                        <a:rPr lang="en-IN" b="1" i="0" dirty="0">
                          <a:solidFill>
                            <a:schemeClr val="dk1"/>
                          </a:solidFill>
                          <a:effectLst/>
                          <a:latin typeface="Times New Roman" panose="02020603050405020304" pitchFamily="18" charset="0"/>
                          <a:ea typeface="+mn-ea"/>
                          <a:cs typeface="Times New Roman" panose="02020603050405020304" pitchFamily="18" charset="0"/>
                        </a:rPr>
                        <a:t>Data Structure</a:t>
                      </a:r>
                    </a:p>
                  </a:txBody>
                  <a:tcPr/>
                </a:tc>
                <a:tc>
                  <a:txBody>
                    <a:bodyPr/>
                    <a:lstStyle/>
                    <a:p>
                      <a:pPr algn="ctr"/>
                      <a:r>
                        <a:rPr lang="en-US" b="0" dirty="0">
                          <a:solidFill>
                            <a:schemeClr val="dk1"/>
                          </a:solidFill>
                          <a:latin typeface="Times New Roman" panose="02020603050405020304" pitchFamily="18" charset="0"/>
                          <a:ea typeface="+mn-ea"/>
                          <a:cs typeface="Times New Roman" panose="02020603050405020304" pitchFamily="18" charset="0"/>
                        </a:rPr>
                        <a:t>Uses Queue data structure for finding the shortest path.</a:t>
                      </a:r>
                      <a:endParaRPr lang="en-IN" b="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IN" b="0" dirty="0">
                          <a:solidFill>
                            <a:schemeClr val="dk1"/>
                          </a:solidFill>
                          <a:latin typeface="Times New Roman" panose="02020603050405020304" pitchFamily="18" charset="0"/>
                          <a:ea typeface="+mn-ea"/>
                          <a:cs typeface="Times New Roman" panose="02020603050405020304" pitchFamily="18" charset="0"/>
                        </a:rPr>
                        <a:t>Uses Stack data structure.</a:t>
                      </a:r>
                    </a:p>
                  </a:txBody>
                  <a:tcPr/>
                </a:tc>
                <a:extLst>
                  <a:ext uri="{0D108BD9-81ED-4DB2-BD59-A6C34878D82A}">
                    <a16:rowId xmlns:a16="http://schemas.microsoft.com/office/drawing/2014/main" val="2021337920"/>
                  </a:ext>
                </a:extLst>
              </a:tr>
            </a:tbl>
          </a:graphicData>
        </a:graphic>
      </p:graphicFrame>
    </p:spTree>
    <p:extLst>
      <p:ext uri="{BB962C8B-B14F-4D97-AF65-F5344CB8AC3E}">
        <p14:creationId xmlns:p14="http://schemas.microsoft.com/office/powerpoint/2010/main" val="10488178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62</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1901332F-6C59-6F06-393A-4C57C76C4AC3}"/>
              </a:ext>
            </a:extLst>
          </p:cNvPr>
          <p:cNvSpPr txBox="1"/>
          <p:nvPr/>
        </p:nvSpPr>
        <p:spPr>
          <a:xfrm>
            <a:off x="382824" y="915161"/>
            <a:ext cx="9771058" cy="6421758"/>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    </a:t>
            </a:r>
          </a:p>
          <a:p>
            <a:pPr algn="ctr"/>
            <a:r>
              <a:rPr lang="en-IN" sz="2200" u="sng" dirty="0">
                <a:solidFill>
                  <a:srgbClr val="7030A0"/>
                </a:solidFill>
                <a:latin typeface="Times New Roman" panose="02020603050405020304" pitchFamily="18" charset="0"/>
                <a:cs typeface="Times New Roman" panose="02020603050405020304" pitchFamily="18" charset="0"/>
              </a:rPr>
              <a:t>Uniform-cost Search Algorithm:</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Uniform-cost search is a searching algorithm used for traversing a weighted tree or graph.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algorithm comes into play when a different cost is available for each edge.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primary goal of the uniform-cost search is to find a path to the goal node which has the lowest cumulative cost.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Uniform-cost search expands nodes according to their path costs from the root node.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is implemented by the priority queue.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Uniform cost search is equivalent to BFS algorithm if the path cost of all edges is the same.</a:t>
            </a:r>
          </a:p>
          <a:p>
            <a:pPr marL="342900" indent="-342900" algn="just">
              <a:lnSpc>
                <a:spcPct val="20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3468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63</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293DDB23-2267-DC3C-4BF2-04A4C5517F3F}"/>
              </a:ext>
            </a:extLst>
          </p:cNvPr>
          <p:cNvSpPr txBox="1"/>
          <p:nvPr/>
        </p:nvSpPr>
        <p:spPr>
          <a:xfrm>
            <a:off x="901576" y="1255883"/>
            <a:ext cx="9017124" cy="5078313"/>
          </a:xfrm>
          <a:prstGeom prst="rect">
            <a:avLst/>
          </a:prstGeom>
          <a:noFill/>
        </p:spPr>
        <p:txBody>
          <a:bodyPr wrap="square" rtlCol="0">
            <a:spAutoFit/>
          </a:bodyPr>
          <a:lstStyle/>
          <a:p>
            <a:pPr algn="just"/>
            <a:r>
              <a:rPr lang="en-IN" sz="2400" b="1" u="sng" dirty="0">
                <a:solidFill>
                  <a:srgbClr val="7030A0"/>
                </a:solidFill>
                <a:latin typeface="Times New Roman" panose="02020603050405020304" pitchFamily="18" charset="0"/>
                <a:cs typeface="Times New Roman" panose="02020603050405020304" pitchFamily="18" charset="0"/>
              </a:rPr>
              <a:t>Advantages:</a:t>
            </a:r>
          </a:p>
          <a:p>
            <a:pPr algn="just"/>
            <a:endParaRPr lang="en-IN" sz="2400" b="1" u="sng" dirty="0">
              <a:solidFill>
                <a:srgbClr val="7030A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Uniform cost search is optimal because at every state the path with the least cost is chosen.</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IN" sz="2400" b="1" u="sng" dirty="0">
                <a:solidFill>
                  <a:srgbClr val="7030A0"/>
                </a:solidFill>
                <a:latin typeface="Times New Roman" panose="02020603050405020304" pitchFamily="18" charset="0"/>
                <a:cs typeface="Times New Roman" panose="02020603050405020304" pitchFamily="18" charset="0"/>
              </a:rPr>
              <a:t>Disadvantages:</a:t>
            </a:r>
          </a:p>
          <a:p>
            <a:pPr algn="just"/>
            <a:endParaRPr lang="en-IN" sz="2400" b="1" u="sng" dirty="0">
              <a:solidFill>
                <a:srgbClr val="7030A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does not care about the number of steps involve in searching and only concerned about path cost. Due to which this algorithm may be stuck in an infinite loop.</a:t>
            </a: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146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64</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27F9FD67-DB95-8E19-C16C-F7162EFE91C8}"/>
              </a:ext>
            </a:extLst>
          </p:cNvPr>
          <p:cNvSpPr txBox="1"/>
          <p:nvPr/>
        </p:nvSpPr>
        <p:spPr>
          <a:xfrm>
            <a:off x="640449" y="1190625"/>
            <a:ext cx="9071633" cy="3785652"/>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How Uniform Cost Search Works?</a:t>
            </a:r>
          </a:p>
          <a:p>
            <a:endParaRPr lang="en-US" sz="2400" b="1" u="sng" dirty="0">
              <a:latin typeface="Times New Roman" panose="02020603050405020304" pitchFamily="18" charset="0"/>
              <a:cs typeface="Times New Roman" panose="02020603050405020304" pitchFamily="18" charset="0"/>
            </a:endParaRPr>
          </a:p>
          <a:p>
            <a:r>
              <a:rPr lang="en-US" sz="2400" i="0" dirty="0">
                <a:solidFill>
                  <a:srgbClr val="555555"/>
                </a:solidFill>
                <a:effectLst/>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Insert the root into the queue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i="0" dirty="0">
                <a:effectLst/>
                <a:latin typeface="Times New Roman" panose="02020603050405020304" pitchFamily="18" charset="0"/>
                <a:cs typeface="Times New Roman" panose="02020603050405020304" pitchFamily="18" charset="0"/>
              </a:rPr>
              <a:t>While the queue is not empty</a:t>
            </a:r>
            <a:br>
              <a:rPr lang="en-US" sz="2400" dirty="0">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      Dequeue the maximum priority element from the queue</a:t>
            </a:r>
            <a:br>
              <a:rPr lang="en-US" sz="2400" dirty="0">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      (If priorities are same, alphabetically smaller path is chosen)</a:t>
            </a:r>
            <a:br>
              <a:rPr lang="en-US" sz="2400" dirty="0">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      If the path is ending in the goal state, print the path and exit</a:t>
            </a:r>
            <a:br>
              <a:rPr lang="en-US" sz="2400" dirty="0">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      Else</a:t>
            </a:r>
            <a:br>
              <a:rPr lang="en-US" sz="2400" dirty="0">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            Insert all the children of the dequeued element, with the cumulative costs as priority</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F0E5D1B-03D5-A81E-2985-85C4C5497C3B}"/>
              </a:ext>
            </a:extLst>
          </p:cNvPr>
          <p:cNvPicPr>
            <a:picLocks noChangeAspect="1"/>
          </p:cNvPicPr>
          <p:nvPr/>
        </p:nvPicPr>
        <p:blipFill>
          <a:blip r:embed="rId2"/>
          <a:stretch>
            <a:fillRect/>
          </a:stretch>
        </p:blipFill>
        <p:spPr>
          <a:xfrm>
            <a:off x="5597024" y="4662992"/>
            <a:ext cx="4598180" cy="2379889"/>
          </a:xfrm>
          <a:prstGeom prst="rect">
            <a:avLst/>
          </a:prstGeom>
        </p:spPr>
      </p:pic>
    </p:spTree>
    <p:extLst>
      <p:ext uri="{BB962C8B-B14F-4D97-AF65-F5344CB8AC3E}">
        <p14:creationId xmlns:p14="http://schemas.microsoft.com/office/powerpoint/2010/main" val="41007938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65</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10" name="Picture 9">
            <a:extLst>
              <a:ext uri="{FF2B5EF4-FFF2-40B4-BE49-F238E27FC236}">
                <a16:creationId xmlns:a16="http://schemas.microsoft.com/office/drawing/2014/main" id="{67579A06-62E1-D806-D350-DC7D653C710C}"/>
              </a:ext>
            </a:extLst>
          </p:cNvPr>
          <p:cNvPicPr>
            <a:picLocks noChangeAspect="1"/>
          </p:cNvPicPr>
          <p:nvPr/>
        </p:nvPicPr>
        <p:blipFill>
          <a:blip r:embed="rId2"/>
          <a:stretch>
            <a:fillRect/>
          </a:stretch>
        </p:blipFill>
        <p:spPr>
          <a:xfrm>
            <a:off x="521406" y="1343025"/>
            <a:ext cx="4063294" cy="4245777"/>
          </a:xfrm>
          <a:prstGeom prst="rect">
            <a:avLst/>
          </a:prstGeom>
        </p:spPr>
      </p:pic>
      <p:sp>
        <p:nvSpPr>
          <p:cNvPr id="11" name="TextBox 10">
            <a:extLst>
              <a:ext uri="{FF2B5EF4-FFF2-40B4-BE49-F238E27FC236}">
                <a16:creationId xmlns:a16="http://schemas.microsoft.com/office/drawing/2014/main" id="{6B2F42D0-1E1E-B5FB-69B6-3517D9FFB927}"/>
              </a:ext>
            </a:extLst>
          </p:cNvPr>
          <p:cNvSpPr txBox="1"/>
          <p:nvPr/>
        </p:nvSpPr>
        <p:spPr>
          <a:xfrm>
            <a:off x="4576379" y="1520177"/>
            <a:ext cx="32004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Initialization: { [ S , 0 ] }</a:t>
            </a:r>
          </a:p>
        </p:txBody>
      </p:sp>
      <p:sp>
        <p:nvSpPr>
          <p:cNvPr id="12" name="TextBox 11">
            <a:extLst>
              <a:ext uri="{FF2B5EF4-FFF2-40B4-BE49-F238E27FC236}">
                <a16:creationId xmlns:a16="http://schemas.microsoft.com/office/drawing/2014/main" id="{30655554-D677-E712-D1B5-4E2BE05F5211}"/>
              </a:ext>
            </a:extLst>
          </p:cNvPr>
          <p:cNvSpPr txBox="1"/>
          <p:nvPr/>
        </p:nvSpPr>
        <p:spPr>
          <a:xfrm>
            <a:off x="4576378" y="2066661"/>
            <a:ext cx="534232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Iteration 1: { [ S-&gt;A , 1 ] , [ S-&gt;G , 12 ] }</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9531F48-C6FC-293B-1FB5-7512D49ED8C6}"/>
              </a:ext>
            </a:extLst>
          </p:cNvPr>
          <p:cNvSpPr txBox="1"/>
          <p:nvPr/>
        </p:nvSpPr>
        <p:spPr>
          <a:xfrm>
            <a:off x="4565430" y="2613145"/>
            <a:ext cx="588667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Iteration 2: { [ S-&gt;A-&gt;C , 2 ] , [ S-&gt;A-&gt;B , 4 ] , [ S-&gt;G , 12] }</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850E5B9-C48D-2037-5FF8-639B74D54DA5}"/>
              </a:ext>
            </a:extLst>
          </p:cNvPr>
          <p:cNvSpPr txBox="1"/>
          <p:nvPr/>
        </p:nvSpPr>
        <p:spPr>
          <a:xfrm>
            <a:off x="4584700" y="3373393"/>
            <a:ext cx="588667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Iteration 3: { [ S-&gt;A-&gt;C-&gt;D , 3 ] , [ S-&gt;A-&gt;B , 4 ] , [ S-&gt;A-&gt;C-&gt;G , 4 ] , [ S-&gt;G , 12 ] }</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3A3C515-687D-408E-3C21-06F4AEF0B476}"/>
              </a:ext>
            </a:extLst>
          </p:cNvPr>
          <p:cNvSpPr txBox="1"/>
          <p:nvPr/>
        </p:nvSpPr>
        <p:spPr>
          <a:xfrm>
            <a:off x="4575065" y="4164855"/>
            <a:ext cx="588667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Iteration 4: { [ S-&gt;A-&gt;B , 4 ] , [ S-&gt;A-&gt;C-&gt;G , 4 ] , [ S-&gt;A-&gt;C-&gt;D-&gt;G , 6 ] , [ S-&gt;G , 12 ] }</a:t>
            </a:r>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32900E5-ECF0-0161-A2FF-EDBFB8982E51}"/>
              </a:ext>
            </a:extLst>
          </p:cNvPr>
          <p:cNvSpPr txBox="1"/>
          <p:nvPr/>
        </p:nvSpPr>
        <p:spPr>
          <a:xfrm>
            <a:off x="4565429" y="5061475"/>
            <a:ext cx="5886671"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Iteration 5: { [ S-&gt;A-&gt;C-&gt;G , 4 ] , [ S-&gt;A-&gt;C-&gt;D-&gt;G , 6 ] , [ S-&gt;A-&gt;B-&gt;D , 7 ] , [ S-&gt;G , 12 ] }</a:t>
            </a:r>
            <a:endParaRPr lang="en-IN" sz="2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A4B80DE-BF8A-8BD1-320A-A956CD9A6AF8}"/>
              </a:ext>
            </a:extLst>
          </p:cNvPr>
          <p:cNvSpPr txBox="1"/>
          <p:nvPr/>
        </p:nvSpPr>
        <p:spPr>
          <a:xfrm>
            <a:off x="4565428" y="5922467"/>
            <a:ext cx="5886671" cy="400110"/>
          </a:xfrm>
          <a:prstGeom prst="rect">
            <a:avLst/>
          </a:prstGeom>
          <a:noFill/>
        </p:spPr>
        <p:txBody>
          <a:bodyPr wrap="square" rtlCol="0">
            <a:spAutoFit/>
          </a:bodyPr>
          <a:lstStyle/>
          <a:p>
            <a:r>
              <a:rPr lang="en-US" sz="2000" dirty="0">
                <a:solidFill>
                  <a:srgbClr val="7030A0"/>
                </a:solidFill>
                <a:latin typeface="Times New Roman" panose="02020603050405020304" pitchFamily="18" charset="0"/>
                <a:cs typeface="Times New Roman" panose="02020603050405020304" pitchFamily="18" charset="0"/>
              </a:rPr>
              <a:t>Iteration 6 gives the final output as S-&gt;A-&gt;C-&gt;G.</a:t>
            </a:r>
            <a:endParaRPr lang="en-IN"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4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66</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6" name="Picture 5">
            <a:extLst>
              <a:ext uri="{FF2B5EF4-FFF2-40B4-BE49-F238E27FC236}">
                <a16:creationId xmlns:a16="http://schemas.microsoft.com/office/drawing/2014/main" id="{F5F20447-14AE-8C24-4E49-89CBDD6E2C03}"/>
              </a:ext>
            </a:extLst>
          </p:cNvPr>
          <p:cNvPicPr>
            <a:picLocks noChangeAspect="1"/>
          </p:cNvPicPr>
          <p:nvPr/>
        </p:nvPicPr>
        <p:blipFill>
          <a:blip r:embed="rId2"/>
          <a:stretch>
            <a:fillRect/>
          </a:stretch>
        </p:blipFill>
        <p:spPr>
          <a:xfrm>
            <a:off x="1123557" y="1113348"/>
            <a:ext cx="8055085" cy="5203191"/>
          </a:xfrm>
          <a:prstGeom prst="rect">
            <a:avLst/>
          </a:prstGeom>
        </p:spPr>
      </p:pic>
    </p:spTree>
    <p:extLst>
      <p:ext uri="{BB962C8B-B14F-4D97-AF65-F5344CB8AC3E}">
        <p14:creationId xmlns:p14="http://schemas.microsoft.com/office/powerpoint/2010/main" val="37190491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67</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1425FD65-F196-C082-A773-3BEC62DC72EF}"/>
              </a:ext>
            </a:extLst>
          </p:cNvPr>
          <p:cNvSpPr txBox="1"/>
          <p:nvPr/>
        </p:nvSpPr>
        <p:spPr>
          <a:xfrm>
            <a:off x="382824" y="915161"/>
            <a:ext cx="9771058" cy="5786969"/>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    </a:t>
            </a:r>
          </a:p>
          <a:p>
            <a:pPr algn="ctr"/>
            <a:r>
              <a:rPr lang="en-IN" sz="2200" u="sng" dirty="0">
                <a:solidFill>
                  <a:srgbClr val="7030A0"/>
                </a:solidFill>
                <a:latin typeface="Times New Roman" panose="02020603050405020304" pitchFamily="18" charset="0"/>
                <a:cs typeface="Times New Roman" panose="02020603050405020304" pitchFamily="18" charset="0"/>
              </a:rPr>
              <a:t>Depth-Limited Search Algorithm:</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depth-limited search algorithm is similar to depth-first search with a predetermined limit.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Depth-limited search can solve the drawback of the infinite path in the Depth-first search.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this algorithm, the node at the depth limit will treat as it has no successor nodes further.</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Depth-limited search can be terminated with two Conditions of failure:</a:t>
            </a:r>
          </a:p>
          <a:p>
            <a:pPr algn="just">
              <a:lnSpc>
                <a:spcPct val="150000"/>
              </a:lnSpc>
            </a:pPr>
            <a:r>
              <a:rPr lang="en-US" sz="2200" dirty="0">
                <a:latin typeface="Times New Roman" panose="02020603050405020304" pitchFamily="18" charset="0"/>
                <a:cs typeface="Times New Roman" panose="02020603050405020304" pitchFamily="18" charset="0"/>
              </a:rPr>
              <a:t>      (i) Standard failure value: It indicates that problem does not have any solution.</a:t>
            </a:r>
          </a:p>
          <a:p>
            <a:pPr algn="just">
              <a:lnSpc>
                <a:spcPct val="150000"/>
              </a:lnSpc>
            </a:pPr>
            <a:r>
              <a:rPr lang="en-US" sz="2200" dirty="0">
                <a:latin typeface="Times New Roman" panose="02020603050405020304" pitchFamily="18" charset="0"/>
                <a:cs typeface="Times New Roman" panose="02020603050405020304" pitchFamily="18" charset="0"/>
              </a:rPr>
              <a:t>      (ii) Cutoff failure value: It defines no solution for the problem within a given          	depth limit.</a:t>
            </a:r>
          </a:p>
        </p:txBody>
      </p:sp>
    </p:spTree>
    <p:extLst>
      <p:ext uri="{BB962C8B-B14F-4D97-AF65-F5344CB8AC3E}">
        <p14:creationId xmlns:p14="http://schemas.microsoft.com/office/powerpoint/2010/main" val="15252502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68</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686F3CB4-931D-81B1-DB16-5849137B52BF}"/>
              </a:ext>
            </a:extLst>
          </p:cNvPr>
          <p:cNvSpPr txBox="1"/>
          <p:nvPr/>
        </p:nvSpPr>
        <p:spPr>
          <a:xfrm>
            <a:off x="825892" y="1470606"/>
            <a:ext cx="9867508" cy="3611566"/>
          </a:xfrm>
          <a:prstGeom prst="rect">
            <a:avLst/>
          </a:prstGeom>
          <a:noFill/>
        </p:spPr>
        <p:txBody>
          <a:bodyPr wrap="square">
            <a:spAutoFit/>
          </a:bodyPr>
          <a:lstStyle/>
          <a:p>
            <a:r>
              <a:rPr lang="en-US" sz="2400" b="1" u="sng" dirty="0">
                <a:solidFill>
                  <a:srgbClr val="7030A0"/>
                </a:solidFill>
                <a:latin typeface="Times New Roman" panose="02020603050405020304" pitchFamily="18" charset="0"/>
                <a:cs typeface="Times New Roman" panose="02020603050405020304" pitchFamily="18" charset="0"/>
              </a:rPr>
              <a:t>Advantages: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Depth-limited search is Memory efficient.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IN" sz="2400" b="1" u="sng" dirty="0">
                <a:solidFill>
                  <a:srgbClr val="7030A0"/>
                </a:solidFill>
                <a:latin typeface="Times New Roman" panose="02020603050405020304" pitchFamily="18" charset="0"/>
                <a:cs typeface="Times New Roman" panose="02020603050405020304" pitchFamily="18" charset="0"/>
              </a:rPr>
              <a:t>Disadvantages: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Depth-limited search also has a disadvantage of incompleteness.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may not be optimal if the problem has more than one solution.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2646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69</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6" name="Picture 5">
            <a:extLst>
              <a:ext uri="{FF2B5EF4-FFF2-40B4-BE49-F238E27FC236}">
                <a16:creationId xmlns:a16="http://schemas.microsoft.com/office/drawing/2014/main" id="{3E8F3374-EC5B-8C38-E435-6C7A250A833A}"/>
              </a:ext>
            </a:extLst>
          </p:cNvPr>
          <p:cNvPicPr>
            <a:picLocks noChangeAspect="1"/>
          </p:cNvPicPr>
          <p:nvPr/>
        </p:nvPicPr>
        <p:blipFill>
          <a:blip r:embed="rId2"/>
          <a:stretch>
            <a:fillRect/>
          </a:stretch>
        </p:blipFill>
        <p:spPr>
          <a:xfrm>
            <a:off x="710651" y="1174147"/>
            <a:ext cx="9007781" cy="5404669"/>
          </a:xfrm>
          <a:prstGeom prst="rect">
            <a:avLst/>
          </a:prstGeom>
        </p:spPr>
      </p:pic>
    </p:spTree>
    <p:extLst>
      <p:ext uri="{BB962C8B-B14F-4D97-AF65-F5344CB8AC3E}">
        <p14:creationId xmlns:p14="http://schemas.microsoft.com/office/powerpoint/2010/main" val="240135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0513" y="24637"/>
            <a:ext cx="4610735" cy="764540"/>
          </a:xfrm>
          <a:prstGeom prst="rect">
            <a:avLst/>
          </a:prstGeom>
        </p:spPr>
        <p:txBody>
          <a:bodyPr vert="horz" wrap="square" lIns="0" tIns="12065" rIns="0" bIns="0" rtlCol="0">
            <a:spAutoFit/>
          </a:bodyPr>
          <a:lstStyle/>
          <a:p>
            <a:pPr marL="12700">
              <a:lnSpc>
                <a:spcPct val="100000"/>
              </a:lnSpc>
              <a:spcBef>
                <a:spcPts val="95"/>
              </a:spcBef>
            </a:pPr>
            <a:r>
              <a:rPr sz="4850" spc="-10" dirty="0"/>
              <a:t>Prehistory</a:t>
            </a:r>
            <a:r>
              <a:rPr sz="4850" spc="-20" dirty="0"/>
              <a:t> </a:t>
            </a:r>
            <a:r>
              <a:rPr sz="4850" spc="-5" dirty="0"/>
              <a:t>of</a:t>
            </a:r>
            <a:r>
              <a:rPr sz="4850" spc="-15" dirty="0"/>
              <a:t> </a:t>
            </a:r>
            <a:r>
              <a:rPr sz="4850" spc="-10" dirty="0"/>
              <a:t>AI</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73"/>
            <a:ext cx="10075545" cy="1678939"/>
          </a:xfrm>
          <a:custGeom>
            <a:avLst/>
            <a:gdLst/>
            <a:ahLst/>
            <a:cxnLst/>
            <a:rect l="l" t="t" r="r" b="b"/>
            <a:pathLst>
              <a:path w="10075545" h="1678939">
                <a:moveTo>
                  <a:pt x="10075278" y="0"/>
                </a:moveTo>
                <a:lnTo>
                  <a:pt x="0" y="0"/>
                </a:lnTo>
                <a:lnTo>
                  <a:pt x="0" y="838962"/>
                </a:lnTo>
                <a:lnTo>
                  <a:pt x="0" y="839724"/>
                </a:lnTo>
                <a:lnTo>
                  <a:pt x="0" y="1678686"/>
                </a:lnTo>
                <a:lnTo>
                  <a:pt x="10075278" y="1678686"/>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grpSp>
        <p:nvGrpSpPr>
          <p:cNvPr id="7" name="object 7"/>
          <p:cNvGrpSpPr/>
          <p:nvPr/>
        </p:nvGrpSpPr>
        <p:grpSpPr>
          <a:xfrm>
            <a:off x="309257" y="6710933"/>
            <a:ext cx="10075545" cy="845819"/>
            <a:chOff x="309257" y="6710933"/>
            <a:chExt cx="10075545" cy="845819"/>
          </a:xfrm>
        </p:grpSpPr>
        <p:sp>
          <p:nvSpPr>
            <p:cNvPr id="8" name="object 8"/>
            <p:cNvSpPr/>
            <p:nvPr/>
          </p:nvSpPr>
          <p:spPr>
            <a:xfrm>
              <a:off x="309257" y="6710933"/>
              <a:ext cx="10075545" cy="845819"/>
            </a:xfrm>
            <a:custGeom>
              <a:avLst/>
              <a:gdLst/>
              <a:ahLst/>
              <a:cxnLst/>
              <a:rect l="l" t="t" r="r" b="b"/>
              <a:pathLst>
                <a:path w="10075545" h="845820">
                  <a:moveTo>
                    <a:pt x="10075278" y="845820"/>
                  </a:moveTo>
                  <a:lnTo>
                    <a:pt x="10075278" y="0"/>
                  </a:lnTo>
                  <a:lnTo>
                    <a:pt x="0" y="0"/>
                  </a:lnTo>
                  <a:lnTo>
                    <a:pt x="0" y="845820"/>
                  </a:lnTo>
                  <a:lnTo>
                    <a:pt x="10075278" y="845820"/>
                  </a:lnTo>
                  <a:close/>
                </a:path>
              </a:pathLst>
            </a:custGeom>
            <a:solidFill>
              <a:srgbClr val="FFFFFF"/>
            </a:solidFill>
          </p:spPr>
          <p:txBody>
            <a:bodyPr wrap="square" lIns="0" tIns="0" rIns="0" bIns="0" rtlCol="0"/>
            <a:lstStyle/>
            <a:p>
              <a:endParaRPr/>
            </a:p>
          </p:txBody>
        </p:sp>
        <p:sp>
          <p:nvSpPr>
            <p:cNvPr id="9" name="object 9"/>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10" name="object 10"/>
          <p:cNvSpPr txBox="1"/>
          <p:nvPr/>
        </p:nvSpPr>
        <p:spPr>
          <a:xfrm>
            <a:off x="900817" y="1348231"/>
            <a:ext cx="8776335" cy="2310376"/>
          </a:xfrm>
          <a:prstGeom prst="rect">
            <a:avLst/>
          </a:prstGeom>
        </p:spPr>
        <p:txBody>
          <a:bodyPr vert="horz" wrap="square" lIns="0" tIns="12065" rIns="0" bIns="0" rtlCol="0">
            <a:spAutoFit/>
          </a:bodyPr>
          <a:lstStyle/>
          <a:p>
            <a:pPr marL="529590" indent="-517525">
              <a:lnSpc>
                <a:spcPct val="100000"/>
              </a:lnSpc>
              <a:spcBef>
                <a:spcPts val="1340"/>
              </a:spcBef>
              <a:buSzPct val="70833"/>
              <a:buFont typeface="Wingdings"/>
              <a:buChar char=""/>
              <a:tabLst>
                <a:tab pos="529590" algn="l"/>
                <a:tab pos="530225" algn="l"/>
              </a:tabLst>
            </a:pPr>
            <a:r>
              <a:rPr sz="2400" b="1" spc="10" dirty="0">
                <a:solidFill>
                  <a:srgbClr val="000065"/>
                </a:solidFill>
                <a:latin typeface="Arial"/>
                <a:cs typeface="Arial"/>
              </a:rPr>
              <a:t>More</a:t>
            </a:r>
            <a:r>
              <a:rPr sz="2400" b="1" spc="-5" dirty="0">
                <a:solidFill>
                  <a:srgbClr val="000065"/>
                </a:solidFill>
                <a:latin typeface="Arial"/>
                <a:cs typeface="Arial"/>
              </a:rPr>
              <a:t> </a:t>
            </a:r>
            <a:r>
              <a:rPr sz="2400" b="1" spc="10" dirty="0">
                <a:solidFill>
                  <a:srgbClr val="000065"/>
                </a:solidFill>
                <a:latin typeface="Arial"/>
                <a:cs typeface="Arial"/>
              </a:rPr>
              <a:t>specific, tangible</a:t>
            </a:r>
            <a:r>
              <a:rPr sz="2400" b="1" spc="20" dirty="0">
                <a:solidFill>
                  <a:srgbClr val="000065"/>
                </a:solidFill>
                <a:latin typeface="Arial"/>
                <a:cs typeface="Arial"/>
              </a:rPr>
              <a:t> </a:t>
            </a:r>
            <a:r>
              <a:rPr sz="2400" b="1" spc="10" dirty="0">
                <a:solidFill>
                  <a:srgbClr val="000065"/>
                </a:solidFill>
                <a:latin typeface="Arial"/>
                <a:cs typeface="Arial"/>
              </a:rPr>
              <a:t>advances</a:t>
            </a:r>
            <a:endParaRPr sz="2400" dirty="0">
              <a:latin typeface="Arial"/>
              <a:cs typeface="Arial"/>
            </a:endParaRPr>
          </a:p>
          <a:p>
            <a:pPr marL="1012825" lvl="1" indent="-481965">
              <a:lnSpc>
                <a:spcPct val="100000"/>
              </a:lnSpc>
              <a:spcBef>
                <a:spcPts val="1330"/>
              </a:spcBef>
              <a:buClr>
                <a:srgbClr val="CC3300"/>
              </a:buClr>
              <a:buSzPct val="75000"/>
              <a:buFont typeface="Wingdings"/>
              <a:buChar char=""/>
              <a:tabLst>
                <a:tab pos="1012825" algn="l"/>
                <a:tab pos="1013460" algn="l"/>
              </a:tabLst>
            </a:pPr>
            <a:r>
              <a:rPr sz="2200" b="1" spc="-5" dirty="0">
                <a:solidFill>
                  <a:srgbClr val="0000FF"/>
                </a:solidFill>
                <a:latin typeface="Arial"/>
                <a:cs typeface="Arial"/>
              </a:rPr>
              <a:t>13th</a:t>
            </a:r>
            <a:r>
              <a:rPr sz="2200" b="1" spc="-50" dirty="0">
                <a:solidFill>
                  <a:srgbClr val="0000FF"/>
                </a:solidFill>
                <a:latin typeface="Arial"/>
                <a:cs typeface="Arial"/>
              </a:rPr>
              <a:t> </a:t>
            </a:r>
            <a:r>
              <a:rPr sz="2200" b="1" spc="-5" dirty="0">
                <a:solidFill>
                  <a:srgbClr val="0000FF"/>
                </a:solidFill>
                <a:latin typeface="Arial"/>
                <a:cs typeface="Arial"/>
              </a:rPr>
              <a:t>century.</a:t>
            </a:r>
            <a:endParaRPr sz="2200" dirty="0">
              <a:latin typeface="Arial"/>
              <a:cs typeface="Arial"/>
            </a:endParaRPr>
          </a:p>
          <a:p>
            <a:pPr marL="1530350" lvl="2" indent="-516255">
              <a:lnSpc>
                <a:spcPct val="100000"/>
              </a:lnSpc>
              <a:spcBef>
                <a:spcPts val="919"/>
              </a:spcBef>
              <a:buClr>
                <a:srgbClr val="CC3300"/>
              </a:buClr>
              <a:buSzPct val="64102"/>
              <a:buFont typeface="Wingdings"/>
              <a:buChar char=""/>
              <a:tabLst>
                <a:tab pos="1530350" algn="l"/>
                <a:tab pos="1530985" algn="l"/>
              </a:tabLst>
            </a:pPr>
            <a:r>
              <a:rPr sz="1950" b="1" spc="10" dirty="0">
                <a:solidFill>
                  <a:srgbClr val="000065"/>
                </a:solidFill>
                <a:latin typeface="Arial"/>
                <a:cs typeface="Arial"/>
              </a:rPr>
              <a:t>Talking</a:t>
            </a:r>
            <a:r>
              <a:rPr sz="1950" b="1" dirty="0">
                <a:solidFill>
                  <a:srgbClr val="000065"/>
                </a:solidFill>
                <a:latin typeface="Arial"/>
                <a:cs typeface="Arial"/>
              </a:rPr>
              <a:t> </a:t>
            </a:r>
            <a:r>
              <a:rPr sz="1950" b="1" spc="15" dirty="0">
                <a:solidFill>
                  <a:srgbClr val="000065"/>
                </a:solidFill>
                <a:latin typeface="Arial"/>
                <a:cs typeface="Arial"/>
              </a:rPr>
              <a:t>heads</a:t>
            </a:r>
            <a:r>
              <a:rPr sz="1950" b="1" spc="5" dirty="0">
                <a:solidFill>
                  <a:srgbClr val="000065"/>
                </a:solidFill>
                <a:latin typeface="Arial"/>
                <a:cs typeface="Arial"/>
              </a:rPr>
              <a:t> </a:t>
            </a:r>
            <a:r>
              <a:rPr sz="1950" b="1" spc="15" dirty="0">
                <a:solidFill>
                  <a:srgbClr val="000065"/>
                </a:solidFill>
                <a:latin typeface="Arial"/>
                <a:cs typeface="Arial"/>
              </a:rPr>
              <a:t>were</a:t>
            </a:r>
            <a:r>
              <a:rPr sz="1950" b="1" dirty="0">
                <a:solidFill>
                  <a:srgbClr val="000065"/>
                </a:solidFill>
                <a:latin typeface="Arial"/>
                <a:cs typeface="Arial"/>
              </a:rPr>
              <a:t> </a:t>
            </a:r>
            <a:r>
              <a:rPr sz="1950" b="1" spc="10" dirty="0">
                <a:solidFill>
                  <a:srgbClr val="000065"/>
                </a:solidFill>
                <a:latin typeface="Arial"/>
                <a:cs typeface="Arial"/>
              </a:rPr>
              <a:t>said</a:t>
            </a:r>
            <a:r>
              <a:rPr sz="1950" b="1" spc="5" dirty="0">
                <a:solidFill>
                  <a:srgbClr val="000065"/>
                </a:solidFill>
                <a:latin typeface="Arial"/>
                <a:cs typeface="Arial"/>
              </a:rPr>
              <a:t> </a:t>
            </a:r>
            <a:r>
              <a:rPr sz="1950" b="1" spc="10" dirty="0">
                <a:solidFill>
                  <a:srgbClr val="000065"/>
                </a:solidFill>
                <a:latin typeface="Arial"/>
                <a:cs typeface="Arial"/>
              </a:rPr>
              <a:t>to </a:t>
            </a:r>
            <a:r>
              <a:rPr sz="1950" b="1" spc="15" dirty="0">
                <a:solidFill>
                  <a:srgbClr val="000065"/>
                </a:solidFill>
                <a:latin typeface="Arial"/>
                <a:cs typeface="Arial"/>
              </a:rPr>
              <a:t>have</a:t>
            </a:r>
            <a:r>
              <a:rPr sz="1950" b="1" dirty="0">
                <a:solidFill>
                  <a:srgbClr val="000065"/>
                </a:solidFill>
                <a:latin typeface="Arial"/>
                <a:cs typeface="Arial"/>
              </a:rPr>
              <a:t> </a:t>
            </a:r>
            <a:r>
              <a:rPr sz="1950" b="1" spc="15" dirty="0">
                <a:solidFill>
                  <a:srgbClr val="000065"/>
                </a:solidFill>
                <a:latin typeface="Arial"/>
                <a:cs typeface="Arial"/>
              </a:rPr>
              <a:t>been</a:t>
            </a:r>
            <a:r>
              <a:rPr sz="1950" b="1" spc="5" dirty="0">
                <a:solidFill>
                  <a:srgbClr val="000065"/>
                </a:solidFill>
                <a:latin typeface="Arial"/>
                <a:cs typeface="Arial"/>
              </a:rPr>
              <a:t> </a:t>
            </a:r>
            <a:r>
              <a:rPr sz="1950" b="1" spc="10" dirty="0">
                <a:solidFill>
                  <a:srgbClr val="000065"/>
                </a:solidFill>
                <a:latin typeface="Arial"/>
                <a:cs typeface="Arial"/>
              </a:rPr>
              <a:t>created</a:t>
            </a:r>
            <a:r>
              <a:rPr sz="1950" b="1" spc="5" dirty="0">
                <a:solidFill>
                  <a:srgbClr val="000065"/>
                </a:solidFill>
                <a:latin typeface="Arial"/>
                <a:cs typeface="Arial"/>
              </a:rPr>
              <a:t> </a:t>
            </a:r>
            <a:r>
              <a:rPr sz="1950" b="1" spc="15" dirty="0">
                <a:solidFill>
                  <a:srgbClr val="000065"/>
                </a:solidFill>
                <a:latin typeface="Arial"/>
                <a:cs typeface="Arial"/>
              </a:rPr>
              <a:t>(</a:t>
            </a:r>
            <a:r>
              <a:rPr sz="1950" b="1" i="1" spc="15" dirty="0">
                <a:solidFill>
                  <a:srgbClr val="A50021"/>
                </a:solidFill>
                <a:latin typeface="Arial"/>
                <a:cs typeface="Arial"/>
              </a:rPr>
              <a:t>Roger</a:t>
            </a:r>
            <a:r>
              <a:rPr sz="1950" b="1" i="1" dirty="0">
                <a:solidFill>
                  <a:srgbClr val="A50021"/>
                </a:solidFill>
                <a:latin typeface="Arial"/>
                <a:cs typeface="Arial"/>
              </a:rPr>
              <a:t> </a:t>
            </a:r>
            <a:r>
              <a:rPr sz="1950" b="1" i="1" spc="15" dirty="0">
                <a:solidFill>
                  <a:srgbClr val="A50021"/>
                </a:solidFill>
                <a:latin typeface="Arial"/>
                <a:cs typeface="Arial"/>
              </a:rPr>
              <a:t>Bacon</a:t>
            </a:r>
            <a:endParaRPr sz="1950" dirty="0">
              <a:latin typeface="Arial"/>
              <a:cs typeface="Arial"/>
            </a:endParaRPr>
          </a:p>
          <a:p>
            <a:pPr marL="1530350">
              <a:lnSpc>
                <a:spcPct val="100000"/>
              </a:lnSpc>
              <a:spcBef>
                <a:spcPts val="40"/>
              </a:spcBef>
            </a:pPr>
            <a:r>
              <a:rPr sz="1950" b="1" spc="15" dirty="0">
                <a:solidFill>
                  <a:srgbClr val="000065"/>
                </a:solidFill>
                <a:latin typeface="Arial"/>
                <a:cs typeface="Arial"/>
              </a:rPr>
              <a:t>and</a:t>
            </a:r>
            <a:r>
              <a:rPr sz="1950" b="1" spc="-15" dirty="0">
                <a:solidFill>
                  <a:srgbClr val="000065"/>
                </a:solidFill>
                <a:latin typeface="Arial"/>
                <a:cs typeface="Arial"/>
              </a:rPr>
              <a:t> </a:t>
            </a:r>
            <a:r>
              <a:rPr sz="1950" b="1" i="1" spc="15" dirty="0">
                <a:solidFill>
                  <a:srgbClr val="A50021"/>
                </a:solidFill>
                <a:latin typeface="Arial"/>
                <a:cs typeface="Arial"/>
              </a:rPr>
              <a:t>Albert</a:t>
            </a:r>
            <a:r>
              <a:rPr sz="1950" b="1" i="1" spc="-10" dirty="0">
                <a:solidFill>
                  <a:srgbClr val="A50021"/>
                </a:solidFill>
                <a:latin typeface="Arial"/>
                <a:cs typeface="Arial"/>
              </a:rPr>
              <a:t> </a:t>
            </a:r>
            <a:r>
              <a:rPr sz="1950" b="1" i="1" spc="10" dirty="0">
                <a:solidFill>
                  <a:srgbClr val="A50021"/>
                </a:solidFill>
                <a:latin typeface="Arial"/>
                <a:cs typeface="Arial"/>
              </a:rPr>
              <a:t>the</a:t>
            </a:r>
            <a:r>
              <a:rPr sz="1950" b="1" i="1" spc="-5" dirty="0">
                <a:solidFill>
                  <a:srgbClr val="A50021"/>
                </a:solidFill>
                <a:latin typeface="Arial"/>
                <a:cs typeface="Arial"/>
              </a:rPr>
              <a:t> </a:t>
            </a:r>
            <a:r>
              <a:rPr sz="1950" b="1" i="1" spc="10" dirty="0">
                <a:solidFill>
                  <a:srgbClr val="A50021"/>
                </a:solidFill>
                <a:latin typeface="Arial"/>
                <a:cs typeface="Arial"/>
              </a:rPr>
              <a:t>Great</a:t>
            </a:r>
            <a:r>
              <a:rPr sz="1950" b="1" spc="10" dirty="0">
                <a:solidFill>
                  <a:srgbClr val="000065"/>
                </a:solidFill>
                <a:latin typeface="Arial"/>
                <a:cs typeface="Arial"/>
              </a:rPr>
              <a:t>).</a:t>
            </a:r>
            <a:endParaRPr sz="1950" dirty="0">
              <a:latin typeface="Arial"/>
              <a:cs typeface="Arial"/>
            </a:endParaRPr>
          </a:p>
          <a:p>
            <a:pPr marL="1530350" marR="227329" lvl="2" indent="-516255">
              <a:lnSpc>
                <a:spcPct val="101800"/>
              </a:lnSpc>
              <a:spcBef>
                <a:spcPts val="880"/>
              </a:spcBef>
              <a:buClr>
                <a:srgbClr val="CC3300"/>
              </a:buClr>
              <a:buSzPct val="64102"/>
              <a:buFont typeface="Wingdings"/>
              <a:buChar char=""/>
              <a:tabLst>
                <a:tab pos="1530350" algn="l"/>
                <a:tab pos="1530985" algn="l"/>
              </a:tabLst>
            </a:pPr>
            <a:r>
              <a:rPr sz="1950" b="1" i="1" spc="20" dirty="0">
                <a:solidFill>
                  <a:srgbClr val="A50021"/>
                </a:solidFill>
                <a:latin typeface="Arial"/>
                <a:cs typeface="Arial"/>
              </a:rPr>
              <a:t>Ramon </a:t>
            </a:r>
            <a:r>
              <a:rPr sz="1950" b="1" i="1" spc="10" dirty="0">
                <a:solidFill>
                  <a:srgbClr val="A50021"/>
                </a:solidFill>
                <a:latin typeface="Arial"/>
                <a:cs typeface="Arial"/>
              </a:rPr>
              <a:t>Lull</a:t>
            </a:r>
            <a:r>
              <a:rPr sz="1950" b="1" spc="10" dirty="0">
                <a:solidFill>
                  <a:srgbClr val="000065"/>
                </a:solidFill>
                <a:latin typeface="Arial"/>
                <a:cs typeface="Arial"/>
              </a:rPr>
              <a:t>, </a:t>
            </a:r>
            <a:r>
              <a:rPr sz="1950" b="1" spc="15" dirty="0">
                <a:solidFill>
                  <a:srgbClr val="000065"/>
                </a:solidFill>
                <a:latin typeface="Arial"/>
                <a:cs typeface="Arial"/>
              </a:rPr>
              <a:t>Spanish </a:t>
            </a:r>
            <a:r>
              <a:rPr sz="1950" b="1" spc="10" dirty="0">
                <a:solidFill>
                  <a:srgbClr val="000065"/>
                </a:solidFill>
                <a:latin typeface="Arial"/>
                <a:cs typeface="Arial"/>
              </a:rPr>
              <a:t>theologian, invented </a:t>
            </a:r>
            <a:r>
              <a:rPr sz="1950" b="1" spc="15" dirty="0">
                <a:solidFill>
                  <a:srgbClr val="000065"/>
                </a:solidFill>
                <a:latin typeface="Arial"/>
                <a:cs typeface="Arial"/>
              </a:rPr>
              <a:t>machines </a:t>
            </a:r>
            <a:r>
              <a:rPr sz="1950" b="1" spc="10" dirty="0">
                <a:solidFill>
                  <a:srgbClr val="000065"/>
                </a:solidFill>
                <a:latin typeface="Arial"/>
                <a:cs typeface="Arial"/>
              </a:rPr>
              <a:t>for </a:t>
            </a:r>
            <a:r>
              <a:rPr sz="1950" b="1" spc="15" dirty="0">
                <a:solidFill>
                  <a:srgbClr val="000065"/>
                </a:solidFill>
                <a:latin typeface="Arial"/>
                <a:cs typeface="Arial"/>
              </a:rPr>
              <a:t> </a:t>
            </a:r>
            <a:r>
              <a:rPr sz="1950" b="1" spc="10" dirty="0">
                <a:solidFill>
                  <a:srgbClr val="000065"/>
                </a:solidFill>
                <a:latin typeface="Arial"/>
                <a:cs typeface="Arial"/>
              </a:rPr>
              <a:t>discovering</a:t>
            </a:r>
            <a:r>
              <a:rPr sz="1950" b="1" spc="-15" dirty="0">
                <a:solidFill>
                  <a:srgbClr val="000065"/>
                </a:solidFill>
                <a:latin typeface="Arial"/>
                <a:cs typeface="Arial"/>
              </a:rPr>
              <a:t> </a:t>
            </a:r>
            <a:r>
              <a:rPr sz="1950" b="1" spc="15" dirty="0">
                <a:solidFill>
                  <a:srgbClr val="000065"/>
                </a:solidFill>
                <a:latin typeface="Arial"/>
                <a:cs typeface="Arial"/>
              </a:rPr>
              <a:t>nonmathematical</a:t>
            </a:r>
            <a:r>
              <a:rPr sz="1950" b="1" spc="-5" dirty="0">
                <a:solidFill>
                  <a:srgbClr val="000065"/>
                </a:solidFill>
                <a:latin typeface="Arial"/>
                <a:cs typeface="Arial"/>
              </a:rPr>
              <a:t> </a:t>
            </a:r>
            <a:r>
              <a:rPr sz="1950" b="1" spc="10" dirty="0">
                <a:solidFill>
                  <a:srgbClr val="000065"/>
                </a:solidFill>
                <a:latin typeface="Arial"/>
                <a:cs typeface="Arial"/>
              </a:rPr>
              <a:t>truths</a:t>
            </a:r>
            <a:r>
              <a:rPr sz="1950" b="1" spc="5" dirty="0">
                <a:solidFill>
                  <a:srgbClr val="000065"/>
                </a:solidFill>
                <a:latin typeface="Arial"/>
                <a:cs typeface="Arial"/>
              </a:rPr>
              <a:t> </a:t>
            </a:r>
            <a:r>
              <a:rPr sz="1950" b="1" spc="15" dirty="0">
                <a:solidFill>
                  <a:srgbClr val="000065"/>
                </a:solidFill>
                <a:latin typeface="Arial"/>
                <a:cs typeface="Arial"/>
              </a:rPr>
              <a:t>through</a:t>
            </a:r>
            <a:r>
              <a:rPr sz="1950" b="1" dirty="0">
                <a:solidFill>
                  <a:srgbClr val="000065"/>
                </a:solidFill>
                <a:latin typeface="Arial"/>
                <a:cs typeface="Arial"/>
              </a:rPr>
              <a:t> </a:t>
            </a:r>
            <a:r>
              <a:rPr sz="1950" b="1" spc="10" dirty="0">
                <a:solidFill>
                  <a:srgbClr val="000065"/>
                </a:solidFill>
                <a:latin typeface="Arial"/>
                <a:cs typeface="Arial"/>
              </a:rPr>
              <a:t>combinatory.</a:t>
            </a:r>
            <a:endParaRPr sz="1950" dirty="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7</a:t>
            </a:fld>
            <a:endParaRPr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70</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pic>
        <p:nvPicPr>
          <p:cNvPr id="2" name="Picture 1">
            <a:extLst>
              <a:ext uri="{FF2B5EF4-FFF2-40B4-BE49-F238E27FC236}">
                <a16:creationId xmlns:a16="http://schemas.microsoft.com/office/drawing/2014/main" id="{CF4E7836-763B-B409-E661-BED9E443B36C}"/>
              </a:ext>
            </a:extLst>
          </p:cNvPr>
          <p:cNvPicPr>
            <a:picLocks noChangeAspect="1"/>
          </p:cNvPicPr>
          <p:nvPr/>
        </p:nvPicPr>
        <p:blipFill rotWithShape="1">
          <a:blip r:embed="rId2"/>
          <a:srcRect l="20058" t="4967" r="23801" b="18966"/>
          <a:stretch/>
        </p:blipFill>
        <p:spPr>
          <a:xfrm>
            <a:off x="1917700" y="1216818"/>
            <a:ext cx="6433259" cy="4077972"/>
          </a:xfrm>
          <a:prstGeom prst="rect">
            <a:avLst/>
          </a:prstGeom>
        </p:spPr>
      </p:pic>
    </p:spTree>
    <p:extLst>
      <p:ext uri="{BB962C8B-B14F-4D97-AF65-F5344CB8AC3E}">
        <p14:creationId xmlns:p14="http://schemas.microsoft.com/office/powerpoint/2010/main" val="27927372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71</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7" name="TextBox 6">
            <a:extLst>
              <a:ext uri="{FF2B5EF4-FFF2-40B4-BE49-F238E27FC236}">
                <a16:creationId xmlns:a16="http://schemas.microsoft.com/office/drawing/2014/main" id="{E1E46067-E2CD-B33C-445F-81AC1968C843}"/>
              </a:ext>
            </a:extLst>
          </p:cNvPr>
          <p:cNvSpPr txBox="1"/>
          <p:nvPr/>
        </p:nvSpPr>
        <p:spPr>
          <a:xfrm>
            <a:off x="400936" y="761286"/>
            <a:ext cx="9771058" cy="5109860"/>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    </a:t>
            </a:r>
          </a:p>
          <a:p>
            <a:pPr algn="ctr"/>
            <a:r>
              <a:rPr lang="en-US" sz="2200" u="sng" dirty="0">
                <a:solidFill>
                  <a:srgbClr val="7030A0"/>
                </a:solidFill>
                <a:latin typeface="Times New Roman" panose="02020603050405020304" pitchFamily="18" charset="0"/>
                <a:cs typeface="Times New Roman" panose="02020603050405020304" pitchFamily="18" charset="0"/>
              </a:rPr>
              <a:t>Iterative Deepening Depth-First Search (IDDFS)</a:t>
            </a:r>
          </a:p>
          <a:p>
            <a:pPr algn="just"/>
            <a:endParaRPr lang="en-US" sz="2200" u="sng" dirty="0">
              <a:solidFill>
                <a:srgbClr val="7030A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Iterative Deepening Depth-First Search (or Iterative Deepening search) algorithm, repeatedly applies depth-limited search with increasing limits.</a:t>
            </a: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gradually increases limits from 0,1,...d, until the goal node is found.</a:t>
            </a:r>
          </a:p>
          <a:p>
            <a:pPr marL="342900" indent="-342900" algn="just">
              <a:lnSpc>
                <a:spcPct val="150000"/>
              </a:lnSpc>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terminates in the following two cases:</a:t>
            </a:r>
          </a:p>
          <a:p>
            <a:pPr algn="just">
              <a:lnSpc>
                <a:spcPct val="150000"/>
              </a:lnSpc>
            </a:pPr>
            <a:r>
              <a:rPr lang="en-US" sz="2200" dirty="0">
                <a:latin typeface="Times New Roman" panose="02020603050405020304" pitchFamily="18" charset="0"/>
                <a:cs typeface="Times New Roman" panose="02020603050405020304" pitchFamily="18" charset="0"/>
              </a:rPr>
              <a:t>          (1) When the goal node is found</a:t>
            </a:r>
          </a:p>
          <a:p>
            <a:pPr algn="just">
              <a:lnSpc>
                <a:spcPct val="150000"/>
              </a:lnSpc>
            </a:pPr>
            <a:r>
              <a:rPr lang="en-US" sz="2200" dirty="0">
                <a:latin typeface="Times New Roman" panose="02020603050405020304" pitchFamily="18" charset="0"/>
                <a:cs typeface="Times New Roman" panose="02020603050405020304" pitchFamily="18" charset="0"/>
              </a:rPr>
              <a:t>          (2) The goal node does not exist in the graph/tree.</a:t>
            </a:r>
          </a:p>
        </p:txBody>
      </p:sp>
    </p:spTree>
    <p:extLst>
      <p:ext uri="{BB962C8B-B14F-4D97-AF65-F5344CB8AC3E}">
        <p14:creationId xmlns:p14="http://schemas.microsoft.com/office/powerpoint/2010/main" val="28851063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72</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pic>
        <p:nvPicPr>
          <p:cNvPr id="6" name="Picture 5">
            <a:extLst>
              <a:ext uri="{FF2B5EF4-FFF2-40B4-BE49-F238E27FC236}">
                <a16:creationId xmlns:a16="http://schemas.microsoft.com/office/drawing/2014/main" id="{3B027965-4C73-E592-CCAA-5D2E1C35D22F}"/>
              </a:ext>
            </a:extLst>
          </p:cNvPr>
          <p:cNvPicPr>
            <a:picLocks noChangeAspect="1"/>
          </p:cNvPicPr>
          <p:nvPr/>
        </p:nvPicPr>
        <p:blipFill>
          <a:blip r:embed="rId2"/>
          <a:stretch>
            <a:fillRect/>
          </a:stretch>
        </p:blipFill>
        <p:spPr>
          <a:xfrm>
            <a:off x="804017" y="1347619"/>
            <a:ext cx="7873999" cy="3810000"/>
          </a:xfrm>
          <a:prstGeom prst="rect">
            <a:avLst/>
          </a:prstGeom>
        </p:spPr>
      </p:pic>
      <p:pic>
        <p:nvPicPr>
          <p:cNvPr id="8" name="Picture 7">
            <a:extLst>
              <a:ext uri="{FF2B5EF4-FFF2-40B4-BE49-F238E27FC236}">
                <a16:creationId xmlns:a16="http://schemas.microsoft.com/office/drawing/2014/main" id="{CCC46F55-0E82-3969-9329-61D4C30AC311}"/>
              </a:ext>
            </a:extLst>
          </p:cNvPr>
          <p:cNvPicPr>
            <a:picLocks noChangeAspect="1"/>
          </p:cNvPicPr>
          <p:nvPr/>
        </p:nvPicPr>
        <p:blipFill>
          <a:blip r:embed="rId3"/>
          <a:stretch>
            <a:fillRect/>
          </a:stretch>
        </p:blipFill>
        <p:spPr>
          <a:xfrm>
            <a:off x="804017" y="5573152"/>
            <a:ext cx="6968262" cy="769865"/>
          </a:xfrm>
          <a:prstGeom prst="rect">
            <a:avLst/>
          </a:prstGeom>
        </p:spPr>
      </p:pic>
      <p:pic>
        <p:nvPicPr>
          <p:cNvPr id="10" name="Picture 9">
            <a:extLst>
              <a:ext uri="{FF2B5EF4-FFF2-40B4-BE49-F238E27FC236}">
                <a16:creationId xmlns:a16="http://schemas.microsoft.com/office/drawing/2014/main" id="{C6FEA20E-1A9F-A4D4-7C6E-76E279B7893E}"/>
              </a:ext>
            </a:extLst>
          </p:cNvPr>
          <p:cNvPicPr>
            <a:picLocks noChangeAspect="1"/>
          </p:cNvPicPr>
          <p:nvPr/>
        </p:nvPicPr>
        <p:blipFill rotWithShape="1">
          <a:blip r:embed="rId4"/>
          <a:srcRect r="47573" b="-11460"/>
          <a:stretch/>
        </p:blipFill>
        <p:spPr>
          <a:xfrm>
            <a:off x="7983414" y="5426832"/>
            <a:ext cx="2369733" cy="426105"/>
          </a:xfrm>
          <a:prstGeom prst="rect">
            <a:avLst/>
          </a:prstGeom>
        </p:spPr>
      </p:pic>
      <p:pic>
        <p:nvPicPr>
          <p:cNvPr id="12" name="Picture 11">
            <a:extLst>
              <a:ext uri="{FF2B5EF4-FFF2-40B4-BE49-F238E27FC236}">
                <a16:creationId xmlns:a16="http://schemas.microsoft.com/office/drawing/2014/main" id="{7C4169FE-833A-347F-F62A-24FF93195BEF}"/>
              </a:ext>
            </a:extLst>
          </p:cNvPr>
          <p:cNvPicPr>
            <a:picLocks noChangeAspect="1"/>
          </p:cNvPicPr>
          <p:nvPr/>
        </p:nvPicPr>
        <p:blipFill>
          <a:blip r:embed="rId5"/>
          <a:stretch>
            <a:fillRect/>
          </a:stretch>
        </p:blipFill>
        <p:spPr>
          <a:xfrm>
            <a:off x="7562425" y="5849225"/>
            <a:ext cx="3185698" cy="330981"/>
          </a:xfrm>
          <a:prstGeom prst="rect">
            <a:avLst/>
          </a:prstGeom>
        </p:spPr>
      </p:pic>
      <p:pic>
        <p:nvPicPr>
          <p:cNvPr id="14" name="Picture 13">
            <a:extLst>
              <a:ext uri="{FF2B5EF4-FFF2-40B4-BE49-F238E27FC236}">
                <a16:creationId xmlns:a16="http://schemas.microsoft.com/office/drawing/2014/main" id="{A2E52972-6A65-20B6-C82C-3BC47851E52B}"/>
              </a:ext>
            </a:extLst>
          </p:cNvPr>
          <p:cNvPicPr>
            <a:picLocks noChangeAspect="1"/>
          </p:cNvPicPr>
          <p:nvPr/>
        </p:nvPicPr>
        <p:blipFill>
          <a:blip r:embed="rId6"/>
          <a:stretch>
            <a:fillRect/>
          </a:stretch>
        </p:blipFill>
        <p:spPr>
          <a:xfrm>
            <a:off x="6470205" y="6439979"/>
            <a:ext cx="4134191" cy="401703"/>
          </a:xfrm>
          <a:prstGeom prst="rect">
            <a:avLst/>
          </a:prstGeom>
        </p:spPr>
      </p:pic>
    </p:spTree>
    <p:extLst>
      <p:ext uri="{BB962C8B-B14F-4D97-AF65-F5344CB8AC3E}">
        <p14:creationId xmlns:p14="http://schemas.microsoft.com/office/powerpoint/2010/main" val="95568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73</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Box 5">
            <a:extLst>
              <a:ext uri="{FF2B5EF4-FFF2-40B4-BE49-F238E27FC236}">
                <a16:creationId xmlns:a16="http://schemas.microsoft.com/office/drawing/2014/main" id="{BF73C0CC-382C-EBF2-D715-F0DEBDE4C8A4}"/>
              </a:ext>
            </a:extLst>
          </p:cNvPr>
          <p:cNvSpPr txBox="1"/>
          <p:nvPr/>
        </p:nvSpPr>
        <p:spPr>
          <a:xfrm>
            <a:off x="856986" y="1107764"/>
            <a:ext cx="5344510"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Time Complexity of IDDFS</a:t>
            </a:r>
          </a:p>
        </p:txBody>
      </p:sp>
      <p:sp>
        <p:nvSpPr>
          <p:cNvPr id="8" name="TextBox 7">
            <a:extLst>
              <a:ext uri="{FF2B5EF4-FFF2-40B4-BE49-F238E27FC236}">
                <a16:creationId xmlns:a16="http://schemas.microsoft.com/office/drawing/2014/main" id="{041AEB23-55A5-92BE-19C7-534A1E6EE4F3}"/>
              </a:ext>
            </a:extLst>
          </p:cNvPr>
          <p:cNvSpPr txBox="1"/>
          <p:nvPr/>
        </p:nvSpPr>
        <p:spPr>
          <a:xfrm>
            <a:off x="799442" y="1713877"/>
            <a:ext cx="9424058" cy="1631216"/>
          </a:xfrm>
          <a:prstGeom prst="rect">
            <a:avLst/>
          </a:prstGeom>
          <a:noFill/>
        </p:spPr>
        <p:txBody>
          <a:bodyPr wrap="square">
            <a:spAutoFit/>
          </a:bodyPr>
          <a:lstStyle/>
          <a:p>
            <a:pPr algn="just"/>
            <a:r>
              <a:rPr lang="en-US" sz="2000">
                <a:latin typeface="Times New Roman" panose="02020603050405020304" pitchFamily="18" charset="0"/>
                <a:cs typeface="Times New Roman" panose="02020603050405020304" pitchFamily="18" charset="0"/>
              </a:rPr>
              <a:t>Branching factor (b): The average number of children of each node.</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If b is the branching factor, and d is the depth of the goal node or the depth at which the iteration of IDDFS function terminates, the time complexity is O(b^d) and space complexity is O(bd).</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D50FC2E-1EC8-EDEB-1F5C-BCE699E4FD91}"/>
              </a:ext>
            </a:extLst>
          </p:cNvPr>
          <p:cNvPicPr>
            <a:picLocks noChangeAspect="1"/>
          </p:cNvPicPr>
          <p:nvPr/>
        </p:nvPicPr>
        <p:blipFill>
          <a:blip r:embed="rId2"/>
          <a:stretch>
            <a:fillRect/>
          </a:stretch>
        </p:blipFill>
        <p:spPr>
          <a:xfrm>
            <a:off x="825893" y="3903703"/>
            <a:ext cx="8305800" cy="3326877"/>
          </a:xfrm>
          <a:prstGeom prst="rect">
            <a:avLst/>
          </a:prstGeom>
        </p:spPr>
      </p:pic>
      <p:sp>
        <p:nvSpPr>
          <p:cNvPr id="12" name="TextBox 11">
            <a:extLst>
              <a:ext uri="{FF2B5EF4-FFF2-40B4-BE49-F238E27FC236}">
                <a16:creationId xmlns:a16="http://schemas.microsoft.com/office/drawing/2014/main" id="{FC324264-9238-1709-01A1-FFE79A5F513F}"/>
              </a:ext>
            </a:extLst>
          </p:cNvPr>
          <p:cNvSpPr txBox="1"/>
          <p:nvPr/>
        </p:nvSpPr>
        <p:spPr>
          <a:xfrm>
            <a:off x="901576" y="3637173"/>
            <a:ext cx="534451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Comparison between DFS, DLS and IDDFS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8033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74</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7" name="TextBox 6">
            <a:extLst>
              <a:ext uri="{FF2B5EF4-FFF2-40B4-BE49-F238E27FC236}">
                <a16:creationId xmlns:a16="http://schemas.microsoft.com/office/drawing/2014/main" id="{4AFA1CC8-86DC-F14D-262A-A4AABE6A5D09}"/>
              </a:ext>
            </a:extLst>
          </p:cNvPr>
          <p:cNvSpPr txBox="1"/>
          <p:nvPr/>
        </p:nvSpPr>
        <p:spPr>
          <a:xfrm>
            <a:off x="521406" y="960169"/>
            <a:ext cx="9867508" cy="6797054"/>
          </a:xfrm>
          <a:prstGeom prst="rect">
            <a:avLst/>
          </a:prstGeom>
          <a:noFill/>
        </p:spPr>
        <p:txBody>
          <a:bodyPr wrap="square">
            <a:spAutoFit/>
          </a:bodyPr>
          <a:lstStyle/>
          <a:p>
            <a:pPr algn="ctr"/>
            <a:r>
              <a:rPr lang="en-US" sz="2400" b="1" u="sng" dirty="0">
                <a:solidFill>
                  <a:srgbClr val="7030A0"/>
                </a:solidFill>
                <a:latin typeface="Times New Roman" panose="02020603050405020304" pitchFamily="18" charset="0"/>
                <a:cs typeface="Times New Roman" panose="02020603050405020304" pitchFamily="18" charset="0"/>
              </a:rPr>
              <a:t>Bidirectional Search:</a:t>
            </a:r>
          </a:p>
          <a:p>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Bidirectional Search is Graph Search Algorithm where two graph traversals take place at the same time and is used to find the shortest distance between a fixed start vertex and end vertex.</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faster approach, reduces the time required for traversing the graph.</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significantly reduces the amount of exploration done.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implemented using the Breadth First Search (BFS) Algorithm.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search is terminated when the two trees intersect.</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runs two simultaneous search – </a:t>
            </a:r>
          </a:p>
          <a:p>
            <a:pPr algn="just">
              <a:lnSpc>
                <a:spcPct val="150000"/>
              </a:lnSpc>
            </a:pPr>
            <a:r>
              <a:rPr lang="en-US" sz="2400" dirty="0">
                <a:latin typeface="Times New Roman" panose="02020603050405020304" pitchFamily="18" charset="0"/>
                <a:cs typeface="Times New Roman" panose="02020603050405020304" pitchFamily="18" charset="0"/>
              </a:rPr>
              <a:t>    (1) Forward search from source vertex toward goal vertex.</a:t>
            </a:r>
          </a:p>
          <a:p>
            <a:pPr algn="just">
              <a:lnSpc>
                <a:spcPct val="150000"/>
              </a:lnSpc>
            </a:pPr>
            <a:r>
              <a:rPr lang="en-US" sz="2400" dirty="0">
                <a:latin typeface="Times New Roman" panose="02020603050405020304" pitchFamily="18" charset="0"/>
                <a:cs typeface="Times New Roman" panose="02020603050405020304" pitchFamily="18" charset="0"/>
              </a:rPr>
              <a:t>    (2) Backward search from goal vertex toward source vertex</a:t>
            </a:r>
          </a:p>
          <a:p>
            <a:pPr marL="285750" indent="-28575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2400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75</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pic>
        <p:nvPicPr>
          <p:cNvPr id="6" name="Picture 5">
            <a:extLst>
              <a:ext uri="{FF2B5EF4-FFF2-40B4-BE49-F238E27FC236}">
                <a16:creationId xmlns:a16="http://schemas.microsoft.com/office/drawing/2014/main" id="{E60D531C-9CF8-9A79-C32B-2196F1AE4542}"/>
              </a:ext>
            </a:extLst>
          </p:cNvPr>
          <p:cNvPicPr>
            <a:picLocks noChangeAspect="1"/>
          </p:cNvPicPr>
          <p:nvPr/>
        </p:nvPicPr>
        <p:blipFill>
          <a:blip r:embed="rId2"/>
          <a:stretch>
            <a:fillRect/>
          </a:stretch>
        </p:blipFill>
        <p:spPr>
          <a:xfrm>
            <a:off x="911648" y="1677275"/>
            <a:ext cx="8408979" cy="3895614"/>
          </a:xfrm>
          <a:prstGeom prst="rect">
            <a:avLst/>
          </a:prstGeom>
        </p:spPr>
      </p:pic>
      <p:cxnSp>
        <p:nvCxnSpPr>
          <p:cNvPr id="8" name="Straight Connector 7">
            <a:extLst>
              <a:ext uri="{FF2B5EF4-FFF2-40B4-BE49-F238E27FC236}">
                <a16:creationId xmlns:a16="http://schemas.microsoft.com/office/drawing/2014/main" id="{067A28CD-5A32-A5DD-5238-2CFB9B31C338}"/>
              </a:ext>
            </a:extLst>
          </p:cNvPr>
          <p:cNvCxnSpPr>
            <a:cxnSpLocks/>
          </p:cNvCxnSpPr>
          <p:nvPr/>
        </p:nvCxnSpPr>
        <p:spPr>
          <a:xfrm>
            <a:off x="5194300" y="1688114"/>
            <a:ext cx="1962" cy="153253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198BA1E-F227-ACCC-0FB7-22BC48D253BA}"/>
              </a:ext>
            </a:extLst>
          </p:cNvPr>
          <p:cNvCxnSpPr>
            <a:cxnSpLocks/>
          </p:cNvCxnSpPr>
          <p:nvPr/>
        </p:nvCxnSpPr>
        <p:spPr>
          <a:xfrm>
            <a:off x="5192338" y="3781425"/>
            <a:ext cx="1962" cy="153253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558D358-193F-B9D6-2273-03D7526485D3}"/>
              </a:ext>
            </a:extLst>
          </p:cNvPr>
          <p:cNvSpPr txBox="1"/>
          <p:nvPr/>
        </p:nvSpPr>
        <p:spPr>
          <a:xfrm>
            <a:off x="6108700" y="1415194"/>
            <a:ext cx="2360238"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Intersection node</a:t>
            </a:r>
          </a:p>
        </p:txBody>
      </p:sp>
      <p:cxnSp>
        <p:nvCxnSpPr>
          <p:cNvPr id="12" name="Straight Arrow Connector 11">
            <a:extLst>
              <a:ext uri="{FF2B5EF4-FFF2-40B4-BE49-F238E27FC236}">
                <a16:creationId xmlns:a16="http://schemas.microsoft.com/office/drawing/2014/main" id="{665C281F-433C-4815-ACFF-647E01FC55D2}"/>
              </a:ext>
            </a:extLst>
          </p:cNvPr>
          <p:cNvCxnSpPr>
            <a:cxnSpLocks/>
          </p:cNvCxnSpPr>
          <p:nvPr/>
        </p:nvCxnSpPr>
        <p:spPr>
          <a:xfrm flipH="1">
            <a:off x="5273170" y="1695310"/>
            <a:ext cx="762000" cy="489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9212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76</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2" name="TextBox 1">
            <a:extLst>
              <a:ext uri="{FF2B5EF4-FFF2-40B4-BE49-F238E27FC236}">
                <a16:creationId xmlns:a16="http://schemas.microsoft.com/office/drawing/2014/main" id="{25896480-559B-580A-4E66-0303108A6DDA}"/>
              </a:ext>
            </a:extLst>
          </p:cNvPr>
          <p:cNvSpPr txBox="1"/>
          <p:nvPr/>
        </p:nvSpPr>
        <p:spPr>
          <a:xfrm>
            <a:off x="521406" y="960169"/>
            <a:ext cx="9867508" cy="6243056"/>
          </a:xfrm>
          <a:prstGeom prst="rect">
            <a:avLst/>
          </a:prstGeom>
          <a:noFill/>
        </p:spPr>
        <p:txBody>
          <a:bodyPr wrap="square">
            <a:spAutoFit/>
          </a:bodyPr>
          <a:lstStyle/>
          <a:p>
            <a:pPr algn="ctr"/>
            <a:r>
              <a:rPr lang="en-US" sz="2400" b="1" u="sng" dirty="0">
                <a:solidFill>
                  <a:srgbClr val="7030A0"/>
                </a:solidFill>
                <a:latin typeface="Times New Roman" panose="02020603050405020304" pitchFamily="18" charset="0"/>
                <a:cs typeface="Times New Roman" panose="02020603050405020304" pitchFamily="18" charset="0"/>
              </a:rPr>
              <a:t>Informed Search Algorithms:</a:t>
            </a:r>
          </a:p>
          <a:p>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Informed search algorithm contains an array of knowledge, such as :</a:t>
            </a:r>
          </a:p>
          <a:p>
            <a:pPr algn="just">
              <a:lnSpc>
                <a:spcPct val="150000"/>
              </a:lnSpc>
            </a:pPr>
            <a:r>
              <a:rPr lang="en-US" sz="2400" dirty="0">
                <a:latin typeface="Times New Roman" panose="02020603050405020304" pitchFamily="18" charset="0"/>
                <a:cs typeface="Times New Roman" panose="02020603050405020304" pitchFamily="18" charset="0"/>
              </a:rPr>
              <a:t> (1) How far we are from the goal</a:t>
            </a:r>
          </a:p>
          <a:p>
            <a:pPr algn="just">
              <a:lnSpc>
                <a:spcPct val="150000"/>
              </a:lnSpc>
            </a:pPr>
            <a:r>
              <a:rPr lang="en-US" sz="2400" dirty="0">
                <a:latin typeface="Times New Roman" panose="02020603050405020304" pitchFamily="18" charset="0"/>
                <a:cs typeface="Times New Roman" panose="02020603050405020304" pitchFamily="18" charset="0"/>
              </a:rPr>
              <a:t> (2) Path cost</a:t>
            </a:r>
          </a:p>
          <a:p>
            <a:pPr algn="just">
              <a:lnSpc>
                <a:spcPct val="150000"/>
              </a:lnSpc>
            </a:pPr>
            <a:r>
              <a:rPr lang="en-US" sz="2400" dirty="0">
                <a:latin typeface="Times New Roman" panose="02020603050405020304" pitchFamily="18" charset="0"/>
                <a:cs typeface="Times New Roman" panose="02020603050405020304" pitchFamily="18" charset="0"/>
              </a:rPr>
              <a:t> (3) How to reach to goal node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knowledge help agents to explore less to the search space and find more efficiently the goal node.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informed search algorithm is more useful for large search space.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Informed search algorithm uses the idea of heuristic, so it is also called Heuristic search.</a:t>
            </a: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6728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77</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1E65A018-22CC-1A0D-29CB-A36EF4A5E390}"/>
              </a:ext>
            </a:extLst>
          </p:cNvPr>
          <p:cNvSpPr txBox="1"/>
          <p:nvPr/>
        </p:nvSpPr>
        <p:spPr>
          <a:xfrm>
            <a:off x="521406" y="960169"/>
            <a:ext cx="9867508" cy="556594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Heuristics function: </a:t>
            </a:r>
            <a:r>
              <a:rPr lang="en-US" sz="2400" dirty="0">
                <a:latin typeface="Times New Roman" panose="02020603050405020304" pitchFamily="18" charset="0"/>
                <a:cs typeface="Times New Roman" panose="02020603050405020304" pitchFamily="18" charset="0"/>
              </a:rPr>
              <a:t>Heuristic is a function which is used in Informed Search, and it finds the most promising path.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takes the current state of the agent as its input and produces the estimation of how close agent is from the goal.</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heuristic method, however, might not always give the best solution, but it guaranteed to find a good solution in reasonable time.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represented by h(n), and it calculates the cost of an optimal path between the pair of states. </a:t>
            </a:r>
          </a:p>
          <a:p>
            <a:pPr marL="342900" indent="-342900" algn="just">
              <a:lnSpc>
                <a:spcPct val="150000"/>
              </a:lnSpc>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value of the heuristic function is always positive.</a:t>
            </a: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0124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78</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2" name="TextBox 1">
            <a:extLst>
              <a:ext uri="{FF2B5EF4-FFF2-40B4-BE49-F238E27FC236}">
                <a16:creationId xmlns:a16="http://schemas.microsoft.com/office/drawing/2014/main" id="{5FDE401F-B861-3C0B-F0FE-5711C6BCBC83}"/>
              </a:ext>
            </a:extLst>
          </p:cNvPr>
          <p:cNvSpPr txBox="1"/>
          <p:nvPr/>
        </p:nvSpPr>
        <p:spPr>
          <a:xfrm>
            <a:off x="382824" y="915161"/>
            <a:ext cx="9771058" cy="574465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sng"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Greedy-best-first Search:</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200" b="0" i="0" u="sng"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Greedy Best-First Search is an AI search algorithm that attempts to find the most promising path from a given starting point to a goal. </a:t>
            </a:r>
          </a:p>
          <a:p>
            <a:pPr marL="342900" marR="0" lvl="0" indent="-3429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prioritizes paths that appear to be the most promising, regardless of whether or not they are actually the shortest path. </a:t>
            </a:r>
          </a:p>
          <a:p>
            <a:pPr marL="342900" marR="0" lvl="0" indent="-3429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algorithm works by evaluating the cost of each possible path and then exploring the path with the lowest cost. </a:t>
            </a:r>
          </a:p>
          <a:p>
            <a:pPr marL="342900" marR="0" lvl="0" indent="-34290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process is repeated until the goal is reached.</a:t>
            </a:r>
          </a:p>
        </p:txBody>
      </p:sp>
    </p:spTree>
    <p:extLst>
      <p:ext uri="{BB962C8B-B14F-4D97-AF65-F5344CB8AC3E}">
        <p14:creationId xmlns:p14="http://schemas.microsoft.com/office/powerpoint/2010/main" val="17302053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79</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6" name="TextBox 5">
            <a:extLst>
              <a:ext uri="{FF2B5EF4-FFF2-40B4-BE49-F238E27FC236}">
                <a16:creationId xmlns:a16="http://schemas.microsoft.com/office/drawing/2014/main" id="{BEC4DDB9-B419-5ED1-E9B4-DB4A8F1E45DA}"/>
              </a:ext>
            </a:extLst>
          </p:cNvPr>
          <p:cNvSpPr txBox="1"/>
          <p:nvPr/>
        </p:nvSpPr>
        <p:spPr>
          <a:xfrm>
            <a:off x="781354" y="1266825"/>
            <a:ext cx="534817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How Greedy Best-First Search Works?</a:t>
            </a:r>
            <a:endParaRPr lang="en-IN" sz="2400" b="1" u="sng"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63868CF-0716-D733-FAA9-9B85A9CAC769}"/>
              </a:ext>
            </a:extLst>
          </p:cNvPr>
          <p:cNvSpPr txBox="1"/>
          <p:nvPr/>
        </p:nvSpPr>
        <p:spPr>
          <a:xfrm>
            <a:off x="781354" y="1826478"/>
            <a:ext cx="9289746" cy="4922951"/>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Greedy Best-First Search works by evaluating the cost of each possible path and then exploring the path with the lowest cost. This process is repeated until the goal is reached. </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algorithm uses a heuristic function to determine which path is the most promising. </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heuristic function takes into account the cost of the current path and the estimated cost of the remaining paths. </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cost of the current path is lower than the estimated cost of the remaining paths, then the current path is chosen. This process is repeated until the goal is reached.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71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0513" y="24637"/>
            <a:ext cx="4610735" cy="764540"/>
          </a:xfrm>
          <a:prstGeom prst="rect">
            <a:avLst/>
          </a:prstGeom>
        </p:spPr>
        <p:txBody>
          <a:bodyPr vert="horz" wrap="square" lIns="0" tIns="12065" rIns="0" bIns="0" rtlCol="0">
            <a:spAutoFit/>
          </a:bodyPr>
          <a:lstStyle/>
          <a:p>
            <a:pPr marL="12700">
              <a:lnSpc>
                <a:spcPct val="100000"/>
              </a:lnSpc>
              <a:spcBef>
                <a:spcPts val="95"/>
              </a:spcBef>
            </a:pPr>
            <a:r>
              <a:rPr sz="4850" spc="-10" dirty="0"/>
              <a:t>Prehistory</a:t>
            </a:r>
            <a:r>
              <a:rPr sz="4850" spc="-20" dirty="0"/>
              <a:t> </a:t>
            </a:r>
            <a:r>
              <a:rPr sz="4850" spc="-5" dirty="0"/>
              <a:t>of</a:t>
            </a:r>
            <a:r>
              <a:rPr sz="4850" spc="-15" dirty="0"/>
              <a:t> </a:t>
            </a:r>
            <a:r>
              <a:rPr sz="4850" spc="-10" dirty="0"/>
              <a:t>AI</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73"/>
            <a:ext cx="10075545" cy="2517775"/>
          </a:xfrm>
          <a:custGeom>
            <a:avLst/>
            <a:gdLst/>
            <a:ahLst/>
            <a:cxnLst/>
            <a:rect l="l" t="t" r="r" b="b"/>
            <a:pathLst>
              <a:path w="10075545" h="2517775">
                <a:moveTo>
                  <a:pt x="10075278" y="0"/>
                </a:moveTo>
                <a:lnTo>
                  <a:pt x="0" y="0"/>
                </a:lnTo>
                <a:lnTo>
                  <a:pt x="0" y="838962"/>
                </a:lnTo>
                <a:lnTo>
                  <a:pt x="0" y="839724"/>
                </a:lnTo>
                <a:lnTo>
                  <a:pt x="0" y="1677924"/>
                </a:lnTo>
                <a:lnTo>
                  <a:pt x="0" y="1678686"/>
                </a:lnTo>
                <a:lnTo>
                  <a:pt x="0" y="2517648"/>
                </a:lnTo>
                <a:lnTo>
                  <a:pt x="10075278" y="2517648"/>
                </a:lnTo>
                <a:lnTo>
                  <a:pt x="10075278" y="1678686"/>
                </a:lnTo>
                <a:lnTo>
                  <a:pt x="10075278" y="1677924"/>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7" name="object 7"/>
          <p:cNvSpPr/>
          <p:nvPr/>
        </p:nvSpPr>
        <p:spPr>
          <a:xfrm>
            <a:off x="309257" y="5033009"/>
            <a:ext cx="10075545" cy="840105"/>
          </a:xfrm>
          <a:custGeom>
            <a:avLst/>
            <a:gdLst/>
            <a:ahLst/>
            <a:cxnLst/>
            <a:rect l="l" t="t" r="r" b="b"/>
            <a:pathLst>
              <a:path w="10075545" h="840104">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8" name="object 8"/>
          <p:cNvSpPr txBox="1"/>
          <p:nvPr/>
        </p:nvSpPr>
        <p:spPr>
          <a:xfrm>
            <a:off x="900817" y="1162684"/>
            <a:ext cx="8637905" cy="4242435"/>
          </a:xfrm>
          <a:prstGeom prst="rect">
            <a:avLst/>
          </a:prstGeom>
        </p:spPr>
        <p:txBody>
          <a:bodyPr vert="horz" wrap="square" lIns="0" tIns="201295" rIns="0" bIns="0" rtlCol="0">
            <a:spAutoFit/>
          </a:bodyPr>
          <a:lstStyle/>
          <a:p>
            <a:pPr marL="529590" indent="-517525">
              <a:lnSpc>
                <a:spcPct val="100000"/>
              </a:lnSpc>
              <a:spcBef>
                <a:spcPts val="1585"/>
              </a:spcBef>
              <a:buSzPct val="70833"/>
              <a:buFont typeface="Wingdings"/>
              <a:buChar char=""/>
              <a:tabLst>
                <a:tab pos="529590" algn="l"/>
                <a:tab pos="530225" algn="l"/>
              </a:tabLst>
            </a:pPr>
            <a:r>
              <a:rPr sz="2400" b="1" spc="10" dirty="0">
                <a:solidFill>
                  <a:srgbClr val="000065"/>
                </a:solidFill>
                <a:latin typeface="Arial"/>
                <a:cs typeface="Arial"/>
              </a:rPr>
              <a:t>More</a:t>
            </a:r>
            <a:r>
              <a:rPr sz="2400" b="1" dirty="0">
                <a:solidFill>
                  <a:srgbClr val="000065"/>
                </a:solidFill>
                <a:latin typeface="Arial"/>
                <a:cs typeface="Arial"/>
              </a:rPr>
              <a:t> </a:t>
            </a:r>
            <a:r>
              <a:rPr sz="2400" b="1" spc="10" dirty="0">
                <a:solidFill>
                  <a:srgbClr val="000065"/>
                </a:solidFill>
                <a:latin typeface="Arial"/>
                <a:cs typeface="Arial"/>
              </a:rPr>
              <a:t>specific,</a:t>
            </a:r>
            <a:r>
              <a:rPr sz="2400" b="1" spc="20" dirty="0">
                <a:solidFill>
                  <a:srgbClr val="000065"/>
                </a:solidFill>
                <a:latin typeface="Arial"/>
                <a:cs typeface="Arial"/>
              </a:rPr>
              <a:t> </a:t>
            </a:r>
            <a:r>
              <a:rPr sz="2400" b="1" spc="10" dirty="0">
                <a:solidFill>
                  <a:srgbClr val="000065"/>
                </a:solidFill>
                <a:latin typeface="Arial"/>
                <a:cs typeface="Arial"/>
              </a:rPr>
              <a:t>tangible</a:t>
            </a:r>
            <a:r>
              <a:rPr sz="2400" b="1" spc="30" dirty="0">
                <a:solidFill>
                  <a:srgbClr val="000065"/>
                </a:solidFill>
                <a:latin typeface="Arial"/>
                <a:cs typeface="Arial"/>
              </a:rPr>
              <a:t> </a:t>
            </a:r>
            <a:r>
              <a:rPr sz="2400" b="1" spc="10" dirty="0">
                <a:solidFill>
                  <a:srgbClr val="000065"/>
                </a:solidFill>
                <a:latin typeface="Arial"/>
                <a:cs typeface="Arial"/>
              </a:rPr>
              <a:t>advances</a:t>
            </a:r>
            <a:r>
              <a:rPr sz="2400" b="1" spc="15" dirty="0">
                <a:solidFill>
                  <a:srgbClr val="000065"/>
                </a:solidFill>
                <a:latin typeface="Arial"/>
                <a:cs typeface="Arial"/>
              </a:rPr>
              <a:t> </a:t>
            </a:r>
            <a:r>
              <a:rPr sz="2400" b="1" spc="5" dirty="0">
                <a:solidFill>
                  <a:srgbClr val="000065"/>
                </a:solidFill>
                <a:latin typeface="Arial"/>
                <a:cs typeface="Arial"/>
              </a:rPr>
              <a:t>(cont.)</a:t>
            </a:r>
            <a:endParaRPr sz="2400">
              <a:latin typeface="Arial"/>
              <a:cs typeface="Arial"/>
            </a:endParaRPr>
          </a:p>
          <a:p>
            <a:pPr marL="1012825" lvl="1" indent="-481965">
              <a:lnSpc>
                <a:spcPct val="100000"/>
              </a:lnSpc>
              <a:spcBef>
                <a:spcPts val="1335"/>
              </a:spcBef>
              <a:buClr>
                <a:srgbClr val="CC3300"/>
              </a:buClr>
              <a:buSzPct val="75000"/>
              <a:buFont typeface="Wingdings"/>
              <a:buChar char=""/>
              <a:tabLst>
                <a:tab pos="1012825" algn="l"/>
                <a:tab pos="1013460" algn="l"/>
              </a:tabLst>
            </a:pPr>
            <a:r>
              <a:rPr sz="2200" b="1" spc="-5" dirty="0">
                <a:solidFill>
                  <a:srgbClr val="0000FF"/>
                </a:solidFill>
                <a:latin typeface="Arial"/>
                <a:cs typeface="Arial"/>
              </a:rPr>
              <a:t>15th</a:t>
            </a:r>
            <a:r>
              <a:rPr sz="2200" b="1" spc="-50" dirty="0">
                <a:solidFill>
                  <a:srgbClr val="0000FF"/>
                </a:solidFill>
                <a:latin typeface="Arial"/>
                <a:cs typeface="Arial"/>
              </a:rPr>
              <a:t> </a:t>
            </a:r>
            <a:r>
              <a:rPr sz="2200" b="1" spc="-5" dirty="0">
                <a:solidFill>
                  <a:srgbClr val="0000FF"/>
                </a:solidFill>
                <a:latin typeface="Arial"/>
                <a:cs typeface="Arial"/>
              </a:rPr>
              <a:t>century</a:t>
            </a:r>
            <a:endParaRPr sz="2200">
              <a:latin typeface="Arial"/>
              <a:cs typeface="Arial"/>
            </a:endParaRPr>
          </a:p>
          <a:p>
            <a:pPr marL="1530350" marR="5080" lvl="2" indent="-516255">
              <a:lnSpc>
                <a:spcPct val="101800"/>
              </a:lnSpc>
              <a:spcBef>
                <a:spcPts val="875"/>
              </a:spcBef>
              <a:buClr>
                <a:srgbClr val="CC3300"/>
              </a:buClr>
              <a:buSzPct val="64102"/>
              <a:buFont typeface="Wingdings"/>
              <a:buChar char=""/>
              <a:tabLst>
                <a:tab pos="1530350" algn="l"/>
                <a:tab pos="1530985" algn="l"/>
              </a:tabLst>
            </a:pPr>
            <a:r>
              <a:rPr sz="1950" b="1" spc="10" dirty="0">
                <a:solidFill>
                  <a:srgbClr val="000065"/>
                </a:solidFill>
                <a:latin typeface="Arial"/>
                <a:cs typeface="Arial"/>
              </a:rPr>
              <a:t>Invention of printing </a:t>
            </a:r>
            <a:r>
              <a:rPr sz="1950" b="1" spc="15" dirty="0">
                <a:solidFill>
                  <a:srgbClr val="000065"/>
                </a:solidFill>
                <a:latin typeface="Arial"/>
                <a:cs typeface="Arial"/>
              </a:rPr>
              <a:t>using moveable </a:t>
            </a:r>
            <a:r>
              <a:rPr sz="1950" b="1" spc="10" dirty="0">
                <a:solidFill>
                  <a:srgbClr val="000065"/>
                </a:solidFill>
                <a:latin typeface="Arial"/>
                <a:cs typeface="Arial"/>
              </a:rPr>
              <a:t>type. </a:t>
            </a:r>
            <a:r>
              <a:rPr sz="1950" b="1" spc="15" dirty="0">
                <a:solidFill>
                  <a:srgbClr val="000065"/>
                </a:solidFill>
                <a:latin typeface="Arial"/>
                <a:cs typeface="Arial"/>
              </a:rPr>
              <a:t>Gutenberg </a:t>
            </a:r>
            <a:r>
              <a:rPr sz="1950" b="1" spc="10" dirty="0">
                <a:solidFill>
                  <a:srgbClr val="000065"/>
                </a:solidFill>
                <a:latin typeface="Arial"/>
                <a:cs typeface="Arial"/>
              </a:rPr>
              <a:t>Bible </a:t>
            </a:r>
            <a:r>
              <a:rPr sz="1950" b="1" spc="-530" dirty="0">
                <a:solidFill>
                  <a:srgbClr val="000065"/>
                </a:solidFill>
                <a:latin typeface="Arial"/>
                <a:cs typeface="Arial"/>
              </a:rPr>
              <a:t> </a:t>
            </a:r>
            <a:r>
              <a:rPr sz="1950" b="1" spc="10" dirty="0">
                <a:solidFill>
                  <a:srgbClr val="000065"/>
                </a:solidFill>
                <a:latin typeface="Arial"/>
                <a:cs typeface="Arial"/>
              </a:rPr>
              <a:t>printed</a:t>
            </a:r>
            <a:r>
              <a:rPr sz="1950" b="1" spc="-10" dirty="0">
                <a:solidFill>
                  <a:srgbClr val="000065"/>
                </a:solidFill>
                <a:latin typeface="Arial"/>
                <a:cs typeface="Arial"/>
              </a:rPr>
              <a:t> </a:t>
            </a:r>
            <a:r>
              <a:rPr sz="1950" b="1" spc="10" dirty="0">
                <a:solidFill>
                  <a:srgbClr val="000065"/>
                </a:solidFill>
                <a:latin typeface="Arial"/>
                <a:cs typeface="Arial"/>
              </a:rPr>
              <a:t>(1456).</a:t>
            </a:r>
            <a:endParaRPr sz="1950">
              <a:latin typeface="Arial"/>
              <a:cs typeface="Arial"/>
            </a:endParaRPr>
          </a:p>
          <a:p>
            <a:pPr marL="1012825" lvl="1" indent="-481965">
              <a:lnSpc>
                <a:spcPct val="100000"/>
              </a:lnSpc>
              <a:spcBef>
                <a:spcPts val="1325"/>
              </a:spcBef>
              <a:buClr>
                <a:srgbClr val="CC3300"/>
              </a:buClr>
              <a:buSzPct val="75000"/>
              <a:buFont typeface="Wingdings"/>
              <a:buChar char=""/>
              <a:tabLst>
                <a:tab pos="1012825" algn="l"/>
                <a:tab pos="1013460" algn="l"/>
              </a:tabLst>
            </a:pPr>
            <a:r>
              <a:rPr sz="2200" b="1" spc="-5" dirty="0">
                <a:solidFill>
                  <a:srgbClr val="0000FF"/>
                </a:solidFill>
                <a:latin typeface="Arial"/>
                <a:cs typeface="Arial"/>
              </a:rPr>
              <a:t>15th-16th</a:t>
            </a:r>
            <a:r>
              <a:rPr sz="2200" b="1" spc="-45" dirty="0">
                <a:solidFill>
                  <a:srgbClr val="0000FF"/>
                </a:solidFill>
                <a:latin typeface="Arial"/>
                <a:cs typeface="Arial"/>
              </a:rPr>
              <a:t> </a:t>
            </a:r>
            <a:r>
              <a:rPr sz="2200" b="1" spc="-5" dirty="0">
                <a:solidFill>
                  <a:srgbClr val="0000FF"/>
                </a:solidFill>
                <a:latin typeface="Arial"/>
                <a:cs typeface="Arial"/>
              </a:rPr>
              <a:t>century</a:t>
            </a:r>
            <a:endParaRPr sz="2200">
              <a:latin typeface="Arial"/>
              <a:cs typeface="Arial"/>
            </a:endParaRPr>
          </a:p>
          <a:p>
            <a:pPr marL="1530350" marR="384810" lvl="2" indent="-516255">
              <a:lnSpc>
                <a:spcPct val="101800"/>
              </a:lnSpc>
              <a:spcBef>
                <a:spcPts val="880"/>
              </a:spcBef>
              <a:buClr>
                <a:srgbClr val="CC3300"/>
              </a:buClr>
              <a:buSzPct val="64102"/>
              <a:buFont typeface="Wingdings"/>
              <a:buChar char=""/>
              <a:tabLst>
                <a:tab pos="1530350" algn="l"/>
                <a:tab pos="1530985" algn="l"/>
              </a:tabLst>
            </a:pPr>
            <a:r>
              <a:rPr sz="1950" b="1" spc="10" dirty="0">
                <a:solidFill>
                  <a:srgbClr val="000065"/>
                </a:solidFill>
                <a:latin typeface="Arial"/>
                <a:cs typeface="Arial"/>
              </a:rPr>
              <a:t>Clocks, the </a:t>
            </a:r>
            <a:r>
              <a:rPr sz="1950" b="1" spc="5" dirty="0">
                <a:solidFill>
                  <a:srgbClr val="000065"/>
                </a:solidFill>
                <a:latin typeface="Arial"/>
                <a:cs typeface="Arial"/>
              </a:rPr>
              <a:t>first </a:t>
            </a:r>
            <a:r>
              <a:rPr sz="1950" b="1" spc="15" dirty="0">
                <a:solidFill>
                  <a:srgbClr val="000065"/>
                </a:solidFill>
                <a:latin typeface="Arial"/>
                <a:cs typeface="Arial"/>
              </a:rPr>
              <a:t>modern measuring machines, were </a:t>
            </a:r>
            <a:r>
              <a:rPr sz="1950" b="1" spc="5" dirty="0">
                <a:solidFill>
                  <a:srgbClr val="000065"/>
                </a:solidFill>
                <a:latin typeface="Arial"/>
                <a:cs typeface="Arial"/>
              </a:rPr>
              <a:t>first </a:t>
            </a:r>
            <a:r>
              <a:rPr sz="1950" b="1" spc="-530" dirty="0">
                <a:solidFill>
                  <a:srgbClr val="000065"/>
                </a:solidFill>
                <a:latin typeface="Arial"/>
                <a:cs typeface="Arial"/>
              </a:rPr>
              <a:t> </a:t>
            </a:r>
            <a:r>
              <a:rPr sz="1950" b="1" spc="15" dirty="0">
                <a:solidFill>
                  <a:srgbClr val="000065"/>
                </a:solidFill>
                <a:latin typeface="Arial"/>
                <a:cs typeface="Arial"/>
              </a:rPr>
              <a:t>produced</a:t>
            </a:r>
            <a:r>
              <a:rPr sz="1950" b="1" spc="-15" dirty="0">
                <a:solidFill>
                  <a:srgbClr val="000065"/>
                </a:solidFill>
                <a:latin typeface="Arial"/>
                <a:cs typeface="Arial"/>
              </a:rPr>
              <a:t> </a:t>
            </a:r>
            <a:r>
              <a:rPr sz="1950" b="1" spc="15" dirty="0">
                <a:solidFill>
                  <a:srgbClr val="000065"/>
                </a:solidFill>
                <a:latin typeface="Arial"/>
                <a:cs typeface="Arial"/>
              </a:rPr>
              <a:t>using</a:t>
            </a:r>
            <a:r>
              <a:rPr sz="1950" b="1" spc="5" dirty="0">
                <a:solidFill>
                  <a:srgbClr val="000065"/>
                </a:solidFill>
                <a:latin typeface="Arial"/>
                <a:cs typeface="Arial"/>
              </a:rPr>
              <a:t> </a:t>
            </a:r>
            <a:r>
              <a:rPr sz="1950" b="1" spc="10" dirty="0">
                <a:solidFill>
                  <a:srgbClr val="000065"/>
                </a:solidFill>
                <a:latin typeface="Arial"/>
                <a:cs typeface="Arial"/>
              </a:rPr>
              <a:t>lathes.</a:t>
            </a:r>
            <a:endParaRPr sz="1950">
              <a:latin typeface="Arial"/>
              <a:cs typeface="Arial"/>
            </a:endParaRPr>
          </a:p>
          <a:p>
            <a:pPr marL="1012825" lvl="1" indent="-481965">
              <a:lnSpc>
                <a:spcPct val="100000"/>
              </a:lnSpc>
              <a:spcBef>
                <a:spcPts val="1320"/>
              </a:spcBef>
              <a:buClr>
                <a:srgbClr val="CC3300"/>
              </a:buClr>
              <a:buSzPct val="75000"/>
              <a:buFont typeface="Wingdings"/>
              <a:buChar char=""/>
              <a:tabLst>
                <a:tab pos="1012825" algn="l"/>
                <a:tab pos="1013460" algn="l"/>
              </a:tabLst>
            </a:pPr>
            <a:r>
              <a:rPr sz="2200" b="1" spc="-5" dirty="0">
                <a:solidFill>
                  <a:srgbClr val="0000FF"/>
                </a:solidFill>
                <a:latin typeface="Arial"/>
                <a:cs typeface="Arial"/>
              </a:rPr>
              <a:t>16th</a:t>
            </a:r>
            <a:r>
              <a:rPr sz="2200" b="1" spc="-50" dirty="0">
                <a:solidFill>
                  <a:srgbClr val="0000FF"/>
                </a:solidFill>
                <a:latin typeface="Arial"/>
                <a:cs typeface="Arial"/>
              </a:rPr>
              <a:t> </a:t>
            </a:r>
            <a:r>
              <a:rPr sz="2200" b="1" spc="-5" dirty="0">
                <a:solidFill>
                  <a:srgbClr val="0000FF"/>
                </a:solidFill>
                <a:latin typeface="Arial"/>
                <a:cs typeface="Arial"/>
              </a:rPr>
              <a:t>century</a:t>
            </a:r>
            <a:endParaRPr sz="2200">
              <a:latin typeface="Arial"/>
              <a:cs typeface="Arial"/>
            </a:endParaRPr>
          </a:p>
          <a:p>
            <a:pPr marL="1530350" marR="327660" lvl="2" indent="-516255">
              <a:lnSpc>
                <a:spcPct val="101800"/>
              </a:lnSpc>
              <a:spcBef>
                <a:spcPts val="880"/>
              </a:spcBef>
              <a:buClr>
                <a:srgbClr val="CC3300"/>
              </a:buClr>
              <a:buSzPct val="64102"/>
              <a:buFont typeface="Wingdings"/>
              <a:buChar char=""/>
              <a:tabLst>
                <a:tab pos="1530350" algn="l"/>
                <a:tab pos="1530985" algn="l"/>
              </a:tabLst>
            </a:pPr>
            <a:r>
              <a:rPr sz="1950" b="1" spc="15" dirty="0">
                <a:solidFill>
                  <a:srgbClr val="000065"/>
                </a:solidFill>
                <a:latin typeface="Arial"/>
                <a:cs typeface="Arial"/>
              </a:rPr>
              <a:t>Clockmakers extended </a:t>
            </a:r>
            <a:r>
              <a:rPr sz="1950" b="1" spc="10" dirty="0">
                <a:solidFill>
                  <a:srgbClr val="000065"/>
                </a:solidFill>
                <a:latin typeface="Arial"/>
                <a:cs typeface="Arial"/>
              </a:rPr>
              <a:t>their craft to creating mechanical </a:t>
            </a:r>
            <a:r>
              <a:rPr sz="1950" b="1" spc="-530" dirty="0">
                <a:solidFill>
                  <a:srgbClr val="000065"/>
                </a:solidFill>
                <a:latin typeface="Arial"/>
                <a:cs typeface="Arial"/>
              </a:rPr>
              <a:t> </a:t>
            </a:r>
            <a:r>
              <a:rPr sz="1950" b="1" spc="10" dirty="0">
                <a:solidFill>
                  <a:srgbClr val="000065"/>
                </a:solidFill>
                <a:latin typeface="Arial"/>
                <a:cs typeface="Arial"/>
              </a:rPr>
              <a:t>animals</a:t>
            </a:r>
            <a:r>
              <a:rPr sz="1950" b="1" spc="-15" dirty="0">
                <a:solidFill>
                  <a:srgbClr val="000065"/>
                </a:solidFill>
                <a:latin typeface="Arial"/>
                <a:cs typeface="Arial"/>
              </a:rPr>
              <a:t> </a:t>
            </a:r>
            <a:r>
              <a:rPr sz="1950" b="1" spc="15" dirty="0">
                <a:solidFill>
                  <a:srgbClr val="000065"/>
                </a:solidFill>
                <a:latin typeface="Arial"/>
                <a:cs typeface="Arial"/>
              </a:rPr>
              <a:t>and</a:t>
            </a:r>
            <a:r>
              <a:rPr sz="1950" b="1" dirty="0">
                <a:solidFill>
                  <a:srgbClr val="000065"/>
                </a:solidFill>
                <a:latin typeface="Arial"/>
                <a:cs typeface="Arial"/>
              </a:rPr>
              <a:t> </a:t>
            </a:r>
            <a:r>
              <a:rPr sz="1950" b="1" spc="10" dirty="0">
                <a:solidFill>
                  <a:srgbClr val="000065"/>
                </a:solidFill>
                <a:latin typeface="Arial"/>
                <a:cs typeface="Arial"/>
              </a:rPr>
              <a:t>other</a:t>
            </a:r>
            <a:r>
              <a:rPr sz="1950" b="1" dirty="0">
                <a:solidFill>
                  <a:srgbClr val="000065"/>
                </a:solidFill>
                <a:latin typeface="Arial"/>
                <a:cs typeface="Arial"/>
              </a:rPr>
              <a:t> </a:t>
            </a:r>
            <a:r>
              <a:rPr sz="1950" b="1" spc="10" dirty="0">
                <a:solidFill>
                  <a:srgbClr val="000065"/>
                </a:solidFill>
                <a:latin typeface="Arial"/>
                <a:cs typeface="Arial"/>
              </a:rPr>
              <a:t>novelties.</a:t>
            </a:r>
            <a:endParaRPr sz="1950">
              <a:latin typeface="Arial"/>
              <a:cs typeface="Arial"/>
            </a:endParaRPr>
          </a:p>
        </p:txBody>
      </p:sp>
      <p:sp>
        <p:nvSpPr>
          <p:cNvPr id="9" name="object 9"/>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8</a:t>
            </a:fld>
            <a:endParaRPr dirty="0"/>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80</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1D7CAA69-E19E-521F-792D-6357A16DAF14}"/>
              </a:ext>
            </a:extLst>
          </p:cNvPr>
          <p:cNvSpPr txBox="1"/>
          <p:nvPr/>
        </p:nvSpPr>
        <p:spPr>
          <a:xfrm>
            <a:off x="4516307" y="4078416"/>
            <a:ext cx="534817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Disadvantages:</a:t>
            </a:r>
            <a:endParaRPr lang="en-IN" sz="24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7ABEC7D-2F2C-8164-4920-50E4FEF99A75}"/>
              </a:ext>
            </a:extLst>
          </p:cNvPr>
          <p:cNvSpPr txBox="1"/>
          <p:nvPr/>
        </p:nvSpPr>
        <p:spPr>
          <a:xfrm>
            <a:off x="781354" y="1826478"/>
            <a:ext cx="9289746" cy="224196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Simple and Easy to Implement.</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Fast and Efficient</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Low Memory Requirements</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Flexible</a:t>
            </a:r>
          </a:p>
        </p:txBody>
      </p:sp>
      <p:sp>
        <p:nvSpPr>
          <p:cNvPr id="7" name="TextBox 6">
            <a:extLst>
              <a:ext uri="{FF2B5EF4-FFF2-40B4-BE49-F238E27FC236}">
                <a16:creationId xmlns:a16="http://schemas.microsoft.com/office/drawing/2014/main" id="{ECA6463F-83C5-D168-1592-4C33CD79F203}"/>
              </a:ext>
            </a:extLst>
          </p:cNvPr>
          <p:cNvSpPr txBox="1"/>
          <p:nvPr/>
        </p:nvSpPr>
        <p:spPr>
          <a:xfrm>
            <a:off x="4516307" y="1263487"/>
            <a:ext cx="534817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Advantages:</a:t>
            </a:r>
            <a:endParaRPr lang="en-IN" sz="2400" b="1" u="sng"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798853F-B56C-D15F-BC0B-749CDB936FD2}"/>
              </a:ext>
            </a:extLst>
          </p:cNvPr>
          <p:cNvSpPr txBox="1"/>
          <p:nvPr/>
        </p:nvSpPr>
        <p:spPr>
          <a:xfrm>
            <a:off x="781354" y="4721566"/>
            <a:ext cx="9289746" cy="168796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Inaccurate Results.</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Local Optima</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Heuristic Function</a:t>
            </a:r>
          </a:p>
        </p:txBody>
      </p:sp>
    </p:spTree>
    <p:extLst>
      <p:ext uri="{BB962C8B-B14F-4D97-AF65-F5344CB8AC3E}">
        <p14:creationId xmlns:p14="http://schemas.microsoft.com/office/powerpoint/2010/main" val="29118370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81</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51CA64BD-4A08-A3B5-8FF8-1F29F5FF529B}"/>
              </a:ext>
            </a:extLst>
          </p:cNvPr>
          <p:cNvSpPr txBox="1"/>
          <p:nvPr/>
        </p:nvSpPr>
        <p:spPr>
          <a:xfrm>
            <a:off x="825893" y="1743393"/>
            <a:ext cx="9289746" cy="2308324"/>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Pathfinding e.g. robotics, and navigation systems.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Machine Learning e.g. </a:t>
            </a:r>
            <a:r>
              <a:rPr lang="en-US" sz="2400" dirty="0">
                <a:latin typeface="Times New Roman" panose="02020603050405020304" pitchFamily="18" charset="0"/>
                <a:cs typeface="Times New Roman" panose="02020603050405020304" pitchFamily="18" charset="0"/>
              </a:rPr>
              <a:t>to find the most promising path through a search space.</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Optimization e.g. </a:t>
            </a:r>
            <a:r>
              <a:rPr lang="en-US" sz="2400" dirty="0">
                <a:latin typeface="Times New Roman" panose="02020603050405020304" pitchFamily="18" charset="0"/>
                <a:cs typeface="Times New Roman" panose="02020603050405020304" pitchFamily="18" charset="0"/>
              </a:rPr>
              <a:t>to achieve the desired result.</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723A2A9-4F0F-0010-61D9-0B61AEBF8F92}"/>
              </a:ext>
            </a:extLst>
          </p:cNvPr>
          <p:cNvSpPr txBox="1"/>
          <p:nvPr/>
        </p:nvSpPr>
        <p:spPr>
          <a:xfrm>
            <a:off x="4279900" y="1022244"/>
            <a:ext cx="534817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Applications:</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1397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82</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156B9182-DEDF-91B9-0A76-34129F835F45}"/>
              </a:ext>
            </a:extLst>
          </p:cNvPr>
          <p:cNvSpPr txBox="1"/>
          <p:nvPr/>
        </p:nvSpPr>
        <p:spPr>
          <a:xfrm>
            <a:off x="604064" y="1080714"/>
            <a:ext cx="9485272" cy="4154984"/>
          </a:xfrm>
          <a:prstGeom prst="rect">
            <a:avLst/>
          </a:prstGeom>
          <a:noFill/>
        </p:spPr>
        <p:txBody>
          <a:bodyPr wrap="square" rtlCol="0">
            <a:spAutoFit/>
          </a:bodyPr>
          <a:lstStyle/>
          <a:p>
            <a:r>
              <a:rPr lang="en-IN" sz="2400" b="1" u="sng" dirty="0">
                <a:solidFill>
                  <a:srgbClr val="7030A0"/>
                </a:solidFill>
                <a:latin typeface="Times New Roman" panose="02020603050405020304" pitchFamily="18" charset="0"/>
                <a:cs typeface="Times New Roman" panose="02020603050405020304" pitchFamily="18" charset="0"/>
              </a:rPr>
              <a:t>Difference between Greedy-firsts search algorithm and uniform cost search algorithm </a:t>
            </a:r>
          </a:p>
          <a:p>
            <a:endParaRPr lang="en-IN" sz="2400" b="1" u="sng" dirty="0">
              <a:solidFill>
                <a:srgbClr val="7030A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Greedy Search doesn't go back up the tree - it picks the lowest value and commits to that. Uniform-Cost will pick the lowest total cost from the entire tree.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Greedy Search </a:t>
            </a:r>
            <a:r>
              <a:rPr lang="en-US" sz="2400" b="0" i="0" dirty="0">
                <a:solidFill>
                  <a:srgbClr val="232629"/>
                </a:solidFill>
                <a:effectLst/>
                <a:latin typeface="Times New Roman" panose="02020603050405020304" pitchFamily="18" charset="0"/>
                <a:cs typeface="Times New Roman" panose="02020603050405020304" pitchFamily="18" charset="0"/>
              </a:rPr>
              <a:t>is an </a:t>
            </a:r>
            <a:r>
              <a:rPr lang="en-US" sz="2400" b="1" i="0" dirty="0">
                <a:solidFill>
                  <a:srgbClr val="232629"/>
                </a:solidFill>
                <a:effectLst/>
                <a:latin typeface="Times New Roman" panose="02020603050405020304" pitchFamily="18" charset="0"/>
                <a:cs typeface="Times New Roman" panose="02020603050405020304" pitchFamily="18" charset="0"/>
              </a:rPr>
              <a:t>informed</a:t>
            </a:r>
            <a:r>
              <a:rPr lang="en-US" sz="2400" b="0" i="0" dirty="0">
                <a:solidFill>
                  <a:srgbClr val="232629"/>
                </a:solidFill>
                <a:effectLst/>
                <a:latin typeface="Times New Roman" panose="02020603050405020304" pitchFamily="18" charset="0"/>
                <a:cs typeface="Times New Roman" panose="02020603050405020304" pitchFamily="18" charset="0"/>
              </a:rPr>
              <a:t> search algorithm while uniform cost search is uninformed search algorithm.</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4296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83</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Box 5">
            <a:extLst>
              <a:ext uri="{FF2B5EF4-FFF2-40B4-BE49-F238E27FC236}">
                <a16:creationId xmlns:a16="http://schemas.microsoft.com/office/drawing/2014/main" id="{C212076E-4555-81EE-E6C4-BF1B2656ED31}"/>
              </a:ext>
            </a:extLst>
          </p:cNvPr>
          <p:cNvSpPr txBox="1"/>
          <p:nvPr/>
        </p:nvSpPr>
        <p:spPr>
          <a:xfrm>
            <a:off x="1003300" y="1035501"/>
            <a:ext cx="8458200" cy="6494085"/>
          </a:xfrm>
          <a:prstGeom prst="rect">
            <a:avLst/>
          </a:prstGeom>
          <a:noFill/>
        </p:spPr>
        <p:txBody>
          <a:bodyPr wrap="square" rtlCol="0">
            <a:spAutoFit/>
          </a:bodyPr>
          <a:lstStyle/>
          <a:p>
            <a:pPr algn="ctr"/>
            <a:r>
              <a:rPr lang="en-IN" sz="2800" b="1" u="sng" dirty="0">
                <a:solidFill>
                  <a:schemeClr val="accent1"/>
                </a:solidFill>
                <a:latin typeface="Times New Roman" panose="02020603050405020304" pitchFamily="18" charset="0"/>
                <a:cs typeface="Times New Roman" panose="02020603050405020304" pitchFamily="18" charset="0"/>
              </a:rPr>
              <a:t>A* Search Algorithm </a:t>
            </a:r>
          </a:p>
          <a:p>
            <a:pPr algn="just"/>
            <a:endParaRPr lang="en-IN" sz="28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an informed search algorithm that estimates the remaining distance to the goal, to guide the search.</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search algorithm is one of the best and popular technique used in path-finding and graph traversals.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search algorithm is widely used in robotics, video games, and other fields where finding the shortest path between two points is critical.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works by expanding the node with the lowest cost, which is determined by the sum of the cost from the start node to the current node. </a:t>
            </a: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7348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84</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FCE29C62-AB3E-DC52-4F2E-3990AD28625B}"/>
              </a:ext>
            </a:extLst>
          </p:cNvPr>
          <p:cNvSpPr txBox="1"/>
          <p:nvPr/>
        </p:nvSpPr>
        <p:spPr>
          <a:xfrm>
            <a:off x="811923" y="887204"/>
            <a:ext cx="9785028" cy="6370975"/>
          </a:xfrm>
          <a:prstGeom prst="rect">
            <a:avLst/>
          </a:prstGeom>
          <a:noFill/>
        </p:spPr>
        <p:txBody>
          <a:bodyPr wrap="square" rtlCol="0">
            <a:spAutoFit/>
          </a:bodyPr>
          <a:lstStyle/>
          <a:p>
            <a:pPr algn="ctr"/>
            <a:r>
              <a:rPr lang="en-IN" sz="2400" u="sng" dirty="0">
                <a:solidFill>
                  <a:srgbClr val="7030A0"/>
                </a:solidFill>
                <a:latin typeface="Times New Roman" panose="02020603050405020304" pitchFamily="18" charset="0"/>
                <a:cs typeface="Times New Roman" panose="02020603050405020304" pitchFamily="18" charset="0"/>
              </a:rPr>
              <a:t>Working</a:t>
            </a:r>
            <a:r>
              <a:rPr lang="en-IN" sz="2400" u="sng" dirty="0">
                <a:solidFill>
                  <a:srgbClr val="00B0F0"/>
                </a:solidFill>
                <a:latin typeface="Times New Roman" panose="02020603050405020304" pitchFamily="18" charset="0"/>
                <a:cs typeface="Times New Roman" panose="02020603050405020304" pitchFamily="18" charset="0"/>
              </a:rPr>
              <a:t> </a:t>
            </a:r>
          </a:p>
          <a:p>
            <a:endParaRPr lang="en-IN" sz="2400" dirty="0">
              <a:solidFill>
                <a:srgbClr val="00B0F0"/>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At each step it picks the node according to a value-‘f’.</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‘f’ is a parameter equal to the sum of two other parameters – ‘g’ and ‘h’. </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At each step it picks the node/cell having the lowest ‘f’, and process that node/cell.</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f (n) = g(n) + h(n)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 = previous node on the path.</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g(n) = cost of the path from the start node to ‘n’.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h(n) = is a heuristic , estimates the cost of the cheapest path from ‘n’ to the target node.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2740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85</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EFAF1A05-76E9-8441-D6B3-A84F67616ACC}"/>
              </a:ext>
            </a:extLst>
          </p:cNvPr>
          <p:cNvSpPr txBox="1"/>
          <p:nvPr/>
        </p:nvSpPr>
        <p:spPr>
          <a:xfrm>
            <a:off x="1003300" y="1035501"/>
            <a:ext cx="8458200" cy="6494085"/>
          </a:xfrm>
          <a:prstGeom prst="rect">
            <a:avLst/>
          </a:prstGeom>
          <a:noFill/>
        </p:spPr>
        <p:txBody>
          <a:bodyPr wrap="square" rtlCol="0">
            <a:spAutoFit/>
          </a:bodyPr>
          <a:lstStyle/>
          <a:p>
            <a:pPr algn="ctr"/>
            <a:r>
              <a:rPr lang="en-IN" sz="2800" b="1" u="sng" dirty="0">
                <a:solidFill>
                  <a:schemeClr val="accent1"/>
                </a:solidFill>
                <a:latin typeface="Times New Roman" panose="02020603050405020304" pitchFamily="18" charset="0"/>
                <a:cs typeface="Times New Roman" panose="02020603050405020304" pitchFamily="18" charset="0"/>
              </a:rPr>
              <a:t>Minmax Algorithm </a:t>
            </a:r>
          </a:p>
          <a:p>
            <a:pPr algn="just"/>
            <a:endParaRPr lang="en-IN" sz="28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Mini-max algorithm is a recursive or backtracking algorithm which is used in decision-making and game theory.</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Mini-Max algorithm uses recursion to search through the game-tree.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algorithm two players play the game, one is called MAX and other is called MIN.</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Both Players of the game are opponent of each other, where MAX will select the maximized value and MIN will select the minimized value.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9053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86</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174CB865-3101-65D6-692B-8C25F5BA024E}"/>
              </a:ext>
            </a:extLst>
          </p:cNvPr>
          <p:cNvSpPr txBox="1"/>
          <p:nvPr/>
        </p:nvSpPr>
        <p:spPr>
          <a:xfrm>
            <a:off x="1003300" y="1035501"/>
            <a:ext cx="8458200" cy="6924973"/>
          </a:xfrm>
          <a:prstGeom prst="rect">
            <a:avLst/>
          </a:prstGeom>
          <a:noFill/>
        </p:spPr>
        <p:txBody>
          <a:bodyPr wrap="square" rtlCol="0">
            <a:spAutoFit/>
          </a:bodyPr>
          <a:lstStyle/>
          <a:p>
            <a:pPr algn="just"/>
            <a:endParaRPr lang="en-IN" sz="28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the terminal node, the terminal values are given so we will compare those value and backtrack the tree until the initial state occurs.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800" dirty="0">
                <a:solidFill>
                  <a:schemeClr val="accent1"/>
                </a:solidFill>
                <a:latin typeface="Times New Roman" panose="02020603050405020304" pitchFamily="18" charset="0"/>
                <a:cs typeface="Times New Roman" panose="02020603050405020304" pitchFamily="18" charset="0"/>
              </a:rPr>
              <a:t>Properties:</a:t>
            </a:r>
          </a:p>
          <a:p>
            <a:pPr algn="just"/>
            <a:endParaRPr lang="en-US" sz="2800" dirty="0">
              <a:solidFill>
                <a:schemeClr val="accent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Min-Max algorithm is Complete. It will definitely find a solution (if exist), in the finite search tree.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Min-Max algorithm is optimal if both opponents are playing optimally.</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time complexity of Min-Max algorithm is O(b</a:t>
            </a:r>
            <a:r>
              <a:rPr lang="en-US" sz="2400" baseline="300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where b is branching factor of the game-tree and ‘m’ is the maximum depth of the tree.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752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87</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F9927DB6-82A5-6EC8-66C6-90347CDE97B7}"/>
              </a:ext>
            </a:extLst>
          </p:cNvPr>
          <p:cNvSpPr txBox="1"/>
          <p:nvPr/>
        </p:nvSpPr>
        <p:spPr>
          <a:xfrm>
            <a:off x="825893" y="310138"/>
            <a:ext cx="8458200" cy="6309420"/>
          </a:xfrm>
          <a:prstGeom prst="rect">
            <a:avLst/>
          </a:prstGeom>
          <a:noFill/>
        </p:spPr>
        <p:txBody>
          <a:bodyPr wrap="square" rtlCol="0">
            <a:spAutoFit/>
          </a:bodyPr>
          <a:lstStyle/>
          <a:p>
            <a:pPr algn="just"/>
            <a:endParaRPr lang="en-IN" sz="2800" dirty="0">
              <a:solidFill>
                <a:schemeClr val="accent1"/>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800" dirty="0">
                <a:solidFill>
                  <a:schemeClr val="accent1"/>
                </a:solidFill>
                <a:latin typeface="Times New Roman" panose="02020603050405020304" pitchFamily="18" charset="0"/>
                <a:cs typeface="Times New Roman" panose="02020603050405020304" pitchFamily="18" charset="0"/>
              </a:rPr>
              <a:t>Applications:</a:t>
            </a:r>
          </a:p>
          <a:p>
            <a:pPr algn="just"/>
            <a:endParaRPr lang="en-US" sz="2800" dirty="0">
              <a:solidFill>
                <a:schemeClr val="accent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Min-Max algorithm is mostly used for game playing in AI. Such as Chess, Checkers, tic-tac-toe, go, and various tow-players game. </a:t>
            </a: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a:p>
            <a:pPr algn="just"/>
            <a:r>
              <a:rPr lang="en-US" sz="2800" dirty="0">
                <a:solidFill>
                  <a:schemeClr val="accent1"/>
                </a:solidFill>
                <a:latin typeface="Times New Roman" panose="02020603050405020304" pitchFamily="18" charset="0"/>
                <a:cs typeface="Times New Roman" panose="02020603050405020304" pitchFamily="18" charset="0"/>
              </a:rPr>
              <a:t>Limitations:</a:t>
            </a: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Because of the huge branching factor, the process of reaching the goal is slower. </a:t>
            </a:r>
            <a:r>
              <a:rPr lang="en-US" sz="2400">
                <a:latin typeface="Times New Roman" panose="02020603050405020304" pitchFamily="18" charset="0"/>
                <a:cs typeface="Times New Roman" panose="02020603050405020304" pitchFamily="18" charset="0"/>
              </a:rPr>
              <a:t>For complex games such as Chess etc. </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7864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88</a:t>
            </a:fld>
            <a:endParaRPr dirty="0"/>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a:lnSpc>
                <a:spcPct val="100000"/>
              </a:lnSpc>
            </a:pPr>
            <a:r>
              <a:rPr sz="1100" b="1" spc="-5" dirty="0">
                <a:solidFill>
                  <a:srgbClr val="000065"/>
                </a:solidFill>
                <a:latin typeface="Arial"/>
                <a:cs typeface="Arial"/>
              </a:rPr>
              <a:t>Machine</a:t>
            </a:r>
            <a:r>
              <a:rPr sz="1100" b="1" spc="-60" dirty="0">
                <a:solidFill>
                  <a:srgbClr val="000065"/>
                </a:solidFill>
                <a:latin typeface="Arial"/>
                <a:cs typeface="Arial"/>
              </a:rPr>
              <a:t> </a:t>
            </a:r>
            <a:r>
              <a:rPr sz="1100" b="1" spc="-5" dirty="0">
                <a:solidFill>
                  <a:srgbClr val="000065"/>
                </a:solidFill>
                <a:latin typeface="Arial"/>
                <a:cs typeface="Arial"/>
              </a:rPr>
              <a:t>Learning</a:t>
            </a:r>
            <a:endParaRPr sz="1100">
              <a:latin typeface="Arial"/>
              <a:cs typeface="Arial"/>
            </a:endParaRPr>
          </a:p>
        </p:txBody>
      </p:sp>
      <p:sp>
        <p:nvSpPr>
          <p:cNvPr id="2" name="TextBox 1">
            <a:extLst>
              <a:ext uri="{FF2B5EF4-FFF2-40B4-BE49-F238E27FC236}">
                <a16:creationId xmlns:a16="http://schemas.microsoft.com/office/drawing/2014/main" id="{12599684-04EE-8270-24FD-E5723E1648FE}"/>
              </a:ext>
            </a:extLst>
          </p:cNvPr>
          <p:cNvSpPr txBox="1"/>
          <p:nvPr/>
        </p:nvSpPr>
        <p:spPr>
          <a:xfrm>
            <a:off x="981316" y="915161"/>
            <a:ext cx="9190677" cy="7171194"/>
          </a:xfrm>
          <a:prstGeom prst="rect">
            <a:avLst/>
          </a:prstGeom>
          <a:noFill/>
        </p:spPr>
        <p:txBody>
          <a:bodyPr wrap="square" rtlCol="0">
            <a:spAutoFit/>
          </a:bodyPr>
          <a:lstStyle/>
          <a:p>
            <a:pPr algn="ctr"/>
            <a:r>
              <a:rPr lang="en-IN" sz="2800" b="1" u="sng" dirty="0">
                <a:solidFill>
                  <a:schemeClr val="accent1"/>
                </a:solidFill>
                <a:latin typeface="Times New Roman" panose="02020603050405020304" pitchFamily="18" charset="0"/>
                <a:cs typeface="Times New Roman" panose="02020603050405020304" pitchFamily="18" charset="0"/>
              </a:rPr>
              <a:t>Alpha-Beta Pruning</a:t>
            </a:r>
            <a:endParaRPr lang="en-IN" sz="28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Alpha-beta pruning is a modified version of the minimax algorithm. It is an optimization technique for the minimax algorithm.</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Without checking each node of the game tree it can compute the correct minimax decision.</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involves two threshold parameter Alpha and beta for future expansion, so it is called alpha-beta pruning algorithm.</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two-parameter can be defined as:</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Alpha: </a:t>
            </a:r>
            <a:r>
              <a:rPr lang="en-US" sz="2400" dirty="0">
                <a:latin typeface="Times New Roman" panose="02020603050405020304" pitchFamily="18" charset="0"/>
                <a:cs typeface="Times New Roman" panose="02020603050405020304" pitchFamily="18" charset="0"/>
              </a:rPr>
              <a:t>The best (highest-value) choice we have found so far at     	      any point along the path of Maximizer. The initial value of         	     alpha is -∞.</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Beta: </a:t>
            </a:r>
            <a:r>
              <a:rPr lang="en-US" sz="2400" dirty="0">
                <a:latin typeface="Times New Roman" panose="02020603050405020304" pitchFamily="18" charset="0"/>
                <a:cs typeface="Times New Roman" panose="02020603050405020304" pitchFamily="18" charset="0"/>
              </a:rPr>
              <a:t>The best (lowest-value) choice we have found so far at   		     any point along the path of Minimizer. The initial value     	     of beta is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8645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89</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2" name="TextBox 1">
            <a:extLst>
              <a:ext uri="{FF2B5EF4-FFF2-40B4-BE49-F238E27FC236}">
                <a16:creationId xmlns:a16="http://schemas.microsoft.com/office/drawing/2014/main" id="{7764E4C8-7274-A95A-E449-439B7C01D584}"/>
              </a:ext>
            </a:extLst>
          </p:cNvPr>
          <p:cNvSpPr txBox="1"/>
          <p:nvPr/>
        </p:nvSpPr>
        <p:spPr>
          <a:xfrm>
            <a:off x="825893" y="1087191"/>
            <a:ext cx="9190677" cy="6001643"/>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removes all the nodes which are not really affecting the final decision but making algorithm slow.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condition which required for alpha-beta pruning is:</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α&gt;=β </a:t>
            </a:r>
          </a:p>
          <a:p>
            <a:pPr algn="just"/>
            <a:r>
              <a:rPr lang="en-US" sz="2400" dirty="0">
                <a:highlight>
                  <a:srgbClr val="00FF00"/>
                </a:highlight>
                <a:latin typeface="Times New Roman" panose="02020603050405020304" pitchFamily="18" charset="0"/>
                <a:cs typeface="Times New Roman" panose="02020603050405020304" pitchFamily="18" charset="0"/>
              </a:rPr>
              <a:t>Points should be kept in mind</a:t>
            </a: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Max player will only update the value of alpha.</a:t>
            </a: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Min player will only update the value of beta.</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While backtracking the tree, the node values will be passed to upper nodes instead of values of alpha and beta.</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will only pass the alpha, beta values to the child nodes.</a:t>
            </a:r>
          </a:p>
        </p:txBody>
      </p:sp>
    </p:spTree>
    <p:extLst>
      <p:ext uri="{BB962C8B-B14F-4D97-AF65-F5344CB8AC3E}">
        <p14:creationId xmlns:p14="http://schemas.microsoft.com/office/powerpoint/2010/main" val="171469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0513" y="24637"/>
            <a:ext cx="4610735" cy="764540"/>
          </a:xfrm>
          <a:prstGeom prst="rect">
            <a:avLst/>
          </a:prstGeom>
        </p:spPr>
        <p:txBody>
          <a:bodyPr vert="horz" wrap="square" lIns="0" tIns="12065" rIns="0" bIns="0" rtlCol="0">
            <a:spAutoFit/>
          </a:bodyPr>
          <a:lstStyle/>
          <a:p>
            <a:pPr marL="12700">
              <a:lnSpc>
                <a:spcPct val="100000"/>
              </a:lnSpc>
              <a:spcBef>
                <a:spcPts val="95"/>
              </a:spcBef>
            </a:pPr>
            <a:r>
              <a:rPr sz="4850" spc="-10" dirty="0"/>
              <a:t>Prehistory</a:t>
            </a:r>
            <a:r>
              <a:rPr sz="4850" spc="-20" dirty="0"/>
              <a:t> </a:t>
            </a:r>
            <a:r>
              <a:rPr sz="4850" spc="-5" dirty="0"/>
              <a:t>of</a:t>
            </a:r>
            <a:r>
              <a:rPr sz="4850" spc="-15" dirty="0"/>
              <a:t> </a:t>
            </a:r>
            <a:r>
              <a:rPr sz="4850" spc="-10" dirty="0"/>
              <a:t>AI</a:t>
            </a:r>
            <a:endParaRPr sz="4850"/>
          </a:p>
        </p:txBody>
      </p:sp>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endParaRPr/>
            </a:p>
          </p:txBody>
        </p:sp>
      </p:grpSp>
      <p:sp>
        <p:nvSpPr>
          <p:cNvPr id="6" name="object 6"/>
          <p:cNvSpPr/>
          <p:nvPr/>
        </p:nvSpPr>
        <p:spPr>
          <a:xfrm>
            <a:off x="309257" y="1677161"/>
            <a:ext cx="10075545" cy="840105"/>
          </a:xfrm>
          <a:custGeom>
            <a:avLst/>
            <a:gdLst/>
            <a:ahLst/>
            <a:cxnLst/>
            <a:rect l="l" t="t" r="r" b="b"/>
            <a:pathLst>
              <a:path w="10075545" h="840105">
                <a:moveTo>
                  <a:pt x="10075278" y="839724"/>
                </a:moveTo>
                <a:lnTo>
                  <a:pt x="10075278" y="0"/>
                </a:lnTo>
                <a:lnTo>
                  <a:pt x="0" y="0"/>
                </a:lnTo>
                <a:lnTo>
                  <a:pt x="0" y="839724"/>
                </a:lnTo>
                <a:lnTo>
                  <a:pt x="10075278" y="839724"/>
                </a:lnTo>
                <a:close/>
              </a:path>
            </a:pathLst>
          </a:custGeom>
          <a:solidFill>
            <a:srgbClr val="FFFFFF"/>
          </a:solidFill>
        </p:spPr>
        <p:txBody>
          <a:bodyPr wrap="square" lIns="0" tIns="0" rIns="0" bIns="0" rtlCol="0"/>
          <a:lstStyle/>
          <a:p>
            <a:endParaRPr/>
          </a:p>
        </p:txBody>
      </p:sp>
      <p:sp>
        <p:nvSpPr>
          <p:cNvPr id="7" name="object 7"/>
          <p:cNvSpPr txBox="1"/>
          <p:nvPr/>
        </p:nvSpPr>
        <p:spPr>
          <a:xfrm>
            <a:off x="633355" y="1162684"/>
            <a:ext cx="6388100" cy="1084580"/>
          </a:xfrm>
          <a:prstGeom prst="rect">
            <a:avLst/>
          </a:prstGeom>
        </p:spPr>
        <p:txBody>
          <a:bodyPr vert="horz" wrap="square" lIns="0" tIns="201295" rIns="0" bIns="0" rtlCol="0">
            <a:spAutoFit/>
          </a:bodyPr>
          <a:lstStyle/>
          <a:p>
            <a:pPr marL="529590" indent="-517525">
              <a:lnSpc>
                <a:spcPct val="100000"/>
              </a:lnSpc>
              <a:spcBef>
                <a:spcPts val="1585"/>
              </a:spcBef>
              <a:buSzPct val="70833"/>
              <a:buFont typeface="Wingdings"/>
              <a:buChar char=""/>
              <a:tabLst>
                <a:tab pos="529590" algn="l"/>
                <a:tab pos="530225" algn="l"/>
              </a:tabLst>
            </a:pPr>
            <a:r>
              <a:rPr sz="2400" b="1" spc="10" dirty="0">
                <a:solidFill>
                  <a:srgbClr val="000065"/>
                </a:solidFill>
                <a:latin typeface="Arial"/>
                <a:cs typeface="Arial"/>
              </a:rPr>
              <a:t>More</a:t>
            </a:r>
            <a:r>
              <a:rPr sz="2400" b="1" dirty="0">
                <a:solidFill>
                  <a:srgbClr val="000065"/>
                </a:solidFill>
                <a:latin typeface="Arial"/>
                <a:cs typeface="Arial"/>
              </a:rPr>
              <a:t> </a:t>
            </a:r>
            <a:r>
              <a:rPr sz="2400" b="1" spc="10" dirty="0">
                <a:solidFill>
                  <a:srgbClr val="000065"/>
                </a:solidFill>
                <a:latin typeface="Arial"/>
                <a:cs typeface="Arial"/>
              </a:rPr>
              <a:t>specific,</a:t>
            </a:r>
            <a:r>
              <a:rPr sz="2400" b="1" spc="20" dirty="0">
                <a:solidFill>
                  <a:srgbClr val="000065"/>
                </a:solidFill>
                <a:latin typeface="Arial"/>
                <a:cs typeface="Arial"/>
              </a:rPr>
              <a:t> </a:t>
            </a:r>
            <a:r>
              <a:rPr sz="2400" b="1" spc="10" dirty="0">
                <a:solidFill>
                  <a:srgbClr val="000065"/>
                </a:solidFill>
                <a:latin typeface="Arial"/>
                <a:cs typeface="Arial"/>
              </a:rPr>
              <a:t>tangible</a:t>
            </a:r>
            <a:r>
              <a:rPr sz="2400" b="1" spc="30" dirty="0">
                <a:solidFill>
                  <a:srgbClr val="000065"/>
                </a:solidFill>
                <a:latin typeface="Arial"/>
                <a:cs typeface="Arial"/>
              </a:rPr>
              <a:t> </a:t>
            </a:r>
            <a:r>
              <a:rPr sz="2400" b="1" spc="10" dirty="0">
                <a:solidFill>
                  <a:srgbClr val="000065"/>
                </a:solidFill>
                <a:latin typeface="Arial"/>
                <a:cs typeface="Arial"/>
              </a:rPr>
              <a:t>advances</a:t>
            </a:r>
            <a:r>
              <a:rPr sz="2400" b="1" spc="15" dirty="0">
                <a:solidFill>
                  <a:srgbClr val="000065"/>
                </a:solidFill>
                <a:latin typeface="Arial"/>
                <a:cs typeface="Arial"/>
              </a:rPr>
              <a:t> </a:t>
            </a:r>
            <a:r>
              <a:rPr sz="2400" b="1" spc="5" dirty="0">
                <a:solidFill>
                  <a:srgbClr val="000065"/>
                </a:solidFill>
                <a:latin typeface="Arial"/>
                <a:cs typeface="Arial"/>
              </a:rPr>
              <a:t>(cont.)</a:t>
            </a:r>
            <a:endParaRPr sz="2400" dirty="0">
              <a:latin typeface="Arial"/>
              <a:cs typeface="Arial"/>
            </a:endParaRPr>
          </a:p>
          <a:p>
            <a:pPr marL="707390" lvl="1" indent="-400050">
              <a:lnSpc>
                <a:spcPct val="100000"/>
              </a:lnSpc>
              <a:spcBef>
                <a:spcPts val="1335"/>
              </a:spcBef>
              <a:buClr>
                <a:srgbClr val="CC3300"/>
              </a:buClr>
              <a:buSzPct val="75000"/>
              <a:buFont typeface="Wingdings"/>
              <a:buChar char=""/>
              <a:tabLst>
                <a:tab pos="707390" algn="l"/>
                <a:tab pos="708025" algn="l"/>
              </a:tabLst>
            </a:pPr>
            <a:r>
              <a:rPr sz="2200" b="1" spc="-5" dirty="0">
                <a:latin typeface="Arial"/>
                <a:cs typeface="Arial"/>
              </a:rPr>
              <a:t>18th</a:t>
            </a:r>
            <a:r>
              <a:rPr sz="2200" b="1" spc="-25" dirty="0">
                <a:latin typeface="Arial"/>
                <a:cs typeface="Arial"/>
              </a:rPr>
              <a:t> </a:t>
            </a:r>
            <a:r>
              <a:rPr sz="2200" b="1" spc="-5" dirty="0">
                <a:latin typeface="Arial"/>
                <a:cs typeface="Arial"/>
              </a:rPr>
              <a:t>century </a:t>
            </a:r>
            <a:r>
              <a:rPr sz="2200" b="1" dirty="0">
                <a:latin typeface="Arial"/>
                <a:cs typeface="Arial"/>
              </a:rPr>
              <a:t>–</a:t>
            </a:r>
            <a:r>
              <a:rPr sz="2200" b="1" spc="-20" dirty="0">
                <a:latin typeface="Arial"/>
                <a:cs typeface="Arial"/>
              </a:rPr>
              <a:t> </a:t>
            </a:r>
            <a:r>
              <a:rPr sz="2200" b="1" spc="-5" dirty="0">
                <a:latin typeface="Arial"/>
                <a:cs typeface="Arial"/>
              </a:rPr>
              <a:t>Mechanical</a:t>
            </a:r>
            <a:r>
              <a:rPr sz="2200" b="1" spc="-20" dirty="0">
                <a:latin typeface="Arial"/>
                <a:cs typeface="Arial"/>
              </a:rPr>
              <a:t> </a:t>
            </a:r>
            <a:r>
              <a:rPr sz="2200" b="1" spc="-5" dirty="0">
                <a:latin typeface="Arial"/>
                <a:cs typeface="Arial"/>
              </a:rPr>
              <a:t>toys</a:t>
            </a:r>
            <a:endParaRPr sz="2200" dirty="0">
              <a:latin typeface="Arial"/>
              <a:cs typeface="Arial"/>
            </a:endParaRPr>
          </a:p>
        </p:txBody>
      </p:sp>
      <p:pic>
        <p:nvPicPr>
          <p:cNvPr id="8" name="object 8"/>
          <p:cNvPicPr/>
          <p:nvPr/>
        </p:nvPicPr>
        <p:blipFill>
          <a:blip r:embed="rId2" cstate="print"/>
          <a:stretch>
            <a:fillRect/>
          </a:stretch>
        </p:blipFill>
        <p:spPr>
          <a:xfrm>
            <a:off x="1805063" y="2879598"/>
            <a:ext cx="1810511" cy="1680971"/>
          </a:xfrm>
          <a:prstGeom prst="rect">
            <a:avLst/>
          </a:prstGeom>
        </p:spPr>
      </p:pic>
      <p:pic>
        <p:nvPicPr>
          <p:cNvPr id="9" name="object 9"/>
          <p:cNvPicPr/>
          <p:nvPr/>
        </p:nvPicPr>
        <p:blipFill>
          <a:blip r:embed="rId3" cstate="print"/>
          <a:stretch>
            <a:fillRect/>
          </a:stretch>
        </p:blipFill>
        <p:spPr>
          <a:xfrm>
            <a:off x="5740793" y="2801111"/>
            <a:ext cx="1784604" cy="2001011"/>
          </a:xfrm>
          <a:prstGeom prst="rect">
            <a:avLst/>
          </a:prstGeom>
        </p:spPr>
      </p:pic>
      <p:sp>
        <p:nvSpPr>
          <p:cNvPr id="10" name="object 10"/>
          <p:cNvSpPr txBox="1"/>
          <p:nvPr/>
        </p:nvSpPr>
        <p:spPr>
          <a:xfrm>
            <a:off x="1656721" y="5072888"/>
            <a:ext cx="2240915" cy="328295"/>
          </a:xfrm>
          <a:prstGeom prst="rect">
            <a:avLst/>
          </a:prstGeom>
        </p:spPr>
        <p:txBody>
          <a:bodyPr vert="horz" wrap="square" lIns="0" tIns="17145" rIns="0" bIns="0" rtlCol="0">
            <a:spAutoFit/>
          </a:bodyPr>
          <a:lstStyle/>
          <a:p>
            <a:pPr marL="12700">
              <a:lnSpc>
                <a:spcPct val="100000"/>
              </a:lnSpc>
              <a:spcBef>
                <a:spcPts val="135"/>
              </a:spcBef>
            </a:pPr>
            <a:r>
              <a:rPr sz="1950" b="1" spc="-5" dirty="0">
                <a:solidFill>
                  <a:srgbClr val="000065"/>
                </a:solidFill>
                <a:latin typeface="Arial"/>
                <a:cs typeface="Arial"/>
              </a:rPr>
              <a:t>Vaucanson’s</a:t>
            </a:r>
            <a:r>
              <a:rPr sz="1950" b="1" spc="-55" dirty="0">
                <a:solidFill>
                  <a:srgbClr val="000065"/>
                </a:solidFill>
                <a:latin typeface="Arial"/>
                <a:cs typeface="Arial"/>
              </a:rPr>
              <a:t> </a:t>
            </a:r>
            <a:r>
              <a:rPr sz="1950" b="1" spc="15" dirty="0">
                <a:solidFill>
                  <a:srgbClr val="000065"/>
                </a:solidFill>
                <a:latin typeface="Arial"/>
                <a:cs typeface="Arial"/>
              </a:rPr>
              <a:t>Duck</a:t>
            </a:r>
            <a:endParaRPr sz="1950">
              <a:latin typeface="Arial"/>
              <a:cs typeface="Arial"/>
            </a:endParaRPr>
          </a:p>
        </p:txBody>
      </p:sp>
      <p:sp>
        <p:nvSpPr>
          <p:cNvPr id="11" name="object 11"/>
          <p:cNvSpPr txBox="1"/>
          <p:nvPr/>
        </p:nvSpPr>
        <p:spPr>
          <a:xfrm>
            <a:off x="5198497" y="4994402"/>
            <a:ext cx="2992120" cy="631190"/>
          </a:xfrm>
          <a:prstGeom prst="rect">
            <a:avLst/>
          </a:prstGeom>
        </p:spPr>
        <p:txBody>
          <a:bodyPr vert="horz" wrap="square" lIns="0" tIns="11430" rIns="0" bIns="0" rtlCol="0">
            <a:spAutoFit/>
          </a:bodyPr>
          <a:lstStyle/>
          <a:p>
            <a:pPr marL="12700" marR="5080" indent="-635">
              <a:lnSpc>
                <a:spcPct val="101800"/>
              </a:lnSpc>
              <a:spcBef>
                <a:spcPts val="90"/>
              </a:spcBef>
            </a:pPr>
            <a:r>
              <a:rPr sz="1950" b="1" spc="-30" dirty="0">
                <a:solidFill>
                  <a:srgbClr val="000065"/>
                </a:solidFill>
                <a:latin typeface="Arial"/>
                <a:cs typeface="Arial"/>
              </a:rPr>
              <a:t>Von </a:t>
            </a:r>
            <a:r>
              <a:rPr sz="1950" b="1" spc="5" dirty="0">
                <a:solidFill>
                  <a:srgbClr val="000065"/>
                </a:solidFill>
                <a:latin typeface="Arial"/>
                <a:cs typeface="Arial"/>
              </a:rPr>
              <a:t>Kempelen’s </a:t>
            </a:r>
            <a:r>
              <a:rPr sz="1950" b="1" spc="15" dirty="0">
                <a:solidFill>
                  <a:srgbClr val="000065"/>
                </a:solidFill>
                <a:latin typeface="Arial"/>
                <a:cs typeface="Arial"/>
              </a:rPr>
              <a:t>phony </a:t>
            </a:r>
            <a:r>
              <a:rPr sz="1950" b="1" spc="20" dirty="0">
                <a:solidFill>
                  <a:srgbClr val="000065"/>
                </a:solidFill>
                <a:latin typeface="Arial"/>
                <a:cs typeface="Arial"/>
              </a:rPr>
              <a:t> </a:t>
            </a:r>
            <a:r>
              <a:rPr sz="1950" b="1" spc="15" dirty="0">
                <a:solidFill>
                  <a:srgbClr val="000065"/>
                </a:solidFill>
                <a:latin typeface="Arial"/>
                <a:cs typeface="Arial"/>
              </a:rPr>
              <a:t>mechanical</a:t>
            </a:r>
            <a:r>
              <a:rPr sz="1950" b="1" spc="-55" dirty="0">
                <a:solidFill>
                  <a:srgbClr val="000065"/>
                </a:solidFill>
                <a:latin typeface="Arial"/>
                <a:cs typeface="Arial"/>
              </a:rPr>
              <a:t> </a:t>
            </a:r>
            <a:r>
              <a:rPr sz="1950" b="1" spc="15" dirty="0">
                <a:solidFill>
                  <a:srgbClr val="000065"/>
                </a:solidFill>
                <a:latin typeface="Arial"/>
                <a:cs typeface="Arial"/>
              </a:rPr>
              <a:t>chess</a:t>
            </a:r>
            <a:r>
              <a:rPr sz="1950" b="1" spc="-40" dirty="0">
                <a:solidFill>
                  <a:srgbClr val="000065"/>
                </a:solidFill>
                <a:latin typeface="Arial"/>
                <a:cs typeface="Arial"/>
              </a:rPr>
              <a:t> </a:t>
            </a:r>
            <a:r>
              <a:rPr sz="1950" b="1" spc="10" dirty="0">
                <a:solidFill>
                  <a:srgbClr val="000065"/>
                </a:solidFill>
                <a:latin typeface="Arial"/>
                <a:cs typeface="Arial"/>
              </a:rPr>
              <a:t>player</a:t>
            </a:r>
            <a:endParaRPr sz="1950">
              <a:latin typeface="Arial"/>
              <a:cs typeface="Arial"/>
            </a:endParaRPr>
          </a:p>
        </p:txBody>
      </p:sp>
      <p:sp>
        <p:nvSpPr>
          <p:cNvPr id="12" name="object 12"/>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spc="-5" dirty="0"/>
              <a:t>Slide</a:t>
            </a:r>
            <a:r>
              <a:rPr spc="-65" dirty="0"/>
              <a:t> </a:t>
            </a:r>
            <a:fld id="{81D60167-4931-47E6-BA6A-407CBD079E47}" type="slidenum">
              <a:rPr dirty="0"/>
              <a:t>9</a:t>
            </a:fld>
            <a:endParaRPr dirty="0"/>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5" dirty="0"/>
              <a:t>Artificial</a:t>
            </a:r>
            <a:r>
              <a:rPr spc="-60" dirty="0"/>
              <a:t> </a:t>
            </a:r>
            <a:r>
              <a:rPr spc="-5" dirty="0"/>
              <a:t>Intelligence</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ct val="100000"/>
              </a:lnSpc>
            </a:pPr>
            <a:r>
              <a:rPr spc="-5" dirty="0"/>
              <a:t>Machine</a:t>
            </a:r>
            <a:r>
              <a:rPr spc="-60" dirty="0"/>
              <a:t> </a:t>
            </a:r>
            <a:r>
              <a:rPr spc="-5" dirty="0"/>
              <a:t>Learning</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90</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pic>
        <p:nvPicPr>
          <p:cNvPr id="7" name="Picture 6">
            <a:extLst>
              <a:ext uri="{FF2B5EF4-FFF2-40B4-BE49-F238E27FC236}">
                <a16:creationId xmlns:a16="http://schemas.microsoft.com/office/drawing/2014/main" id="{F6E4C689-10A2-D2A0-079C-81C8CF08CC03}"/>
              </a:ext>
            </a:extLst>
          </p:cNvPr>
          <p:cNvPicPr>
            <a:picLocks noChangeAspect="1"/>
          </p:cNvPicPr>
          <p:nvPr/>
        </p:nvPicPr>
        <p:blipFill>
          <a:blip r:embed="rId2"/>
          <a:stretch>
            <a:fillRect/>
          </a:stretch>
        </p:blipFill>
        <p:spPr>
          <a:xfrm>
            <a:off x="1459343" y="1080714"/>
            <a:ext cx="7774714" cy="5863610"/>
          </a:xfrm>
          <a:prstGeom prst="rect">
            <a:avLst/>
          </a:prstGeom>
        </p:spPr>
      </p:pic>
    </p:spTree>
    <p:extLst>
      <p:ext uri="{BB962C8B-B14F-4D97-AF65-F5344CB8AC3E}">
        <p14:creationId xmlns:p14="http://schemas.microsoft.com/office/powerpoint/2010/main" val="38140949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91</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pic>
        <p:nvPicPr>
          <p:cNvPr id="2" name="Picture 1">
            <a:extLst>
              <a:ext uri="{FF2B5EF4-FFF2-40B4-BE49-F238E27FC236}">
                <a16:creationId xmlns:a16="http://schemas.microsoft.com/office/drawing/2014/main" id="{3161134B-C49F-4C98-92C9-33AE7D05C75F}"/>
              </a:ext>
            </a:extLst>
          </p:cNvPr>
          <p:cNvPicPr>
            <a:picLocks noChangeAspect="1"/>
          </p:cNvPicPr>
          <p:nvPr/>
        </p:nvPicPr>
        <p:blipFill>
          <a:blip r:embed="rId2"/>
          <a:stretch>
            <a:fillRect/>
          </a:stretch>
        </p:blipFill>
        <p:spPr>
          <a:xfrm>
            <a:off x="526223" y="1548862"/>
            <a:ext cx="9104564" cy="4465125"/>
          </a:xfrm>
          <a:prstGeom prst="rect">
            <a:avLst/>
          </a:prstGeom>
        </p:spPr>
      </p:pic>
    </p:spTree>
    <p:extLst>
      <p:ext uri="{BB962C8B-B14F-4D97-AF65-F5344CB8AC3E}">
        <p14:creationId xmlns:p14="http://schemas.microsoft.com/office/powerpoint/2010/main" val="2017158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92</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pic>
        <p:nvPicPr>
          <p:cNvPr id="2" name="Picture 1">
            <a:extLst>
              <a:ext uri="{FF2B5EF4-FFF2-40B4-BE49-F238E27FC236}">
                <a16:creationId xmlns:a16="http://schemas.microsoft.com/office/drawing/2014/main" id="{7783CC9B-88E9-0D75-5FDE-4B6C32B1E731}"/>
              </a:ext>
            </a:extLst>
          </p:cNvPr>
          <p:cNvPicPr>
            <a:picLocks noChangeAspect="1"/>
          </p:cNvPicPr>
          <p:nvPr/>
        </p:nvPicPr>
        <p:blipFill>
          <a:blip r:embed="rId2"/>
          <a:stretch>
            <a:fillRect/>
          </a:stretch>
        </p:blipFill>
        <p:spPr>
          <a:xfrm>
            <a:off x="2679700" y="1311316"/>
            <a:ext cx="4630022" cy="4541621"/>
          </a:xfrm>
          <a:prstGeom prst="rect">
            <a:avLst/>
          </a:prstGeom>
        </p:spPr>
      </p:pic>
    </p:spTree>
    <p:extLst>
      <p:ext uri="{BB962C8B-B14F-4D97-AF65-F5344CB8AC3E}">
        <p14:creationId xmlns:p14="http://schemas.microsoft.com/office/powerpoint/2010/main" val="9370838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93</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7" name="TextBox 6">
            <a:extLst>
              <a:ext uri="{FF2B5EF4-FFF2-40B4-BE49-F238E27FC236}">
                <a16:creationId xmlns:a16="http://schemas.microsoft.com/office/drawing/2014/main" id="{6166AE99-93BA-EB21-568C-245E4AA1DA82}"/>
              </a:ext>
            </a:extLst>
          </p:cNvPr>
          <p:cNvSpPr txBox="1"/>
          <p:nvPr/>
        </p:nvSpPr>
        <p:spPr>
          <a:xfrm>
            <a:off x="583375" y="915161"/>
            <a:ext cx="9190677" cy="6617196"/>
          </a:xfrm>
          <a:prstGeom prst="rect">
            <a:avLst/>
          </a:prstGeom>
          <a:noFill/>
        </p:spPr>
        <p:txBody>
          <a:bodyPr wrap="square" rtlCol="0">
            <a:spAutoFit/>
          </a:bodyPr>
          <a:lstStyle/>
          <a:p>
            <a:pPr algn="ctr"/>
            <a:r>
              <a:rPr lang="en-IN" sz="2800" b="1" u="sng" dirty="0">
                <a:solidFill>
                  <a:schemeClr val="accent1"/>
                </a:solidFill>
                <a:latin typeface="Times New Roman" panose="02020603050405020304" pitchFamily="18" charset="0"/>
                <a:cs typeface="Times New Roman" panose="02020603050405020304" pitchFamily="18" charset="0"/>
              </a:rPr>
              <a:t>Knowledge based agent</a:t>
            </a:r>
            <a:endParaRPr lang="en-IN" sz="2800" dirty="0">
              <a:solidFill>
                <a:schemeClr val="accent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intelligent agent needs knowledge about the real world for taking decisions and reasoning to act efficiently.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are having the </a:t>
            </a:r>
            <a:r>
              <a:rPr lang="en-IN" sz="2400" dirty="0">
                <a:latin typeface="Times New Roman" panose="02020603050405020304" pitchFamily="18" charset="0"/>
                <a:cs typeface="Times New Roman" panose="02020603050405020304" pitchFamily="18" charset="0"/>
              </a:rPr>
              <a:t>capability of:</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maintaining an internal state of knowledge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reason over that knowledge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update their knowledge after observations and take actions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Knowledge-based agents are composed of two main parts:</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Knowledge-base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Inference system.</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1226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94</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Box 5">
            <a:extLst>
              <a:ext uri="{FF2B5EF4-FFF2-40B4-BE49-F238E27FC236}">
                <a16:creationId xmlns:a16="http://schemas.microsoft.com/office/drawing/2014/main" id="{E0159BC1-17D7-9EE6-BD2D-1BD997FFB60E}"/>
              </a:ext>
            </a:extLst>
          </p:cNvPr>
          <p:cNvSpPr txBox="1"/>
          <p:nvPr/>
        </p:nvSpPr>
        <p:spPr>
          <a:xfrm>
            <a:off x="393700" y="1009776"/>
            <a:ext cx="9778294" cy="5131661"/>
          </a:xfrm>
          <a:prstGeom prst="rect">
            <a:avLst/>
          </a:prstGeom>
          <a:noFill/>
        </p:spPr>
        <p:txBody>
          <a:bodyPr wrap="square">
            <a:spAutoFit/>
          </a:bodyPr>
          <a:lstStyle/>
          <a:p>
            <a:pPr algn="just">
              <a:lnSpc>
                <a:spcPct val="200000"/>
              </a:lnSpc>
            </a:pPr>
            <a:r>
              <a:rPr lang="en-US" sz="2800" b="0" i="0" dirty="0">
                <a:solidFill>
                  <a:srgbClr val="333333"/>
                </a:solidFill>
                <a:effectLst/>
                <a:latin typeface="Times New Roman" panose="02020603050405020304" pitchFamily="18" charset="0"/>
                <a:cs typeface="Times New Roman" panose="02020603050405020304" pitchFamily="18" charset="0"/>
              </a:rPr>
              <a:t>A knowledge-based agent must able to do the following:</a:t>
            </a:r>
          </a:p>
          <a:p>
            <a:pPr algn="just">
              <a:lnSpc>
                <a:spcPct val="20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 An agent should be able to represent states, actions, etc.</a:t>
            </a:r>
          </a:p>
          <a:p>
            <a:pPr algn="just">
              <a:lnSpc>
                <a:spcPct val="20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 An agent Should be able to incorporate new percepts</a:t>
            </a:r>
          </a:p>
          <a:p>
            <a:pPr algn="just">
              <a:lnSpc>
                <a:spcPct val="20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 An agent can update the internal representation of the world</a:t>
            </a:r>
          </a:p>
          <a:p>
            <a:pPr algn="just">
              <a:lnSpc>
                <a:spcPct val="20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 An agent can deduce the internal representation of the world</a:t>
            </a:r>
          </a:p>
          <a:p>
            <a:pPr algn="just">
              <a:lnSpc>
                <a:spcPct val="20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 An agent can deduce appropriate actions.</a:t>
            </a:r>
          </a:p>
        </p:txBody>
      </p:sp>
    </p:spTree>
    <p:extLst>
      <p:ext uri="{BB962C8B-B14F-4D97-AF65-F5344CB8AC3E}">
        <p14:creationId xmlns:p14="http://schemas.microsoft.com/office/powerpoint/2010/main" val="24443501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95</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pic>
        <p:nvPicPr>
          <p:cNvPr id="2" name="Picture 1">
            <a:extLst>
              <a:ext uri="{FF2B5EF4-FFF2-40B4-BE49-F238E27FC236}">
                <a16:creationId xmlns:a16="http://schemas.microsoft.com/office/drawing/2014/main" id="{82A2E7B2-75D7-471D-169F-E4B090ACE208}"/>
              </a:ext>
            </a:extLst>
          </p:cNvPr>
          <p:cNvPicPr>
            <a:picLocks noChangeAspect="1"/>
          </p:cNvPicPr>
          <p:nvPr/>
        </p:nvPicPr>
        <p:blipFill>
          <a:blip r:embed="rId2"/>
          <a:stretch>
            <a:fillRect/>
          </a:stretch>
        </p:blipFill>
        <p:spPr>
          <a:xfrm>
            <a:off x="1231900" y="1125264"/>
            <a:ext cx="7690367" cy="4453940"/>
          </a:xfrm>
          <a:prstGeom prst="rect">
            <a:avLst/>
          </a:prstGeom>
        </p:spPr>
      </p:pic>
      <p:sp>
        <p:nvSpPr>
          <p:cNvPr id="6" name="TextBox 5">
            <a:extLst>
              <a:ext uri="{FF2B5EF4-FFF2-40B4-BE49-F238E27FC236}">
                <a16:creationId xmlns:a16="http://schemas.microsoft.com/office/drawing/2014/main" id="{B0C1A971-3BAF-2CCD-D202-97D7DA1EFDDD}"/>
              </a:ext>
            </a:extLst>
          </p:cNvPr>
          <p:cNvSpPr txBox="1"/>
          <p:nvPr/>
        </p:nvSpPr>
        <p:spPr>
          <a:xfrm>
            <a:off x="2771180" y="6086590"/>
            <a:ext cx="636537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Architecture of knowledge based agent system </a:t>
            </a:r>
          </a:p>
        </p:txBody>
      </p:sp>
    </p:spTree>
    <p:extLst>
      <p:ext uri="{BB962C8B-B14F-4D97-AF65-F5344CB8AC3E}">
        <p14:creationId xmlns:p14="http://schemas.microsoft.com/office/powerpoint/2010/main" val="29163253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96</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Box 5">
            <a:extLst>
              <a:ext uri="{FF2B5EF4-FFF2-40B4-BE49-F238E27FC236}">
                <a16:creationId xmlns:a16="http://schemas.microsoft.com/office/drawing/2014/main" id="{1716749F-CD5E-8CB4-01C2-01C95446B6B6}"/>
              </a:ext>
            </a:extLst>
          </p:cNvPr>
          <p:cNvSpPr txBox="1"/>
          <p:nvPr/>
        </p:nvSpPr>
        <p:spPr>
          <a:xfrm>
            <a:off x="807062" y="1107764"/>
            <a:ext cx="9364932" cy="8586966"/>
          </a:xfrm>
          <a:prstGeom prst="rect">
            <a:avLst/>
          </a:prstGeom>
          <a:noFill/>
        </p:spPr>
        <p:txBody>
          <a:bodyPr wrap="square">
            <a:spAutoFit/>
          </a:bodyPr>
          <a:lstStyle/>
          <a:p>
            <a:pPr algn="just"/>
            <a:r>
              <a:rPr lang="en-US" sz="2400" b="0" i="0" dirty="0">
                <a:solidFill>
                  <a:srgbClr val="610B38"/>
                </a:solidFill>
                <a:effectLst/>
                <a:latin typeface="Times New Roman" panose="02020603050405020304" pitchFamily="18" charset="0"/>
                <a:cs typeface="Times New Roman" panose="02020603050405020304" pitchFamily="18" charset="0"/>
              </a:rPr>
              <a:t>Different levels of knowledge-based agent</a:t>
            </a:r>
          </a:p>
          <a:p>
            <a:pPr algn="just"/>
            <a:endParaRPr lang="en-US" sz="2400" dirty="0">
              <a:solidFill>
                <a:srgbClr val="610B38"/>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400" i="0" u="sng" dirty="0">
                <a:effectLst/>
                <a:latin typeface="Times New Roman" panose="02020603050405020304" pitchFamily="18" charset="0"/>
                <a:cs typeface="Times New Roman" panose="02020603050405020304" pitchFamily="18" charset="0"/>
              </a:rPr>
              <a:t>Knowledge level</a:t>
            </a:r>
          </a:p>
          <a:p>
            <a:pPr algn="just"/>
            <a:endParaRPr lang="en-US" sz="240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need to specify what the agent knows, and what the agent goals are.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these specifications, we can fix its behavior.</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 Suppose an automated taxi agent needs to go from a station A to station B, and he knows the way from A to B.</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startAt="2"/>
            </a:pPr>
            <a:r>
              <a:rPr lang="en-US" sz="2400" u="sng" dirty="0">
                <a:latin typeface="Times New Roman" panose="02020603050405020304" pitchFamily="18" charset="0"/>
                <a:cs typeface="Times New Roman" panose="02020603050405020304" pitchFamily="18" charset="0"/>
              </a:rPr>
              <a:t>Logical level</a:t>
            </a:r>
          </a:p>
          <a:p>
            <a:pPr algn="just"/>
            <a:endParaRPr lang="en-US" sz="2400" u="sng"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signifies how the knowledge representation of knowledge is stored.</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this level, sentences are encoded into different logics.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i="0" dirty="0">
              <a:effectLst/>
              <a:latin typeface="Times New Roman" panose="02020603050405020304" pitchFamily="18" charset="0"/>
              <a:cs typeface="Times New Roman" panose="02020603050405020304" pitchFamily="18" charset="0"/>
            </a:endParaRPr>
          </a:p>
          <a:p>
            <a:pPr marL="457200" indent="-457200" algn="jus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651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97</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6" name="TextBox 5">
            <a:extLst>
              <a:ext uri="{FF2B5EF4-FFF2-40B4-BE49-F238E27FC236}">
                <a16:creationId xmlns:a16="http://schemas.microsoft.com/office/drawing/2014/main" id="{3E66B749-C9B7-7B56-28E3-DA409DDE2F80}"/>
              </a:ext>
            </a:extLst>
          </p:cNvPr>
          <p:cNvSpPr txBox="1"/>
          <p:nvPr/>
        </p:nvSpPr>
        <p:spPr>
          <a:xfrm>
            <a:off x="909020" y="1138403"/>
            <a:ext cx="9009679" cy="4893647"/>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the logical level we can expect to the automated taxi agent to reach to the destination B.</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3. </a:t>
            </a:r>
            <a:r>
              <a:rPr lang="en-IN" sz="2400" u="sng" dirty="0">
                <a:latin typeface="Times New Roman" panose="02020603050405020304" pitchFamily="18" charset="0"/>
                <a:cs typeface="Times New Roman" panose="02020603050405020304" pitchFamily="18" charset="0"/>
              </a:rPr>
              <a:t>Implementation level</a:t>
            </a:r>
          </a:p>
          <a:p>
            <a:pPr algn="just"/>
            <a:endParaRPr lang="en-IN" sz="2400" u="sng"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the physical representation of logic and knowledge.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this level agent perform actions as per logical and knowledge level.</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this level, an automated taxi agent actually implement his knowledge and logic so that he can reach to the destination.</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7603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98</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2" name="TextBox 1">
            <a:extLst>
              <a:ext uri="{FF2B5EF4-FFF2-40B4-BE49-F238E27FC236}">
                <a16:creationId xmlns:a16="http://schemas.microsoft.com/office/drawing/2014/main" id="{264A5AD8-1E79-9783-D9EE-A94119BE6A48}"/>
              </a:ext>
            </a:extLst>
          </p:cNvPr>
          <p:cNvSpPr txBox="1"/>
          <p:nvPr/>
        </p:nvSpPr>
        <p:spPr>
          <a:xfrm>
            <a:off x="807062" y="1107764"/>
            <a:ext cx="9364932" cy="7478970"/>
          </a:xfrm>
          <a:prstGeom prst="rect">
            <a:avLst/>
          </a:prstGeom>
          <a:noFill/>
        </p:spPr>
        <p:txBody>
          <a:bodyPr wrap="square">
            <a:spAutoFit/>
          </a:bodyPr>
          <a:lstStyle/>
          <a:p>
            <a:pPr algn="ctr"/>
            <a:r>
              <a:rPr lang="en-US" sz="2400" b="0" i="0" u="sng" dirty="0">
                <a:solidFill>
                  <a:schemeClr val="accent1">
                    <a:lumMod val="75000"/>
                  </a:schemeClr>
                </a:solidFill>
                <a:effectLst/>
                <a:latin typeface="Times New Roman" panose="02020603050405020304" pitchFamily="18" charset="0"/>
                <a:cs typeface="Times New Roman" panose="02020603050405020304" pitchFamily="18" charset="0"/>
              </a:rPr>
              <a:t>Propositional logic</a:t>
            </a:r>
          </a:p>
          <a:p>
            <a:pPr algn="just"/>
            <a:endParaRPr lang="en-US" sz="2400" dirty="0">
              <a:solidFill>
                <a:srgbClr val="610B38"/>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Propositional logic (PL) is the simplest form of logic where all the statements are made by propositions.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proposition is a declarative statement which is either true or false.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technique of knowledge representation in logical and mathematical form.</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a:t>
            </a:r>
          </a:p>
          <a:p>
            <a:pPr algn="just"/>
            <a:r>
              <a:rPr lang="en-US" sz="2400" dirty="0">
                <a:latin typeface="Times New Roman" panose="02020603050405020304" pitchFamily="18" charset="0"/>
                <a:cs typeface="Times New Roman" panose="02020603050405020304" pitchFamily="18" charset="0"/>
              </a:rPr>
              <a:t>     a) It is Sunday.  </a:t>
            </a:r>
          </a:p>
          <a:p>
            <a:pPr algn="just"/>
            <a:r>
              <a:rPr lang="en-US" sz="2400" dirty="0">
                <a:latin typeface="Times New Roman" panose="02020603050405020304" pitchFamily="18" charset="0"/>
                <a:cs typeface="Times New Roman" panose="02020603050405020304" pitchFamily="18" charset="0"/>
              </a:rPr>
              <a:t>     b) The Sun rises from West (False proposition)  </a:t>
            </a:r>
          </a:p>
          <a:p>
            <a:pPr algn="just"/>
            <a:r>
              <a:rPr lang="en-US" sz="2400" dirty="0">
                <a:latin typeface="Times New Roman" panose="02020603050405020304" pitchFamily="18" charset="0"/>
                <a:cs typeface="Times New Roman" panose="02020603050405020304" pitchFamily="18" charset="0"/>
              </a:rPr>
              <a:t>     c) 3+3= 7(False proposition)  </a:t>
            </a:r>
          </a:p>
          <a:p>
            <a:pPr algn="just"/>
            <a:r>
              <a:rPr lang="en-US" sz="2400" dirty="0">
                <a:latin typeface="Times New Roman" panose="02020603050405020304" pitchFamily="18" charset="0"/>
                <a:cs typeface="Times New Roman" panose="02020603050405020304" pitchFamily="18" charset="0"/>
              </a:rPr>
              <a:t>     d) 5 is a prime number.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i="0" dirty="0">
              <a:effectLst/>
              <a:latin typeface="Times New Roman" panose="02020603050405020304" pitchFamily="18" charset="0"/>
              <a:cs typeface="Times New Roman" panose="02020603050405020304" pitchFamily="18" charset="0"/>
            </a:endParaRPr>
          </a:p>
          <a:p>
            <a:pPr marL="457200" indent="-457200" algn="jus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6634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18273" y="915161"/>
            <a:ext cx="8900160" cy="94615"/>
            <a:chOff x="818273" y="915161"/>
            <a:chExt cx="8900160" cy="94615"/>
          </a:xfrm>
        </p:grpSpPr>
        <p:sp>
          <p:nvSpPr>
            <p:cNvPr id="4" name="object 4"/>
            <p:cNvSpPr/>
            <p:nvPr/>
          </p:nvSpPr>
          <p:spPr>
            <a:xfrm>
              <a:off x="825893" y="922019"/>
              <a:ext cx="8886190" cy="81280"/>
            </a:xfrm>
            <a:custGeom>
              <a:avLst/>
              <a:gdLst/>
              <a:ahLst/>
              <a:cxnLst/>
              <a:rect l="l" t="t" r="r" b="b"/>
              <a:pathLst>
                <a:path w="8886190" h="81280">
                  <a:moveTo>
                    <a:pt x="8885682" y="80772"/>
                  </a:moveTo>
                  <a:lnTo>
                    <a:pt x="8885682" y="0"/>
                  </a:lnTo>
                  <a:lnTo>
                    <a:pt x="0" y="0"/>
                  </a:lnTo>
                  <a:lnTo>
                    <a:pt x="0" y="80772"/>
                  </a:lnTo>
                  <a:lnTo>
                    <a:pt x="8885682" y="80772"/>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818273" y="915161"/>
              <a:ext cx="8900160" cy="94615"/>
            </a:xfrm>
            <a:custGeom>
              <a:avLst/>
              <a:gdLst/>
              <a:ahLst/>
              <a:cxnLst/>
              <a:rect l="l" t="t" r="r" b="b"/>
              <a:pathLst>
                <a:path w="8900160" h="94615">
                  <a:moveTo>
                    <a:pt x="8900160" y="94488"/>
                  </a:moveTo>
                  <a:lnTo>
                    <a:pt x="8900160" y="0"/>
                  </a:lnTo>
                  <a:lnTo>
                    <a:pt x="0" y="0"/>
                  </a:lnTo>
                  <a:lnTo>
                    <a:pt x="0" y="94488"/>
                  </a:lnTo>
                  <a:lnTo>
                    <a:pt x="7619" y="94488"/>
                  </a:lnTo>
                  <a:lnTo>
                    <a:pt x="7620" y="13716"/>
                  </a:lnTo>
                  <a:lnTo>
                    <a:pt x="14478" y="6858"/>
                  </a:lnTo>
                  <a:lnTo>
                    <a:pt x="14478" y="13716"/>
                  </a:lnTo>
                  <a:lnTo>
                    <a:pt x="8886443" y="13716"/>
                  </a:lnTo>
                  <a:lnTo>
                    <a:pt x="8886443" y="6858"/>
                  </a:lnTo>
                  <a:lnTo>
                    <a:pt x="8893302" y="13716"/>
                  </a:lnTo>
                  <a:lnTo>
                    <a:pt x="8893302" y="94488"/>
                  </a:lnTo>
                  <a:lnTo>
                    <a:pt x="8900160" y="94488"/>
                  </a:lnTo>
                  <a:close/>
                </a:path>
                <a:path w="8900160" h="94615">
                  <a:moveTo>
                    <a:pt x="14478" y="13716"/>
                  </a:moveTo>
                  <a:lnTo>
                    <a:pt x="14478" y="6858"/>
                  </a:lnTo>
                  <a:lnTo>
                    <a:pt x="7620" y="13716"/>
                  </a:lnTo>
                  <a:lnTo>
                    <a:pt x="14478" y="13716"/>
                  </a:lnTo>
                  <a:close/>
                </a:path>
                <a:path w="8900160" h="94615">
                  <a:moveTo>
                    <a:pt x="14478" y="80772"/>
                  </a:moveTo>
                  <a:lnTo>
                    <a:pt x="14478" y="13716"/>
                  </a:lnTo>
                  <a:lnTo>
                    <a:pt x="7620" y="13716"/>
                  </a:lnTo>
                  <a:lnTo>
                    <a:pt x="7620" y="80772"/>
                  </a:lnTo>
                  <a:lnTo>
                    <a:pt x="14478" y="80772"/>
                  </a:lnTo>
                  <a:close/>
                </a:path>
                <a:path w="8900160" h="94615">
                  <a:moveTo>
                    <a:pt x="8893302" y="80772"/>
                  </a:moveTo>
                  <a:lnTo>
                    <a:pt x="7620" y="80772"/>
                  </a:lnTo>
                  <a:lnTo>
                    <a:pt x="14478" y="87630"/>
                  </a:lnTo>
                  <a:lnTo>
                    <a:pt x="14478" y="94488"/>
                  </a:lnTo>
                  <a:lnTo>
                    <a:pt x="8886443" y="94488"/>
                  </a:lnTo>
                  <a:lnTo>
                    <a:pt x="8886443" y="87630"/>
                  </a:lnTo>
                  <a:lnTo>
                    <a:pt x="8893302" y="80772"/>
                  </a:lnTo>
                  <a:close/>
                </a:path>
                <a:path w="8900160" h="94615">
                  <a:moveTo>
                    <a:pt x="14478" y="94488"/>
                  </a:moveTo>
                  <a:lnTo>
                    <a:pt x="14478" y="87630"/>
                  </a:lnTo>
                  <a:lnTo>
                    <a:pt x="7620" y="80772"/>
                  </a:lnTo>
                  <a:lnTo>
                    <a:pt x="7619" y="94488"/>
                  </a:lnTo>
                  <a:lnTo>
                    <a:pt x="14478" y="94488"/>
                  </a:lnTo>
                  <a:close/>
                </a:path>
                <a:path w="8900160" h="94615">
                  <a:moveTo>
                    <a:pt x="8893302" y="13716"/>
                  </a:moveTo>
                  <a:lnTo>
                    <a:pt x="8886443" y="6858"/>
                  </a:lnTo>
                  <a:lnTo>
                    <a:pt x="8886443" y="13716"/>
                  </a:lnTo>
                  <a:lnTo>
                    <a:pt x="8893302" y="13716"/>
                  </a:lnTo>
                  <a:close/>
                </a:path>
                <a:path w="8900160" h="94615">
                  <a:moveTo>
                    <a:pt x="8893302" y="80772"/>
                  </a:moveTo>
                  <a:lnTo>
                    <a:pt x="8893302" y="13716"/>
                  </a:lnTo>
                  <a:lnTo>
                    <a:pt x="8886443" y="13716"/>
                  </a:lnTo>
                  <a:lnTo>
                    <a:pt x="8886443" y="80772"/>
                  </a:lnTo>
                  <a:lnTo>
                    <a:pt x="8893302" y="80772"/>
                  </a:lnTo>
                  <a:close/>
                </a:path>
                <a:path w="8900160" h="94615">
                  <a:moveTo>
                    <a:pt x="8893302" y="94488"/>
                  </a:moveTo>
                  <a:lnTo>
                    <a:pt x="8893302" y="80772"/>
                  </a:lnTo>
                  <a:lnTo>
                    <a:pt x="8886443" y="87630"/>
                  </a:lnTo>
                  <a:lnTo>
                    <a:pt x="8886443" y="94488"/>
                  </a:lnTo>
                  <a:lnTo>
                    <a:pt x="8893302" y="94488"/>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26" name="object 26"/>
          <p:cNvGrpSpPr/>
          <p:nvPr/>
        </p:nvGrpSpPr>
        <p:grpSpPr>
          <a:xfrm>
            <a:off x="521406" y="5852924"/>
            <a:ext cx="10075545" cy="1685289"/>
            <a:chOff x="309257" y="5871971"/>
            <a:chExt cx="10075545" cy="1685289"/>
          </a:xfrm>
        </p:grpSpPr>
        <p:sp>
          <p:nvSpPr>
            <p:cNvPr id="27" name="object 27"/>
            <p:cNvSpPr/>
            <p:nvPr/>
          </p:nvSpPr>
          <p:spPr>
            <a:xfrm>
              <a:off x="309257" y="5871984"/>
              <a:ext cx="10075545" cy="1685289"/>
            </a:xfrm>
            <a:custGeom>
              <a:avLst/>
              <a:gdLst/>
              <a:ahLst/>
              <a:cxnLst/>
              <a:rect l="l" t="t" r="r" b="b"/>
              <a:pathLst>
                <a:path w="10075545" h="1685290">
                  <a:moveTo>
                    <a:pt x="10075278" y="0"/>
                  </a:moveTo>
                  <a:lnTo>
                    <a:pt x="0" y="0"/>
                  </a:lnTo>
                  <a:lnTo>
                    <a:pt x="0" y="838962"/>
                  </a:lnTo>
                  <a:lnTo>
                    <a:pt x="0" y="839724"/>
                  </a:lnTo>
                  <a:lnTo>
                    <a:pt x="0" y="1684782"/>
                  </a:lnTo>
                  <a:lnTo>
                    <a:pt x="10075278" y="1684782"/>
                  </a:lnTo>
                  <a:lnTo>
                    <a:pt x="10075278" y="839724"/>
                  </a:lnTo>
                  <a:lnTo>
                    <a:pt x="10075278" y="838962"/>
                  </a:lnTo>
                  <a:lnTo>
                    <a:pt x="10075278"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09257" y="7262621"/>
              <a:ext cx="10075545" cy="14604"/>
            </a:xfrm>
            <a:custGeom>
              <a:avLst/>
              <a:gdLst/>
              <a:ahLst/>
              <a:cxnLst/>
              <a:rect l="l" t="t" r="r" b="b"/>
              <a:pathLst>
                <a:path w="10075545" h="14604">
                  <a:moveTo>
                    <a:pt x="10075278" y="14477"/>
                  </a:moveTo>
                  <a:lnTo>
                    <a:pt x="10075278" y="0"/>
                  </a:lnTo>
                  <a:lnTo>
                    <a:pt x="0" y="0"/>
                  </a:lnTo>
                  <a:lnTo>
                    <a:pt x="0" y="14477"/>
                  </a:lnTo>
                  <a:lnTo>
                    <a:pt x="10075278" y="14477"/>
                  </a:lnTo>
                  <a:close/>
                </a:path>
              </a:pathLst>
            </a:custGeom>
            <a:solidFill>
              <a:srgbClr val="00006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0" name="object 30"/>
          <p:cNvSpPr txBox="1">
            <a:spLocks noGrp="1"/>
          </p:cNvSpPr>
          <p:nvPr>
            <p:ph type="sldNum" sz="quarter" idx="7"/>
          </p:nvPr>
        </p:nvSpPr>
        <p:spPr>
          <a:prstGeom prst="rect">
            <a:avLst/>
          </a:prstGeom>
        </p:spPr>
        <p:txBody>
          <a:bodyPr vert="horz" wrap="square" lIns="0" tIns="635" rIns="0" bIns="0" rtlCol="0">
            <a:spAutoFit/>
          </a:bodyPr>
          <a:lstStyle/>
          <a:p>
            <a:pPr marL="12700" marR="0" lvl="0" indent="0" algn="l" defTabSz="914400" rtl="0" eaLnBrk="1" fontAlgn="auto" latinLnBrk="0" hangingPunct="1">
              <a:lnSpc>
                <a:spcPct val="100000"/>
              </a:lnSpc>
              <a:spcBef>
                <a:spcPts val="5"/>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Slide</a:t>
            </a:r>
            <a:r>
              <a:rPr kumimoji="0" sz="1100" b="1" i="0" u="none" strike="noStrike" kern="1200" cap="none" spc="-65" normalizeH="0" baseline="0" noProof="0" dirty="0">
                <a:ln>
                  <a:noFill/>
                </a:ln>
                <a:solidFill>
                  <a:srgbClr val="000065"/>
                </a:solidFill>
                <a:effectLst/>
                <a:uLnTx/>
                <a:uFillTx/>
                <a:latin typeface="Arial"/>
                <a:ea typeface="+mn-ea"/>
                <a:cs typeface="Arial"/>
              </a:rPr>
              <a:t> </a:t>
            </a:r>
            <a:fld id="{81D60167-4931-47E6-BA6A-407CBD079E47}" type="slidenum">
              <a:rPr kumimoji="0" sz="1100" b="1" i="0" u="none" strike="noStrike" kern="1200" cap="none" spc="0" normalizeH="0" baseline="0" noProof="0" dirty="0">
                <a:ln>
                  <a:noFill/>
                </a:ln>
                <a:solidFill>
                  <a:srgbClr val="000065"/>
                </a:solidFill>
                <a:effectLst/>
                <a:uLnTx/>
                <a:uFillTx/>
                <a:latin typeface="Arial"/>
                <a:ea typeface="+mn-ea"/>
                <a:cs typeface="Arial"/>
              </a:rPr>
              <a:pPr marL="12700" marR="0" lvl="0" indent="0" algn="l" defTabSz="914400" rtl="0" eaLnBrk="1" fontAlgn="auto" latinLnBrk="0" hangingPunct="1">
                <a:lnSpc>
                  <a:spcPct val="100000"/>
                </a:lnSpc>
                <a:spcBef>
                  <a:spcPts val="5"/>
                </a:spcBef>
                <a:spcAft>
                  <a:spcPts val="0"/>
                </a:spcAft>
                <a:buClrTx/>
                <a:buSzTx/>
                <a:buFontTx/>
                <a:buNone/>
                <a:tabLst/>
                <a:defRPr/>
              </a:pPr>
              <a:t>99</a:t>
            </a:fld>
            <a:endParaRPr kumimoji="0" sz="1100" b="1" i="0" u="none" strike="noStrike" kern="1200" cap="none" spc="0" normalizeH="0" baseline="0" noProof="0" dirty="0">
              <a:ln>
                <a:noFill/>
              </a:ln>
              <a:solidFill>
                <a:srgbClr val="000065"/>
              </a:solidFill>
              <a:effectLst/>
              <a:uLnTx/>
              <a:uFillTx/>
              <a:latin typeface="Arial"/>
              <a:ea typeface="+mn-ea"/>
              <a:cs typeface="Arial"/>
            </a:endParaRPr>
          </a:p>
        </p:txBody>
      </p:sp>
      <p:sp>
        <p:nvSpPr>
          <p:cNvPr id="31" name="object 31"/>
          <p:cNvSpPr txBox="1">
            <a:spLocks noGrp="1"/>
          </p:cNvSpPr>
          <p:nvPr>
            <p:ph type="ftr" sz="quarter" idx="5"/>
          </p:nvPr>
        </p:nvSpPr>
        <p:spPr>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Artificial</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Intelligence</a:t>
            </a:r>
          </a:p>
        </p:txBody>
      </p:sp>
      <p:sp>
        <p:nvSpPr>
          <p:cNvPr id="32" name="object 32"/>
          <p:cNvSpPr txBox="1"/>
          <p:nvPr/>
        </p:nvSpPr>
        <p:spPr>
          <a:xfrm>
            <a:off x="4741017" y="7356166"/>
            <a:ext cx="1212850" cy="18224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1100" b="1" i="0" u="none" strike="noStrike" kern="1200" cap="none" spc="-5" normalizeH="0" baseline="0" noProof="0" dirty="0">
                <a:ln>
                  <a:noFill/>
                </a:ln>
                <a:solidFill>
                  <a:srgbClr val="000065"/>
                </a:solidFill>
                <a:effectLst/>
                <a:uLnTx/>
                <a:uFillTx/>
                <a:latin typeface="Arial"/>
                <a:ea typeface="+mn-ea"/>
                <a:cs typeface="Arial"/>
              </a:rPr>
              <a:t>Machine</a:t>
            </a:r>
            <a:r>
              <a:rPr kumimoji="0" sz="1100" b="1" i="0" u="none" strike="noStrike" kern="1200" cap="none" spc="-60" normalizeH="0" baseline="0" noProof="0" dirty="0">
                <a:ln>
                  <a:noFill/>
                </a:ln>
                <a:solidFill>
                  <a:srgbClr val="000065"/>
                </a:solidFill>
                <a:effectLst/>
                <a:uLnTx/>
                <a:uFillTx/>
                <a:latin typeface="Arial"/>
                <a:ea typeface="+mn-ea"/>
                <a:cs typeface="Arial"/>
              </a:rPr>
              <a:t> </a:t>
            </a:r>
            <a:r>
              <a:rPr kumimoji="0" sz="1100" b="1" i="0" u="none" strike="noStrike" kern="1200" cap="none" spc="-5" normalizeH="0" baseline="0" noProof="0" dirty="0">
                <a:ln>
                  <a:noFill/>
                </a:ln>
                <a:solidFill>
                  <a:srgbClr val="000065"/>
                </a:solidFill>
                <a:effectLst/>
                <a:uLnTx/>
                <a:uFillTx/>
                <a:latin typeface="Arial"/>
                <a:ea typeface="+mn-ea"/>
                <a:cs typeface="Arial"/>
              </a:rPr>
              <a:t>Learning</a:t>
            </a:r>
            <a:endParaRPr kumimoji="0" sz="1100" b="0" i="0" u="none" strike="noStrike" kern="1200" cap="none" spc="0" normalizeH="0" baseline="0" noProof="0">
              <a:ln>
                <a:noFill/>
              </a:ln>
              <a:solidFill>
                <a:prstClr val="black"/>
              </a:solidFill>
              <a:effectLst/>
              <a:uLnTx/>
              <a:uFillTx/>
              <a:latin typeface="Arial"/>
              <a:ea typeface="+mn-ea"/>
              <a:cs typeface="Arial"/>
            </a:endParaRPr>
          </a:p>
        </p:txBody>
      </p:sp>
      <p:sp>
        <p:nvSpPr>
          <p:cNvPr id="2" name="TextBox 1">
            <a:extLst>
              <a:ext uri="{FF2B5EF4-FFF2-40B4-BE49-F238E27FC236}">
                <a16:creationId xmlns:a16="http://schemas.microsoft.com/office/drawing/2014/main" id="{11DF9E12-1E47-CA73-E011-3447EEB022B3}"/>
              </a:ext>
            </a:extLst>
          </p:cNvPr>
          <p:cNvSpPr txBox="1"/>
          <p:nvPr/>
        </p:nvSpPr>
        <p:spPr>
          <a:xfrm>
            <a:off x="807062" y="1016634"/>
            <a:ext cx="9364932" cy="8217634"/>
          </a:xfrm>
          <a:prstGeom prst="rect">
            <a:avLst/>
          </a:prstGeom>
          <a:noFill/>
        </p:spPr>
        <p:txBody>
          <a:bodyPr wrap="square">
            <a:spAutoFit/>
          </a:bodyPr>
          <a:lstStyle/>
          <a:p>
            <a:pPr algn="ctr"/>
            <a:r>
              <a:rPr lang="en-US" sz="2400" u="sng" dirty="0">
                <a:solidFill>
                  <a:schemeClr val="accent1">
                    <a:lumMod val="75000"/>
                  </a:schemeClr>
                </a:solidFill>
                <a:latin typeface="Times New Roman" panose="02020603050405020304" pitchFamily="18" charset="0"/>
                <a:cs typeface="Times New Roman" panose="02020603050405020304" pitchFamily="18" charset="0"/>
              </a:rPr>
              <a:t>Key points</a:t>
            </a:r>
            <a:endParaRPr lang="en-US" sz="2400" b="0" i="0" u="sng" dirty="0">
              <a:solidFill>
                <a:schemeClr val="accent1">
                  <a:lumMod val="75000"/>
                </a:schemeClr>
              </a:solidFill>
              <a:effectLst/>
              <a:latin typeface="Times New Roman" panose="02020603050405020304" pitchFamily="18" charset="0"/>
              <a:cs typeface="Times New Roman" panose="02020603050405020304" pitchFamily="18" charset="0"/>
            </a:endParaRPr>
          </a:p>
          <a:p>
            <a:pPr algn="just"/>
            <a:endParaRPr lang="en-US" sz="2400" dirty="0">
              <a:solidFill>
                <a:srgbClr val="610B38"/>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Propositional logic is also called Boolean logic as it works on 0 and 1.</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Propositions can be either true or false, but it cannot be both.</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Propositional logic consists of an object, relations or function, and logical connectives.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Connectives can be said as a logical operator which connects two sentences.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proposition formula which is always true is called a valid sentence.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proposition formula which is always false is called Contradiction.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proposition formula which has both true and false values is called contingency.</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i="0" dirty="0">
              <a:effectLst/>
              <a:latin typeface="Times New Roman" panose="02020603050405020304" pitchFamily="18" charset="0"/>
              <a:cs typeface="Times New Roman" panose="02020603050405020304" pitchFamily="18" charset="0"/>
            </a:endParaRPr>
          </a:p>
          <a:p>
            <a:pPr marL="457200" indent="-457200" algn="jus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13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1988</TotalTime>
  <Words>9000</Words>
  <Application>Microsoft Office PowerPoint</Application>
  <PresentationFormat>Custom</PresentationFormat>
  <Paragraphs>1318</Paragraphs>
  <Slides>125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125</vt:i4>
      </vt:variant>
    </vt:vector>
  </HeadingPairs>
  <TitlesOfParts>
    <vt:vector size="133" baseType="lpstr">
      <vt:lpstr>Arial</vt:lpstr>
      <vt:lpstr>Arial MT</vt:lpstr>
      <vt:lpstr>Calibri</vt:lpstr>
      <vt:lpstr>Cambria Math</vt:lpstr>
      <vt:lpstr>inter-regular</vt:lpstr>
      <vt:lpstr>Times New Roman</vt:lpstr>
      <vt:lpstr>Wingdings</vt:lpstr>
      <vt:lpstr>Office Theme</vt:lpstr>
      <vt:lpstr>Introduction Artificial</vt:lpstr>
      <vt:lpstr>PowerPoint Presentation</vt:lpstr>
      <vt:lpstr>What’s Intelligence?</vt:lpstr>
      <vt:lpstr>PowerPoint Presentation</vt:lpstr>
      <vt:lpstr>What’s Involved in Intelligence?</vt:lpstr>
      <vt:lpstr>AI Is Not Alone at Home</vt:lpstr>
      <vt:lpstr>Prehistory of AI</vt:lpstr>
      <vt:lpstr>Prehistory of AI</vt:lpstr>
      <vt:lpstr>Prehistory of AI</vt:lpstr>
      <vt:lpstr>Brief History of AI</vt:lpstr>
      <vt:lpstr>Brief History of AI</vt:lpstr>
      <vt:lpstr>Brief History of AI</vt:lpstr>
      <vt:lpstr>Brief History of AI</vt:lpstr>
      <vt:lpstr>Some Cool Applications</vt:lpstr>
      <vt:lpstr>Deep Blue</vt:lpstr>
      <vt:lpstr>DARPA Grand Challenge</vt:lpstr>
      <vt:lpstr>PowerPoint Presentation</vt:lpstr>
      <vt:lpstr>Robotics - Cog</vt:lpstr>
      <vt:lpstr>Roomba</vt:lpstr>
      <vt:lpstr>RobCup</vt:lpstr>
      <vt:lpstr>ASIMO</vt:lpstr>
      <vt:lpstr>Data Mining Explosion</vt:lpstr>
      <vt:lpstr>Modeling the Stock Market</vt:lpstr>
      <vt:lpstr>Medical Diagnosis</vt:lpstr>
      <vt:lpstr>But… Slow it down!</vt:lpstr>
      <vt:lpstr>Detailed Outline AI1</vt:lpstr>
      <vt:lpstr>Detailed Outline AI2</vt:lpstr>
      <vt:lpstr>Intelligent Agents</vt:lpstr>
      <vt:lpstr>Intelligent Agents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Q2. Calculate the net input for the network shown in Figure with bias included in the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Lecture1-IntroductionAI.ppt [Modo de compatibilidad]</dc:title>
  <dc:creator>aorriols</dc:creator>
  <cp:lastModifiedBy>Abhishek Sharma</cp:lastModifiedBy>
  <cp:revision>445</cp:revision>
  <dcterms:created xsi:type="dcterms:W3CDTF">2023-02-09T09:46:55Z</dcterms:created>
  <dcterms:modified xsi:type="dcterms:W3CDTF">2023-05-31T06:53:34Z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2009-09-22T00:00:00Z</vt:filetime>
  </property>
  <property fmtid="{D5CDD505-2E9C-101B-9397-08002B2CF9AE}" pid="3" name="Creator">
    <vt:lpwstr>PScript5.dll Version 5.2.2</vt:lpwstr>
  </property>
  <property fmtid="{D5CDD505-2E9C-101B-9397-08002B2CF9AE}" pid="4" name="LastSaved">
    <vt:filetime>2023-02-09T00:00:00Z</vt:filetime>
  </property>
</Properties>
</file>