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69" r:id="rId3"/>
    <p:sldId id="270" r:id="rId4"/>
    <p:sldId id="271" r:id="rId5"/>
    <p:sldId id="272" r:id="rId6"/>
    <p:sldId id="273" r:id="rId7"/>
    <p:sldId id="274" r:id="rId8"/>
    <p:sldId id="275" r:id="rId9"/>
    <p:sldId id="276" r:id="rId10"/>
    <p:sldId id="296" r:id="rId11"/>
    <p:sldId id="294" r:id="rId12"/>
    <p:sldId id="295" r:id="rId13"/>
    <p:sldId id="277" r:id="rId14"/>
    <p:sldId id="278" r:id="rId15"/>
    <p:sldId id="279" r:id="rId16"/>
    <p:sldId id="280" r:id="rId17"/>
    <p:sldId id="281" r:id="rId18"/>
    <p:sldId id="292" r:id="rId19"/>
    <p:sldId id="293" r:id="rId20"/>
    <p:sldId id="282" r:id="rId21"/>
    <p:sldId id="257" r:id="rId22"/>
    <p:sldId id="258" r:id="rId23"/>
    <p:sldId id="259" r:id="rId24"/>
    <p:sldId id="260" r:id="rId25"/>
    <p:sldId id="261" r:id="rId26"/>
    <p:sldId id="262" r:id="rId27"/>
    <p:sldId id="263" r:id="rId28"/>
    <p:sldId id="264" r:id="rId29"/>
    <p:sldId id="265" r:id="rId30"/>
    <p:sldId id="266" r:id="rId31"/>
    <p:sldId id="267" r:id="rId32"/>
    <p:sldId id="283" r:id="rId33"/>
    <p:sldId id="284" r:id="rId34"/>
    <p:sldId id="285" r:id="rId35"/>
    <p:sldId id="286" r:id="rId36"/>
    <p:sldId id="291" r:id="rId37"/>
    <p:sldId id="287" r:id="rId38"/>
    <p:sldId id="288" r:id="rId39"/>
    <p:sldId id="289" r:id="rId40"/>
    <p:sldId id="290"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74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B9A16E5-16BD-4102-887F-B573CA0FBA9F}"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37FE9C-3B10-4E80-B271-04594A743698}" type="slidenum">
              <a:rPr lang="en-US" smtClean="0"/>
              <a:t>‹#›</a:t>
            </a:fld>
            <a:endParaRPr lang="en-US"/>
          </a:p>
        </p:txBody>
      </p:sp>
    </p:spTree>
    <p:extLst>
      <p:ext uri="{BB962C8B-B14F-4D97-AF65-F5344CB8AC3E}">
        <p14:creationId xmlns:p14="http://schemas.microsoft.com/office/powerpoint/2010/main" val="3647128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B9A16E5-16BD-4102-887F-B573CA0FBA9F}"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37FE9C-3B10-4E80-B271-04594A743698}" type="slidenum">
              <a:rPr lang="en-US" smtClean="0"/>
              <a:t>‹#›</a:t>
            </a:fld>
            <a:endParaRPr lang="en-US"/>
          </a:p>
        </p:txBody>
      </p:sp>
    </p:spTree>
    <p:extLst>
      <p:ext uri="{BB962C8B-B14F-4D97-AF65-F5344CB8AC3E}">
        <p14:creationId xmlns:p14="http://schemas.microsoft.com/office/powerpoint/2010/main" val="1805794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B9A16E5-16BD-4102-887F-B573CA0FBA9F}"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37FE9C-3B10-4E80-B271-04594A743698}" type="slidenum">
              <a:rPr lang="en-US" smtClean="0"/>
              <a:t>‹#›</a:t>
            </a:fld>
            <a:endParaRPr lang="en-US"/>
          </a:p>
        </p:txBody>
      </p:sp>
    </p:spTree>
    <p:extLst>
      <p:ext uri="{BB962C8B-B14F-4D97-AF65-F5344CB8AC3E}">
        <p14:creationId xmlns:p14="http://schemas.microsoft.com/office/powerpoint/2010/main" val="3367545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B9A16E5-16BD-4102-887F-B573CA0FBA9F}"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37FE9C-3B10-4E80-B271-04594A743698}" type="slidenum">
              <a:rPr lang="en-US" smtClean="0"/>
              <a:t>‹#›</a:t>
            </a:fld>
            <a:endParaRPr lang="en-US"/>
          </a:p>
        </p:txBody>
      </p:sp>
    </p:spTree>
    <p:extLst>
      <p:ext uri="{BB962C8B-B14F-4D97-AF65-F5344CB8AC3E}">
        <p14:creationId xmlns:p14="http://schemas.microsoft.com/office/powerpoint/2010/main" val="668868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B9A16E5-16BD-4102-887F-B573CA0FBA9F}"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37FE9C-3B10-4E80-B271-04594A743698}" type="slidenum">
              <a:rPr lang="en-US" smtClean="0"/>
              <a:t>‹#›</a:t>
            </a:fld>
            <a:endParaRPr lang="en-US"/>
          </a:p>
        </p:txBody>
      </p:sp>
    </p:spTree>
    <p:extLst>
      <p:ext uri="{BB962C8B-B14F-4D97-AF65-F5344CB8AC3E}">
        <p14:creationId xmlns:p14="http://schemas.microsoft.com/office/powerpoint/2010/main" val="1490050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B9A16E5-16BD-4102-887F-B573CA0FBA9F}" type="datetimeFigureOut">
              <a:rPr lang="en-US" smtClean="0"/>
              <a:t>4/19/2023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37FE9C-3B10-4E80-B271-04594A743698}" type="slidenum">
              <a:rPr lang="en-US" smtClean="0"/>
              <a:t>‹#›</a:t>
            </a:fld>
            <a:endParaRPr lang="en-US"/>
          </a:p>
        </p:txBody>
      </p:sp>
    </p:spTree>
    <p:extLst>
      <p:ext uri="{BB962C8B-B14F-4D97-AF65-F5344CB8AC3E}">
        <p14:creationId xmlns:p14="http://schemas.microsoft.com/office/powerpoint/2010/main" val="901557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B9A16E5-16BD-4102-887F-B573CA0FBA9F}" type="datetimeFigureOut">
              <a:rPr lang="en-US" smtClean="0"/>
              <a:t>4/19/2023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37FE9C-3B10-4E80-B271-04594A743698}" type="slidenum">
              <a:rPr lang="en-US" smtClean="0"/>
              <a:t>‹#›</a:t>
            </a:fld>
            <a:endParaRPr lang="en-US"/>
          </a:p>
        </p:txBody>
      </p:sp>
    </p:spTree>
    <p:extLst>
      <p:ext uri="{BB962C8B-B14F-4D97-AF65-F5344CB8AC3E}">
        <p14:creationId xmlns:p14="http://schemas.microsoft.com/office/powerpoint/2010/main" val="1603396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B9A16E5-16BD-4102-887F-B573CA0FBA9F}" type="datetimeFigureOut">
              <a:rPr lang="en-US" smtClean="0"/>
              <a:t>4/19/2023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37FE9C-3B10-4E80-B271-04594A743698}" type="slidenum">
              <a:rPr lang="en-US" smtClean="0"/>
              <a:t>‹#›</a:t>
            </a:fld>
            <a:endParaRPr lang="en-US"/>
          </a:p>
        </p:txBody>
      </p:sp>
    </p:spTree>
    <p:extLst>
      <p:ext uri="{BB962C8B-B14F-4D97-AF65-F5344CB8AC3E}">
        <p14:creationId xmlns:p14="http://schemas.microsoft.com/office/powerpoint/2010/main" val="3438384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9A16E5-16BD-4102-887F-B573CA0FBA9F}" type="datetimeFigureOut">
              <a:rPr lang="en-US" smtClean="0"/>
              <a:t>4/19/2023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37FE9C-3B10-4E80-B271-04594A743698}" type="slidenum">
              <a:rPr lang="en-US" smtClean="0"/>
              <a:t>‹#›</a:t>
            </a:fld>
            <a:endParaRPr lang="en-US"/>
          </a:p>
        </p:txBody>
      </p:sp>
    </p:spTree>
    <p:extLst>
      <p:ext uri="{BB962C8B-B14F-4D97-AF65-F5344CB8AC3E}">
        <p14:creationId xmlns:p14="http://schemas.microsoft.com/office/powerpoint/2010/main" val="2599990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B9A16E5-16BD-4102-887F-B573CA0FBA9F}" type="datetimeFigureOut">
              <a:rPr lang="en-US" smtClean="0"/>
              <a:t>4/19/2023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37FE9C-3B10-4E80-B271-04594A743698}" type="slidenum">
              <a:rPr lang="en-US" smtClean="0"/>
              <a:t>‹#›</a:t>
            </a:fld>
            <a:endParaRPr lang="en-US"/>
          </a:p>
        </p:txBody>
      </p:sp>
    </p:spTree>
    <p:extLst>
      <p:ext uri="{BB962C8B-B14F-4D97-AF65-F5344CB8AC3E}">
        <p14:creationId xmlns:p14="http://schemas.microsoft.com/office/powerpoint/2010/main" val="2718012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B9A16E5-16BD-4102-887F-B573CA0FBA9F}" type="datetimeFigureOut">
              <a:rPr lang="en-US" smtClean="0"/>
              <a:t>4/19/2023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37FE9C-3B10-4E80-B271-04594A743698}" type="slidenum">
              <a:rPr lang="en-US" smtClean="0"/>
              <a:t>‹#›</a:t>
            </a:fld>
            <a:endParaRPr lang="en-US"/>
          </a:p>
        </p:txBody>
      </p:sp>
    </p:spTree>
    <p:extLst>
      <p:ext uri="{BB962C8B-B14F-4D97-AF65-F5344CB8AC3E}">
        <p14:creationId xmlns:p14="http://schemas.microsoft.com/office/powerpoint/2010/main" val="1435700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9A16E5-16BD-4102-887F-B573CA0FBA9F}" type="datetimeFigureOut">
              <a:rPr lang="en-US" smtClean="0"/>
              <a:t>4/19/2023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37FE9C-3B10-4E80-B271-04594A743698}" type="slidenum">
              <a:rPr lang="en-US" smtClean="0"/>
              <a:t>‹#›</a:t>
            </a:fld>
            <a:endParaRPr lang="en-US"/>
          </a:p>
        </p:txBody>
      </p:sp>
    </p:spTree>
    <p:extLst>
      <p:ext uri="{BB962C8B-B14F-4D97-AF65-F5344CB8AC3E}">
        <p14:creationId xmlns:p14="http://schemas.microsoft.com/office/powerpoint/2010/main" val="25201803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98352" y="1994621"/>
            <a:ext cx="9144000" cy="1014608"/>
          </a:xfrm>
        </p:spPr>
        <p:txBody>
          <a:bodyPr>
            <a:normAutofit/>
          </a:bodyPr>
          <a:lstStyle/>
          <a:p>
            <a:r>
              <a:rPr lang="en-US" sz="4000" dirty="0">
                <a:solidFill>
                  <a:schemeClr val="accent2">
                    <a:lumMod val="75000"/>
                  </a:schemeClr>
                </a:solidFill>
                <a:latin typeface="Bookman Old Style" panose="02050604050505020204" pitchFamily="18" charset="0"/>
                <a:cs typeface="Times New Roman" panose="02020603050405020304" pitchFamily="18" charset="0"/>
              </a:rPr>
              <a:t>Data Science – Unit 3</a:t>
            </a:r>
          </a:p>
        </p:txBody>
      </p:sp>
    </p:spTree>
    <p:extLst>
      <p:ext uri="{BB962C8B-B14F-4D97-AF65-F5344CB8AC3E}">
        <p14:creationId xmlns:p14="http://schemas.microsoft.com/office/powerpoint/2010/main" val="1902973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7178" y="0"/>
            <a:ext cx="10515600" cy="633868"/>
          </a:xfrm>
        </p:spPr>
        <p:txBody>
          <a:bodyPr>
            <a:normAutofit/>
          </a:bodyPr>
          <a:lstStyle/>
          <a:p>
            <a:r>
              <a:rPr lang="en-US" sz="3200" b="1" dirty="0">
                <a:solidFill>
                  <a:schemeClr val="accent2">
                    <a:lumMod val="75000"/>
                  </a:schemeClr>
                </a:solidFill>
                <a:latin typeface="Bookman Old Style" panose="02050604050505020204" pitchFamily="18" charset="0"/>
              </a:rPr>
              <a:t>				Hadoop</a:t>
            </a:r>
          </a:p>
        </p:txBody>
      </p:sp>
      <p:sp>
        <p:nvSpPr>
          <p:cNvPr id="3" name="Content Placeholder 2"/>
          <p:cNvSpPr>
            <a:spLocks noGrp="1"/>
          </p:cNvSpPr>
          <p:nvPr>
            <p:ph idx="1"/>
          </p:nvPr>
        </p:nvSpPr>
        <p:spPr>
          <a:xfrm>
            <a:off x="409222" y="633867"/>
            <a:ext cx="11455400" cy="6087607"/>
          </a:xfrm>
        </p:spPr>
        <p:txBody>
          <a:bodyPr>
            <a:normAutofit/>
          </a:bodyPr>
          <a:lstStyle/>
          <a:p>
            <a:pPr marL="0" indent="0" algn="ctr">
              <a:buNone/>
            </a:pPr>
            <a:r>
              <a:rPr lang="en-US" b="1" u="sng" dirty="0"/>
              <a:t>MapReduce Terminologies</a:t>
            </a:r>
          </a:p>
          <a:p>
            <a:pPr marL="0" indent="0">
              <a:buNone/>
            </a:pPr>
            <a:endParaRPr lang="en-US" b="1" u="sng" dirty="0"/>
          </a:p>
          <a:p>
            <a:pPr fontAlgn="base"/>
            <a:endParaRPr lang="en-US" dirty="0"/>
          </a:p>
        </p:txBody>
      </p:sp>
      <p:sp>
        <p:nvSpPr>
          <p:cNvPr id="4" name="Date Placeholder 3"/>
          <p:cNvSpPr>
            <a:spLocks noGrp="1"/>
          </p:cNvSpPr>
          <p:nvPr>
            <p:ph type="dt" sz="half" idx="10"/>
          </p:nvPr>
        </p:nvSpPr>
        <p:spPr>
          <a:xfrm>
            <a:off x="838199" y="5768624"/>
            <a:ext cx="10318043" cy="952852"/>
          </a:xfrm>
        </p:spPr>
        <p:txBody>
          <a:bodyPr/>
          <a:lstStyle/>
          <a:p>
            <a:r>
              <a:rPr lang="en-US" sz="1800" b="1" i="0" dirty="0">
                <a:solidFill>
                  <a:srgbClr val="273239"/>
                </a:solidFill>
                <a:effectLst/>
                <a:latin typeface="Nunito" pitchFamily="2" charset="0"/>
              </a:rPr>
              <a:t>Hadoop is a framework written in Java that utilizes a large cluster of commodity hardware to maintain and store big size data</a:t>
            </a:r>
            <a:endParaRPr lang="en-US" sz="1800" b="1" dirty="0"/>
          </a:p>
        </p:txBody>
      </p:sp>
      <p:sp>
        <p:nvSpPr>
          <p:cNvPr id="5" name="Slide Number Placeholder 4"/>
          <p:cNvSpPr>
            <a:spLocks noGrp="1"/>
          </p:cNvSpPr>
          <p:nvPr>
            <p:ph type="sldNum" sz="quarter" idx="12"/>
          </p:nvPr>
        </p:nvSpPr>
        <p:spPr/>
        <p:txBody>
          <a:bodyPr/>
          <a:lstStyle/>
          <a:p>
            <a:fld id="{7B586AAD-FE16-4710-B0E0-3005A0E3FCD1}" type="slidenum">
              <a:rPr lang="en-US" smtClean="0"/>
              <a:t>10</a:t>
            </a:fld>
            <a:endParaRPr lang="en-US"/>
          </a:p>
        </p:txBody>
      </p:sp>
      <p:pic>
        <p:nvPicPr>
          <p:cNvPr id="2050" name="Picture 2" descr="Lightbox">
            <a:extLst>
              <a:ext uri="{FF2B5EF4-FFF2-40B4-BE49-F238E27FC236}">
                <a16:creationId xmlns:a16="http://schemas.microsoft.com/office/drawing/2014/main" id="{0A3E47C4-A116-41F6-B002-3D7109E2EB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0178" y="633867"/>
            <a:ext cx="10318044" cy="5134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8523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7178" y="0"/>
            <a:ext cx="10515600" cy="633868"/>
          </a:xfrm>
        </p:spPr>
        <p:txBody>
          <a:bodyPr>
            <a:normAutofit/>
          </a:bodyPr>
          <a:lstStyle/>
          <a:p>
            <a:r>
              <a:rPr lang="en-US" sz="3200" b="1" dirty="0">
                <a:solidFill>
                  <a:schemeClr val="accent2">
                    <a:lumMod val="75000"/>
                  </a:schemeClr>
                </a:solidFill>
                <a:latin typeface="Bookman Old Style" panose="02050604050505020204" pitchFamily="18" charset="0"/>
              </a:rPr>
              <a:t>					Hadoop</a:t>
            </a:r>
          </a:p>
        </p:txBody>
      </p:sp>
      <p:sp>
        <p:nvSpPr>
          <p:cNvPr id="3" name="Content Placeholder 2"/>
          <p:cNvSpPr>
            <a:spLocks noGrp="1"/>
          </p:cNvSpPr>
          <p:nvPr>
            <p:ph idx="1"/>
          </p:nvPr>
        </p:nvSpPr>
        <p:spPr>
          <a:xfrm>
            <a:off x="409222" y="633868"/>
            <a:ext cx="11455400" cy="5947554"/>
          </a:xfrm>
        </p:spPr>
        <p:txBody>
          <a:bodyPr>
            <a:normAutofit fontScale="92500"/>
          </a:bodyPr>
          <a:lstStyle/>
          <a:p>
            <a:pPr fontAlgn="base"/>
            <a:r>
              <a:rPr lang="en-US" b="1" dirty="0"/>
              <a:t>HDFS –</a:t>
            </a:r>
            <a:r>
              <a:rPr lang="en-US" dirty="0"/>
              <a:t> </a:t>
            </a:r>
            <a:r>
              <a:rPr lang="en-US" b="1" dirty="0"/>
              <a:t>Hadoop Distributed File System</a:t>
            </a:r>
            <a:r>
              <a:rPr lang="en-US" dirty="0"/>
              <a:t> provides for the storage of Hadoop. As the name suggests it stores the data in a distributed manner. The file gets divided into a number of blocks which spreads across the cluster of commodity hardware.</a:t>
            </a:r>
          </a:p>
          <a:p>
            <a:pPr fontAlgn="base"/>
            <a:r>
              <a:rPr lang="en-US" b="1" dirty="0"/>
              <a:t>MapReduce –</a:t>
            </a:r>
            <a:r>
              <a:rPr lang="en-US" dirty="0"/>
              <a:t> This is the processing engine of Hadoop.</a:t>
            </a:r>
            <a:r>
              <a:rPr lang="en-US" b="1" dirty="0"/>
              <a:t> MapReduce works on the principle of distributed processing</a:t>
            </a:r>
            <a:r>
              <a:rPr lang="en-US" dirty="0"/>
              <a:t>. It divides the task submitted by the user into a number of independent subtasks. These sub-task executes in parallel thereby increasing the throughput.</a:t>
            </a:r>
          </a:p>
          <a:p>
            <a:pPr marL="0" indent="0" fontAlgn="base">
              <a:buNone/>
            </a:pPr>
            <a:r>
              <a:rPr lang="en-US" b="1" dirty="0"/>
              <a:t>Mapping Stage:</a:t>
            </a:r>
            <a:r>
              <a:rPr lang="en-US" dirty="0"/>
              <a:t> This is the first step of the MapReduce and it includes the process of reading the information from the </a:t>
            </a:r>
            <a:r>
              <a:rPr lang="en-US" b="1" dirty="0"/>
              <a:t>Hadoop Distributed File System (HDFS)</a:t>
            </a:r>
            <a:r>
              <a:rPr lang="en-US" dirty="0"/>
              <a:t>, </a:t>
            </a:r>
            <a:r>
              <a:rPr lang="en-US" b="1" dirty="0"/>
              <a:t>Reducing Stage:</a:t>
            </a:r>
            <a:r>
              <a:rPr lang="en-US" dirty="0"/>
              <a:t> The reducer phase can consist of multiple processes. In the shuffling process, the data is transferred from the </a:t>
            </a:r>
            <a:r>
              <a:rPr lang="en-US" b="1" dirty="0"/>
              <a:t>mapper</a:t>
            </a:r>
            <a:r>
              <a:rPr lang="en-US" dirty="0"/>
              <a:t> to the </a:t>
            </a:r>
            <a:r>
              <a:rPr lang="en-US" b="1" dirty="0"/>
              <a:t>reducer</a:t>
            </a:r>
            <a:r>
              <a:rPr lang="en-US" dirty="0"/>
              <a:t>.</a:t>
            </a:r>
          </a:p>
          <a:p>
            <a:pPr fontAlgn="base"/>
            <a:r>
              <a:rPr lang="en-US" b="1" dirty="0"/>
              <a:t>Yarn –</a:t>
            </a:r>
            <a:r>
              <a:rPr lang="en-US" dirty="0"/>
              <a:t> </a:t>
            </a:r>
            <a:r>
              <a:rPr lang="en-US" b="1" dirty="0"/>
              <a:t>Yet Another Resource Manage</a:t>
            </a:r>
            <a:r>
              <a:rPr lang="en-US" dirty="0"/>
              <a:t>r provides resource management for Hadoop. There are two daemons running for Yarn. One is Node Manager on the slave machines and other is the Resource Manager on the master node. Yarn looks after the allocation of the resources among various slave competing </a:t>
            </a:r>
            <a:r>
              <a:rPr lang="en-IN" dirty="0"/>
              <a:t>for it.</a:t>
            </a:r>
            <a:endParaRPr lang="en-US" sz="2400" b="1" dirty="0">
              <a:solidFill>
                <a:schemeClr val="accent5">
                  <a:lumMod val="75000"/>
                </a:schemeClr>
              </a:solidFill>
              <a:latin typeface="Bookman Old Style" panose="02050604050505020204" pitchFamily="18" charset="0"/>
            </a:endParaRPr>
          </a:p>
          <a:p>
            <a:pPr fontAlgn="base"/>
            <a:endParaRPr lang="en-US" dirty="0"/>
          </a:p>
        </p:txBody>
      </p:sp>
      <p:sp>
        <p:nvSpPr>
          <p:cNvPr id="4" name="Date Placeholder 3"/>
          <p:cNvSpPr>
            <a:spLocks noGrp="1"/>
          </p:cNvSpPr>
          <p:nvPr>
            <p:ph type="dt" sz="half" idx="10"/>
          </p:nvPr>
        </p:nvSpPr>
        <p:spPr/>
        <p:txBody>
          <a:bodyPr/>
          <a:lstStyle/>
          <a:p>
            <a:fld id="{67DC8245-1B02-4619-8481-40400A39F2AD}" type="datetime5">
              <a:rPr lang="en-US" smtClean="0"/>
              <a:t>19-Apr-23</a:t>
            </a:fld>
            <a:endParaRPr lang="en-US"/>
          </a:p>
        </p:txBody>
      </p:sp>
      <p:sp>
        <p:nvSpPr>
          <p:cNvPr id="5" name="Slide Number Placeholder 4"/>
          <p:cNvSpPr>
            <a:spLocks noGrp="1"/>
          </p:cNvSpPr>
          <p:nvPr>
            <p:ph type="sldNum" sz="quarter" idx="12"/>
          </p:nvPr>
        </p:nvSpPr>
        <p:spPr/>
        <p:txBody>
          <a:bodyPr/>
          <a:lstStyle/>
          <a:p>
            <a:fld id="{7B586AAD-FE16-4710-B0E0-3005A0E3FCD1}" type="slidenum">
              <a:rPr lang="en-US" smtClean="0"/>
              <a:t>11</a:t>
            </a:fld>
            <a:endParaRPr lang="en-US"/>
          </a:p>
        </p:txBody>
      </p:sp>
    </p:spTree>
    <p:extLst>
      <p:ext uri="{BB962C8B-B14F-4D97-AF65-F5344CB8AC3E}">
        <p14:creationId xmlns:p14="http://schemas.microsoft.com/office/powerpoint/2010/main" val="2383762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7178" y="0"/>
            <a:ext cx="10515600" cy="633868"/>
          </a:xfrm>
        </p:spPr>
        <p:txBody>
          <a:bodyPr>
            <a:normAutofit/>
          </a:bodyPr>
          <a:lstStyle/>
          <a:p>
            <a:r>
              <a:rPr lang="en-US" sz="3200" b="1" dirty="0">
                <a:solidFill>
                  <a:schemeClr val="accent2">
                    <a:lumMod val="75000"/>
                  </a:schemeClr>
                </a:solidFill>
                <a:latin typeface="Bookman Old Style" panose="02050604050505020204" pitchFamily="18" charset="0"/>
              </a:rPr>
              <a:t>					Hadoop</a:t>
            </a:r>
          </a:p>
        </p:txBody>
      </p:sp>
      <p:sp>
        <p:nvSpPr>
          <p:cNvPr id="3" name="Content Placeholder 2"/>
          <p:cNvSpPr>
            <a:spLocks noGrp="1"/>
          </p:cNvSpPr>
          <p:nvPr>
            <p:ph idx="1"/>
          </p:nvPr>
        </p:nvSpPr>
        <p:spPr>
          <a:xfrm>
            <a:off x="409222" y="633867"/>
            <a:ext cx="11455400" cy="6087607"/>
          </a:xfrm>
        </p:spPr>
        <p:txBody>
          <a:bodyPr>
            <a:normAutofit fontScale="92500"/>
          </a:bodyPr>
          <a:lstStyle/>
          <a:p>
            <a:pPr marL="0" indent="0" algn="ctr">
              <a:buNone/>
            </a:pPr>
            <a:r>
              <a:rPr lang="en-US" b="1" u="sng" dirty="0"/>
              <a:t>MapReduce Terminologies</a:t>
            </a:r>
          </a:p>
          <a:p>
            <a:pPr marL="0" indent="0">
              <a:buNone/>
            </a:pPr>
            <a:endParaRPr lang="en-US" b="1" u="sng" dirty="0"/>
          </a:p>
          <a:p>
            <a:r>
              <a:rPr lang="en-US" b="1" dirty="0"/>
              <a:t>Master Node</a:t>
            </a:r>
            <a:r>
              <a:rPr lang="en-US" dirty="0"/>
              <a:t> – Place where </a:t>
            </a:r>
            <a:r>
              <a:rPr lang="en-US" dirty="0" err="1"/>
              <a:t>JobTracker</a:t>
            </a:r>
            <a:r>
              <a:rPr lang="en-US" dirty="0"/>
              <a:t> runs and which accepts job requests from clients</a:t>
            </a:r>
          </a:p>
          <a:p>
            <a:r>
              <a:rPr lang="en-US" b="1" dirty="0"/>
              <a:t>Slave Node</a:t>
            </a:r>
            <a:r>
              <a:rPr lang="en-US" dirty="0"/>
              <a:t> – It is the place where the mapping and reducing programs are run</a:t>
            </a:r>
          </a:p>
          <a:p>
            <a:r>
              <a:rPr lang="en-US" b="1" dirty="0"/>
              <a:t>Job Tracker </a:t>
            </a:r>
            <a:r>
              <a:rPr lang="en-US" dirty="0"/>
              <a:t>– it is the entity that schedules the jobs and tracks the jobs assigned using Task Tracker</a:t>
            </a:r>
          </a:p>
          <a:p>
            <a:r>
              <a:rPr lang="en-US" b="1" dirty="0"/>
              <a:t>Task Tracker</a:t>
            </a:r>
            <a:r>
              <a:rPr lang="en-US" dirty="0"/>
              <a:t> – It is the entity that actually tracks the tasks and provides the report status to the </a:t>
            </a:r>
            <a:r>
              <a:rPr lang="en-US" dirty="0" err="1"/>
              <a:t>JobTracker</a:t>
            </a:r>
            <a:endParaRPr lang="en-US" dirty="0"/>
          </a:p>
          <a:p>
            <a:r>
              <a:rPr lang="en-US" b="1" dirty="0"/>
              <a:t>Job</a:t>
            </a:r>
            <a:r>
              <a:rPr lang="en-US" dirty="0"/>
              <a:t> – A MapReduce job is the execution of the Mapper &amp; Reducer program across a dataset</a:t>
            </a:r>
          </a:p>
          <a:p>
            <a:r>
              <a:rPr lang="en-US" b="1" dirty="0"/>
              <a:t>Task</a:t>
            </a:r>
            <a:r>
              <a:rPr lang="en-US" dirty="0"/>
              <a:t> – the execution of the Mapper &amp; Reducer program on a specific data section</a:t>
            </a:r>
          </a:p>
          <a:p>
            <a:r>
              <a:rPr lang="en-US" b="1" dirty="0"/>
              <a:t>Task Attempt</a:t>
            </a:r>
            <a:r>
              <a:rPr lang="en-US" dirty="0"/>
              <a:t> – A particular task execution attempt on a </a:t>
            </a:r>
            <a:r>
              <a:rPr lang="en-US" dirty="0" err="1"/>
              <a:t>SlaveNode</a:t>
            </a:r>
            <a:endParaRPr lang="en-US" dirty="0"/>
          </a:p>
          <a:p>
            <a:pPr fontAlgn="base"/>
            <a:endParaRPr lang="en-US" dirty="0"/>
          </a:p>
        </p:txBody>
      </p:sp>
      <p:sp>
        <p:nvSpPr>
          <p:cNvPr id="4" name="Date Placeholder 3"/>
          <p:cNvSpPr>
            <a:spLocks noGrp="1"/>
          </p:cNvSpPr>
          <p:nvPr>
            <p:ph type="dt" sz="half" idx="10"/>
          </p:nvPr>
        </p:nvSpPr>
        <p:spPr/>
        <p:txBody>
          <a:bodyPr/>
          <a:lstStyle/>
          <a:p>
            <a:fld id="{67DC8245-1B02-4619-8481-40400A39F2AD}" type="datetime5">
              <a:rPr lang="en-US" smtClean="0"/>
              <a:t>19-Apr-23</a:t>
            </a:fld>
            <a:endParaRPr lang="en-US"/>
          </a:p>
        </p:txBody>
      </p:sp>
      <p:sp>
        <p:nvSpPr>
          <p:cNvPr id="5" name="Slide Number Placeholder 4"/>
          <p:cNvSpPr>
            <a:spLocks noGrp="1"/>
          </p:cNvSpPr>
          <p:nvPr>
            <p:ph type="sldNum" sz="quarter" idx="12"/>
          </p:nvPr>
        </p:nvSpPr>
        <p:spPr/>
        <p:txBody>
          <a:bodyPr/>
          <a:lstStyle/>
          <a:p>
            <a:fld id="{7B586AAD-FE16-4710-B0E0-3005A0E3FCD1}" type="slidenum">
              <a:rPr lang="en-US" smtClean="0"/>
              <a:t>12</a:t>
            </a:fld>
            <a:endParaRPr lang="en-US"/>
          </a:p>
        </p:txBody>
      </p:sp>
    </p:spTree>
    <p:extLst>
      <p:ext uri="{BB962C8B-B14F-4D97-AF65-F5344CB8AC3E}">
        <p14:creationId xmlns:p14="http://schemas.microsoft.com/office/powerpoint/2010/main" val="3971348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5893" y="2677528"/>
            <a:ext cx="2138362" cy="2138362"/>
          </a:xfrm>
          <a:prstGeom prst="rect">
            <a:avLst/>
          </a:prstGeom>
        </p:spPr>
      </p:pic>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4623" y="388383"/>
            <a:ext cx="2138362" cy="2138362"/>
          </a:xfrm>
          <a:prstGeom prst="rect">
            <a:avLst/>
          </a:prstGeom>
        </p:spPr>
      </p:pic>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4623" y="2554010"/>
            <a:ext cx="2138362" cy="2138362"/>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6527" y="4623080"/>
            <a:ext cx="2138362" cy="2138362"/>
          </a:xfrm>
          <a:prstGeom prst="rect">
            <a:avLst/>
          </a:prstGeom>
        </p:spPr>
      </p:pic>
      <p:cxnSp>
        <p:nvCxnSpPr>
          <p:cNvPr id="7" name="Straight Arrow Connector 6"/>
          <p:cNvCxnSpPr>
            <a:endCxn id="3" idx="1"/>
          </p:cNvCxnSpPr>
          <p:nvPr/>
        </p:nvCxnSpPr>
        <p:spPr>
          <a:xfrm flipV="1">
            <a:off x="5018722" y="1457564"/>
            <a:ext cx="1495901" cy="2059782"/>
          </a:xfrm>
          <a:prstGeom prst="straightConnector1">
            <a:avLst/>
          </a:prstGeom>
          <a:ln w="28575">
            <a:solidFill>
              <a:schemeClr val="accent2">
                <a:lumMod val="75000"/>
              </a:schemeClr>
            </a:solidFill>
            <a:headEnd type="triangle"/>
            <a:tailEnd type="triangle"/>
          </a:ln>
        </p:spPr>
        <p:style>
          <a:lnRef idx="2">
            <a:schemeClr val="dk1"/>
          </a:lnRef>
          <a:fillRef idx="0">
            <a:schemeClr val="dk1"/>
          </a:fillRef>
          <a:effectRef idx="1">
            <a:schemeClr val="dk1"/>
          </a:effectRef>
          <a:fontRef idx="minor">
            <a:schemeClr val="tx1"/>
          </a:fontRef>
        </p:style>
      </p:cxnSp>
      <p:cxnSp>
        <p:nvCxnSpPr>
          <p:cNvPr id="10" name="Straight Arrow Connector 9"/>
          <p:cNvCxnSpPr>
            <a:endCxn id="4" idx="1"/>
          </p:cNvCxnSpPr>
          <p:nvPr/>
        </p:nvCxnSpPr>
        <p:spPr>
          <a:xfrm>
            <a:off x="4987765" y="3623191"/>
            <a:ext cx="1526858" cy="0"/>
          </a:xfrm>
          <a:prstGeom prst="straightConnector1">
            <a:avLst/>
          </a:prstGeom>
          <a:ln w="28575">
            <a:solidFill>
              <a:schemeClr val="accent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5" idx="1"/>
          </p:cNvCxnSpPr>
          <p:nvPr/>
        </p:nvCxnSpPr>
        <p:spPr>
          <a:xfrm>
            <a:off x="4987765" y="3865842"/>
            <a:ext cx="1528762" cy="1826419"/>
          </a:xfrm>
          <a:prstGeom prst="straightConnector1">
            <a:avLst/>
          </a:prstGeom>
          <a:ln w="28575">
            <a:solidFill>
              <a:schemeClr val="accent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040674" y="2554010"/>
            <a:ext cx="1828800" cy="338554"/>
          </a:xfrm>
          <a:prstGeom prst="rect">
            <a:avLst/>
          </a:prstGeom>
          <a:noFill/>
        </p:spPr>
        <p:txBody>
          <a:bodyPr wrap="square" rtlCol="0">
            <a:spAutoFit/>
          </a:bodyPr>
          <a:lstStyle/>
          <a:p>
            <a:pPr algn="ctr"/>
            <a:r>
              <a:rPr lang="en-US" sz="1600" b="1" dirty="0">
                <a:latin typeface="Bookman Old Style" panose="02050604050505020204" pitchFamily="18" charset="0"/>
              </a:rPr>
              <a:t>NAMENODE</a:t>
            </a:r>
          </a:p>
        </p:txBody>
      </p:sp>
      <p:sp>
        <p:nvSpPr>
          <p:cNvPr id="22" name="TextBox 21"/>
          <p:cNvSpPr txBox="1"/>
          <p:nvPr/>
        </p:nvSpPr>
        <p:spPr>
          <a:xfrm>
            <a:off x="6230391" y="396866"/>
            <a:ext cx="2706825" cy="338554"/>
          </a:xfrm>
          <a:prstGeom prst="rect">
            <a:avLst/>
          </a:prstGeom>
          <a:noFill/>
        </p:spPr>
        <p:txBody>
          <a:bodyPr wrap="square" rtlCol="0">
            <a:spAutoFit/>
          </a:bodyPr>
          <a:lstStyle/>
          <a:p>
            <a:pPr algn="ctr"/>
            <a:r>
              <a:rPr lang="en-US" sz="1600" b="1" dirty="0">
                <a:latin typeface="Bookman Old Style" panose="02050604050505020204" pitchFamily="18" charset="0"/>
              </a:rPr>
              <a:t>MULTIPLE DATANODES</a:t>
            </a:r>
          </a:p>
        </p:txBody>
      </p:sp>
      <p:sp>
        <p:nvSpPr>
          <p:cNvPr id="9" name="Rectangle 8"/>
          <p:cNvSpPr/>
          <p:nvPr/>
        </p:nvSpPr>
        <p:spPr>
          <a:xfrm>
            <a:off x="639861" y="388383"/>
            <a:ext cx="3478837" cy="584775"/>
          </a:xfrm>
          <a:prstGeom prst="rect">
            <a:avLst/>
          </a:prstGeom>
        </p:spPr>
        <p:txBody>
          <a:bodyPr wrap="none">
            <a:spAutoFit/>
          </a:bodyPr>
          <a:lstStyle/>
          <a:p>
            <a:r>
              <a:rPr lang="en-US" sz="3200" b="1" dirty="0">
                <a:solidFill>
                  <a:schemeClr val="accent2">
                    <a:lumMod val="75000"/>
                  </a:schemeClr>
                </a:solidFill>
                <a:latin typeface="Bookman Old Style" panose="02050604050505020204" pitchFamily="18" charset="0"/>
                <a:ea typeface="Calibri" panose="020F0502020204030204" pitchFamily="34" charset="0"/>
              </a:rPr>
              <a:t>Hadoop Cluster</a:t>
            </a:r>
            <a:endParaRPr lang="en-US" sz="3200" b="1" dirty="0">
              <a:solidFill>
                <a:schemeClr val="accent2">
                  <a:lumMod val="75000"/>
                </a:schemeClr>
              </a:solidFill>
              <a:latin typeface="Bookman Old Style" panose="02050604050505020204" pitchFamily="18" charset="0"/>
            </a:endParaRPr>
          </a:p>
        </p:txBody>
      </p:sp>
      <p:sp>
        <p:nvSpPr>
          <p:cNvPr id="6" name="Date Placeholder 5"/>
          <p:cNvSpPr>
            <a:spLocks noGrp="1"/>
          </p:cNvSpPr>
          <p:nvPr>
            <p:ph type="dt" sz="half" idx="10"/>
          </p:nvPr>
        </p:nvSpPr>
        <p:spPr/>
        <p:txBody>
          <a:bodyPr/>
          <a:lstStyle/>
          <a:p>
            <a:fld id="{75B8E803-8B43-45AA-9DB2-9DFE3DE6A037}" type="datetime5">
              <a:rPr lang="en-US" smtClean="0"/>
              <a:t>19-Apr-23</a:t>
            </a:fld>
            <a:endParaRPr lang="en-US"/>
          </a:p>
        </p:txBody>
      </p:sp>
      <p:sp>
        <p:nvSpPr>
          <p:cNvPr id="11" name="Slide Number Placeholder 10"/>
          <p:cNvSpPr>
            <a:spLocks noGrp="1"/>
          </p:cNvSpPr>
          <p:nvPr>
            <p:ph type="sldNum" sz="quarter" idx="12"/>
          </p:nvPr>
        </p:nvSpPr>
        <p:spPr/>
        <p:txBody>
          <a:bodyPr/>
          <a:lstStyle/>
          <a:p>
            <a:fld id="{7B586AAD-FE16-4710-B0E0-3005A0E3FCD1}" type="slidenum">
              <a:rPr lang="en-US" smtClean="0"/>
              <a:t>13</a:t>
            </a:fld>
            <a:endParaRPr lang="en-US"/>
          </a:p>
        </p:txBody>
      </p:sp>
    </p:spTree>
    <p:extLst>
      <p:ext uri="{BB962C8B-B14F-4D97-AF65-F5344CB8AC3E}">
        <p14:creationId xmlns:p14="http://schemas.microsoft.com/office/powerpoint/2010/main" val="4288677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5893" y="2677528"/>
            <a:ext cx="2138362" cy="2138362"/>
          </a:xfrm>
          <a:prstGeom prst="rect">
            <a:avLst/>
          </a:prstGeom>
        </p:spPr>
      </p:pic>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4623" y="388383"/>
            <a:ext cx="2138362" cy="2138362"/>
          </a:xfrm>
          <a:prstGeom prst="rect">
            <a:avLst/>
          </a:prstGeom>
        </p:spPr>
      </p:pic>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4623" y="2554010"/>
            <a:ext cx="2138362" cy="2138362"/>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6527" y="4623080"/>
            <a:ext cx="2138362" cy="2138362"/>
          </a:xfrm>
          <a:prstGeom prst="rect">
            <a:avLst/>
          </a:prstGeom>
        </p:spPr>
      </p:pic>
      <p:cxnSp>
        <p:nvCxnSpPr>
          <p:cNvPr id="7" name="Straight Arrow Connector 6"/>
          <p:cNvCxnSpPr>
            <a:endCxn id="3" idx="1"/>
          </p:cNvCxnSpPr>
          <p:nvPr/>
        </p:nvCxnSpPr>
        <p:spPr>
          <a:xfrm flipV="1">
            <a:off x="5018722" y="1457564"/>
            <a:ext cx="1495901" cy="2059782"/>
          </a:xfrm>
          <a:prstGeom prst="straightConnector1">
            <a:avLst/>
          </a:prstGeom>
          <a:ln w="28575">
            <a:solidFill>
              <a:schemeClr val="accent2">
                <a:lumMod val="75000"/>
              </a:schemeClr>
            </a:solidFill>
            <a:headEnd type="triangle"/>
            <a:tailEnd type="triangle"/>
          </a:ln>
        </p:spPr>
        <p:style>
          <a:lnRef idx="2">
            <a:schemeClr val="dk1"/>
          </a:lnRef>
          <a:fillRef idx="0">
            <a:schemeClr val="dk1"/>
          </a:fillRef>
          <a:effectRef idx="1">
            <a:schemeClr val="dk1"/>
          </a:effectRef>
          <a:fontRef idx="minor">
            <a:schemeClr val="tx1"/>
          </a:fontRef>
        </p:style>
      </p:cxnSp>
      <p:cxnSp>
        <p:nvCxnSpPr>
          <p:cNvPr id="10" name="Straight Arrow Connector 9"/>
          <p:cNvCxnSpPr>
            <a:stCxn id="2" idx="3"/>
            <a:endCxn id="4" idx="1"/>
          </p:cNvCxnSpPr>
          <p:nvPr/>
        </p:nvCxnSpPr>
        <p:spPr>
          <a:xfrm flipV="1">
            <a:off x="5024255" y="3623191"/>
            <a:ext cx="1490368" cy="123518"/>
          </a:xfrm>
          <a:prstGeom prst="straightConnector1">
            <a:avLst/>
          </a:prstGeom>
          <a:ln w="28575">
            <a:solidFill>
              <a:schemeClr val="accent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5" idx="1"/>
          </p:cNvCxnSpPr>
          <p:nvPr/>
        </p:nvCxnSpPr>
        <p:spPr>
          <a:xfrm>
            <a:off x="4987765" y="3865842"/>
            <a:ext cx="1528762" cy="1826419"/>
          </a:xfrm>
          <a:prstGeom prst="straightConnector1">
            <a:avLst/>
          </a:prstGeom>
          <a:ln w="28575">
            <a:solidFill>
              <a:schemeClr val="accent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335200" y="2734448"/>
            <a:ext cx="1828800" cy="338554"/>
          </a:xfrm>
          <a:prstGeom prst="rect">
            <a:avLst/>
          </a:prstGeom>
          <a:noFill/>
        </p:spPr>
        <p:txBody>
          <a:bodyPr wrap="square" rtlCol="0">
            <a:spAutoFit/>
          </a:bodyPr>
          <a:lstStyle/>
          <a:p>
            <a:pPr algn="ctr"/>
            <a:r>
              <a:rPr lang="en-US" sz="1600" b="1" dirty="0">
                <a:latin typeface="Bookman Old Style" panose="02050604050505020204" pitchFamily="18" charset="0"/>
              </a:rPr>
              <a:t>NAMENODE</a:t>
            </a:r>
          </a:p>
        </p:txBody>
      </p:sp>
      <p:sp>
        <p:nvSpPr>
          <p:cNvPr id="22" name="TextBox 21"/>
          <p:cNvSpPr txBox="1"/>
          <p:nvPr/>
        </p:nvSpPr>
        <p:spPr>
          <a:xfrm>
            <a:off x="6189492" y="472784"/>
            <a:ext cx="2788624" cy="338554"/>
          </a:xfrm>
          <a:prstGeom prst="rect">
            <a:avLst/>
          </a:prstGeom>
          <a:noFill/>
        </p:spPr>
        <p:txBody>
          <a:bodyPr wrap="square" rtlCol="0">
            <a:spAutoFit/>
          </a:bodyPr>
          <a:lstStyle/>
          <a:p>
            <a:pPr algn="ctr"/>
            <a:r>
              <a:rPr lang="en-US" sz="1600" b="1" dirty="0">
                <a:latin typeface="Bookman Old Style" panose="02050604050505020204" pitchFamily="18" charset="0"/>
              </a:rPr>
              <a:t>MULTIPLE DATANODES</a:t>
            </a:r>
          </a:p>
        </p:txBody>
      </p:sp>
      <p:sp>
        <p:nvSpPr>
          <p:cNvPr id="23" name="Rectangle 22"/>
          <p:cNvSpPr/>
          <p:nvPr/>
        </p:nvSpPr>
        <p:spPr>
          <a:xfrm>
            <a:off x="401479" y="1051560"/>
            <a:ext cx="716280" cy="5038011"/>
          </a:xfrm>
          <a:prstGeom prst="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en-US" sz="2400" b="1" dirty="0">
                <a:solidFill>
                  <a:schemeClr val="tx1"/>
                </a:solidFill>
                <a:latin typeface="Bookman Old Style" panose="02050604050505020204" pitchFamily="18" charset="0"/>
              </a:rPr>
              <a:t>INPUT DATA</a:t>
            </a:r>
          </a:p>
        </p:txBody>
      </p:sp>
      <p:sp>
        <p:nvSpPr>
          <p:cNvPr id="26" name="Right Arrow 25"/>
          <p:cNvSpPr/>
          <p:nvPr/>
        </p:nvSpPr>
        <p:spPr>
          <a:xfrm>
            <a:off x="1187293" y="3623191"/>
            <a:ext cx="375761" cy="242651"/>
          </a:xfrm>
          <a:prstGeom prst="rightArrow">
            <a:avLst/>
          </a:prstGeom>
          <a:solidFill>
            <a:schemeClr val="accent2">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1680687" y="1051559"/>
            <a:ext cx="777240" cy="120408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Bookman Old Style" panose="02050604050505020204" pitchFamily="18" charset="0"/>
              </a:rPr>
              <a:t>DB 1</a:t>
            </a:r>
          </a:p>
        </p:txBody>
      </p:sp>
      <p:sp>
        <p:nvSpPr>
          <p:cNvPr id="28" name="Rectangle 27"/>
          <p:cNvSpPr/>
          <p:nvPr/>
        </p:nvSpPr>
        <p:spPr>
          <a:xfrm>
            <a:off x="1680687" y="2930606"/>
            <a:ext cx="777240" cy="117348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Bookman Old Style" panose="02050604050505020204" pitchFamily="18" charset="0"/>
              </a:rPr>
              <a:t>DB 2</a:t>
            </a:r>
          </a:p>
        </p:txBody>
      </p:sp>
      <p:sp>
        <p:nvSpPr>
          <p:cNvPr id="29" name="Rectangle 28"/>
          <p:cNvSpPr/>
          <p:nvPr/>
        </p:nvSpPr>
        <p:spPr>
          <a:xfrm>
            <a:off x="1680687" y="4815839"/>
            <a:ext cx="777240" cy="1273732"/>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Bookman Old Style" panose="02050604050505020204" pitchFamily="18" charset="0"/>
              </a:rPr>
              <a:t>DB 3</a:t>
            </a:r>
          </a:p>
        </p:txBody>
      </p:sp>
      <p:sp>
        <p:nvSpPr>
          <p:cNvPr id="30" name="TextBox 29"/>
          <p:cNvSpPr txBox="1"/>
          <p:nvPr/>
        </p:nvSpPr>
        <p:spPr>
          <a:xfrm>
            <a:off x="1117759" y="578804"/>
            <a:ext cx="2303381" cy="400110"/>
          </a:xfrm>
          <a:prstGeom prst="rect">
            <a:avLst/>
          </a:prstGeom>
          <a:noFill/>
        </p:spPr>
        <p:txBody>
          <a:bodyPr wrap="square" rtlCol="0">
            <a:spAutoFit/>
          </a:bodyPr>
          <a:lstStyle/>
          <a:p>
            <a:pPr algn="ctr"/>
            <a:r>
              <a:rPr lang="en-US" sz="2000" b="1" dirty="0">
                <a:solidFill>
                  <a:schemeClr val="accent5">
                    <a:lumMod val="75000"/>
                  </a:schemeClr>
                </a:solidFill>
                <a:latin typeface="Bookman Old Style" panose="02050604050505020204" pitchFamily="18" charset="0"/>
              </a:rPr>
              <a:t>64 MB/128 MB</a:t>
            </a:r>
          </a:p>
        </p:txBody>
      </p:sp>
      <p:sp>
        <p:nvSpPr>
          <p:cNvPr id="31" name="Rectangle 30"/>
          <p:cNvSpPr/>
          <p:nvPr/>
        </p:nvSpPr>
        <p:spPr>
          <a:xfrm>
            <a:off x="1680687" y="1051559"/>
            <a:ext cx="777240" cy="120408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Bookman Old Style" panose="02050604050505020204" pitchFamily="18" charset="0"/>
              </a:rPr>
              <a:t>DB 1</a:t>
            </a:r>
          </a:p>
        </p:txBody>
      </p:sp>
      <p:sp>
        <p:nvSpPr>
          <p:cNvPr id="33" name="Rectangle 32"/>
          <p:cNvSpPr/>
          <p:nvPr/>
        </p:nvSpPr>
        <p:spPr>
          <a:xfrm>
            <a:off x="9044461" y="2983825"/>
            <a:ext cx="777240" cy="117348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Bookman Old Style" panose="02050604050505020204" pitchFamily="18" charset="0"/>
              </a:rPr>
              <a:t>DB 2</a:t>
            </a:r>
          </a:p>
        </p:txBody>
      </p:sp>
      <p:sp>
        <p:nvSpPr>
          <p:cNvPr id="34" name="Rectangle 33"/>
          <p:cNvSpPr/>
          <p:nvPr/>
        </p:nvSpPr>
        <p:spPr>
          <a:xfrm>
            <a:off x="10575127" y="5105521"/>
            <a:ext cx="777240" cy="117348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Bookman Old Style" panose="02050604050505020204" pitchFamily="18" charset="0"/>
              </a:rPr>
              <a:t>DB 2</a:t>
            </a:r>
          </a:p>
        </p:txBody>
      </p:sp>
      <p:sp>
        <p:nvSpPr>
          <p:cNvPr id="35" name="Rectangle 34"/>
          <p:cNvSpPr/>
          <p:nvPr/>
        </p:nvSpPr>
        <p:spPr>
          <a:xfrm>
            <a:off x="10575127" y="3029664"/>
            <a:ext cx="777240" cy="112764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Bookman Old Style" panose="02050604050505020204" pitchFamily="18" charset="0"/>
              </a:rPr>
              <a:t>DB 3</a:t>
            </a:r>
          </a:p>
        </p:txBody>
      </p:sp>
      <p:sp>
        <p:nvSpPr>
          <p:cNvPr id="36" name="Rectangle 35"/>
          <p:cNvSpPr/>
          <p:nvPr/>
        </p:nvSpPr>
        <p:spPr>
          <a:xfrm>
            <a:off x="10575127" y="1051558"/>
            <a:ext cx="777240" cy="1112639"/>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Bookman Old Style" panose="02050604050505020204" pitchFamily="18" charset="0"/>
              </a:rPr>
              <a:t>DB 3</a:t>
            </a:r>
          </a:p>
        </p:txBody>
      </p:sp>
      <p:sp>
        <p:nvSpPr>
          <p:cNvPr id="8" name="TextBox 7"/>
          <p:cNvSpPr txBox="1"/>
          <p:nvPr/>
        </p:nvSpPr>
        <p:spPr>
          <a:xfrm>
            <a:off x="8911771" y="345994"/>
            <a:ext cx="2859315" cy="338554"/>
          </a:xfrm>
          <a:prstGeom prst="rect">
            <a:avLst/>
          </a:prstGeom>
          <a:noFill/>
        </p:spPr>
        <p:txBody>
          <a:bodyPr wrap="square" rtlCol="0">
            <a:spAutoFit/>
          </a:bodyPr>
          <a:lstStyle/>
          <a:p>
            <a:pPr algn="ctr"/>
            <a:r>
              <a:rPr lang="en-US" sz="1600" b="1" dirty="0">
                <a:solidFill>
                  <a:schemeClr val="accent5">
                    <a:lumMod val="75000"/>
                  </a:schemeClr>
                </a:solidFill>
                <a:latin typeface="Bookman Old Style" panose="02050604050505020204" pitchFamily="18" charset="0"/>
              </a:rPr>
              <a:t>REPLICATION FACTOR 2</a:t>
            </a:r>
          </a:p>
        </p:txBody>
      </p:sp>
      <p:sp>
        <p:nvSpPr>
          <p:cNvPr id="9" name="Rectangle 8"/>
          <p:cNvSpPr/>
          <p:nvPr/>
        </p:nvSpPr>
        <p:spPr>
          <a:xfrm>
            <a:off x="2338033" y="213162"/>
            <a:ext cx="4099199" cy="369332"/>
          </a:xfrm>
          <a:prstGeom prst="rect">
            <a:avLst/>
          </a:prstGeom>
        </p:spPr>
        <p:txBody>
          <a:bodyPr wrap="none">
            <a:spAutoFit/>
          </a:bodyPr>
          <a:lstStyle/>
          <a:p>
            <a:r>
              <a:rPr lang="en-US" b="1" dirty="0">
                <a:solidFill>
                  <a:schemeClr val="accent2">
                    <a:lumMod val="75000"/>
                  </a:schemeClr>
                </a:solidFill>
                <a:latin typeface="Bookman Old Style" panose="02050604050505020204" pitchFamily="18" charset="0"/>
                <a:ea typeface="Calibri" panose="020F0502020204030204" pitchFamily="34" charset="0"/>
              </a:rPr>
              <a:t>Hadoop Distributed File System </a:t>
            </a:r>
            <a:endParaRPr lang="en-US" b="1" dirty="0">
              <a:solidFill>
                <a:schemeClr val="accent2">
                  <a:lumMod val="75000"/>
                </a:schemeClr>
              </a:solidFill>
              <a:latin typeface="Bookman Old Style" panose="02050604050505020204" pitchFamily="18" charset="0"/>
            </a:endParaRPr>
          </a:p>
        </p:txBody>
      </p:sp>
      <p:sp>
        <p:nvSpPr>
          <p:cNvPr id="6" name="Date Placeholder 5"/>
          <p:cNvSpPr>
            <a:spLocks noGrp="1"/>
          </p:cNvSpPr>
          <p:nvPr>
            <p:ph type="dt" sz="half" idx="10"/>
          </p:nvPr>
        </p:nvSpPr>
        <p:spPr/>
        <p:txBody>
          <a:bodyPr/>
          <a:lstStyle/>
          <a:p>
            <a:fld id="{C2F8783C-E5B2-4436-BDB0-4CAF61A980D0}" type="datetime5">
              <a:rPr lang="en-US" smtClean="0"/>
              <a:t>19-Apr-23</a:t>
            </a:fld>
            <a:endParaRPr lang="en-US"/>
          </a:p>
        </p:txBody>
      </p:sp>
      <p:sp>
        <p:nvSpPr>
          <p:cNvPr id="11" name="Slide Number Placeholder 10"/>
          <p:cNvSpPr>
            <a:spLocks noGrp="1"/>
          </p:cNvSpPr>
          <p:nvPr>
            <p:ph type="sldNum" sz="quarter" idx="12"/>
          </p:nvPr>
        </p:nvSpPr>
        <p:spPr/>
        <p:txBody>
          <a:bodyPr/>
          <a:lstStyle/>
          <a:p>
            <a:fld id="{7B586AAD-FE16-4710-B0E0-3005A0E3FCD1}" type="slidenum">
              <a:rPr lang="en-US" smtClean="0"/>
              <a:t>14</a:t>
            </a:fld>
            <a:endParaRPr lang="en-US"/>
          </a:p>
        </p:txBody>
      </p:sp>
    </p:spTree>
    <p:extLst>
      <p:ext uri="{BB962C8B-B14F-4D97-AF65-F5344CB8AC3E}">
        <p14:creationId xmlns:p14="http://schemas.microsoft.com/office/powerpoint/2010/main" val="1461390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63" presetClass="path" presetSubtype="0" accel="50000" decel="50000" fill="hold" grpId="1" nodeType="clickEffect">
                                  <p:stCondLst>
                                    <p:cond delay="0"/>
                                  </p:stCondLst>
                                  <p:childTnLst>
                                    <p:animMotion origin="layout" path="M -1.45833E-6 -2.22222E-6 L 0.60651 -0.00648 " pathEditMode="relative" rAng="0" ptsTypes="AA">
                                      <p:cBhvr>
                                        <p:cTn id="50" dur="2000" fill="hold"/>
                                        <p:tgtEl>
                                          <p:spTgt spid="31"/>
                                        </p:tgtEl>
                                        <p:attrNameLst>
                                          <p:attrName>ppt_x</p:attrName>
                                          <p:attrName>ppt_y</p:attrName>
                                        </p:attrNameLst>
                                      </p:cBhvr>
                                      <p:rCtr x="30326" y="-324"/>
                                    </p:animMotion>
                                  </p:childTnLst>
                                </p:cTn>
                              </p:par>
                            </p:childTnLst>
                          </p:cTn>
                        </p:par>
                      </p:childTnLst>
                    </p:cTn>
                  </p:par>
                  <p:par>
                    <p:cTn id="51" fill="hold">
                      <p:stCondLst>
                        <p:cond delay="indefinite"/>
                      </p:stCondLst>
                      <p:childTnLst>
                        <p:par>
                          <p:cTn id="52" fill="hold">
                            <p:stCondLst>
                              <p:cond delay="0"/>
                            </p:stCondLst>
                            <p:childTnLst>
                              <p:par>
                                <p:cTn id="53" presetID="49" presetClass="path" presetSubtype="0" accel="50000" decel="50000" fill="hold" grpId="1" nodeType="clickEffect">
                                  <p:stCondLst>
                                    <p:cond delay="0"/>
                                  </p:stCondLst>
                                  <p:childTnLst>
                                    <p:animMotion origin="layout" path="M -1.45833E-6 -2.22222E-6 L 0.61016 0.58912 " pathEditMode="relative" rAng="0" ptsTypes="AA">
                                      <p:cBhvr>
                                        <p:cTn id="54" dur="2000" fill="hold"/>
                                        <p:tgtEl>
                                          <p:spTgt spid="27"/>
                                        </p:tgtEl>
                                        <p:attrNameLst>
                                          <p:attrName>ppt_x</p:attrName>
                                          <p:attrName>ppt_y</p:attrName>
                                        </p:attrNameLst>
                                      </p:cBhvr>
                                      <p:rCtr x="30508" y="29444"/>
                                    </p:animMotion>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28"/>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1" nodeType="clickEffect">
                                  <p:stCondLst>
                                    <p:cond delay="0"/>
                                  </p:stCondLst>
                                  <p:childTnLst>
                                    <p:set>
                                      <p:cBhvr>
                                        <p:cTn id="70" dur="1" fill="hold">
                                          <p:stCondLst>
                                            <p:cond delay="0"/>
                                          </p:stCondLst>
                                        </p:cTn>
                                        <p:tgtEl>
                                          <p:spTgt spid="29"/>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6"/>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animBg="1"/>
      <p:bldP spid="26" grpId="0" animBg="1"/>
      <p:bldP spid="27" grpId="0" animBg="1"/>
      <p:bldP spid="27" grpId="1" animBg="1"/>
      <p:bldP spid="28" grpId="0" animBg="1"/>
      <p:bldP spid="28" grpId="1" animBg="1"/>
      <p:bldP spid="29" grpId="0" animBg="1"/>
      <p:bldP spid="29" grpId="1" animBg="1"/>
      <p:bldP spid="30" grpId="0"/>
      <p:bldP spid="31" grpId="0" animBg="1"/>
      <p:bldP spid="31" grpId="1" animBg="1"/>
      <p:bldP spid="33" grpId="0" animBg="1"/>
      <p:bldP spid="34" grpId="0" animBg="1"/>
      <p:bldP spid="35" grpId="0" animBg="1"/>
      <p:bldP spid="36" grpId="0" animBg="1"/>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72716" y="301595"/>
            <a:ext cx="3092513" cy="400110"/>
          </a:xfrm>
          <a:prstGeom prst="rect">
            <a:avLst/>
          </a:prstGeom>
        </p:spPr>
        <p:txBody>
          <a:bodyPr wrap="none">
            <a:spAutoFit/>
          </a:bodyPr>
          <a:lstStyle/>
          <a:p>
            <a:r>
              <a:rPr lang="en-US" sz="2000" b="1" dirty="0">
                <a:solidFill>
                  <a:schemeClr val="accent2">
                    <a:lumMod val="75000"/>
                  </a:schemeClr>
                </a:solidFill>
                <a:latin typeface="Bookman Old Style" panose="02050604050505020204" pitchFamily="18" charset="0"/>
                <a:ea typeface="Calibri" panose="020F0502020204030204" pitchFamily="34" charset="0"/>
              </a:rPr>
              <a:t>MapReduce work flow</a:t>
            </a:r>
            <a:endParaRPr lang="en-US" sz="2000" dirty="0">
              <a:solidFill>
                <a:schemeClr val="accent2">
                  <a:lumMod val="75000"/>
                </a:schemeClr>
              </a:solidFill>
              <a:latin typeface="Bookman Old Style" panose="02050604050505020204" pitchFamily="18" charset="0"/>
            </a:endParaRPr>
          </a:p>
        </p:txBody>
      </p:sp>
      <p:sp>
        <p:nvSpPr>
          <p:cNvPr id="6" name="Slide Number Placeholder 5"/>
          <p:cNvSpPr>
            <a:spLocks noGrp="1"/>
          </p:cNvSpPr>
          <p:nvPr>
            <p:ph type="sldNum" sz="quarter" idx="12"/>
          </p:nvPr>
        </p:nvSpPr>
        <p:spPr/>
        <p:txBody>
          <a:bodyPr/>
          <a:lstStyle/>
          <a:p>
            <a:fld id="{7B586AAD-FE16-4710-B0E0-3005A0E3FCD1}" type="slidenum">
              <a:rPr lang="en-US" smtClean="0"/>
              <a:t>15</a:t>
            </a:fld>
            <a:endParaRPr lang="en-US"/>
          </a:p>
        </p:txBody>
      </p:sp>
      <p:pic>
        <p:nvPicPr>
          <p:cNvPr id="3074" name="Picture 2" descr="Lightbox">
            <a:extLst>
              <a:ext uri="{FF2B5EF4-FFF2-40B4-BE49-F238E27FC236}">
                <a16:creationId xmlns:a16="http://schemas.microsoft.com/office/drawing/2014/main" id="{60B59AC3-E23C-46F0-B642-1C4DC920D8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3067" y="917575"/>
            <a:ext cx="10100733" cy="5438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0037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4614" y="1509485"/>
            <a:ext cx="5715000" cy="4210957"/>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6825" y="1509486"/>
            <a:ext cx="6286489" cy="41656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67864" y="1889763"/>
            <a:ext cx="5288499" cy="3785323"/>
          </a:xfrm>
          <a:prstGeom prst="rect">
            <a:avLst/>
          </a:prstGeom>
        </p:spPr>
      </p:pic>
      <p:pic>
        <p:nvPicPr>
          <p:cNvPr id="5" name="Picture 4"/>
          <p:cNvPicPr>
            <a:picLocks noChangeAspect="1"/>
          </p:cNvPicPr>
          <p:nvPr/>
        </p:nvPicPr>
        <p:blipFill>
          <a:blip r:embed="rId5"/>
          <a:stretch>
            <a:fillRect/>
          </a:stretch>
        </p:blipFill>
        <p:spPr>
          <a:xfrm>
            <a:off x="3684568" y="1874344"/>
            <a:ext cx="5349584" cy="3800742"/>
          </a:xfrm>
          <a:prstGeom prst="rect">
            <a:avLst/>
          </a:prstGeom>
        </p:spPr>
      </p:pic>
      <p:pic>
        <p:nvPicPr>
          <p:cNvPr id="6" name="Picture 5"/>
          <p:cNvPicPr>
            <a:picLocks noChangeAspect="1"/>
          </p:cNvPicPr>
          <p:nvPr/>
        </p:nvPicPr>
        <p:blipFill>
          <a:blip r:embed="rId6"/>
          <a:stretch>
            <a:fillRect/>
          </a:stretch>
        </p:blipFill>
        <p:spPr>
          <a:xfrm>
            <a:off x="3138203" y="1828988"/>
            <a:ext cx="5931411" cy="3752758"/>
          </a:xfrm>
          <a:prstGeom prst="rect">
            <a:avLst/>
          </a:prstGeom>
        </p:spPr>
      </p:pic>
      <p:sp>
        <p:nvSpPr>
          <p:cNvPr id="7" name="TextBox 6"/>
          <p:cNvSpPr txBox="1"/>
          <p:nvPr/>
        </p:nvSpPr>
        <p:spPr>
          <a:xfrm>
            <a:off x="3860800" y="580571"/>
            <a:ext cx="5471886" cy="523220"/>
          </a:xfrm>
          <a:prstGeom prst="rect">
            <a:avLst/>
          </a:prstGeom>
          <a:noFill/>
        </p:spPr>
        <p:txBody>
          <a:bodyPr wrap="square" rtlCol="0">
            <a:spAutoFit/>
          </a:bodyPr>
          <a:lstStyle/>
          <a:p>
            <a:pPr algn="ctr"/>
            <a:r>
              <a:rPr lang="en-US" sz="2800" b="1" dirty="0">
                <a:solidFill>
                  <a:schemeClr val="accent2">
                    <a:lumMod val="75000"/>
                  </a:schemeClr>
                </a:solidFill>
                <a:latin typeface="Bookman Old Style" panose="02050604050505020204" pitchFamily="18" charset="0"/>
              </a:rPr>
              <a:t>Hadoop Ecosystem</a:t>
            </a:r>
          </a:p>
        </p:txBody>
      </p:sp>
      <p:sp>
        <p:nvSpPr>
          <p:cNvPr id="8" name="Date Placeholder 7"/>
          <p:cNvSpPr>
            <a:spLocks noGrp="1"/>
          </p:cNvSpPr>
          <p:nvPr>
            <p:ph type="dt" sz="half" idx="10"/>
          </p:nvPr>
        </p:nvSpPr>
        <p:spPr/>
        <p:txBody>
          <a:bodyPr/>
          <a:lstStyle/>
          <a:p>
            <a:fld id="{0C301509-155D-48D3-BE2C-A9228FBCA011}" type="datetime5">
              <a:rPr lang="en-US" smtClean="0"/>
              <a:t>19-Apr-23</a:t>
            </a:fld>
            <a:endParaRPr lang="en-US"/>
          </a:p>
        </p:txBody>
      </p:sp>
      <p:sp>
        <p:nvSpPr>
          <p:cNvPr id="9" name="Slide Number Placeholder 8"/>
          <p:cNvSpPr>
            <a:spLocks noGrp="1"/>
          </p:cNvSpPr>
          <p:nvPr>
            <p:ph type="sldNum" sz="quarter" idx="12"/>
          </p:nvPr>
        </p:nvSpPr>
        <p:spPr/>
        <p:txBody>
          <a:bodyPr/>
          <a:lstStyle/>
          <a:p>
            <a:fld id="{7B586AAD-FE16-4710-B0E0-3005A0E3FCD1}" type="slidenum">
              <a:rPr lang="en-US" smtClean="0"/>
              <a:t>16</a:t>
            </a:fld>
            <a:endParaRPr lang="en-US"/>
          </a:p>
        </p:txBody>
      </p:sp>
    </p:spTree>
    <p:extLst>
      <p:ext uri="{BB962C8B-B14F-4D97-AF65-F5344CB8AC3E}">
        <p14:creationId xmlns:p14="http://schemas.microsoft.com/office/powerpoint/2010/main" val="58049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2"/>
                                        </p:tgtEl>
                                      </p:cBhvr>
                                    </p:animEffect>
                                    <p:set>
                                      <p:cBhvr>
                                        <p:cTn id="20" dur="1" fill="hold">
                                          <p:stCondLst>
                                            <p:cond delay="499"/>
                                          </p:stCondLst>
                                        </p:cTn>
                                        <p:tgtEl>
                                          <p:spTgt spid="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nodeType="clickEffect">
                                  <p:stCondLst>
                                    <p:cond delay="0"/>
                                  </p:stCondLst>
                                  <p:childTnLst>
                                    <p:animEffect transition="out" filter="fade">
                                      <p:cBhvr>
                                        <p:cTn id="28" dur="500"/>
                                        <p:tgtEl>
                                          <p:spTgt spid="3"/>
                                        </p:tgtEl>
                                      </p:cBhvr>
                                    </p:animEffect>
                                    <p:set>
                                      <p:cBhvr>
                                        <p:cTn id="29" dur="1" fill="hold">
                                          <p:stCondLst>
                                            <p:cond delay="499"/>
                                          </p:stCondLst>
                                        </p:cTn>
                                        <p:tgtEl>
                                          <p:spTgt spid="3"/>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nodeType="clickEffect">
                                  <p:stCondLst>
                                    <p:cond delay="0"/>
                                  </p:stCondLst>
                                  <p:childTnLst>
                                    <p:animEffect transition="out" filter="fade">
                                      <p:cBhvr>
                                        <p:cTn id="37" dur="500"/>
                                        <p:tgtEl>
                                          <p:spTgt spid="5"/>
                                        </p:tgtEl>
                                      </p:cBhvr>
                                    </p:animEffect>
                                    <p:set>
                                      <p:cBhvr>
                                        <p:cTn id="38" dur="1" fill="hold">
                                          <p:stCondLst>
                                            <p:cond delay="499"/>
                                          </p:stCondLst>
                                        </p:cTn>
                                        <p:tgtEl>
                                          <p:spTgt spid="5"/>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500"/>
                                        <p:tgtEl>
                                          <p:spTgt spid="6"/>
                                        </p:tgtEl>
                                      </p:cBhvr>
                                    </p:animEffect>
                                    <p:set>
                                      <p:cBhvr>
                                        <p:cTn id="4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25046"/>
          </a:xfrm>
        </p:spPr>
        <p:txBody>
          <a:bodyPr>
            <a:normAutofit/>
          </a:bodyPr>
          <a:lstStyle/>
          <a:p>
            <a:r>
              <a:rPr lang="en-US" sz="2800" b="1" dirty="0">
                <a:solidFill>
                  <a:schemeClr val="accent2">
                    <a:lumMod val="75000"/>
                  </a:schemeClr>
                </a:solidFill>
                <a:latin typeface="Bookman Old Style" panose="02050604050505020204" pitchFamily="18" charset="0"/>
                <a:ea typeface="+mn-ea"/>
                <a:cs typeface="+mn-cs"/>
              </a:rPr>
              <a:t>Key distinctions of Hadoop are</a:t>
            </a:r>
          </a:p>
        </p:txBody>
      </p:sp>
      <p:sp>
        <p:nvSpPr>
          <p:cNvPr id="3" name="Content Placeholder 2"/>
          <p:cNvSpPr>
            <a:spLocks noGrp="1"/>
          </p:cNvSpPr>
          <p:nvPr>
            <p:ph idx="1"/>
          </p:nvPr>
        </p:nvSpPr>
        <p:spPr>
          <a:xfrm>
            <a:off x="838200" y="1190172"/>
            <a:ext cx="10515600" cy="3149599"/>
          </a:xfrm>
        </p:spPr>
        <p:txBody>
          <a:bodyPr/>
          <a:lstStyle/>
          <a:p>
            <a:pPr lvl="0">
              <a:lnSpc>
                <a:spcPct val="150000"/>
              </a:lnSpc>
              <a:buClr>
                <a:srgbClr val="000099"/>
              </a:buClr>
              <a:buSzPct val="45000"/>
              <a:buFont typeface="StarSymbol"/>
              <a:buChar char="●"/>
            </a:pPr>
            <a:r>
              <a:rPr lang="en-US" b="1" dirty="0">
                <a:solidFill>
                  <a:srgbClr val="000080"/>
                </a:solidFill>
                <a:latin typeface="Bookman Old Style" panose="02050604050505020204" pitchFamily="18" charset="0"/>
              </a:rPr>
              <a:t>Accessible.</a:t>
            </a:r>
          </a:p>
          <a:p>
            <a:pPr lvl="0">
              <a:lnSpc>
                <a:spcPct val="150000"/>
              </a:lnSpc>
              <a:buClr>
                <a:srgbClr val="000099"/>
              </a:buClr>
              <a:buSzPct val="45000"/>
              <a:buFont typeface="StarSymbol"/>
              <a:buChar char="●"/>
            </a:pPr>
            <a:r>
              <a:rPr lang="en-US" b="1" dirty="0">
                <a:solidFill>
                  <a:srgbClr val="000080"/>
                </a:solidFill>
                <a:latin typeface="Bookman Old Style" panose="02050604050505020204" pitchFamily="18" charset="0"/>
              </a:rPr>
              <a:t>Robust.</a:t>
            </a:r>
          </a:p>
          <a:p>
            <a:pPr lvl="0">
              <a:lnSpc>
                <a:spcPct val="150000"/>
              </a:lnSpc>
              <a:buClr>
                <a:srgbClr val="000099"/>
              </a:buClr>
              <a:buSzPct val="45000"/>
              <a:buFont typeface="StarSymbol"/>
              <a:buChar char="●"/>
            </a:pPr>
            <a:r>
              <a:rPr lang="en-US" b="1" dirty="0">
                <a:solidFill>
                  <a:srgbClr val="000080"/>
                </a:solidFill>
                <a:latin typeface="Bookman Old Style" panose="02050604050505020204" pitchFamily="18" charset="0"/>
              </a:rPr>
              <a:t>Scalable.</a:t>
            </a:r>
          </a:p>
          <a:p>
            <a:pPr lvl="0">
              <a:lnSpc>
                <a:spcPct val="150000"/>
              </a:lnSpc>
              <a:buClr>
                <a:srgbClr val="000099"/>
              </a:buClr>
              <a:buSzPct val="45000"/>
              <a:buFont typeface="StarSymbol"/>
              <a:buChar char="●"/>
            </a:pPr>
            <a:r>
              <a:rPr lang="en-US" b="1" dirty="0">
                <a:solidFill>
                  <a:srgbClr val="000080"/>
                </a:solidFill>
                <a:latin typeface="Bookman Old Style" panose="02050604050505020204" pitchFamily="18" charset="0"/>
              </a:rPr>
              <a:t> Simple.</a:t>
            </a:r>
          </a:p>
          <a:p>
            <a:endParaRPr lang="en-US" dirty="0"/>
          </a:p>
        </p:txBody>
      </p:sp>
      <p:sp>
        <p:nvSpPr>
          <p:cNvPr id="4" name="Date Placeholder 3"/>
          <p:cNvSpPr>
            <a:spLocks noGrp="1"/>
          </p:cNvSpPr>
          <p:nvPr>
            <p:ph type="dt" sz="half" idx="10"/>
          </p:nvPr>
        </p:nvSpPr>
        <p:spPr/>
        <p:txBody>
          <a:bodyPr/>
          <a:lstStyle/>
          <a:p>
            <a:fld id="{2999ADCC-B286-4999-BD5A-F96706FA6720}" type="datetime5">
              <a:rPr lang="en-US" smtClean="0"/>
              <a:t>19-Apr-23</a:t>
            </a:fld>
            <a:endParaRPr lang="en-US"/>
          </a:p>
        </p:txBody>
      </p:sp>
      <p:sp>
        <p:nvSpPr>
          <p:cNvPr id="6" name="Slide Number Placeholder 5"/>
          <p:cNvSpPr>
            <a:spLocks noGrp="1"/>
          </p:cNvSpPr>
          <p:nvPr>
            <p:ph type="sldNum" sz="quarter" idx="12"/>
          </p:nvPr>
        </p:nvSpPr>
        <p:spPr/>
        <p:txBody>
          <a:bodyPr/>
          <a:lstStyle/>
          <a:p>
            <a:fld id="{023A7EB1-634D-40FF-A5FE-E680123406B4}" type="slidenum">
              <a:rPr lang="en-US" smtClean="0"/>
              <a:t>17</a:t>
            </a:fld>
            <a:endParaRPr lang="en-US"/>
          </a:p>
        </p:txBody>
      </p:sp>
    </p:spTree>
    <p:extLst>
      <p:ext uri="{BB962C8B-B14F-4D97-AF65-F5344CB8AC3E}">
        <p14:creationId xmlns:p14="http://schemas.microsoft.com/office/powerpoint/2010/main" val="3392784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FBAF4-F65E-403E-8D59-946C3083CEEC}"/>
              </a:ext>
            </a:extLst>
          </p:cNvPr>
          <p:cNvSpPr>
            <a:spLocks noGrp="1"/>
          </p:cNvSpPr>
          <p:nvPr>
            <p:ph type="title"/>
          </p:nvPr>
        </p:nvSpPr>
        <p:spPr>
          <a:xfrm>
            <a:off x="598311" y="30162"/>
            <a:ext cx="11367911" cy="455260"/>
          </a:xfrm>
        </p:spPr>
        <p:txBody>
          <a:bodyPr>
            <a:normAutofit fontScale="90000"/>
          </a:bodyPr>
          <a:lstStyle/>
          <a:p>
            <a:r>
              <a:rPr lang="en-US" dirty="0"/>
              <a:t>….. Next level Hadoop …… Apache Spark </a:t>
            </a:r>
            <a:endParaRPr lang="en-IN" dirty="0"/>
          </a:p>
        </p:txBody>
      </p:sp>
      <p:sp>
        <p:nvSpPr>
          <p:cNvPr id="3" name="Content Placeholder 2">
            <a:extLst>
              <a:ext uri="{FF2B5EF4-FFF2-40B4-BE49-F238E27FC236}">
                <a16:creationId xmlns:a16="http://schemas.microsoft.com/office/drawing/2014/main" id="{65CC045B-467F-49C3-88CB-F4D46C713D6E}"/>
              </a:ext>
            </a:extLst>
          </p:cNvPr>
          <p:cNvSpPr>
            <a:spLocks noGrp="1"/>
          </p:cNvSpPr>
          <p:nvPr>
            <p:ph idx="1"/>
          </p:nvPr>
        </p:nvSpPr>
        <p:spPr>
          <a:xfrm>
            <a:off x="112889" y="835378"/>
            <a:ext cx="11774311" cy="5757333"/>
          </a:xfrm>
        </p:spPr>
        <p:txBody>
          <a:bodyPr>
            <a:normAutofit fontScale="92500" lnSpcReduction="10000"/>
          </a:bodyPr>
          <a:lstStyle/>
          <a:p>
            <a:pPr algn="l" fontAlgn="base"/>
            <a:r>
              <a:rPr lang="en-US" b="0" i="0" dirty="0">
                <a:solidFill>
                  <a:srgbClr val="040C28"/>
                </a:solidFill>
                <a:effectLst/>
                <a:latin typeface="Google Sans"/>
              </a:rPr>
              <a:t>The Apache Software Foundation (ASF)</a:t>
            </a:r>
            <a:r>
              <a:rPr lang="en-US" b="0" i="0" dirty="0">
                <a:solidFill>
                  <a:srgbClr val="202124"/>
                </a:solidFill>
                <a:effectLst/>
                <a:latin typeface="Google Sans"/>
              </a:rPr>
              <a:t> is a non-profit 501(c)(3) corporation, incorporated in Delaware, USA, in June of 1999. The ASF is a natural outgrowth of The Apache Group, which formed in 1995 to develop the Apache HTTP Server</a:t>
            </a:r>
            <a:endParaRPr lang="en-US" b="0" i="0" dirty="0">
              <a:solidFill>
                <a:srgbClr val="444444"/>
              </a:solidFill>
              <a:effectLst/>
              <a:latin typeface="Georgia" panose="02040502050405020303" pitchFamily="18" charset="0"/>
            </a:endParaRPr>
          </a:p>
          <a:p>
            <a:pPr algn="l" fontAlgn="base"/>
            <a:r>
              <a:rPr lang="en-US" b="0" i="0" dirty="0">
                <a:solidFill>
                  <a:srgbClr val="444444"/>
                </a:solidFill>
                <a:effectLst/>
                <a:latin typeface="Georgia" panose="02040502050405020303" pitchFamily="18" charset="0"/>
              </a:rPr>
              <a:t>Spark is an </a:t>
            </a:r>
            <a:r>
              <a:rPr lang="en-US" b="1" i="0" dirty="0">
                <a:solidFill>
                  <a:srgbClr val="444444"/>
                </a:solidFill>
                <a:effectLst/>
                <a:latin typeface="inherit"/>
              </a:rPr>
              <a:t>open source distributed</a:t>
            </a:r>
            <a:r>
              <a:rPr lang="en-US" b="0" i="0" dirty="0">
                <a:solidFill>
                  <a:srgbClr val="444444"/>
                </a:solidFill>
                <a:effectLst/>
                <a:latin typeface="Georgia" panose="02040502050405020303" pitchFamily="18" charset="0"/>
              </a:rPr>
              <a:t> computing engine. We use it for processing and analyzing a large amount of data. Likewise, </a:t>
            </a:r>
            <a:r>
              <a:rPr lang="en-US" b="0" i="0" dirty="0" err="1">
                <a:solidFill>
                  <a:srgbClr val="444444"/>
                </a:solidFill>
                <a:effectLst/>
                <a:latin typeface="Georgia" panose="02040502050405020303" pitchFamily="18" charset="0"/>
              </a:rPr>
              <a:t>hadoop</a:t>
            </a:r>
            <a:r>
              <a:rPr lang="en-US" b="0" i="0" dirty="0">
                <a:solidFill>
                  <a:srgbClr val="444444"/>
                </a:solidFill>
                <a:effectLst/>
                <a:latin typeface="Georgia" panose="02040502050405020303" pitchFamily="18" charset="0"/>
              </a:rPr>
              <a:t> </a:t>
            </a:r>
            <a:r>
              <a:rPr lang="en-US" b="0" i="0" dirty="0" err="1">
                <a:solidFill>
                  <a:srgbClr val="444444"/>
                </a:solidFill>
                <a:effectLst/>
                <a:latin typeface="Georgia" panose="02040502050405020303" pitchFamily="18" charset="0"/>
              </a:rPr>
              <a:t>mapreduce</a:t>
            </a:r>
            <a:r>
              <a:rPr lang="en-US" b="0" i="0" dirty="0">
                <a:solidFill>
                  <a:srgbClr val="444444"/>
                </a:solidFill>
                <a:effectLst/>
                <a:latin typeface="Georgia" panose="02040502050405020303" pitchFamily="18" charset="0"/>
              </a:rPr>
              <a:t>, it also works to distribute data across the cluster. It helps to process data in parallel.</a:t>
            </a:r>
          </a:p>
          <a:p>
            <a:pPr algn="l" fontAlgn="base"/>
            <a:r>
              <a:rPr lang="en-US" b="0" i="0" dirty="0">
                <a:solidFill>
                  <a:srgbClr val="444444"/>
                </a:solidFill>
                <a:effectLst/>
                <a:latin typeface="Georgia" panose="02040502050405020303" pitchFamily="18" charset="0"/>
              </a:rPr>
              <a:t>Spark uses master/slave architecture, one master node, and many slave worker nodes. Here, Driver is the central coordinator.</a:t>
            </a:r>
          </a:p>
          <a:p>
            <a:pPr algn="l" fontAlgn="base"/>
            <a:r>
              <a:rPr lang="en-US" b="0" i="0" dirty="0">
                <a:solidFill>
                  <a:srgbClr val="444444"/>
                </a:solidFill>
                <a:effectLst/>
                <a:latin typeface="Georgia" panose="02040502050405020303" pitchFamily="18" charset="0"/>
              </a:rPr>
              <a:t>In spark, driver program runs in its own Java process. These drivers handle a large number of distributed workers. These distributed workers are actually executors. Each executor works as a separate java process. Spark application is a collaboration of driver and its executors.</a:t>
            </a:r>
          </a:p>
          <a:p>
            <a:pPr algn="l" fontAlgn="base"/>
            <a:r>
              <a:rPr lang="en-US" b="0" i="0" dirty="0">
                <a:solidFill>
                  <a:srgbClr val="444444"/>
                </a:solidFill>
                <a:effectLst/>
                <a:latin typeface="Georgia" panose="02040502050405020303" pitchFamily="18" charset="0"/>
              </a:rPr>
              <a:t> One of the reasons, why spark has become so popular is because it is a fast, in-memory data processing engine. As it is much faster with ease of use so, it is catching everyone’s attention across the wide range of industries.</a:t>
            </a:r>
          </a:p>
          <a:p>
            <a:pPr marL="0" indent="0">
              <a:buNone/>
            </a:pPr>
            <a:endParaRPr lang="en-IN" dirty="0"/>
          </a:p>
        </p:txBody>
      </p:sp>
    </p:spTree>
    <p:extLst>
      <p:ext uri="{BB962C8B-B14F-4D97-AF65-F5344CB8AC3E}">
        <p14:creationId xmlns:p14="http://schemas.microsoft.com/office/powerpoint/2010/main" val="26229373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FBAF4-F65E-403E-8D59-946C3083CEEC}"/>
              </a:ext>
            </a:extLst>
          </p:cNvPr>
          <p:cNvSpPr>
            <a:spLocks noGrp="1"/>
          </p:cNvSpPr>
          <p:nvPr>
            <p:ph type="title"/>
          </p:nvPr>
        </p:nvSpPr>
        <p:spPr>
          <a:xfrm>
            <a:off x="191911" y="30162"/>
            <a:ext cx="11774311" cy="650875"/>
          </a:xfrm>
        </p:spPr>
        <p:txBody>
          <a:bodyPr>
            <a:normAutofit fontScale="90000"/>
          </a:bodyPr>
          <a:lstStyle/>
          <a:p>
            <a:r>
              <a:rPr lang="en-US" dirty="0"/>
              <a:t>….. Next level Hadoop …… Apache Spark </a:t>
            </a:r>
            <a:endParaRPr lang="en-IN" dirty="0"/>
          </a:p>
        </p:txBody>
      </p:sp>
      <p:sp>
        <p:nvSpPr>
          <p:cNvPr id="3" name="Content Placeholder 2">
            <a:extLst>
              <a:ext uri="{FF2B5EF4-FFF2-40B4-BE49-F238E27FC236}">
                <a16:creationId xmlns:a16="http://schemas.microsoft.com/office/drawing/2014/main" id="{65CC045B-467F-49C3-88CB-F4D46C713D6E}"/>
              </a:ext>
            </a:extLst>
          </p:cNvPr>
          <p:cNvSpPr>
            <a:spLocks noGrp="1"/>
          </p:cNvSpPr>
          <p:nvPr>
            <p:ph idx="1"/>
          </p:nvPr>
        </p:nvSpPr>
        <p:spPr>
          <a:xfrm>
            <a:off x="112889" y="835378"/>
            <a:ext cx="11774311" cy="5757333"/>
          </a:xfrm>
        </p:spPr>
        <p:txBody>
          <a:bodyPr>
            <a:normAutofit fontScale="77500" lnSpcReduction="20000"/>
          </a:bodyPr>
          <a:lstStyle/>
          <a:p>
            <a:pPr algn="l" fontAlgn="base"/>
            <a:r>
              <a:rPr lang="en-US" b="0" i="0" dirty="0">
                <a:solidFill>
                  <a:srgbClr val="444444"/>
                </a:solidFill>
                <a:effectLst/>
                <a:latin typeface="Georgia" panose="02040502050405020303" pitchFamily="18" charset="0"/>
              </a:rPr>
              <a:t>There are mainly two abstractions on which spark architecture is based. They are:</a:t>
            </a:r>
          </a:p>
          <a:p>
            <a:pPr algn="l" fontAlgn="base">
              <a:buFont typeface="+mj-lt"/>
              <a:buAutoNum type="arabicPeriod"/>
            </a:pPr>
            <a:r>
              <a:rPr lang="en-US" b="0" i="0" dirty="0">
                <a:solidFill>
                  <a:srgbClr val="444444"/>
                </a:solidFill>
                <a:effectLst/>
                <a:latin typeface="Georgia" panose="02040502050405020303" pitchFamily="18" charset="0"/>
              </a:rPr>
              <a:t>Resilient Distributed Datasets (RDD)</a:t>
            </a:r>
          </a:p>
          <a:p>
            <a:pPr algn="l" fontAlgn="base">
              <a:buFont typeface="+mj-lt"/>
              <a:buAutoNum type="arabicPeriod"/>
            </a:pPr>
            <a:r>
              <a:rPr lang="en-US" b="0" i="0" dirty="0">
                <a:solidFill>
                  <a:srgbClr val="444444"/>
                </a:solidFill>
                <a:effectLst/>
                <a:latin typeface="Georgia" panose="02040502050405020303" pitchFamily="18" charset="0"/>
              </a:rPr>
              <a:t>Directed Acyclic Graph (DAG)</a:t>
            </a:r>
          </a:p>
          <a:p>
            <a:pPr marL="0" indent="0" algn="l" fontAlgn="base">
              <a:buNone/>
            </a:pPr>
            <a:r>
              <a:rPr lang="en-US" b="1" i="0" dirty="0">
                <a:solidFill>
                  <a:srgbClr val="444444"/>
                </a:solidFill>
                <a:effectLst/>
                <a:latin typeface="Georgia" panose="02040502050405020303" pitchFamily="18" charset="0"/>
              </a:rPr>
              <a:t>Resilient Distributed Datasets (RDD)</a:t>
            </a:r>
          </a:p>
          <a:p>
            <a:pPr algn="l" fontAlgn="base"/>
            <a:r>
              <a:rPr lang="en-US" b="0" i="0" dirty="0">
                <a:solidFill>
                  <a:srgbClr val="444444"/>
                </a:solidFill>
                <a:effectLst/>
                <a:latin typeface="Georgia" panose="02040502050405020303" pitchFamily="18" charset="0"/>
              </a:rPr>
              <a:t>These are the collection of object which is logically partitioned. It supports in-memory computation over spark cluster. Spark RDDs are</a:t>
            </a:r>
            <a:r>
              <a:rPr lang="en-US" b="0" i="1" dirty="0">
                <a:solidFill>
                  <a:srgbClr val="444444"/>
                </a:solidFill>
                <a:effectLst/>
                <a:latin typeface="inherit"/>
              </a:rPr>
              <a:t> immutable</a:t>
            </a:r>
            <a:r>
              <a:rPr lang="en-US" b="0" i="0" dirty="0">
                <a:solidFill>
                  <a:srgbClr val="444444"/>
                </a:solidFill>
                <a:effectLst/>
                <a:latin typeface="Georgia" panose="02040502050405020303" pitchFamily="18" charset="0"/>
              </a:rPr>
              <a:t> in nature. While we talk about datasets, it supports Hadoop datasets and parallelized collections.</a:t>
            </a:r>
          </a:p>
          <a:p>
            <a:pPr algn="l" fontAlgn="base"/>
            <a:r>
              <a:rPr lang="en-US" b="0" i="0" dirty="0">
                <a:solidFill>
                  <a:srgbClr val="444444"/>
                </a:solidFill>
                <a:effectLst/>
                <a:latin typeface="Georgia" panose="02040502050405020303" pitchFamily="18" charset="0"/>
              </a:rPr>
              <a:t>Hadoop Datasets are created from the files stored on HDFS. Parallelized collections are based on existing </a:t>
            </a:r>
            <a:r>
              <a:rPr lang="en-US" b="0" i="0" dirty="0" err="1">
                <a:solidFill>
                  <a:srgbClr val="444444"/>
                </a:solidFill>
                <a:effectLst/>
                <a:latin typeface="Georgia" panose="02040502050405020303" pitchFamily="18" charset="0"/>
              </a:rPr>
              <a:t>scala</a:t>
            </a:r>
            <a:r>
              <a:rPr lang="en-US" b="0" i="0" dirty="0">
                <a:solidFill>
                  <a:srgbClr val="444444"/>
                </a:solidFill>
                <a:effectLst/>
                <a:latin typeface="Georgia" panose="02040502050405020303" pitchFamily="18" charset="0"/>
              </a:rPr>
              <a:t> collections (</a:t>
            </a:r>
            <a:r>
              <a:rPr lang="en-US" b="0" i="0" dirty="0">
                <a:solidFill>
                  <a:srgbClr val="4D5156"/>
                </a:solidFill>
                <a:effectLst/>
                <a:latin typeface="Google Sans"/>
              </a:rPr>
              <a:t>Scala is used in </a:t>
            </a:r>
            <a:r>
              <a:rPr lang="en-US" b="0" i="0" dirty="0">
                <a:solidFill>
                  <a:srgbClr val="040C28"/>
                </a:solidFill>
                <a:effectLst/>
                <a:latin typeface="Google Sans"/>
              </a:rPr>
              <a:t>Data processing, distributed computing, and web development</a:t>
            </a:r>
            <a:r>
              <a:rPr lang="en-US" dirty="0">
                <a:solidFill>
                  <a:srgbClr val="4D5156"/>
                </a:solidFill>
                <a:latin typeface="Google Sans"/>
              </a:rPr>
              <a:t>)</a:t>
            </a:r>
            <a:r>
              <a:rPr lang="en-US" b="0" i="0" dirty="0">
                <a:solidFill>
                  <a:srgbClr val="444444"/>
                </a:solidFill>
                <a:effectLst/>
                <a:latin typeface="Georgia" panose="02040502050405020303" pitchFamily="18" charset="0"/>
              </a:rPr>
              <a:t>. As RDDs are </a:t>
            </a:r>
            <a:r>
              <a:rPr lang="en-US" b="0" i="1" dirty="0">
                <a:solidFill>
                  <a:srgbClr val="444444"/>
                </a:solidFill>
                <a:effectLst/>
                <a:latin typeface="Georgia" panose="02040502050405020303" pitchFamily="18" charset="0"/>
              </a:rPr>
              <a:t>immutable</a:t>
            </a:r>
            <a:r>
              <a:rPr lang="en-US" b="0" i="0" dirty="0">
                <a:solidFill>
                  <a:srgbClr val="444444"/>
                </a:solidFill>
                <a:effectLst/>
                <a:latin typeface="Georgia" panose="02040502050405020303" pitchFamily="18" charset="0"/>
              </a:rPr>
              <a:t>, it offers two operations t</a:t>
            </a:r>
            <a:r>
              <a:rPr lang="en-US" b="0" i="1" dirty="0">
                <a:solidFill>
                  <a:srgbClr val="444444"/>
                </a:solidFill>
                <a:effectLst/>
                <a:latin typeface="inherit"/>
              </a:rPr>
              <a:t>ransformations and actions</a:t>
            </a:r>
            <a:r>
              <a:rPr lang="en-US" b="0" i="0" dirty="0">
                <a:solidFill>
                  <a:srgbClr val="444444"/>
                </a:solidFill>
                <a:effectLst/>
                <a:latin typeface="Georgia" panose="02040502050405020303" pitchFamily="18" charset="0"/>
              </a:rPr>
              <a:t>.</a:t>
            </a:r>
          </a:p>
          <a:p>
            <a:pPr marL="0" indent="0" algn="l" fontAlgn="base">
              <a:buNone/>
            </a:pPr>
            <a:r>
              <a:rPr lang="en-US" b="1" i="0" dirty="0">
                <a:solidFill>
                  <a:srgbClr val="444444"/>
                </a:solidFill>
                <a:effectLst/>
                <a:latin typeface="Georgia" panose="02040502050405020303" pitchFamily="18" charset="0"/>
              </a:rPr>
              <a:t> Directed Acyclic Graph (DAG)</a:t>
            </a:r>
          </a:p>
          <a:p>
            <a:pPr algn="l" fontAlgn="base"/>
            <a:r>
              <a:rPr lang="en-US" b="0" i="0" dirty="0">
                <a:solidFill>
                  <a:srgbClr val="444444"/>
                </a:solidFill>
                <a:effectLst/>
                <a:latin typeface="Georgia" panose="02040502050405020303" pitchFamily="18" charset="0"/>
              </a:rPr>
              <a:t>On decomposing its name:</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Directed- Graph which is directly connected from one node to another. This creates a sequence.</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Acyclic   – It defines that there is no cycle or loop available.</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Graph    – It is a combination of </a:t>
            </a:r>
            <a:r>
              <a:rPr lang="en-US" b="0" i="1" dirty="0">
                <a:solidFill>
                  <a:srgbClr val="444444"/>
                </a:solidFill>
                <a:effectLst/>
                <a:latin typeface="inherit"/>
              </a:rPr>
              <a:t>vertices and edges</a:t>
            </a:r>
            <a:r>
              <a:rPr lang="en-US" b="0" i="0" dirty="0">
                <a:solidFill>
                  <a:srgbClr val="444444"/>
                </a:solidFill>
                <a:effectLst/>
                <a:latin typeface="Georgia" panose="02040502050405020303" pitchFamily="18" charset="0"/>
              </a:rPr>
              <a:t>, with all the connections in a sequence</a:t>
            </a:r>
          </a:p>
        </p:txBody>
      </p:sp>
    </p:spTree>
    <p:extLst>
      <p:ext uri="{BB962C8B-B14F-4D97-AF65-F5344CB8AC3E}">
        <p14:creationId xmlns:p14="http://schemas.microsoft.com/office/powerpoint/2010/main" val="1663907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73389"/>
          </a:xfrm>
        </p:spPr>
        <p:txBody>
          <a:bodyPr>
            <a:normAutofit/>
          </a:bodyPr>
          <a:lstStyle/>
          <a:p>
            <a:pPr algn="ctr"/>
            <a:r>
              <a:rPr lang="en-US" sz="3600" b="1" dirty="0">
                <a:solidFill>
                  <a:schemeClr val="accent2">
                    <a:lumMod val="75000"/>
                  </a:schemeClr>
                </a:solidFill>
                <a:latin typeface="Bookman Old Style" panose="02050604050505020204" pitchFamily="18" charset="0"/>
              </a:rPr>
              <a:t>Big Data</a:t>
            </a:r>
          </a:p>
        </p:txBody>
      </p:sp>
      <p:sp>
        <p:nvSpPr>
          <p:cNvPr id="3" name="Content Placeholder 2"/>
          <p:cNvSpPr>
            <a:spLocks noGrp="1"/>
          </p:cNvSpPr>
          <p:nvPr>
            <p:ph idx="1"/>
          </p:nvPr>
        </p:nvSpPr>
        <p:spPr>
          <a:xfrm>
            <a:off x="696686" y="1538514"/>
            <a:ext cx="10885714" cy="4847772"/>
          </a:xfrm>
        </p:spPr>
        <p:txBody>
          <a:bodyPr>
            <a:normAutofit/>
          </a:bodyPr>
          <a:lstStyle/>
          <a:p>
            <a:pPr marL="0" indent="0" algn="just">
              <a:lnSpc>
                <a:spcPct val="150000"/>
              </a:lnSpc>
              <a:buNone/>
            </a:pPr>
            <a:r>
              <a:rPr lang="en-US" sz="2400" b="1" dirty="0">
                <a:solidFill>
                  <a:schemeClr val="accent5">
                    <a:lumMod val="75000"/>
                  </a:schemeClr>
                </a:solidFill>
                <a:latin typeface="Bookman Old Style" panose="02050604050505020204" pitchFamily="18" charset="0"/>
              </a:rPr>
              <a:t>Big Data is a term used for a collection of data sets that are large and complex, which is difficult to store and process using available database management tools or traditional data processing applications.</a:t>
            </a:r>
          </a:p>
        </p:txBody>
      </p:sp>
      <p:sp>
        <p:nvSpPr>
          <p:cNvPr id="4" name="Date Placeholder 3"/>
          <p:cNvSpPr>
            <a:spLocks noGrp="1"/>
          </p:cNvSpPr>
          <p:nvPr>
            <p:ph type="dt" sz="half" idx="10"/>
          </p:nvPr>
        </p:nvSpPr>
        <p:spPr/>
        <p:txBody>
          <a:bodyPr/>
          <a:lstStyle/>
          <a:p>
            <a:fld id="{827CF1C2-2098-4CC4-BACB-F860D3021663}" type="datetime5">
              <a:rPr lang="en-US" smtClean="0"/>
              <a:t>19-Apr-23</a:t>
            </a:fld>
            <a:endParaRPr lang="en-US"/>
          </a:p>
        </p:txBody>
      </p:sp>
      <p:sp>
        <p:nvSpPr>
          <p:cNvPr id="5" name="Slide Number Placeholder 4"/>
          <p:cNvSpPr>
            <a:spLocks noGrp="1"/>
          </p:cNvSpPr>
          <p:nvPr>
            <p:ph type="sldNum" sz="quarter" idx="12"/>
          </p:nvPr>
        </p:nvSpPr>
        <p:spPr/>
        <p:txBody>
          <a:bodyPr/>
          <a:lstStyle/>
          <a:p>
            <a:fld id="{7B586AAD-FE16-4710-B0E0-3005A0E3FCD1}" type="slidenum">
              <a:rPr lang="en-US" smtClean="0"/>
              <a:t>2</a:t>
            </a:fld>
            <a:endParaRPr lang="en-US"/>
          </a:p>
        </p:txBody>
      </p:sp>
    </p:spTree>
    <p:extLst>
      <p:ext uri="{BB962C8B-B14F-4D97-AF65-F5344CB8AC3E}">
        <p14:creationId xmlns:p14="http://schemas.microsoft.com/office/powerpoint/2010/main" val="184501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dirty="0"/>
              <a:t>Data Science</a:t>
            </a:r>
          </a:p>
        </p:txBody>
      </p:sp>
    </p:spTree>
    <p:extLst>
      <p:ext uri="{BB962C8B-B14F-4D97-AF65-F5344CB8AC3E}">
        <p14:creationId xmlns:p14="http://schemas.microsoft.com/office/powerpoint/2010/main" val="20318055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lnSpc>
                <a:spcPct val="150000"/>
              </a:lnSpc>
            </a:pPr>
            <a:r>
              <a:rPr lang="en-US" dirty="0"/>
              <a:t>Data science is study of the massive amount of data, which involves extracting meaningful insights (Mining, Harvesting, Visualizing) from raw, structured, and unstructured data that is processed using the scientific method, different technologies, and algorithms  for various domains &amp; businesses</a:t>
            </a:r>
          </a:p>
        </p:txBody>
      </p:sp>
    </p:spTree>
    <p:extLst>
      <p:ext uri="{BB962C8B-B14F-4D97-AF65-F5344CB8AC3E}">
        <p14:creationId xmlns:p14="http://schemas.microsoft.com/office/powerpoint/2010/main" val="2566401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lnSpc>
                <a:spcPct val="150000"/>
              </a:lnSpc>
            </a:pPr>
            <a:r>
              <a:rPr lang="en-US" dirty="0"/>
              <a:t>Data science employs powerful hardware, programming systems, and most efficient algorithms to solve the data related problems. </a:t>
            </a:r>
          </a:p>
          <a:p>
            <a:pPr algn="just">
              <a:lnSpc>
                <a:spcPct val="150000"/>
              </a:lnSpc>
            </a:pPr>
            <a:r>
              <a:rPr lang="en-US" dirty="0"/>
              <a:t>It has close links with </a:t>
            </a:r>
            <a:r>
              <a:rPr lang="en-US" dirty="0" err="1"/>
              <a:t>Artficial</a:t>
            </a:r>
            <a:r>
              <a:rPr lang="en-US" dirty="0"/>
              <a:t> intelligence.</a:t>
            </a:r>
          </a:p>
        </p:txBody>
      </p:sp>
    </p:spTree>
    <p:extLst>
      <p:ext uri="{BB962C8B-B14F-4D97-AF65-F5344CB8AC3E}">
        <p14:creationId xmlns:p14="http://schemas.microsoft.com/office/powerpoint/2010/main" val="17659152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In short, we can say that data science is all about:</a:t>
            </a:r>
          </a:p>
        </p:txBody>
      </p:sp>
      <p:sp>
        <p:nvSpPr>
          <p:cNvPr id="3" name="Content Placeholder 2"/>
          <p:cNvSpPr>
            <a:spLocks noGrp="1"/>
          </p:cNvSpPr>
          <p:nvPr>
            <p:ph idx="1"/>
          </p:nvPr>
        </p:nvSpPr>
        <p:spPr/>
        <p:txBody>
          <a:bodyPr/>
          <a:lstStyle/>
          <a:p>
            <a:pPr algn="just">
              <a:lnSpc>
                <a:spcPct val="150000"/>
              </a:lnSpc>
            </a:pPr>
            <a:r>
              <a:rPr lang="en-US" dirty="0"/>
              <a:t>Asking the correct questions and analyzing the raw data.</a:t>
            </a:r>
          </a:p>
          <a:p>
            <a:pPr algn="just">
              <a:lnSpc>
                <a:spcPct val="150000"/>
              </a:lnSpc>
            </a:pPr>
            <a:r>
              <a:rPr lang="en-US" dirty="0"/>
              <a:t>Modeling the data using various complex and efficient algorithms.</a:t>
            </a:r>
          </a:p>
          <a:p>
            <a:pPr algn="just">
              <a:lnSpc>
                <a:spcPct val="150000"/>
              </a:lnSpc>
            </a:pPr>
            <a:r>
              <a:rPr lang="en-US" dirty="0"/>
              <a:t>Visualizing the data to get a better perspective.</a:t>
            </a:r>
          </a:p>
          <a:p>
            <a:pPr algn="just">
              <a:lnSpc>
                <a:spcPct val="150000"/>
              </a:lnSpc>
            </a:pPr>
            <a:r>
              <a:rPr lang="en-US" dirty="0"/>
              <a:t>Understanding the data to make better decisions and finding the final result.</a:t>
            </a:r>
          </a:p>
          <a:p>
            <a:endParaRPr lang="en-US" dirty="0"/>
          </a:p>
        </p:txBody>
      </p:sp>
    </p:spTree>
    <p:extLst>
      <p:ext uri="{BB962C8B-B14F-4D97-AF65-F5344CB8AC3E}">
        <p14:creationId xmlns:p14="http://schemas.microsoft.com/office/powerpoint/2010/main" val="1122206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Science Process</a:t>
            </a:r>
          </a:p>
        </p:txBody>
      </p:sp>
      <p:pic>
        <p:nvPicPr>
          <p:cNvPr id="4" name="Picture 3"/>
          <p:cNvPicPr>
            <a:picLocks noChangeAspect="1"/>
          </p:cNvPicPr>
          <p:nvPr/>
        </p:nvPicPr>
        <p:blipFill>
          <a:blip r:embed="rId2"/>
          <a:stretch>
            <a:fillRect/>
          </a:stretch>
        </p:blipFill>
        <p:spPr>
          <a:xfrm>
            <a:off x="2276475" y="1849664"/>
            <a:ext cx="7639050" cy="4000500"/>
          </a:xfrm>
          <a:prstGeom prst="rect">
            <a:avLst/>
          </a:prstGeom>
        </p:spPr>
      </p:pic>
    </p:spTree>
    <p:extLst>
      <p:ext uri="{BB962C8B-B14F-4D97-AF65-F5344CB8AC3E}">
        <p14:creationId xmlns:p14="http://schemas.microsoft.com/office/powerpoint/2010/main" val="24671971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Step 1. Ask Questions to Frame the Business Problem</a:t>
            </a:r>
          </a:p>
        </p:txBody>
      </p:sp>
      <p:sp>
        <p:nvSpPr>
          <p:cNvPr id="3" name="Content Placeholder 2"/>
          <p:cNvSpPr>
            <a:spLocks noGrp="1"/>
          </p:cNvSpPr>
          <p:nvPr>
            <p:ph idx="1"/>
          </p:nvPr>
        </p:nvSpPr>
        <p:spPr>
          <a:xfrm>
            <a:off x="838200" y="1549853"/>
            <a:ext cx="10515600" cy="4351338"/>
          </a:xfrm>
        </p:spPr>
        <p:txBody>
          <a:bodyPr/>
          <a:lstStyle/>
          <a:p>
            <a:pPr algn="just">
              <a:lnSpc>
                <a:spcPct val="150000"/>
              </a:lnSpc>
            </a:pPr>
            <a:r>
              <a:rPr lang="en-US" dirty="0"/>
              <a:t>In the first step, try to get an idea of what are the needs of a company and extract data based on it. </a:t>
            </a:r>
          </a:p>
          <a:p>
            <a:pPr algn="just">
              <a:lnSpc>
                <a:spcPct val="150000"/>
              </a:lnSpc>
            </a:pPr>
            <a:r>
              <a:rPr lang="en-US" dirty="0"/>
              <a:t>You begin the process of data science by asking the right questions to find what the problem is. </a:t>
            </a:r>
          </a:p>
          <a:p>
            <a:pPr algn="just">
              <a:lnSpc>
                <a:spcPct val="150000"/>
              </a:lnSpc>
            </a:pPr>
            <a:r>
              <a:rPr lang="en-US" dirty="0"/>
              <a:t>Let’s take a very common problem of a </a:t>
            </a:r>
            <a:r>
              <a:rPr lang="en-US" dirty="0">
                <a:solidFill>
                  <a:srgbClr val="FF0000"/>
                </a:solidFill>
              </a:rPr>
              <a:t>bag company </a:t>
            </a:r>
            <a:r>
              <a:rPr lang="en-US" dirty="0"/>
              <a:t>– The sales problem.</a:t>
            </a:r>
          </a:p>
        </p:txBody>
      </p:sp>
    </p:spTree>
    <p:extLst>
      <p:ext uri="{BB962C8B-B14F-4D97-AF65-F5344CB8AC3E}">
        <p14:creationId xmlns:p14="http://schemas.microsoft.com/office/powerpoint/2010/main" val="2593044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9172" y="1259568"/>
            <a:ext cx="10515600" cy="4351338"/>
          </a:xfrm>
        </p:spPr>
        <p:txBody>
          <a:bodyPr>
            <a:normAutofit lnSpcReduction="10000"/>
          </a:bodyPr>
          <a:lstStyle/>
          <a:p>
            <a:pPr algn="just" fontAlgn="base">
              <a:lnSpc>
                <a:spcPct val="150000"/>
              </a:lnSpc>
            </a:pPr>
            <a:r>
              <a:rPr lang="en-US" dirty="0"/>
              <a:t>Who are the target market and the customers?</a:t>
            </a:r>
          </a:p>
          <a:p>
            <a:pPr algn="just" fontAlgn="base">
              <a:lnSpc>
                <a:spcPct val="150000"/>
              </a:lnSpc>
            </a:pPr>
            <a:r>
              <a:rPr lang="en-US" dirty="0"/>
              <a:t>How do you approach the target market?</a:t>
            </a:r>
          </a:p>
          <a:p>
            <a:pPr algn="just" fontAlgn="base">
              <a:lnSpc>
                <a:spcPct val="150000"/>
              </a:lnSpc>
            </a:pPr>
            <a:r>
              <a:rPr lang="en-US" dirty="0"/>
              <a:t>How does the sales process look currently?</a:t>
            </a:r>
          </a:p>
          <a:p>
            <a:pPr algn="just" fontAlgn="base">
              <a:lnSpc>
                <a:spcPct val="150000"/>
              </a:lnSpc>
            </a:pPr>
            <a:r>
              <a:rPr lang="en-US" dirty="0"/>
              <a:t>What information do you have about the target market?</a:t>
            </a:r>
          </a:p>
          <a:p>
            <a:pPr algn="just" fontAlgn="base">
              <a:lnSpc>
                <a:spcPct val="150000"/>
              </a:lnSpc>
            </a:pPr>
            <a:r>
              <a:rPr lang="en-US" dirty="0"/>
              <a:t>How can we identify customers who are more likely to buy our product?</a:t>
            </a:r>
          </a:p>
          <a:p>
            <a:endParaRPr lang="en-US" dirty="0"/>
          </a:p>
        </p:txBody>
      </p:sp>
    </p:spTree>
    <p:extLst>
      <p:ext uri="{BB962C8B-B14F-4D97-AF65-F5344CB8AC3E}">
        <p14:creationId xmlns:p14="http://schemas.microsoft.com/office/powerpoint/2010/main" val="3500839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3600" b="1" dirty="0"/>
              <a:t>Step 2. Get Relevant Data for Analysis of the Problem</a:t>
            </a:r>
          </a:p>
        </p:txBody>
      </p:sp>
      <p:sp>
        <p:nvSpPr>
          <p:cNvPr id="3" name="Content Placeholder 2"/>
          <p:cNvSpPr>
            <a:spLocks noGrp="1"/>
          </p:cNvSpPr>
          <p:nvPr>
            <p:ph idx="1"/>
          </p:nvPr>
        </p:nvSpPr>
        <p:spPr/>
        <p:txBody>
          <a:bodyPr/>
          <a:lstStyle/>
          <a:p>
            <a:pPr algn="just">
              <a:lnSpc>
                <a:spcPct val="150000"/>
              </a:lnSpc>
            </a:pPr>
            <a:r>
              <a:rPr lang="en-US" dirty="0"/>
              <a:t> It is time to collect the data that will help you solve the problem. Before gathering the data, you should ask if the data required is already available with the company?</a:t>
            </a:r>
          </a:p>
          <a:p>
            <a:pPr algn="just">
              <a:lnSpc>
                <a:spcPct val="150000"/>
              </a:lnSpc>
            </a:pPr>
            <a:r>
              <a:rPr lang="en-US" dirty="0"/>
              <a:t>Data related to following is required: </a:t>
            </a:r>
            <a:r>
              <a:rPr lang="en-US" i="1" dirty="0"/>
              <a:t>age, gender, previous customers transaction history,</a:t>
            </a:r>
            <a:r>
              <a:rPr lang="en-US" dirty="0"/>
              <a:t> etc.</a:t>
            </a:r>
          </a:p>
        </p:txBody>
      </p:sp>
    </p:spTree>
    <p:extLst>
      <p:ext uri="{BB962C8B-B14F-4D97-AF65-F5344CB8AC3E}">
        <p14:creationId xmlns:p14="http://schemas.microsoft.com/office/powerpoint/2010/main" val="1634032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Step 3. Explore the Data to Make Error Corrections</a:t>
            </a:r>
          </a:p>
        </p:txBody>
      </p:sp>
      <p:sp>
        <p:nvSpPr>
          <p:cNvPr id="3" name="Content Placeholder 2"/>
          <p:cNvSpPr>
            <a:spLocks noGrp="1"/>
          </p:cNvSpPr>
          <p:nvPr>
            <p:ph idx="1"/>
          </p:nvPr>
        </p:nvSpPr>
        <p:spPr/>
        <p:txBody>
          <a:bodyPr/>
          <a:lstStyle/>
          <a:p>
            <a:pPr algn="just">
              <a:lnSpc>
                <a:spcPct val="150000"/>
              </a:lnSpc>
            </a:pPr>
            <a:r>
              <a:rPr lang="en-US" dirty="0"/>
              <a:t>Exploring the data is actually cleaning and organizing it. </a:t>
            </a:r>
          </a:p>
          <a:p>
            <a:pPr algn="just">
              <a:lnSpc>
                <a:spcPct val="150000"/>
              </a:lnSpc>
            </a:pPr>
            <a:r>
              <a:rPr lang="en-US" dirty="0"/>
              <a:t>More than 70% of the data scientist’s time is spent on this process. </a:t>
            </a:r>
          </a:p>
          <a:p>
            <a:pPr algn="just">
              <a:lnSpc>
                <a:spcPct val="150000"/>
              </a:lnSpc>
            </a:pPr>
            <a:r>
              <a:rPr lang="en-US" dirty="0"/>
              <a:t>Various tools and techniques are put to use for this purpose like Python, R, SQL, etc.</a:t>
            </a:r>
          </a:p>
        </p:txBody>
      </p:sp>
    </p:spTree>
    <p:extLst>
      <p:ext uri="{BB962C8B-B14F-4D97-AF65-F5344CB8AC3E}">
        <p14:creationId xmlns:p14="http://schemas.microsoft.com/office/powerpoint/2010/main" val="1439697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fontAlgn="base">
              <a:lnSpc>
                <a:spcPct val="150000"/>
              </a:lnSpc>
            </a:pPr>
            <a:r>
              <a:rPr lang="en-US" dirty="0"/>
              <a:t>Are there missing values in the data i.e. are there customers without their contact numbers?</a:t>
            </a:r>
          </a:p>
          <a:p>
            <a:pPr algn="just" fontAlgn="base">
              <a:lnSpc>
                <a:spcPct val="150000"/>
              </a:lnSpc>
            </a:pPr>
            <a:r>
              <a:rPr lang="en-US" dirty="0"/>
              <a:t>Are there any invalid values? If there are, how can you fix it?</a:t>
            </a:r>
          </a:p>
          <a:p>
            <a:pPr algn="just" fontAlgn="base">
              <a:lnSpc>
                <a:spcPct val="150000"/>
              </a:lnSpc>
            </a:pPr>
            <a:r>
              <a:rPr lang="en-US" dirty="0"/>
              <a:t>Are there multiple datasets? Is merging datasets a good choice? If yes, then how should you merge them?</a:t>
            </a:r>
          </a:p>
          <a:p>
            <a:endParaRPr lang="en-US" dirty="0"/>
          </a:p>
        </p:txBody>
      </p:sp>
    </p:spTree>
    <p:extLst>
      <p:ext uri="{BB962C8B-B14F-4D97-AF65-F5344CB8AC3E}">
        <p14:creationId xmlns:p14="http://schemas.microsoft.com/office/powerpoint/2010/main" val="1149309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24114"/>
            <a:ext cx="10515600" cy="5065486"/>
          </a:xfrm>
        </p:spPr>
        <p:txBody>
          <a:bodyPr>
            <a:normAutofit/>
          </a:bodyPr>
          <a:lstStyle/>
          <a:p>
            <a:pPr lvl="0" algn="just">
              <a:lnSpc>
                <a:spcPct val="150000"/>
              </a:lnSpc>
            </a:pPr>
            <a:r>
              <a:rPr lang="en-US" sz="2400" b="1" dirty="0">
                <a:solidFill>
                  <a:schemeClr val="accent5">
                    <a:lumMod val="75000"/>
                  </a:schemeClr>
                </a:solidFill>
                <a:latin typeface="Bookman Old Style" panose="02050604050505020204" pitchFamily="18" charset="0"/>
              </a:rPr>
              <a:t>According to an estimation provided by International Data Corporation (IDC), in 2003, the overall data generated in the world per annum was 5 Exabytes.</a:t>
            </a:r>
          </a:p>
          <a:p>
            <a:pPr lvl="0">
              <a:lnSpc>
                <a:spcPct val="150000"/>
              </a:lnSpc>
            </a:pPr>
            <a:r>
              <a:rPr lang="en-US" sz="2400" b="1" dirty="0">
                <a:solidFill>
                  <a:schemeClr val="accent5">
                    <a:lumMod val="75000"/>
                  </a:schemeClr>
                </a:solidFill>
                <a:latin typeface="Bookman Old Style" panose="02050604050505020204" pitchFamily="18" charset="0"/>
              </a:rPr>
              <a:t>But currently, this is being generated in just 2 days.</a:t>
            </a:r>
          </a:p>
          <a:p>
            <a:pPr lvl="0" algn="just">
              <a:lnSpc>
                <a:spcPct val="150000"/>
              </a:lnSpc>
              <a:buClr>
                <a:srgbClr val="000099"/>
              </a:buClr>
              <a:buSzPct val="50000"/>
              <a:buFont typeface="StarSymbol"/>
              <a:buChar char="●"/>
              <a:tabLst>
                <a:tab pos="0" algn="l"/>
              </a:tabLst>
            </a:pPr>
            <a:r>
              <a:rPr lang="en-US" sz="2400" b="1" dirty="0">
                <a:solidFill>
                  <a:schemeClr val="accent5">
                    <a:lumMod val="75000"/>
                  </a:schemeClr>
                </a:solidFill>
                <a:latin typeface="Bookman Old Style" panose="02050604050505020204" pitchFamily="18" charset="0"/>
              </a:rPr>
              <a:t>In 2012, the overall data generated in the entire world expanded to 2.72 Zettabytes.</a:t>
            </a:r>
          </a:p>
          <a:p>
            <a:pPr lvl="0" algn="just">
              <a:lnSpc>
                <a:spcPct val="150000"/>
              </a:lnSpc>
              <a:buClr>
                <a:srgbClr val="000099"/>
              </a:buClr>
              <a:buSzPct val="50000"/>
              <a:buFont typeface="StarSymbol"/>
              <a:buChar char="●"/>
              <a:tabLst>
                <a:tab pos="0" algn="l"/>
              </a:tabLst>
            </a:pPr>
            <a:r>
              <a:rPr lang="en-US" sz="2400" b="1" dirty="0">
                <a:solidFill>
                  <a:schemeClr val="accent5">
                    <a:lumMod val="75000"/>
                  </a:schemeClr>
                </a:solidFill>
                <a:latin typeface="Bookman Old Style" panose="02050604050505020204" pitchFamily="18" charset="0"/>
              </a:rPr>
              <a:t> It may reach beyond 40 Zettabytes by 2020.</a:t>
            </a:r>
          </a:p>
        </p:txBody>
      </p:sp>
      <p:sp>
        <p:nvSpPr>
          <p:cNvPr id="2" name="Date Placeholder 1"/>
          <p:cNvSpPr>
            <a:spLocks noGrp="1"/>
          </p:cNvSpPr>
          <p:nvPr>
            <p:ph type="dt" sz="half" idx="10"/>
          </p:nvPr>
        </p:nvSpPr>
        <p:spPr/>
        <p:txBody>
          <a:bodyPr/>
          <a:lstStyle/>
          <a:p>
            <a:fld id="{78BA3979-9FF9-4144-BC3F-83C86B40005C}" type="datetime5">
              <a:rPr lang="en-US" smtClean="0"/>
              <a:t>19-Apr-23</a:t>
            </a:fld>
            <a:endParaRPr lang="en-US"/>
          </a:p>
        </p:txBody>
      </p:sp>
      <p:sp>
        <p:nvSpPr>
          <p:cNvPr id="5" name="Slide Number Placeholder 4"/>
          <p:cNvSpPr>
            <a:spLocks noGrp="1"/>
          </p:cNvSpPr>
          <p:nvPr>
            <p:ph type="sldNum" sz="quarter" idx="12"/>
          </p:nvPr>
        </p:nvSpPr>
        <p:spPr/>
        <p:txBody>
          <a:bodyPr/>
          <a:lstStyle/>
          <a:p>
            <a:fld id="{023A7EB1-634D-40FF-A5FE-E680123406B4}" type="slidenum">
              <a:rPr lang="en-US" smtClean="0"/>
              <a:t>3</a:t>
            </a:fld>
            <a:endParaRPr lang="en-US"/>
          </a:p>
        </p:txBody>
      </p:sp>
    </p:spTree>
    <p:extLst>
      <p:ext uri="{BB962C8B-B14F-4D97-AF65-F5344CB8AC3E}">
        <p14:creationId xmlns:p14="http://schemas.microsoft.com/office/powerpoint/2010/main" val="2929807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Step 4. Model the Data for In-depth Analysis</a:t>
            </a:r>
          </a:p>
        </p:txBody>
      </p:sp>
      <p:sp>
        <p:nvSpPr>
          <p:cNvPr id="3" name="Content Placeholder 2"/>
          <p:cNvSpPr>
            <a:spLocks noGrp="1"/>
          </p:cNvSpPr>
          <p:nvPr>
            <p:ph idx="1"/>
          </p:nvPr>
        </p:nvSpPr>
        <p:spPr/>
        <p:txBody>
          <a:bodyPr/>
          <a:lstStyle/>
          <a:p>
            <a:pPr fontAlgn="base">
              <a:lnSpc>
                <a:spcPct val="150000"/>
              </a:lnSpc>
            </a:pPr>
            <a:r>
              <a:rPr lang="en-US" dirty="0"/>
              <a:t>Build a model of the data to answer the question.</a:t>
            </a:r>
          </a:p>
          <a:p>
            <a:pPr fontAlgn="base">
              <a:lnSpc>
                <a:spcPct val="150000"/>
              </a:lnSpc>
            </a:pPr>
            <a:r>
              <a:rPr lang="en-US" dirty="0"/>
              <a:t>Validate the model against the data collected.</a:t>
            </a:r>
          </a:p>
          <a:p>
            <a:pPr fontAlgn="base">
              <a:lnSpc>
                <a:spcPct val="150000"/>
              </a:lnSpc>
            </a:pPr>
            <a:r>
              <a:rPr lang="en-US" dirty="0"/>
              <a:t>Usage of various visualization tools to present data.</a:t>
            </a:r>
          </a:p>
          <a:p>
            <a:pPr fontAlgn="base">
              <a:lnSpc>
                <a:spcPct val="150000"/>
              </a:lnSpc>
            </a:pPr>
            <a:r>
              <a:rPr lang="en-US" dirty="0"/>
              <a:t>Perform the necessary algorithms and statistical analysis.</a:t>
            </a:r>
          </a:p>
          <a:p>
            <a:pPr fontAlgn="base">
              <a:lnSpc>
                <a:spcPct val="150000"/>
              </a:lnSpc>
            </a:pPr>
            <a:r>
              <a:rPr lang="en-US" dirty="0"/>
              <a:t>Compare results against other techniques and sources.</a:t>
            </a:r>
          </a:p>
          <a:p>
            <a:endParaRPr lang="en-US" dirty="0"/>
          </a:p>
        </p:txBody>
      </p:sp>
    </p:spTree>
    <p:extLst>
      <p:ext uri="{BB962C8B-B14F-4D97-AF65-F5344CB8AC3E}">
        <p14:creationId xmlns:p14="http://schemas.microsoft.com/office/powerpoint/2010/main" val="1041697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Step 5. Communicate the Results of the Analysis</a:t>
            </a:r>
          </a:p>
        </p:txBody>
      </p:sp>
      <p:sp>
        <p:nvSpPr>
          <p:cNvPr id="3" name="Content Placeholder 2"/>
          <p:cNvSpPr>
            <a:spLocks noGrp="1"/>
          </p:cNvSpPr>
          <p:nvPr>
            <p:ph idx="1"/>
          </p:nvPr>
        </p:nvSpPr>
        <p:spPr>
          <a:xfrm>
            <a:off x="838200" y="1690688"/>
            <a:ext cx="10515600" cy="4608512"/>
          </a:xfrm>
        </p:spPr>
        <p:txBody>
          <a:bodyPr/>
          <a:lstStyle/>
          <a:p>
            <a:pPr algn="just" fontAlgn="base">
              <a:lnSpc>
                <a:spcPct val="100000"/>
              </a:lnSpc>
            </a:pPr>
            <a:r>
              <a:rPr lang="en-US" dirty="0"/>
              <a:t>Graph or chart the information for presentation with tools – R, Python, Tableau, Excel.</a:t>
            </a:r>
          </a:p>
          <a:p>
            <a:pPr algn="just" fontAlgn="base">
              <a:lnSpc>
                <a:spcPct val="100000"/>
              </a:lnSpc>
            </a:pPr>
            <a:r>
              <a:rPr lang="en-US" dirty="0"/>
              <a:t>Use “storytelling” to fit the results.</a:t>
            </a:r>
          </a:p>
          <a:p>
            <a:pPr algn="just" fontAlgn="base">
              <a:lnSpc>
                <a:spcPct val="100000"/>
              </a:lnSpc>
            </a:pPr>
            <a:r>
              <a:rPr lang="en-US" dirty="0"/>
              <a:t>Answer the various follow-up questions.</a:t>
            </a:r>
          </a:p>
          <a:p>
            <a:pPr algn="just" fontAlgn="base">
              <a:lnSpc>
                <a:spcPct val="100000"/>
              </a:lnSpc>
            </a:pPr>
            <a:r>
              <a:rPr lang="en-US" dirty="0"/>
              <a:t>Present data in different formats- reports, websites.</a:t>
            </a:r>
          </a:p>
          <a:p>
            <a:pPr algn="just" fontAlgn="base">
              <a:lnSpc>
                <a:spcPct val="100000"/>
              </a:lnSpc>
            </a:pPr>
            <a:r>
              <a:rPr lang="en-US" dirty="0"/>
              <a:t>Believe me, answers will always spark more questions, and the process begins again.</a:t>
            </a:r>
          </a:p>
          <a:p>
            <a:endParaRPr lang="en-US" dirty="0"/>
          </a:p>
        </p:txBody>
      </p:sp>
    </p:spTree>
    <p:extLst>
      <p:ext uri="{BB962C8B-B14F-4D97-AF65-F5344CB8AC3E}">
        <p14:creationId xmlns:p14="http://schemas.microsoft.com/office/powerpoint/2010/main" val="3404846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Business Intelligence:</a:t>
            </a:r>
            <a:endParaRPr lang="en-US" dirty="0"/>
          </a:p>
        </p:txBody>
      </p:sp>
      <p:sp>
        <p:nvSpPr>
          <p:cNvPr id="3" name="Content Placeholder 2"/>
          <p:cNvSpPr>
            <a:spLocks noGrp="1"/>
          </p:cNvSpPr>
          <p:nvPr>
            <p:ph idx="1"/>
          </p:nvPr>
        </p:nvSpPr>
        <p:spPr/>
        <p:txBody>
          <a:bodyPr/>
          <a:lstStyle/>
          <a:p>
            <a:pPr algn="just">
              <a:lnSpc>
                <a:spcPct val="150000"/>
              </a:lnSpc>
            </a:pPr>
            <a:r>
              <a:rPr lang="en-US" dirty="0"/>
              <a:t>Business intelligence(BI) is basically a set of technologies, applications, and processes that are used by enterprises for business data analysis.</a:t>
            </a:r>
          </a:p>
          <a:p>
            <a:pPr algn="just">
              <a:lnSpc>
                <a:spcPct val="150000"/>
              </a:lnSpc>
            </a:pPr>
            <a:r>
              <a:rPr lang="en-US" dirty="0"/>
              <a:t>Business intelligence tools enhance the chances of an enterprise to enter a new market as well as help in studying the impact of marketing efforts.</a:t>
            </a:r>
          </a:p>
        </p:txBody>
      </p:sp>
    </p:spTree>
    <p:extLst>
      <p:ext uri="{BB962C8B-B14F-4D97-AF65-F5344CB8AC3E}">
        <p14:creationId xmlns:p14="http://schemas.microsoft.com/office/powerpoint/2010/main" val="461416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95676973"/>
              </p:ext>
            </p:extLst>
          </p:nvPr>
        </p:nvGraphicFramePr>
        <p:xfrm>
          <a:off x="591457" y="747735"/>
          <a:ext cx="10744200" cy="5646420"/>
        </p:xfrm>
        <a:graphic>
          <a:graphicData uri="http://schemas.openxmlformats.org/drawingml/2006/table">
            <a:tbl>
              <a:tblPr/>
              <a:tblGrid>
                <a:gridCol w="1887094">
                  <a:extLst>
                    <a:ext uri="{9D8B030D-6E8A-4147-A177-3AD203B41FA5}">
                      <a16:colId xmlns:a16="http://schemas.microsoft.com/office/drawing/2014/main" val="1820677467"/>
                    </a:ext>
                  </a:extLst>
                </a:gridCol>
                <a:gridCol w="4434114">
                  <a:extLst>
                    <a:ext uri="{9D8B030D-6E8A-4147-A177-3AD203B41FA5}">
                      <a16:colId xmlns:a16="http://schemas.microsoft.com/office/drawing/2014/main" val="1983589235"/>
                    </a:ext>
                  </a:extLst>
                </a:gridCol>
                <a:gridCol w="4422992">
                  <a:extLst>
                    <a:ext uri="{9D8B030D-6E8A-4147-A177-3AD203B41FA5}">
                      <a16:colId xmlns:a16="http://schemas.microsoft.com/office/drawing/2014/main" val="2660604446"/>
                    </a:ext>
                  </a:extLst>
                </a:gridCol>
              </a:tblGrid>
              <a:tr h="533357">
                <a:tc>
                  <a:txBody>
                    <a:bodyPr/>
                    <a:lstStyle/>
                    <a:p>
                      <a:pPr algn="just" fontAlgn="base"/>
                      <a:r>
                        <a:rPr lang="en-US" sz="2400" b="1" dirty="0">
                          <a:effectLst/>
                        </a:rPr>
                        <a:t>Factor</a:t>
                      </a:r>
                    </a:p>
                  </a:txBody>
                  <a:tcPr marL="95250" marR="95250" marT="95250" marB="95250" anchor="ctr">
                    <a:lnL>
                      <a:noFill/>
                    </a:lnL>
                    <a:lnR>
                      <a:noFill/>
                    </a:lnR>
                    <a:lnT>
                      <a:noFill/>
                    </a:lnT>
                    <a:lnB>
                      <a:noFill/>
                    </a:lnB>
                    <a:solidFill>
                      <a:srgbClr val="C6EBD9"/>
                    </a:solidFill>
                  </a:tcPr>
                </a:tc>
                <a:tc>
                  <a:txBody>
                    <a:bodyPr/>
                    <a:lstStyle/>
                    <a:p>
                      <a:pPr algn="just" fontAlgn="base"/>
                      <a:r>
                        <a:rPr lang="en-US" sz="2400" b="1" dirty="0">
                          <a:effectLst/>
                        </a:rPr>
                        <a:t>Data Science</a:t>
                      </a:r>
                    </a:p>
                  </a:txBody>
                  <a:tcPr marL="95250" marR="95250" marT="95250" marB="95250" anchor="ctr">
                    <a:lnL>
                      <a:noFill/>
                    </a:lnL>
                    <a:lnR>
                      <a:noFill/>
                    </a:lnR>
                    <a:lnT>
                      <a:noFill/>
                    </a:lnT>
                    <a:lnB>
                      <a:noFill/>
                    </a:lnB>
                    <a:solidFill>
                      <a:srgbClr val="C6EBD9"/>
                    </a:solidFill>
                  </a:tcPr>
                </a:tc>
                <a:tc>
                  <a:txBody>
                    <a:bodyPr/>
                    <a:lstStyle/>
                    <a:p>
                      <a:pPr algn="just" fontAlgn="base"/>
                      <a:r>
                        <a:rPr lang="en-US" sz="2400" b="1" dirty="0">
                          <a:effectLst/>
                        </a:rPr>
                        <a:t>Business Intelligence</a:t>
                      </a:r>
                    </a:p>
                  </a:txBody>
                  <a:tcPr marL="95250" marR="95250" marT="95250" marB="95250" anchor="ctr">
                    <a:lnL>
                      <a:noFill/>
                    </a:lnL>
                    <a:lnR>
                      <a:noFill/>
                    </a:lnR>
                    <a:lnT>
                      <a:noFill/>
                    </a:lnT>
                    <a:lnB>
                      <a:noFill/>
                    </a:lnB>
                    <a:solidFill>
                      <a:srgbClr val="C6EBD9"/>
                    </a:solidFill>
                  </a:tcPr>
                </a:tc>
                <a:extLst>
                  <a:ext uri="{0D108BD9-81ED-4DB2-BD59-A6C34878D82A}">
                    <a16:rowId xmlns:a16="http://schemas.microsoft.com/office/drawing/2014/main" val="2472765856"/>
                  </a:ext>
                </a:extLst>
              </a:tr>
              <a:tr h="1106968">
                <a:tc>
                  <a:txBody>
                    <a:bodyPr/>
                    <a:lstStyle/>
                    <a:p>
                      <a:pPr algn="just" fontAlgn="base"/>
                      <a:r>
                        <a:rPr lang="en-US" sz="2400" b="1" dirty="0">
                          <a:effectLst/>
                        </a:rPr>
                        <a:t>Concept</a:t>
                      </a:r>
                    </a:p>
                  </a:txBody>
                  <a:tcPr marL="95250" marR="95250" marT="133350" marB="133350" anchor="ctr">
                    <a:lnL>
                      <a:noFill/>
                    </a:lnL>
                    <a:lnR>
                      <a:noFill/>
                    </a:lnR>
                    <a:lnT>
                      <a:noFill/>
                    </a:lnT>
                    <a:lnB>
                      <a:noFill/>
                    </a:lnB>
                    <a:solidFill>
                      <a:srgbClr val="FFFFFF"/>
                    </a:solidFill>
                  </a:tcPr>
                </a:tc>
                <a:tc>
                  <a:txBody>
                    <a:bodyPr/>
                    <a:lstStyle/>
                    <a:p>
                      <a:pPr algn="just" fontAlgn="base"/>
                      <a:r>
                        <a:rPr lang="en-US" sz="2400" b="0" dirty="0">
                          <a:effectLst/>
                        </a:rPr>
                        <a:t>It is a field that uses mathematics, statistics and various other tools to discover the hidden patterns in the data.</a:t>
                      </a:r>
                    </a:p>
                  </a:txBody>
                  <a:tcPr marL="95250" marR="95250" marT="133350" marB="133350">
                    <a:lnL>
                      <a:noFill/>
                    </a:lnL>
                    <a:lnR>
                      <a:noFill/>
                    </a:lnR>
                    <a:lnT>
                      <a:noFill/>
                    </a:lnT>
                    <a:lnB>
                      <a:noFill/>
                    </a:lnB>
                    <a:solidFill>
                      <a:srgbClr val="FFFFFF"/>
                    </a:solidFill>
                  </a:tcPr>
                </a:tc>
                <a:tc>
                  <a:txBody>
                    <a:bodyPr/>
                    <a:lstStyle/>
                    <a:p>
                      <a:pPr algn="just" fontAlgn="base"/>
                      <a:r>
                        <a:rPr lang="en-US" sz="2400" b="0" dirty="0">
                          <a:effectLst/>
                        </a:rPr>
                        <a:t>It is basically a set of technologies, applications and processes that are used by the enterprises for business data analysis.</a:t>
                      </a:r>
                    </a:p>
                  </a:txBody>
                  <a:tcPr marL="95250" marR="95250" marT="133350" marB="133350">
                    <a:lnL>
                      <a:noFill/>
                    </a:lnL>
                    <a:lnR>
                      <a:noFill/>
                    </a:lnR>
                    <a:lnT>
                      <a:noFill/>
                    </a:lnT>
                    <a:lnB>
                      <a:noFill/>
                    </a:lnB>
                    <a:solidFill>
                      <a:srgbClr val="FFFFFF"/>
                    </a:solidFill>
                  </a:tcPr>
                </a:tc>
                <a:extLst>
                  <a:ext uri="{0D108BD9-81ED-4DB2-BD59-A6C34878D82A}">
                    <a16:rowId xmlns:a16="http://schemas.microsoft.com/office/drawing/2014/main" val="598401479"/>
                  </a:ext>
                </a:extLst>
              </a:tr>
              <a:tr h="603801">
                <a:tc>
                  <a:txBody>
                    <a:bodyPr/>
                    <a:lstStyle/>
                    <a:p>
                      <a:pPr algn="just" fontAlgn="base"/>
                      <a:r>
                        <a:rPr lang="en-US" sz="2400" b="1" dirty="0">
                          <a:effectLst/>
                        </a:rPr>
                        <a:t>Focus</a:t>
                      </a:r>
                    </a:p>
                  </a:txBody>
                  <a:tcPr marL="95250" marR="95250" marT="133350" marB="133350" anchor="ctr">
                    <a:lnL>
                      <a:noFill/>
                    </a:lnL>
                    <a:lnR>
                      <a:noFill/>
                    </a:lnR>
                    <a:lnT>
                      <a:noFill/>
                    </a:lnT>
                    <a:lnB>
                      <a:noFill/>
                    </a:lnB>
                    <a:solidFill>
                      <a:srgbClr val="FFFFFF"/>
                    </a:solidFill>
                  </a:tcPr>
                </a:tc>
                <a:tc>
                  <a:txBody>
                    <a:bodyPr/>
                    <a:lstStyle/>
                    <a:p>
                      <a:pPr algn="just" fontAlgn="base"/>
                      <a:r>
                        <a:rPr lang="en-US" sz="2400" b="0" dirty="0">
                          <a:effectLst/>
                        </a:rPr>
                        <a:t>It focuses on the future.</a:t>
                      </a:r>
                    </a:p>
                  </a:txBody>
                  <a:tcPr marL="95250" marR="95250" marT="133350" marB="133350">
                    <a:lnL>
                      <a:noFill/>
                    </a:lnL>
                    <a:lnR>
                      <a:noFill/>
                    </a:lnR>
                    <a:lnT>
                      <a:noFill/>
                    </a:lnT>
                    <a:lnB>
                      <a:noFill/>
                    </a:lnB>
                    <a:solidFill>
                      <a:srgbClr val="FFFFFF"/>
                    </a:solidFill>
                  </a:tcPr>
                </a:tc>
                <a:tc>
                  <a:txBody>
                    <a:bodyPr/>
                    <a:lstStyle/>
                    <a:p>
                      <a:pPr algn="just" fontAlgn="base"/>
                      <a:r>
                        <a:rPr lang="en-US" sz="2400" b="0">
                          <a:effectLst/>
                        </a:rPr>
                        <a:t>It focuses the past and present.</a:t>
                      </a:r>
                    </a:p>
                  </a:txBody>
                  <a:tcPr marL="95250" marR="95250" marT="133350" marB="133350">
                    <a:lnL>
                      <a:noFill/>
                    </a:lnL>
                    <a:lnR>
                      <a:noFill/>
                    </a:lnR>
                    <a:lnT>
                      <a:noFill/>
                    </a:lnT>
                    <a:lnB>
                      <a:noFill/>
                    </a:lnB>
                    <a:solidFill>
                      <a:srgbClr val="FFFFFF"/>
                    </a:solidFill>
                  </a:tcPr>
                </a:tc>
                <a:extLst>
                  <a:ext uri="{0D108BD9-81ED-4DB2-BD59-A6C34878D82A}">
                    <a16:rowId xmlns:a16="http://schemas.microsoft.com/office/drawing/2014/main" val="2120065025"/>
                  </a:ext>
                </a:extLst>
              </a:tr>
              <a:tr h="855384">
                <a:tc>
                  <a:txBody>
                    <a:bodyPr/>
                    <a:lstStyle/>
                    <a:p>
                      <a:pPr algn="just" fontAlgn="base"/>
                      <a:r>
                        <a:rPr lang="en-US" sz="2400" b="1" dirty="0">
                          <a:effectLst/>
                        </a:rPr>
                        <a:t>Data</a:t>
                      </a:r>
                    </a:p>
                  </a:txBody>
                  <a:tcPr marL="95250" marR="95250" marT="133350" marB="133350" anchor="ctr">
                    <a:lnL>
                      <a:noFill/>
                    </a:lnL>
                    <a:lnR>
                      <a:noFill/>
                    </a:lnR>
                    <a:lnT>
                      <a:noFill/>
                    </a:lnT>
                    <a:lnB>
                      <a:noFill/>
                    </a:lnB>
                    <a:solidFill>
                      <a:srgbClr val="FFFFFF"/>
                    </a:solidFill>
                  </a:tcPr>
                </a:tc>
                <a:tc>
                  <a:txBody>
                    <a:bodyPr/>
                    <a:lstStyle/>
                    <a:p>
                      <a:pPr algn="just" fontAlgn="base"/>
                      <a:r>
                        <a:rPr lang="en-US" sz="2400" b="0" dirty="0">
                          <a:effectLst/>
                        </a:rPr>
                        <a:t>It deals with both structured as well as unstructured data.</a:t>
                      </a:r>
                    </a:p>
                  </a:txBody>
                  <a:tcPr marL="95250" marR="95250" marT="133350" marB="133350">
                    <a:lnL>
                      <a:noFill/>
                    </a:lnL>
                    <a:lnR>
                      <a:noFill/>
                    </a:lnR>
                    <a:lnT>
                      <a:noFill/>
                    </a:lnT>
                    <a:lnB>
                      <a:noFill/>
                    </a:lnB>
                    <a:solidFill>
                      <a:srgbClr val="FFFFFF"/>
                    </a:solidFill>
                  </a:tcPr>
                </a:tc>
                <a:tc>
                  <a:txBody>
                    <a:bodyPr/>
                    <a:lstStyle/>
                    <a:p>
                      <a:pPr algn="just" fontAlgn="base"/>
                      <a:r>
                        <a:rPr lang="en-US" sz="2400" b="0" dirty="0">
                          <a:effectLst/>
                        </a:rPr>
                        <a:t>It mainly deals only with structured data.</a:t>
                      </a:r>
                    </a:p>
                  </a:txBody>
                  <a:tcPr marL="95250" marR="95250" marT="133350" marB="133350">
                    <a:lnL>
                      <a:noFill/>
                    </a:lnL>
                    <a:lnR>
                      <a:noFill/>
                    </a:lnR>
                    <a:lnT>
                      <a:noFill/>
                    </a:lnT>
                    <a:lnB>
                      <a:noFill/>
                    </a:lnB>
                    <a:solidFill>
                      <a:srgbClr val="FFFFFF"/>
                    </a:solidFill>
                  </a:tcPr>
                </a:tc>
                <a:extLst>
                  <a:ext uri="{0D108BD9-81ED-4DB2-BD59-A6C34878D82A}">
                    <a16:rowId xmlns:a16="http://schemas.microsoft.com/office/drawing/2014/main" val="1443401743"/>
                  </a:ext>
                </a:extLst>
              </a:tr>
              <a:tr h="855384">
                <a:tc>
                  <a:txBody>
                    <a:bodyPr/>
                    <a:lstStyle/>
                    <a:p>
                      <a:pPr algn="just" fontAlgn="base"/>
                      <a:r>
                        <a:rPr lang="en-US" sz="2400" b="1" dirty="0">
                          <a:effectLst/>
                        </a:rPr>
                        <a:t>Flexibility</a:t>
                      </a:r>
                    </a:p>
                  </a:txBody>
                  <a:tcPr marL="95250" marR="95250" marT="133350" marB="133350" anchor="ctr">
                    <a:lnL>
                      <a:noFill/>
                    </a:lnL>
                    <a:lnR>
                      <a:noFill/>
                    </a:lnR>
                    <a:lnT>
                      <a:noFill/>
                    </a:lnT>
                    <a:lnB>
                      <a:noFill/>
                    </a:lnB>
                    <a:solidFill>
                      <a:srgbClr val="FFFFFF"/>
                    </a:solidFill>
                  </a:tcPr>
                </a:tc>
                <a:tc>
                  <a:txBody>
                    <a:bodyPr/>
                    <a:lstStyle/>
                    <a:p>
                      <a:pPr algn="just" fontAlgn="base"/>
                      <a:r>
                        <a:rPr lang="en-US" sz="2400" b="0" dirty="0">
                          <a:effectLst/>
                        </a:rPr>
                        <a:t>Data science is much more flexible as data sources can be added as per requirement.</a:t>
                      </a:r>
                    </a:p>
                  </a:txBody>
                  <a:tcPr marL="95250" marR="95250" marT="133350" marB="133350">
                    <a:lnL>
                      <a:noFill/>
                    </a:lnL>
                    <a:lnR>
                      <a:noFill/>
                    </a:lnR>
                    <a:lnT>
                      <a:noFill/>
                    </a:lnT>
                    <a:lnB>
                      <a:noFill/>
                    </a:lnB>
                    <a:solidFill>
                      <a:srgbClr val="FFFFFF"/>
                    </a:solidFill>
                  </a:tcPr>
                </a:tc>
                <a:tc>
                  <a:txBody>
                    <a:bodyPr/>
                    <a:lstStyle/>
                    <a:p>
                      <a:pPr algn="just" fontAlgn="base"/>
                      <a:r>
                        <a:rPr lang="en-US" sz="2400" b="0" dirty="0">
                          <a:effectLst/>
                        </a:rPr>
                        <a:t>It is less flexible as in case of business intelligence data sources need to be pre-planned.</a:t>
                      </a:r>
                    </a:p>
                  </a:txBody>
                  <a:tcPr marL="95250" marR="95250" marT="133350" marB="133350">
                    <a:lnL>
                      <a:noFill/>
                    </a:lnL>
                    <a:lnR>
                      <a:noFill/>
                    </a:lnR>
                    <a:lnT>
                      <a:noFill/>
                    </a:lnT>
                    <a:lnB>
                      <a:noFill/>
                    </a:lnB>
                    <a:solidFill>
                      <a:srgbClr val="FFFFFF"/>
                    </a:solidFill>
                  </a:tcPr>
                </a:tc>
                <a:extLst>
                  <a:ext uri="{0D108BD9-81ED-4DB2-BD59-A6C34878D82A}">
                    <a16:rowId xmlns:a16="http://schemas.microsoft.com/office/drawing/2014/main" val="1706021758"/>
                  </a:ext>
                </a:extLst>
              </a:tr>
            </a:tbl>
          </a:graphicData>
        </a:graphic>
      </p:graphicFrame>
    </p:spTree>
    <p:extLst>
      <p:ext uri="{BB962C8B-B14F-4D97-AF65-F5344CB8AC3E}">
        <p14:creationId xmlns:p14="http://schemas.microsoft.com/office/powerpoint/2010/main" val="1474577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026840619"/>
              </p:ext>
            </p:extLst>
          </p:nvPr>
        </p:nvGraphicFramePr>
        <p:xfrm>
          <a:off x="591457" y="769620"/>
          <a:ext cx="10816772" cy="5356860"/>
        </p:xfrm>
        <a:graphic>
          <a:graphicData uri="http://schemas.openxmlformats.org/drawingml/2006/table">
            <a:tbl>
              <a:tblPr/>
              <a:tblGrid>
                <a:gridCol w="1869980">
                  <a:extLst>
                    <a:ext uri="{9D8B030D-6E8A-4147-A177-3AD203B41FA5}">
                      <a16:colId xmlns:a16="http://schemas.microsoft.com/office/drawing/2014/main" val="782139557"/>
                    </a:ext>
                  </a:extLst>
                </a:gridCol>
                <a:gridCol w="4732805">
                  <a:extLst>
                    <a:ext uri="{9D8B030D-6E8A-4147-A177-3AD203B41FA5}">
                      <a16:colId xmlns:a16="http://schemas.microsoft.com/office/drawing/2014/main" val="2109757002"/>
                    </a:ext>
                  </a:extLst>
                </a:gridCol>
                <a:gridCol w="4213987">
                  <a:extLst>
                    <a:ext uri="{9D8B030D-6E8A-4147-A177-3AD203B41FA5}">
                      <a16:colId xmlns:a16="http://schemas.microsoft.com/office/drawing/2014/main" val="1495905410"/>
                    </a:ext>
                  </a:extLst>
                </a:gridCol>
              </a:tblGrid>
              <a:tr h="0">
                <a:tc>
                  <a:txBody>
                    <a:bodyPr/>
                    <a:lstStyle/>
                    <a:p>
                      <a:pPr algn="l" fontAlgn="base"/>
                      <a:r>
                        <a:rPr lang="en-US" sz="2400" b="1" dirty="0">
                          <a:effectLst/>
                        </a:rPr>
                        <a:t>Method</a:t>
                      </a:r>
                    </a:p>
                  </a:txBody>
                  <a:tcPr marL="95250" marR="95250" marT="133350" marB="133350">
                    <a:lnL>
                      <a:noFill/>
                    </a:lnL>
                    <a:lnR>
                      <a:noFill/>
                    </a:lnR>
                    <a:lnT>
                      <a:noFill/>
                    </a:lnT>
                    <a:lnB>
                      <a:noFill/>
                    </a:lnB>
                    <a:solidFill>
                      <a:srgbClr val="FFFFFF"/>
                    </a:solidFill>
                  </a:tcPr>
                </a:tc>
                <a:tc>
                  <a:txBody>
                    <a:bodyPr/>
                    <a:lstStyle/>
                    <a:p>
                      <a:pPr algn="l" fontAlgn="base"/>
                      <a:r>
                        <a:rPr lang="en-US" sz="2400" b="0" dirty="0">
                          <a:effectLst/>
                        </a:rPr>
                        <a:t>It makes the use of scientific method.</a:t>
                      </a:r>
                    </a:p>
                  </a:txBody>
                  <a:tcPr marL="95250" marR="95250" marT="133350" marB="133350">
                    <a:lnL>
                      <a:noFill/>
                    </a:lnL>
                    <a:lnR>
                      <a:noFill/>
                    </a:lnR>
                    <a:lnT>
                      <a:noFill/>
                    </a:lnT>
                    <a:lnB>
                      <a:noFill/>
                    </a:lnB>
                    <a:solidFill>
                      <a:srgbClr val="FFFFFF"/>
                    </a:solidFill>
                  </a:tcPr>
                </a:tc>
                <a:tc>
                  <a:txBody>
                    <a:bodyPr/>
                    <a:lstStyle/>
                    <a:p>
                      <a:pPr algn="l" fontAlgn="base"/>
                      <a:r>
                        <a:rPr lang="en-US" sz="2400" b="0" dirty="0">
                          <a:effectLst/>
                        </a:rPr>
                        <a:t>It makes the use of analytic method.</a:t>
                      </a:r>
                    </a:p>
                  </a:txBody>
                  <a:tcPr marL="95250" marR="95250" marT="133350" marB="133350">
                    <a:lnL>
                      <a:noFill/>
                    </a:lnL>
                    <a:lnR>
                      <a:noFill/>
                    </a:lnR>
                    <a:lnT>
                      <a:noFill/>
                    </a:lnT>
                    <a:lnB>
                      <a:noFill/>
                    </a:lnB>
                    <a:solidFill>
                      <a:srgbClr val="FFFFFF"/>
                    </a:solidFill>
                  </a:tcPr>
                </a:tc>
                <a:extLst>
                  <a:ext uri="{0D108BD9-81ED-4DB2-BD59-A6C34878D82A}">
                    <a16:rowId xmlns:a16="http://schemas.microsoft.com/office/drawing/2014/main" val="1322586094"/>
                  </a:ext>
                </a:extLst>
              </a:tr>
              <a:tr h="0">
                <a:tc>
                  <a:txBody>
                    <a:bodyPr/>
                    <a:lstStyle/>
                    <a:p>
                      <a:pPr algn="l" fontAlgn="base"/>
                      <a:r>
                        <a:rPr lang="en-US" sz="2400" b="1" dirty="0">
                          <a:effectLst/>
                        </a:rPr>
                        <a:t>Complexity</a:t>
                      </a:r>
                    </a:p>
                  </a:txBody>
                  <a:tcPr marL="95250" marR="95250" marT="133350" marB="133350">
                    <a:lnL>
                      <a:noFill/>
                    </a:lnL>
                    <a:lnR>
                      <a:noFill/>
                    </a:lnR>
                    <a:lnT>
                      <a:noFill/>
                    </a:lnT>
                    <a:lnB>
                      <a:noFill/>
                    </a:lnB>
                    <a:solidFill>
                      <a:srgbClr val="FFFFFF"/>
                    </a:solidFill>
                  </a:tcPr>
                </a:tc>
                <a:tc>
                  <a:txBody>
                    <a:bodyPr/>
                    <a:lstStyle/>
                    <a:p>
                      <a:pPr algn="l" fontAlgn="base"/>
                      <a:r>
                        <a:rPr lang="en-US" sz="2400" b="0" dirty="0">
                          <a:effectLst/>
                        </a:rPr>
                        <a:t>It has a higher complexity in comparison to business intelligence.</a:t>
                      </a:r>
                    </a:p>
                  </a:txBody>
                  <a:tcPr marL="95250" marR="95250" marT="133350" marB="133350">
                    <a:lnL>
                      <a:noFill/>
                    </a:lnL>
                    <a:lnR>
                      <a:noFill/>
                    </a:lnR>
                    <a:lnT>
                      <a:noFill/>
                    </a:lnT>
                    <a:lnB>
                      <a:noFill/>
                    </a:lnB>
                    <a:solidFill>
                      <a:srgbClr val="FFFFFF"/>
                    </a:solidFill>
                  </a:tcPr>
                </a:tc>
                <a:tc>
                  <a:txBody>
                    <a:bodyPr/>
                    <a:lstStyle/>
                    <a:p>
                      <a:pPr algn="l" fontAlgn="base"/>
                      <a:r>
                        <a:rPr lang="en-US" sz="2400" b="0">
                          <a:effectLst/>
                        </a:rPr>
                        <a:t>It is much simpler when compared to data science.</a:t>
                      </a:r>
                    </a:p>
                  </a:txBody>
                  <a:tcPr marL="95250" marR="95250" marT="133350" marB="133350">
                    <a:lnL>
                      <a:noFill/>
                    </a:lnL>
                    <a:lnR>
                      <a:noFill/>
                    </a:lnR>
                    <a:lnT>
                      <a:noFill/>
                    </a:lnT>
                    <a:lnB>
                      <a:noFill/>
                    </a:lnB>
                    <a:solidFill>
                      <a:srgbClr val="FFFFFF"/>
                    </a:solidFill>
                  </a:tcPr>
                </a:tc>
                <a:extLst>
                  <a:ext uri="{0D108BD9-81ED-4DB2-BD59-A6C34878D82A}">
                    <a16:rowId xmlns:a16="http://schemas.microsoft.com/office/drawing/2014/main" val="1572304906"/>
                  </a:ext>
                </a:extLst>
              </a:tr>
              <a:tr h="0">
                <a:tc>
                  <a:txBody>
                    <a:bodyPr/>
                    <a:lstStyle/>
                    <a:p>
                      <a:pPr algn="l" fontAlgn="base"/>
                      <a:r>
                        <a:rPr lang="en-US" sz="2400" b="1" dirty="0">
                          <a:effectLst/>
                        </a:rPr>
                        <a:t>Expertise</a:t>
                      </a:r>
                    </a:p>
                  </a:txBody>
                  <a:tcPr marL="95250" marR="95250" marT="133350" marB="133350">
                    <a:lnL>
                      <a:noFill/>
                    </a:lnL>
                    <a:lnR>
                      <a:noFill/>
                    </a:lnR>
                    <a:lnT>
                      <a:noFill/>
                    </a:lnT>
                    <a:lnB>
                      <a:noFill/>
                    </a:lnB>
                    <a:solidFill>
                      <a:srgbClr val="FFFFFF"/>
                    </a:solidFill>
                  </a:tcPr>
                </a:tc>
                <a:tc>
                  <a:txBody>
                    <a:bodyPr/>
                    <a:lstStyle/>
                    <a:p>
                      <a:pPr algn="l" fontAlgn="base"/>
                      <a:r>
                        <a:rPr lang="en-US" sz="2400" b="0" dirty="0">
                          <a:effectLst/>
                        </a:rPr>
                        <a:t>It’s expertise is data scientist.</a:t>
                      </a:r>
                    </a:p>
                  </a:txBody>
                  <a:tcPr marL="95250" marR="95250" marT="133350" marB="133350">
                    <a:lnL>
                      <a:noFill/>
                    </a:lnL>
                    <a:lnR>
                      <a:noFill/>
                    </a:lnR>
                    <a:lnT>
                      <a:noFill/>
                    </a:lnT>
                    <a:lnB>
                      <a:noFill/>
                    </a:lnB>
                    <a:solidFill>
                      <a:srgbClr val="FFFFFF"/>
                    </a:solidFill>
                  </a:tcPr>
                </a:tc>
                <a:tc>
                  <a:txBody>
                    <a:bodyPr/>
                    <a:lstStyle/>
                    <a:p>
                      <a:pPr algn="l" fontAlgn="base"/>
                      <a:r>
                        <a:rPr lang="en-US" sz="2400" b="0">
                          <a:effectLst/>
                        </a:rPr>
                        <a:t>It’s expertise is business user.</a:t>
                      </a:r>
                    </a:p>
                  </a:txBody>
                  <a:tcPr marL="95250" marR="95250" marT="133350" marB="133350">
                    <a:lnL>
                      <a:noFill/>
                    </a:lnL>
                    <a:lnR>
                      <a:noFill/>
                    </a:lnR>
                    <a:lnT>
                      <a:noFill/>
                    </a:lnT>
                    <a:lnB>
                      <a:noFill/>
                    </a:lnB>
                    <a:solidFill>
                      <a:srgbClr val="FFFFFF"/>
                    </a:solidFill>
                  </a:tcPr>
                </a:tc>
                <a:extLst>
                  <a:ext uri="{0D108BD9-81ED-4DB2-BD59-A6C34878D82A}">
                    <a16:rowId xmlns:a16="http://schemas.microsoft.com/office/drawing/2014/main" val="1799121504"/>
                  </a:ext>
                </a:extLst>
              </a:tr>
              <a:tr h="0">
                <a:tc>
                  <a:txBody>
                    <a:bodyPr/>
                    <a:lstStyle/>
                    <a:p>
                      <a:pPr algn="l" fontAlgn="base"/>
                      <a:r>
                        <a:rPr lang="en-US" sz="2400" b="1" dirty="0">
                          <a:effectLst/>
                        </a:rPr>
                        <a:t>Questions</a:t>
                      </a:r>
                    </a:p>
                  </a:txBody>
                  <a:tcPr marL="95250" marR="95250" marT="133350" marB="133350">
                    <a:lnL>
                      <a:noFill/>
                    </a:lnL>
                    <a:lnR>
                      <a:noFill/>
                    </a:lnR>
                    <a:lnT>
                      <a:noFill/>
                    </a:lnT>
                    <a:lnB>
                      <a:noFill/>
                    </a:lnB>
                    <a:solidFill>
                      <a:srgbClr val="FFFFFF"/>
                    </a:solidFill>
                  </a:tcPr>
                </a:tc>
                <a:tc>
                  <a:txBody>
                    <a:bodyPr/>
                    <a:lstStyle/>
                    <a:p>
                      <a:pPr algn="l" fontAlgn="base"/>
                      <a:r>
                        <a:rPr lang="en-US" sz="2400" b="0" dirty="0">
                          <a:effectLst/>
                        </a:rPr>
                        <a:t>It deals with the questions what will happen and what if.</a:t>
                      </a:r>
                    </a:p>
                  </a:txBody>
                  <a:tcPr marL="95250" marR="95250" marT="133350" marB="133350">
                    <a:lnL>
                      <a:noFill/>
                    </a:lnL>
                    <a:lnR>
                      <a:noFill/>
                    </a:lnR>
                    <a:lnT>
                      <a:noFill/>
                    </a:lnT>
                    <a:lnB>
                      <a:noFill/>
                    </a:lnB>
                    <a:solidFill>
                      <a:srgbClr val="FFFFFF"/>
                    </a:solidFill>
                  </a:tcPr>
                </a:tc>
                <a:tc>
                  <a:txBody>
                    <a:bodyPr/>
                    <a:lstStyle/>
                    <a:p>
                      <a:pPr algn="l" fontAlgn="base"/>
                      <a:r>
                        <a:rPr lang="en-US" sz="2400" b="0" dirty="0">
                          <a:effectLst/>
                        </a:rPr>
                        <a:t>It deals with the question what happened.</a:t>
                      </a:r>
                    </a:p>
                  </a:txBody>
                  <a:tcPr marL="95250" marR="95250" marT="133350" marB="133350">
                    <a:lnL>
                      <a:noFill/>
                    </a:lnL>
                    <a:lnR>
                      <a:noFill/>
                    </a:lnR>
                    <a:lnT>
                      <a:noFill/>
                    </a:lnT>
                    <a:lnB>
                      <a:noFill/>
                    </a:lnB>
                    <a:solidFill>
                      <a:srgbClr val="FFFFFF"/>
                    </a:solidFill>
                  </a:tcPr>
                </a:tc>
                <a:extLst>
                  <a:ext uri="{0D108BD9-81ED-4DB2-BD59-A6C34878D82A}">
                    <a16:rowId xmlns:a16="http://schemas.microsoft.com/office/drawing/2014/main" val="173668668"/>
                  </a:ext>
                </a:extLst>
              </a:tr>
              <a:tr h="0">
                <a:tc>
                  <a:txBody>
                    <a:bodyPr/>
                    <a:lstStyle/>
                    <a:p>
                      <a:pPr algn="l" fontAlgn="base"/>
                      <a:r>
                        <a:rPr lang="en-US" sz="2400" b="1" dirty="0">
                          <a:effectLst/>
                        </a:rPr>
                        <a:t>Tools</a:t>
                      </a:r>
                    </a:p>
                  </a:txBody>
                  <a:tcPr marL="95250" marR="95250" marT="133350" marB="133350">
                    <a:lnL>
                      <a:noFill/>
                    </a:lnL>
                    <a:lnR>
                      <a:noFill/>
                    </a:lnR>
                    <a:lnT>
                      <a:noFill/>
                    </a:lnT>
                    <a:lnB>
                      <a:noFill/>
                    </a:lnB>
                    <a:solidFill>
                      <a:srgbClr val="FFFFFF"/>
                    </a:solidFill>
                  </a:tcPr>
                </a:tc>
                <a:tc>
                  <a:txBody>
                    <a:bodyPr/>
                    <a:lstStyle/>
                    <a:p>
                      <a:pPr algn="l" fontAlgn="base"/>
                      <a:r>
                        <a:rPr lang="en-US" sz="2400" b="0" dirty="0">
                          <a:effectLst/>
                        </a:rPr>
                        <a:t>It’s tools are SAS, Apache </a:t>
                      </a:r>
                      <a:r>
                        <a:rPr lang="en-US" sz="2400" b="0" dirty="0" err="1">
                          <a:effectLst/>
                        </a:rPr>
                        <a:t>Haddop</a:t>
                      </a:r>
                      <a:r>
                        <a:rPr lang="en-US" sz="2400" b="0" dirty="0">
                          <a:effectLst/>
                        </a:rPr>
                        <a:t> &amp; Spark, </a:t>
                      </a:r>
                      <a:r>
                        <a:rPr lang="en-US" sz="2400" b="0" dirty="0" err="1">
                          <a:effectLst/>
                        </a:rPr>
                        <a:t>BigML,etc</a:t>
                      </a:r>
                      <a:r>
                        <a:rPr lang="en-US" sz="2400" b="0" dirty="0">
                          <a:effectLst/>
                        </a:rPr>
                        <a:t>.</a:t>
                      </a:r>
                    </a:p>
                  </a:txBody>
                  <a:tcPr marL="95250" marR="95250" marT="133350" marB="133350">
                    <a:lnL>
                      <a:noFill/>
                    </a:lnL>
                    <a:lnR>
                      <a:noFill/>
                    </a:lnR>
                    <a:lnT>
                      <a:noFill/>
                    </a:lnT>
                    <a:lnB>
                      <a:noFill/>
                    </a:lnB>
                    <a:solidFill>
                      <a:srgbClr val="FFFFFF"/>
                    </a:solidFill>
                  </a:tcPr>
                </a:tc>
                <a:tc>
                  <a:txBody>
                    <a:bodyPr/>
                    <a:lstStyle/>
                    <a:p>
                      <a:pPr algn="l" fontAlgn="base"/>
                      <a:r>
                        <a:rPr lang="en-US" sz="2400" b="0" dirty="0">
                          <a:effectLst/>
                        </a:rPr>
                        <a:t>It’s tools are </a:t>
                      </a:r>
                      <a:r>
                        <a:rPr lang="en-US" sz="2400" b="0" dirty="0" err="1">
                          <a:effectLst/>
                        </a:rPr>
                        <a:t>InsightSquared</a:t>
                      </a:r>
                      <a:r>
                        <a:rPr lang="en-US" sz="2400" b="0" dirty="0">
                          <a:effectLst/>
                        </a:rPr>
                        <a:t> Sales Analytics, </a:t>
                      </a:r>
                      <a:r>
                        <a:rPr lang="en-US" sz="2400" b="0" dirty="0" err="1">
                          <a:effectLst/>
                        </a:rPr>
                        <a:t>Klipfolio</a:t>
                      </a:r>
                      <a:r>
                        <a:rPr lang="en-US" sz="2400" b="0" dirty="0">
                          <a:effectLst/>
                        </a:rPr>
                        <a:t>, </a:t>
                      </a:r>
                      <a:r>
                        <a:rPr lang="en-US" sz="2400" b="0" dirty="0" err="1">
                          <a:effectLst/>
                        </a:rPr>
                        <a:t>ThoughtSpot</a:t>
                      </a:r>
                      <a:r>
                        <a:rPr lang="en-US" sz="2400" b="0" dirty="0">
                          <a:effectLst/>
                        </a:rPr>
                        <a:t>, </a:t>
                      </a:r>
                      <a:r>
                        <a:rPr lang="en-US" sz="2400" b="0" dirty="0" err="1">
                          <a:effectLst/>
                        </a:rPr>
                        <a:t>Cyfe</a:t>
                      </a:r>
                      <a:r>
                        <a:rPr lang="en-US" sz="2400" b="0" dirty="0">
                          <a:effectLst/>
                        </a:rPr>
                        <a:t>, TIBCO </a:t>
                      </a:r>
                      <a:r>
                        <a:rPr lang="en-US" sz="2400" b="0" dirty="0" err="1">
                          <a:effectLst/>
                        </a:rPr>
                        <a:t>Spotfire</a:t>
                      </a:r>
                      <a:r>
                        <a:rPr lang="en-US" sz="2400" b="0" dirty="0">
                          <a:effectLst/>
                        </a:rPr>
                        <a:t> etc.</a:t>
                      </a:r>
                    </a:p>
                  </a:txBody>
                  <a:tcPr marL="95250" marR="95250" marT="133350" marB="133350">
                    <a:lnL>
                      <a:noFill/>
                    </a:lnL>
                    <a:lnR>
                      <a:noFill/>
                    </a:lnR>
                    <a:lnT>
                      <a:noFill/>
                    </a:lnT>
                    <a:lnB>
                      <a:noFill/>
                    </a:lnB>
                    <a:solidFill>
                      <a:srgbClr val="FFFFFF"/>
                    </a:solidFill>
                  </a:tcPr>
                </a:tc>
                <a:extLst>
                  <a:ext uri="{0D108BD9-81ED-4DB2-BD59-A6C34878D82A}">
                    <a16:rowId xmlns:a16="http://schemas.microsoft.com/office/drawing/2014/main" val="2285254382"/>
                  </a:ext>
                </a:extLst>
              </a:tr>
            </a:tbl>
          </a:graphicData>
        </a:graphic>
      </p:graphicFrame>
    </p:spTree>
    <p:extLst>
      <p:ext uri="{BB962C8B-B14F-4D97-AF65-F5344CB8AC3E}">
        <p14:creationId xmlns:p14="http://schemas.microsoft.com/office/powerpoint/2010/main" val="30433376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chemeClr val="accent2">
                    <a:lumMod val="75000"/>
                  </a:schemeClr>
                </a:solidFill>
              </a:rPr>
              <a:t>Roles &amp; Responsibilities of a Data Scientist</a:t>
            </a:r>
          </a:p>
        </p:txBody>
      </p:sp>
      <p:sp>
        <p:nvSpPr>
          <p:cNvPr id="3" name="Content Placeholder 2"/>
          <p:cNvSpPr>
            <a:spLocks noGrp="1"/>
          </p:cNvSpPr>
          <p:nvPr>
            <p:ph idx="1"/>
          </p:nvPr>
        </p:nvSpPr>
        <p:spPr/>
        <p:txBody>
          <a:bodyPr/>
          <a:lstStyle/>
          <a:p>
            <a:pPr algn="just">
              <a:lnSpc>
                <a:spcPct val="150000"/>
              </a:lnSpc>
            </a:pPr>
            <a:r>
              <a:rPr lang="en-US" b="1" dirty="0"/>
              <a:t>Management:</a:t>
            </a:r>
            <a:r>
              <a:rPr lang="en-US" dirty="0"/>
              <a:t> The Data Scientist plays an insignificant managerial role where he supports the construction of the base of futuristic and technical abilities within the Data and Analytics field in order to assist various planned and continuing data analytics projects.</a:t>
            </a:r>
          </a:p>
          <a:p>
            <a:pPr algn="just">
              <a:lnSpc>
                <a:spcPct val="150000"/>
              </a:lnSpc>
            </a:pPr>
            <a:endParaRPr lang="en-US" dirty="0"/>
          </a:p>
        </p:txBody>
      </p:sp>
    </p:spTree>
    <p:extLst>
      <p:ext uri="{BB962C8B-B14F-4D97-AF65-F5344CB8AC3E}">
        <p14:creationId xmlns:p14="http://schemas.microsoft.com/office/powerpoint/2010/main" val="38253293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chemeClr val="accent2">
                    <a:lumMod val="75000"/>
                  </a:schemeClr>
                </a:solidFill>
              </a:rPr>
              <a:t>Roles &amp; Responsibilities of a Data Scientist</a:t>
            </a:r>
          </a:p>
        </p:txBody>
      </p:sp>
      <p:sp>
        <p:nvSpPr>
          <p:cNvPr id="3" name="Content Placeholder 2"/>
          <p:cNvSpPr>
            <a:spLocks noGrp="1"/>
          </p:cNvSpPr>
          <p:nvPr>
            <p:ph idx="1"/>
          </p:nvPr>
        </p:nvSpPr>
        <p:spPr/>
        <p:txBody>
          <a:bodyPr/>
          <a:lstStyle/>
          <a:p>
            <a:pPr algn="just">
              <a:lnSpc>
                <a:spcPct val="150000"/>
              </a:lnSpc>
            </a:pPr>
            <a:r>
              <a:rPr lang="en-US" b="1" dirty="0"/>
              <a:t>Management</a:t>
            </a:r>
          </a:p>
          <a:p>
            <a:pPr algn="just">
              <a:lnSpc>
                <a:spcPct val="150000"/>
              </a:lnSpc>
            </a:pPr>
            <a:r>
              <a:rPr lang="en-US" b="1" dirty="0"/>
              <a:t>Analytics</a:t>
            </a:r>
          </a:p>
          <a:p>
            <a:pPr algn="just">
              <a:lnSpc>
                <a:spcPct val="150000"/>
              </a:lnSpc>
            </a:pPr>
            <a:r>
              <a:rPr lang="en-US" b="1" dirty="0"/>
              <a:t>Strategy/Design</a:t>
            </a:r>
          </a:p>
          <a:p>
            <a:pPr algn="just">
              <a:lnSpc>
                <a:spcPct val="150000"/>
              </a:lnSpc>
            </a:pPr>
            <a:r>
              <a:rPr lang="en-US" b="1" dirty="0"/>
              <a:t>Collaboration</a:t>
            </a:r>
          </a:p>
          <a:p>
            <a:pPr algn="just">
              <a:lnSpc>
                <a:spcPct val="150000"/>
              </a:lnSpc>
            </a:pPr>
            <a:r>
              <a:rPr lang="en-US" b="1" dirty="0"/>
              <a:t>Knowledge</a:t>
            </a:r>
          </a:p>
        </p:txBody>
      </p:sp>
    </p:spTree>
    <p:extLst>
      <p:ext uri="{BB962C8B-B14F-4D97-AF65-F5344CB8AC3E}">
        <p14:creationId xmlns:p14="http://schemas.microsoft.com/office/powerpoint/2010/main" val="38678799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09600"/>
            <a:ext cx="10515600" cy="5567363"/>
          </a:xfrm>
        </p:spPr>
        <p:txBody>
          <a:bodyPr/>
          <a:lstStyle/>
          <a:p>
            <a:pPr marL="0" indent="0" algn="just">
              <a:lnSpc>
                <a:spcPct val="150000"/>
              </a:lnSpc>
              <a:buNone/>
            </a:pPr>
            <a:r>
              <a:rPr lang="en-US" b="1" dirty="0"/>
              <a:t>Analytics:</a:t>
            </a:r>
            <a:r>
              <a:rPr lang="en-US" dirty="0"/>
              <a:t> </a:t>
            </a:r>
          </a:p>
          <a:p>
            <a:pPr algn="just">
              <a:lnSpc>
                <a:spcPct val="150000"/>
              </a:lnSpc>
            </a:pPr>
            <a:r>
              <a:rPr lang="en-US" dirty="0"/>
              <a:t>The Data Scientist represents a scientific role where he plans, implements, and assesses high-level statistical models and strategies for application in the business’s most complex issues. </a:t>
            </a:r>
          </a:p>
          <a:p>
            <a:pPr algn="just">
              <a:lnSpc>
                <a:spcPct val="150000"/>
              </a:lnSpc>
            </a:pPr>
            <a:r>
              <a:rPr lang="en-US" dirty="0"/>
              <a:t>The Data Scientist develops econometric and statistical models for various problems including projections, classification, clustering, pattern analysis, sampling, simulations, and so forth.</a:t>
            </a:r>
          </a:p>
          <a:p>
            <a:endParaRPr lang="en-US" dirty="0"/>
          </a:p>
        </p:txBody>
      </p:sp>
    </p:spTree>
    <p:extLst>
      <p:ext uri="{BB962C8B-B14F-4D97-AF65-F5344CB8AC3E}">
        <p14:creationId xmlns:p14="http://schemas.microsoft.com/office/powerpoint/2010/main" val="12600017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3057" y="896711"/>
            <a:ext cx="10515600" cy="3486603"/>
          </a:xfrm>
        </p:spPr>
        <p:txBody>
          <a:bodyPr/>
          <a:lstStyle/>
          <a:p>
            <a:pPr marL="0" indent="0">
              <a:buNone/>
            </a:pPr>
            <a:r>
              <a:rPr lang="en-US" b="1" dirty="0"/>
              <a:t>Strategy/Design:</a:t>
            </a:r>
            <a:r>
              <a:rPr lang="en-US" dirty="0"/>
              <a:t> </a:t>
            </a:r>
          </a:p>
          <a:p>
            <a:pPr algn="just">
              <a:lnSpc>
                <a:spcPct val="150000"/>
              </a:lnSpc>
            </a:pPr>
            <a:r>
              <a:rPr lang="en-US" dirty="0"/>
              <a:t>The Data Scientist performs a vital role in the advancement of innovative strategies to understand the business’s consumer trends and management as well as ways to solve difficult business problems, for instance, the optimization of product fulfillment and entire profit.</a:t>
            </a:r>
          </a:p>
          <a:p>
            <a:endParaRPr lang="en-US" dirty="0"/>
          </a:p>
        </p:txBody>
      </p:sp>
    </p:spTree>
    <p:extLst>
      <p:ext uri="{BB962C8B-B14F-4D97-AF65-F5344CB8AC3E}">
        <p14:creationId xmlns:p14="http://schemas.microsoft.com/office/powerpoint/2010/main" val="9985386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2715" y="853167"/>
            <a:ext cx="10515600" cy="3965575"/>
          </a:xfrm>
        </p:spPr>
        <p:txBody>
          <a:bodyPr>
            <a:normAutofit/>
          </a:bodyPr>
          <a:lstStyle/>
          <a:p>
            <a:pPr marL="0" indent="0" algn="just">
              <a:lnSpc>
                <a:spcPct val="150000"/>
              </a:lnSpc>
              <a:buNone/>
            </a:pPr>
            <a:r>
              <a:rPr lang="en-US" b="1" dirty="0"/>
              <a:t>Collaboration:</a:t>
            </a:r>
            <a:r>
              <a:rPr lang="en-US" dirty="0"/>
              <a:t> </a:t>
            </a:r>
          </a:p>
          <a:p>
            <a:pPr algn="just">
              <a:lnSpc>
                <a:spcPct val="150000"/>
              </a:lnSpc>
            </a:pPr>
            <a:r>
              <a:rPr lang="en-US" dirty="0"/>
              <a:t>The role of the Data Scientist is not a solitary role and in this position, he collaborates with superior data scientists to communicate obstacles and findings to relevant stakeholders in an effort to enhance drive business performance and decision-making.</a:t>
            </a:r>
          </a:p>
          <a:p>
            <a:endParaRPr lang="en-US" dirty="0"/>
          </a:p>
        </p:txBody>
      </p:sp>
    </p:spTree>
    <p:extLst>
      <p:ext uri="{BB962C8B-B14F-4D97-AF65-F5344CB8AC3E}">
        <p14:creationId xmlns:p14="http://schemas.microsoft.com/office/powerpoint/2010/main" val="2724138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306285" y="957943"/>
            <a:ext cx="9622971" cy="4267200"/>
          </a:xfrm>
          <a:prstGeom prst="rect">
            <a:avLst/>
          </a:prstGeom>
        </p:spPr>
      </p:pic>
      <p:sp>
        <p:nvSpPr>
          <p:cNvPr id="6" name="Rectangle 5"/>
          <p:cNvSpPr/>
          <p:nvPr/>
        </p:nvSpPr>
        <p:spPr>
          <a:xfrm>
            <a:off x="2351314" y="5326743"/>
            <a:ext cx="7315199" cy="507831"/>
          </a:xfrm>
          <a:prstGeom prst="rect">
            <a:avLst/>
          </a:prstGeom>
        </p:spPr>
        <p:txBody>
          <a:bodyPr wrap="square">
            <a:spAutoFit/>
          </a:bodyPr>
          <a:lstStyle/>
          <a:p>
            <a:pPr algn="ctr">
              <a:lnSpc>
                <a:spcPct val="150000"/>
              </a:lnSpc>
              <a:spcBef>
                <a:spcPts val="600"/>
              </a:spcBef>
              <a:spcAft>
                <a:spcPts val="300"/>
              </a:spcAft>
            </a:pP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Figure 1 Growth pattern of Big Data over the years (Source: IDC)</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BDE8E27E-A16A-4135-9C59-BF9AF0BE0B14}" type="datetime5">
              <a:rPr lang="en-US" smtClean="0"/>
              <a:t>19-Apr-23</a:t>
            </a:fld>
            <a:endParaRPr lang="en-US"/>
          </a:p>
        </p:txBody>
      </p:sp>
      <p:sp>
        <p:nvSpPr>
          <p:cNvPr id="3" name="Slide Number Placeholder 2"/>
          <p:cNvSpPr>
            <a:spLocks noGrp="1"/>
          </p:cNvSpPr>
          <p:nvPr>
            <p:ph type="sldNum" sz="quarter" idx="12"/>
          </p:nvPr>
        </p:nvSpPr>
        <p:spPr/>
        <p:txBody>
          <a:bodyPr/>
          <a:lstStyle/>
          <a:p>
            <a:fld id="{7B586AAD-FE16-4710-B0E0-3005A0E3FCD1}" type="slidenum">
              <a:rPr lang="en-US" smtClean="0"/>
              <a:t>4</a:t>
            </a:fld>
            <a:endParaRPr lang="en-US"/>
          </a:p>
        </p:txBody>
      </p:sp>
    </p:spTree>
    <p:extLst>
      <p:ext uri="{BB962C8B-B14F-4D97-AF65-F5344CB8AC3E}">
        <p14:creationId xmlns:p14="http://schemas.microsoft.com/office/powerpoint/2010/main" val="22582598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algn="just">
              <a:lnSpc>
                <a:spcPct val="150000"/>
              </a:lnSpc>
            </a:pPr>
            <a:r>
              <a:rPr lang="en-US" b="1" dirty="0"/>
              <a:t>Knowledge:</a:t>
            </a:r>
            <a:r>
              <a:rPr lang="en-US" dirty="0"/>
              <a:t> </a:t>
            </a:r>
          </a:p>
          <a:p>
            <a:pPr marL="0" indent="0" algn="just">
              <a:lnSpc>
                <a:spcPct val="150000"/>
              </a:lnSpc>
              <a:buNone/>
            </a:pPr>
            <a:r>
              <a:rPr lang="en-US" dirty="0"/>
              <a:t>The Data Scientist also takes leadership to explore different technologies and tools with the vision of creating innovative data-driven insights for the business at the most agile pace feasible. In this situation, the Data Scientist also uses initiative in assessing and utilizing new and enhanced data science methods for the business, which he delivers to senior management of approval.</a:t>
            </a:r>
          </a:p>
          <a:p>
            <a:endParaRPr lang="en-US" dirty="0"/>
          </a:p>
        </p:txBody>
      </p:sp>
    </p:spTree>
    <p:extLst>
      <p:ext uri="{BB962C8B-B14F-4D97-AF65-F5344CB8AC3E}">
        <p14:creationId xmlns:p14="http://schemas.microsoft.com/office/powerpoint/2010/main" val="2489179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401" y="-54163"/>
            <a:ext cx="10515600" cy="783771"/>
          </a:xfrm>
        </p:spPr>
        <p:txBody>
          <a:bodyPr>
            <a:normAutofit fontScale="90000"/>
          </a:bodyPr>
          <a:lstStyle/>
          <a:p>
            <a:pPr algn="ctr"/>
            <a:br>
              <a:rPr lang="en-US" sz="3200" b="1" dirty="0">
                <a:solidFill>
                  <a:schemeClr val="accent2">
                    <a:lumMod val="75000"/>
                  </a:schemeClr>
                </a:solidFill>
                <a:latin typeface="Bookman Old Style" panose="02050604050505020204" pitchFamily="18" charset="0"/>
              </a:rPr>
            </a:br>
            <a:r>
              <a:rPr lang="en-US" sz="3600" b="1" dirty="0">
                <a:solidFill>
                  <a:schemeClr val="accent2">
                    <a:lumMod val="75000"/>
                  </a:schemeClr>
                </a:solidFill>
                <a:latin typeface="Bookman Old Style" panose="02050604050505020204" pitchFamily="18" charset="0"/>
              </a:rPr>
              <a:t>Big Data Characteristics</a:t>
            </a:r>
            <a:endParaRPr lang="en-US" sz="3600" dirty="0">
              <a:solidFill>
                <a:schemeClr val="accent2">
                  <a:lumMod val="75000"/>
                </a:schemeClr>
              </a:solidFill>
              <a:latin typeface="Bookman Old Style" panose="02050604050505020204" pitchFamily="18" charset="0"/>
            </a:endParaRPr>
          </a:p>
        </p:txBody>
      </p:sp>
      <p:sp>
        <p:nvSpPr>
          <p:cNvPr id="5" name="Rectangle 4"/>
          <p:cNvSpPr/>
          <p:nvPr/>
        </p:nvSpPr>
        <p:spPr>
          <a:xfrm>
            <a:off x="4728825" y="6031081"/>
            <a:ext cx="3536289" cy="507831"/>
          </a:xfrm>
          <a:prstGeom prst="rect">
            <a:avLst/>
          </a:prstGeom>
        </p:spPr>
        <p:txBody>
          <a:bodyPr wrap="none">
            <a:spAutoFit/>
          </a:bodyPr>
          <a:lstStyle/>
          <a:p>
            <a:pPr algn="ctr">
              <a:lnSpc>
                <a:spcPct val="150000"/>
              </a:lnSpc>
            </a:pP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Figure 2  The Five V’s of Big Data</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9C3938F9-E189-453D-AA7A-D5110B41AEA4}" type="datetime5">
              <a:rPr lang="en-US" smtClean="0"/>
              <a:t>19-Apr-23</a:t>
            </a:fld>
            <a:endParaRPr lang="en-US"/>
          </a:p>
        </p:txBody>
      </p:sp>
      <p:sp>
        <p:nvSpPr>
          <p:cNvPr id="6" name="Slide Number Placeholder 5"/>
          <p:cNvSpPr>
            <a:spLocks noGrp="1"/>
          </p:cNvSpPr>
          <p:nvPr>
            <p:ph type="sldNum" sz="quarter" idx="12"/>
          </p:nvPr>
        </p:nvSpPr>
        <p:spPr/>
        <p:txBody>
          <a:bodyPr/>
          <a:lstStyle/>
          <a:p>
            <a:fld id="{7B586AAD-FE16-4710-B0E0-3005A0E3FCD1}" type="slidenum">
              <a:rPr lang="en-US" smtClean="0"/>
              <a:t>5</a:t>
            </a:fld>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4455" y="1251216"/>
            <a:ext cx="5265030" cy="4583527"/>
          </a:xfrm>
          <a:prstGeom prst="rect">
            <a:avLst/>
          </a:prstGeom>
        </p:spPr>
      </p:pic>
      <p:sp>
        <p:nvSpPr>
          <p:cNvPr id="11" name="TextBox 10"/>
          <p:cNvSpPr txBox="1"/>
          <p:nvPr/>
        </p:nvSpPr>
        <p:spPr>
          <a:xfrm>
            <a:off x="1168401" y="1625600"/>
            <a:ext cx="2002971" cy="2796663"/>
          </a:xfrm>
          <a:prstGeom prst="rect">
            <a:avLst/>
          </a:prstGeom>
          <a:noFill/>
        </p:spPr>
        <p:txBody>
          <a:bodyPr wrap="square" rtlCol="0">
            <a:spAutoFit/>
          </a:bodyPr>
          <a:lstStyle/>
          <a:p>
            <a:pPr marL="342900" indent="-342900">
              <a:lnSpc>
                <a:spcPct val="150000"/>
              </a:lnSpc>
              <a:buFont typeface="+mj-lt"/>
              <a:buAutoNum type="arabicPeriod"/>
            </a:pPr>
            <a:r>
              <a:rPr lang="en-US" sz="2400" b="1" dirty="0">
                <a:solidFill>
                  <a:schemeClr val="accent5">
                    <a:lumMod val="75000"/>
                  </a:schemeClr>
                </a:solidFill>
                <a:latin typeface="Bookman Old Style" panose="02050604050505020204" pitchFamily="18" charset="0"/>
              </a:rPr>
              <a:t>Volume</a:t>
            </a:r>
          </a:p>
          <a:p>
            <a:pPr marL="342900" indent="-342900">
              <a:lnSpc>
                <a:spcPct val="150000"/>
              </a:lnSpc>
              <a:buFont typeface="+mj-lt"/>
              <a:buAutoNum type="arabicPeriod"/>
            </a:pPr>
            <a:r>
              <a:rPr lang="en-US" sz="2400" b="1" dirty="0">
                <a:solidFill>
                  <a:schemeClr val="accent5">
                    <a:lumMod val="75000"/>
                  </a:schemeClr>
                </a:solidFill>
                <a:latin typeface="Bookman Old Style" panose="02050604050505020204" pitchFamily="18" charset="0"/>
              </a:rPr>
              <a:t>Velocity</a:t>
            </a:r>
          </a:p>
          <a:p>
            <a:pPr marL="342900" indent="-342900">
              <a:lnSpc>
                <a:spcPct val="150000"/>
              </a:lnSpc>
              <a:buFont typeface="+mj-lt"/>
              <a:buAutoNum type="arabicPeriod"/>
            </a:pPr>
            <a:r>
              <a:rPr lang="en-US" sz="2400" b="1" dirty="0">
                <a:solidFill>
                  <a:schemeClr val="accent5">
                    <a:lumMod val="75000"/>
                  </a:schemeClr>
                </a:solidFill>
                <a:latin typeface="Bookman Old Style" panose="02050604050505020204" pitchFamily="18" charset="0"/>
              </a:rPr>
              <a:t>Variety</a:t>
            </a:r>
          </a:p>
          <a:p>
            <a:pPr marL="342900" indent="-342900">
              <a:lnSpc>
                <a:spcPct val="150000"/>
              </a:lnSpc>
              <a:buFont typeface="+mj-lt"/>
              <a:buAutoNum type="arabicPeriod"/>
            </a:pPr>
            <a:r>
              <a:rPr lang="en-US" sz="2400" b="1" dirty="0">
                <a:solidFill>
                  <a:schemeClr val="accent5">
                    <a:lumMod val="75000"/>
                  </a:schemeClr>
                </a:solidFill>
                <a:latin typeface="Bookman Old Style" panose="02050604050505020204" pitchFamily="18" charset="0"/>
              </a:rPr>
              <a:t>Veracity</a:t>
            </a:r>
          </a:p>
          <a:p>
            <a:pPr marL="342900" indent="-342900">
              <a:lnSpc>
                <a:spcPct val="150000"/>
              </a:lnSpc>
              <a:buFont typeface="+mj-lt"/>
              <a:buAutoNum type="arabicPeriod"/>
            </a:pPr>
            <a:r>
              <a:rPr lang="en-US" sz="2400" b="1" dirty="0">
                <a:solidFill>
                  <a:schemeClr val="accent5">
                    <a:lumMod val="75000"/>
                  </a:schemeClr>
                </a:solidFill>
                <a:latin typeface="Bookman Old Style" panose="02050604050505020204" pitchFamily="18" charset="0"/>
              </a:rPr>
              <a:t>Value</a:t>
            </a:r>
          </a:p>
        </p:txBody>
      </p:sp>
    </p:spTree>
    <p:extLst>
      <p:ext uri="{BB962C8B-B14F-4D97-AF65-F5344CB8AC3E}">
        <p14:creationId xmlns:p14="http://schemas.microsoft.com/office/powerpoint/2010/main" val="2902787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54075"/>
          </a:xfrm>
        </p:spPr>
        <p:txBody>
          <a:bodyPr>
            <a:normAutofit/>
          </a:bodyPr>
          <a:lstStyle/>
          <a:p>
            <a:r>
              <a:rPr lang="en-US" sz="3200" b="1" dirty="0">
                <a:solidFill>
                  <a:schemeClr val="accent2">
                    <a:lumMod val="75000"/>
                  </a:schemeClr>
                </a:solidFill>
                <a:latin typeface="Bookman Old Style" panose="02050604050505020204" pitchFamily="18" charset="0"/>
              </a:rPr>
              <a:t>Types of Big Data</a:t>
            </a:r>
            <a:endParaRPr lang="en-US" sz="3200" dirty="0">
              <a:solidFill>
                <a:schemeClr val="accent2">
                  <a:lumMod val="75000"/>
                </a:schemeClr>
              </a:solidFill>
              <a:latin typeface="Bookman Old Style" panose="02050604050505020204" pitchFamily="18" charset="0"/>
            </a:endParaRPr>
          </a:p>
        </p:txBody>
      </p:sp>
      <p:sp>
        <p:nvSpPr>
          <p:cNvPr id="3" name="Content Placeholder 2"/>
          <p:cNvSpPr>
            <a:spLocks noGrp="1"/>
          </p:cNvSpPr>
          <p:nvPr>
            <p:ph idx="1"/>
          </p:nvPr>
        </p:nvSpPr>
        <p:spPr>
          <a:xfrm>
            <a:off x="838200" y="1361168"/>
            <a:ext cx="10515600" cy="2267404"/>
          </a:xfrm>
        </p:spPr>
        <p:txBody>
          <a:bodyPr/>
          <a:lstStyle/>
          <a:p>
            <a:pPr>
              <a:lnSpc>
                <a:spcPct val="150000"/>
              </a:lnSpc>
            </a:pPr>
            <a:r>
              <a:rPr lang="en-US" b="1" dirty="0">
                <a:solidFill>
                  <a:schemeClr val="accent5">
                    <a:lumMod val="75000"/>
                  </a:schemeClr>
                </a:solidFill>
                <a:latin typeface="Bookman Old Style" panose="02050604050505020204" pitchFamily="18" charset="0"/>
              </a:rPr>
              <a:t>Structured</a:t>
            </a:r>
          </a:p>
          <a:p>
            <a:pPr>
              <a:lnSpc>
                <a:spcPct val="150000"/>
              </a:lnSpc>
            </a:pPr>
            <a:r>
              <a:rPr lang="en-US" b="1" dirty="0">
                <a:solidFill>
                  <a:schemeClr val="accent5">
                    <a:lumMod val="75000"/>
                  </a:schemeClr>
                </a:solidFill>
                <a:latin typeface="Bookman Old Style" panose="02050604050505020204" pitchFamily="18" charset="0"/>
              </a:rPr>
              <a:t>Semi-Structured</a:t>
            </a:r>
          </a:p>
          <a:p>
            <a:pPr>
              <a:lnSpc>
                <a:spcPct val="150000"/>
              </a:lnSpc>
            </a:pPr>
            <a:r>
              <a:rPr lang="en-US" b="1" dirty="0">
                <a:solidFill>
                  <a:schemeClr val="accent5">
                    <a:lumMod val="75000"/>
                  </a:schemeClr>
                </a:solidFill>
                <a:latin typeface="Bookman Old Style" panose="02050604050505020204" pitchFamily="18" charset="0"/>
              </a:rPr>
              <a:t>Unstructured</a:t>
            </a:r>
          </a:p>
          <a:p>
            <a:endParaRPr lang="en-US" dirty="0"/>
          </a:p>
        </p:txBody>
      </p:sp>
      <p:sp>
        <p:nvSpPr>
          <p:cNvPr id="4" name="Date Placeholder 3"/>
          <p:cNvSpPr>
            <a:spLocks noGrp="1"/>
          </p:cNvSpPr>
          <p:nvPr>
            <p:ph type="dt" sz="half" idx="10"/>
          </p:nvPr>
        </p:nvSpPr>
        <p:spPr/>
        <p:txBody>
          <a:bodyPr/>
          <a:lstStyle/>
          <a:p>
            <a:fld id="{D5EC3790-8194-4B8D-892E-46D7300D6FB9}" type="datetime5">
              <a:rPr lang="en-US" smtClean="0"/>
              <a:t>19-Apr-23</a:t>
            </a:fld>
            <a:endParaRPr lang="en-US"/>
          </a:p>
        </p:txBody>
      </p:sp>
      <p:sp>
        <p:nvSpPr>
          <p:cNvPr id="6" name="Slide Number Placeholder 5"/>
          <p:cNvSpPr>
            <a:spLocks noGrp="1"/>
          </p:cNvSpPr>
          <p:nvPr>
            <p:ph type="sldNum" sz="quarter" idx="12"/>
          </p:nvPr>
        </p:nvSpPr>
        <p:spPr/>
        <p:txBody>
          <a:bodyPr/>
          <a:lstStyle/>
          <a:p>
            <a:fld id="{023A7EB1-634D-40FF-A5FE-E680123406B4}" type="slidenum">
              <a:rPr lang="en-US" smtClean="0"/>
              <a:t>6</a:t>
            </a:fld>
            <a:endParaRPr lang="en-US"/>
          </a:p>
        </p:txBody>
      </p:sp>
    </p:spTree>
    <p:extLst>
      <p:ext uri="{BB962C8B-B14F-4D97-AF65-F5344CB8AC3E}">
        <p14:creationId xmlns:p14="http://schemas.microsoft.com/office/powerpoint/2010/main" val="705099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92402"/>
          </a:xfrm>
        </p:spPr>
        <p:txBody>
          <a:bodyPr>
            <a:normAutofit/>
          </a:bodyPr>
          <a:lstStyle/>
          <a:p>
            <a:r>
              <a:rPr lang="en-US" sz="3200" b="1" dirty="0">
                <a:solidFill>
                  <a:schemeClr val="accent2">
                    <a:lumMod val="75000"/>
                  </a:schemeClr>
                </a:solidFill>
                <a:latin typeface="Bookman Old Style" panose="02050604050505020204" pitchFamily="18" charset="0"/>
              </a:rPr>
              <a:t>Big Data Analytics</a:t>
            </a:r>
          </a:p>
        </p:txBody>
      </p:sp>
      <p:sp>
        <p:nvSpPr>
          <p:cNvPr id="3" name="Content Placeholder 2"/>
          <p:cNvSpPr>
            <a:spLocks noGrp="1"/>
          </p:cNvSpPr>
          <p:nvPr>
            <p:ph idx="1"/>
          </p:nvPr>
        </p:nvSpPr>
        <p:spPr>
          <a:xfrm>
            <a:off x="838200" y="1436914"/>
            <a:ext cx="10515600" cy="4740049"/>
          </a:xfrm>
        </p:spPr>
        <p:txBody>
          <a:bodyPr>
            <a:normAutofit/>
          </a:bodyPr>
          <a:lstStyle/>
          <a:p>
            <a:pPr algn="just">
              <a:lnSpc>
                <a:spcPct val="150000"/>
              </a:lnSpc>
            </a:pPr>
            <a:r>
              <a:rPr lang="en-US" sz="2400" b="1" dirty="0">
                <a:solidFill>
                  <a:schemeClr val="accent5">
                    <a:lumMod val="75000"/>
                  </a:schemeClr>
                </a:solidFill>
                <a:latin typeface="Bookman Old Style" panose="02050604050505020204" pitchFamily="18" charset="0"/>
              </a:rPr>
              <a:t>Big Data Analytics is the process of extracting meaningful information from large data sets. </a:t>
            </a:r>
          </a:p>
          <a:p>
            <a:pPr algn="just">
              <a:lnSpc>
                <a:spcPct val="150000"/>
              </a:lnSpc>
            </a:pPr>
            <a:r>
              <a:rPr lang="en-US" sz="2400" b="1" dirty="0">
                <a:solidFill>
                  <a:schemeClr val="accent5">
                    <a:lumMod val="75000"/>
                  </a:schemeClr>
                </a:solidFill>
                <a:latin typeface="Bookman Old Style" panose="02050604050505020204" pitchFamily="18" charset="0"/>
              </a:rPr>
              <a:t>The extracted information can be transformed into usable knowledge. </a:t>
            </a:r>
          </a:p>
        </p:txBody>
      </p:sp>
      <p:sp>
        <p:nvSpPr>
          <p:cNvPr id="4" name="Date Placeholder 3"/>
          <p:cNvSpPr>
            <a:spLocks noGrp="1"/>
          </p:cNvSpPr>
          <p:nvPr>
            <p:ph type="dt" sz="half" idx="10"/>
          </p:nvPr>
        </p:nvSpPr>
        <p:spPr/>
        <p:txBody>
          <a:bodyPr/>
          <a:lstStyle/>
          <a:p>
            <a:fld id="{7FC5B554-1FCB-4524-A1CE-FDA5A04254A4}" type="datetime5">
              <a:rPr lang="en-US" smtClean="0"/>
              <a:t>19-Apr-23</a:t>
            </a:fld>
            <a:endParaRPr lang="en-US"/>
          </a:p>
        </p:txBody>
      </p:sp>
      <p:sp>
        <p:nvSpPr>
          <p:cNvPr id="5" name="Slide Number Placeholder 4"/>
          <p:cNvSpPr>
            <a:spLocks noGrp="1"/>
          </p:cNvSpPr>
          <p:nvPr>
            <p:ph type="sldNum" sz="quarter" idx="12"/>
          </p:nvPr>
        </p:nvSpPr>
        <p:spPr/>
        <p:txBody>
          <a:bodyPr/>
          <a:lstStyle/>
          <a:p>
            <a:fld id="{7B586AAD-FE16-4710-B0E0-3005A0E3FCD1}" type="slidenum">
              <a:rPr lang="en-US" smtClean="0"/>
              <a:t>7</a:t>
            </a:fld>
            <a:endParaRPr lang="en-US"/>
          </a:p>
        </p:txBody>
      </p:sp>
    </p:spTree>
    <p:extLst>
      <p:ext uri="{BB962C8B-B14F-4D97-AF65-F5344CB8AC3E}">
        <p14:creationId xmlns:p14="http://schemas.microsoft.com/office/powerpoint/2010/main" val="2018060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56857"/>
          </a:xfrm>
        </p:spPr>
        <p:txBody>
          <a:bodyPr>
            <a:normAutofit/>
          </a:bodyPr>
          <a:lstStyle/>
          <a:p>
            <a:r>
              <a:rPr lang="en-US" sz="3200" b="1" dirty="0">
                <a:solidFill>
                  <a:schemeClr val="accent2">
                    <a:lumMod val="75000"/>
                  </a:schemeClr>
                </a:solidFill>
                <a:latin typeface="Bookman Old Style" panose="02050604050505020204" pitchFamily="18" charset="0"/>
              </a:rPr>
              <a:t>Traditional Data Analytics Tools </a:t>
            </a:r>
          </a:p>
        </p:txBody>
      </p:sp>
      <p:sp>
        <p:nvSpPr>
          <p:cNvPr id="3" name="Content Placeholder 2"/>
          <p:cNvSpPr>
            <a:spLocks noGrp="1"/>
          </p:cNvSpPr>
          <p:nvPr>
            <p:ph idx="1"/>
          </p:nvPr>
        </p:nvSpPr>
        <p:spPr>
          <a:xfrm>
            <a:off x="838200" y="1321982"/>
            <a:ext cx="10515600" cy="2499632"/>
          </a:xfrm>
        </p:spPr>
        <p:txBody>
          <a:bodyPr>
            <a:normAutofit/>
          </a:bodyPr>
          <a:lstStyle/>
          <a:p>
            <a:pPr marL="0" indent="0" algn="just">
              <a:lnSpc>
                <a:spcPct val="150000"/>
              </a:lnSpc>
              <a:buNone/>
            </a:pPr>
            <a:r>
              <a:rPr lang="en-US" sz="2400" b="1" dirty="0">
                <a:solidFill>
                  <a:schemeClr val="accent5">
                    <a:lumMod val="75000"/>
                  </a:schemeClr>
                </a:solidFill>
                <a:latin typeface="Bookman Old Style" panose="02050604050505020204" pitchFamily="18" charset="0"/>
              </a:rPr>
              <a:t>Traditional data analytics tools seem unable to handle Big Data as data to be handled is very large, changing at a fast pace and characteristically complex by nature.</a:t>
            </a:r>
          </a:p>
        </p:txBody>
      </p:sp>
      <p:sp>
        <p:nvSpPr>
          <p:cNvPr id="4" name="Date Placeholder 3"/>
          <p:cNvSpPr>
            <a:spLocks noGrp="1"/>
          </p:cNvSpPr>
          <p:nvPr>
            <p:ph type="dt" sz="half" idx="10"/>
          </p:nvPr>
        </p:nvSpPr>
        <p:spPr/>
        <p:txBody>
          <a:bodyPr/>
          <a:lstStyle/>
          <a:p>
            <a:fld id="{5301941A-4907-4C30-820B-4F733B003122}" type="datetime5">
              <a:rPr lang="en-US" smtClean="0"/>
              <a:t>19-Apr-23</a:t>
            </a:fld>
            <a:endParaRPr lang="en-US"/>
          </a:p>
        </p:txBody>
      </p:sp>
      <p:sp>
        <p:nvSpPr>
          <p:cNvPr id="5" name="Slide Number Placeholder 4"/>
          <p:cNvSpPr>
            <a:spLocks noGrp="1"/>
          </p:cNvSpPr>
          <p:nvPr>
            <p:ph type="sldNum" sz="quarter" idx="12"/>
          </p:nvPr>
        </p:nvSpPr>
        <p:spPr/>
        <p:txBody>
          <a:bodyPr/>
          <a:lstStyle/>
          <a:p>
            <a:fld id="{7B586AAD-FE16-4710-B0E0-3005A0E3FCD1}" type="slidenum">
              <a:rPr lang="en-US" smtClean="0"/>
              <a:t>8</a:t>
            </a:fld>
            <a:endParaRPr lang="en-US"/>
          </a:p>
        </p:txBody>
      </p:sp>
    </p:spTree>
    <p:extLst>
      <p:ext uri="{BB962C8B-B14F-4D97-AF65-F5344CB8AC3E}">
        <p14:creationId xmlns:p14="http://schemas.microsoft.com/office/powerpoint/2010/main" val="4275687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7178" y="0"/>
            <a:ext cx="10515600" cy="883104"/>
          </a:xfrm>
        </p:spPr>
        <p:txBody>
          <a:bodyPr>
            <a:normAutofit/>
          </a:bodyPr>
          <a:lstStyle/>
          <a:p>
            <a:r>
              <a:rPr lang="en-US" sz="3200" b="1" dirty="0">
                <a:solidFill>
                  <a:schemeClr val="accent2">
                    <a:lumMod val="75000"/>
                  </a:schemeClr>
                </a:solidFill>
                <a:latin typeface="Bookman Old Style" panose="02050604050505020204" pitchFamily="18" charset="0"/>
              </a:rPr>
              <a:t>					Hadoop</a:t>
            </a:r>
          </a:p>
        </p:txBody>
      </p:sp>
      <p:sp>
        <p:nvSpPr>
          <p:cNvPr id="3" name="Content Placeholder 2"/>
          <p:cNvSpPr>
            <a:spLocks noGrp="1"/>
          </p:cNvSpPr>
          <p:nvPr>
            <p:ph idx="1"/>
          </p:nvPr>
        </p:nvSpPr>
        <p:spPr>
          <a:xfrm>
            <a:off x="33549" y="870893"/>
            <a:ext cx="11904567" cy="8859543"/>
          </a:xfrm>
        </p:spPr>
        <p:txBody>
          <a:bodyPr>
            <a:normAutofit/>
          </a:bodyPr>
          <a:lstStyle/>
          <a:p>
            <a:pPr algn="just">
              <a:lnSpc>
                <a:spcPct val="150000"/>
              </a:lnSpc>
            </a:pPr>
            <a:r>
              <a:rPr lang="en-US" sz="2000" b="1" dirty="0">
                <a:solidFill>
                  <a:schemeClr val="accent5">
                    <a:lumMod val="75000"/>
                  </a:schemeClr>
                </a:solidFill>
                <a:latin typeface="Bookman Old Style" panose="02050604050505020204" pitchFamily="18" charset="0"/>
              </a:rPr>
              <a:t>Hadoop is the most popular and powerful distributed computing framework. </a:t>
            </a:r>
          </a:p>
          <a:p>
            <a:pPr algn="just">
              <a:lnSpc>
                <a:spcPct val="150000"/>
              </a:lnSpc>
            </a:pPr>
            <a:r>
              <a:rPr lang="en-US" sz="2000" b="1" dirty="0">
                <a:solidFill>
                  <a:schemeClr val="accent5">
                    <a:lumMod val="75000"/>
                  </a:schemeClr>
                </a:solidFill>
                <a:latin typeface="Bookman Old Style" panose="02050604050505020204" pitchFamily="18" charset="0"/>
              </a:rPr>
              <a:t>It has the potential to capture, store, process and analyze huge amount of data. </a:t>
            </a:r>
          </a:p>
        </p:txBody>
      </p:sp>
      <p:sp>
        <p:nvSpPr>
          <p:cNvPr id="4" name="Date Placeholder 3"/>
          <p:cNvSpPr>
            <a:spLocks noGrp="1"/>
          </p:cNvSpPr>
          <p:nvPr>
            <p:ph type="dt" sz="half" idx="10"/>
          </p:nvPr>
        </p:nvSpPr>
        <p:spPr/>
        <p:txBody>
          <a:bodyPr/>
          <a:lstStyle/>
          <a:p>
            <a:fld id="{67DC8245-1B02-4619-8481-40400A39F2AD}" type="datetime5">
              <a:rPr lang="en-US" smtClean="0"/>
              <a:t>19-Apr-23</a:t>
            </a:fld>
            <a:endParaRPr lang="en-US"/>
          </a:p>
        </p:txBody>
      </p:sp>
      <p:sp>
        <p:nvSpPr>
          <p:cNvPr id="5" name="Slide Number Placeholder 4"/>
          <p:cNvSpPr>
            <a:spLocks noGrp="1"/>
          </p:cNvSpPr>
          <p:nvPr>
            <p:ph type="sldNum" sz="quarter" idx="12"/>
          </p:nvPr>
        </p:nvSpPr>
        <p:spPr/>
        <p:txBody>
          <a:bodyPr/>
          <a:lstStyle/>
          <a:p>
            <a:fld id="{7B586AAD-FE16-4710-B0E0-3005A0E3FCD1}" type="slidenum">
              <a:rPr lang="en-US" smtClean="0"/>
              <a:t>9</a:t>
            </a:fld>
            <a:endParaRPr lang="en-US"/>
          </a:p>
        </p:txBody>
      </p:sp>
      <p:pic>
        <p:nvPicPr>
          <p:cNvPr id="1026" name="Picture 2" descr="Hadoop Architecture Oveview">
            <a:extLst>
              <a:ext uri="{FF2B5EF4-FFF2-40B4-BE49-F238E27FC236}">
                <a16:creationId xmlns:a16="http://schemas.microsoft.com/office/drawing/2014/main" id="{80B239CF-6D01-40DC-9771-949030CAEF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6978" y="1985962"/>
            <a:ext cx="5271911" cy="4370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702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356</TotalTime>
  <Words>2200</Words>
  <Application>Microsoft Office PowerPoint</Application>
  <PresentationFormat>Widescreen</PresentationFormat>
  <Paragraphs>208</Paragraphs>
  <Slides>40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40</vt:i4>
      </vt:variant>
    </vt:vector>
  </HeadingPairs>
  <TitlesOfParts>
    <vt:vector size="51" baseType="lpstr">
      <vt:lpstr>Arial</vt:lpstr>
      <vt:lpstr>Bookman Old Style</vt:lpstr>
      <vt:lpstr>Calibri</vt:lpstr>
      <vt:lpstr>Calibri Light</vt:lpstr>
      <vt:lpstr>Georgia</vt:lpstr>
      <vt:lpstr>Google Sans</vt:lpstr>
      <vt:lpstr>inherit</vt:lpstr>
      <vt:lpstr>Nunito</vt:lpstr>
      <vt:lpstr>StarSymbol</vt:lpstr>
      <vt:lpstr>Times New Roman</vt:lpstr>
      <vt:lpstr>Office Theme</vt:lpstr>
      <vt:lpstr>Data Science – Unit 3</vt:lpstr>
      <vt:lpstr>Big Data</vt:lpstr>
      <vt:lpstr>PowerPoint Presentation</vt:lpstr>
      <vt:lpstr>PowerPoint Presentation</vt:lpstr>
      <vt:lpstr> Big Data Characteristics</vt:lpstr>
      <vt:lpstr>Types of Big Data</vt:lpstr>
      <vt:lpstr>Big Data Analytics</vt:lpstr>
      <vt:lpstr>Traditional Data Analytics Tools </vt:lpstr>
      <vt:lpstr>     Hadoop</vt:lpstr>
      <vt:lpstr>    Hadoop</vt:lpstr>
      <vt:lpstr>     Hadoop</vt:lpstr>
      <vt:lpstr>     Hadoop</vt:lpstr>
      <vt:lpstr>PowerPoint Presentation</vt:lpstr>
      <vt:lpstr>PowerPoint Presentation</vt:lpstr>
      <vt:lpstr>PowerPoint Presentation</vt:lpstr>
      <vt:lpstr>PowerPoint Presentation</vt:lpstr>
      <vt:lpstr>Key distinctions of Hadoop are</vt:lpstr>
      <vt:lpstr>….. Next level Hadoop …… Apache Spark </vt:lpstr>
      <vt:lpstr>….. Next level Hadoop …… Apache Spark </vt:lpstr>
      <vt:lpstr>Data Science</vt:lpstr>
      <vt:lpstr>PowerPoint Presentation</vt:lpstr>
      <vt:lpstr>PowerPoint Presentation</vt:lpstr>
      <vt:lpstr>In short, we can say that data science is all about:</vt:lpstr>
      <vt:lpstr>Data Science Process</vt:lpstr>
      <vt:lpstr>Step 1. Ask Questions to Frame the Business Problem</vt:lpstr>
      <vt:lpstr>PowerPoint Presentation</vt:lpstr>
      <vt:lpstr>Step 2. Get Relevant Data for Analysis of the Problem</vt:lpstr>
      <vt:lpstr>Step 3. Explore the Data to Make Error Corrections</vt:lpstr>
      <vt:lpstr>PowerPoint Presentation</vt:lpstr>
      <vt:lpstr>Step 4. Model the Data for In-depth Analysis</vt:lpstr>
      <vt:lpstr>Step 5. Communicate the Results of the Analysis</vt:lpstr>
      <vt:lpstr>Business Intelligence:</vt:lpstr>
      <vt:lpstr>PowerPoint Presentation</vt:lpstr>
      <vt:lpstr>PowerPoint Presentation</vt:lpstr>
      <vt:lpstr>Roles &amp; Responsibilities of a Data Scientist</vt:lpstr>
      <vt:lpstr>Roles &amp; Responsibilities of a Data Scientist</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Guru Prasad</dc:creator>
  <cp:lastModifiedBy>Jay Bhatnagar</cp:lastModifiedBy>
  <cp:revision>35</cp:revision>
  <dcterms:created xsi:type="dcterms:W3CDTF">2022-04-05T06:13:16Z</dcterms:created>
  <dcterms:modified xsi:type="dcterms:W3CDTF">2023-04-19T05:03:47Z</dcterms:modified>
</cp:coreProperties>
</file>