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5"/>
  </p:notesMasterIdLst>
  <p:sldIdLst>
    <p:sldId id="257" r:id="rId2"/>
    <p:sldId id="272" r:id="rId3"/>
    <p:sldId id="287" r:id="rId4"/>
    <p:sldId id="285" r:id="rId5"/>
    <p:sldId id="286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9" r:id="rId32"/>
    <p:sldId id="290" r:id="rId33"/>
    <p:sldId id="291" r:id="rId34"/>
    <p:sldId id="292" r:id="rId35"/>
    <p:sldId id="293" r:id="rId36"/>
    <p:sldId id="306" r:id="rId37"/>
    <p:sldId id="307" r:id="rId38"/>
    <p:sldId id="305" r:id="rId39"/>
    <p:sldId id="304" r:id="rId40"/>
    <p:sldId id="294" r:id="rId41"/>
    <p:sldId id="296" r:id="rId42"/>
    <p:sldId id="297" r:id="rId43"/>
    <p:sldId id="298" r:id="rId44"/>
    <p:sldId id="299" r:id="rId45"/>
    <p:sldId id="295" r:id="rId46"/>
    <p:sldId id="300" r:id="rId47"/>
    <p:sldId id="301" r:id="rId48"/>
    <p:sldId id="302" r:id="rId49"/>
    <p:sldId id="308" r:id="rId50"/>
    <p:sldId id="309" r:id="rId51"/>
    <p:sldId id="310" r:id="rId52"/>
    <p:sldId id="312" r:id="rId53"/>
    <p:sldId id="311" r:id="rId54"/>
    <p:sldId id="313" r:id="rId55"/>
    <p:sldId id="314" r:id="rId56"/>
    <p:sldId id="315" r:id="rId57"/>
    <p:sldId id="316" r:id="rId58"/>
    <p:sldId id="317" r:id="rId59"/>
    <p:sldId id="318" r:id="rId60"/>
    <p:sldId id="320" r:id="rId61"/>
    <p:sldId id="321" r:id="rId62"/>
    <p:sldId id="322" r:id="rId63"/>
    <p:sldId id="319" r:id="rId64"/>
    <p:sldId id="324" r:id="rId65"/>
    <p:sldId id="323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4" r:id="rId74"/>
    <p:sldId id="332" r:id="rId75"/>
    <p:sldId id="333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5" r:id="rId86"/>
    <p:sldId id="344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63" r:id="rId100"/>
    <p:sldId id="358" r:id="rId101"/>
    <p:sldId id="360" r:id="rId102"/>
    <p:sldId id="359" r:id="rId103"/>
    <p:sldId id="362" r:id="rId104"/>
    <p:sldId id="361" r:id="rId105"/>
    <p:sldId id="364" r:id="rId106"/>
    <p:sldId id="365" r:id="rId107"/>
    <p:sldId id="369" r:id="rId108"/>
    <p:sldId id="370" r:id="rId109"/>
    <p:sldId id="366" r:id="rId110"/>
    <p:sldId id="367" r:id="rId111"/>
    <p:sldId id="368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93" r:id="rId121"/>
    <p:sldId id="392" r:id="rId122"/>
    <p:sldId id="379" r:id="rId123"/>
    <p:sldId id="387" r:id="rId124"/>
    <p:sldId id="388" r:id="rId125"/>
    <p:sldId id="389" r:id="rId126"/>
    <p:sldId id="390" r:id="rId127"/>
    <p:sldId id="391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5" r:id="rId143"/>
    <p:sldId id="406" r:id="rId144"/>
    <p:sldId id="407" r:id="rId145"/>
    <p:sldId id="408" r:id="rId146"/>
    <p:sldId id="409" r:id="rId147"/>
    <p:sldId id="401" r:id="rId148"/>
    <p:sldId id="404" r:id="rId149"/>
    <p:sldId id="402" r:id="rId150"/>
    <p:sldId id="403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notesMaster" Target="notesMasters/notesMaster1.xml"/><Relationship Id="rId166" Type="http://schemas.openxmlformats.org/officeDocument/2006/relationships/printerSettings" Target="printerSettings/printerSettings1.bin"/><Relationship Id="rId167" Type="http://schemas.openxmlformats.org/officeDocument/2006/relationships/presProps" Target="presProps.xml"/><Relationship Id="rId168" Type="http://schemas.openxmlformats.org/officeDocument/2006/relationships/viewProps" Target="viewProps.xml"/><Relationship Id="rId16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8808-D104-DA40-A120-631FCFF6119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F8973-3206-9249-B0B5-A921D5DDF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119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129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139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159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160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161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162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163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39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49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59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91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92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93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Easily create web apps with customizable</a:t>
            </a:r>
            <a:r>
              <a:rPr lang="en-US" baseline="0" dirty="0" smtClean="0">
                <a:latin typeface="Calibri" charset="0"/>
              </a:rPr>
              <a:t> schema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Use as a caching layer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Store binary files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95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1BF56-AC21-8546-A59E-0A6CADED13BA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99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6983F-4D25-A643-9C18-828677D573D1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BDD0-F164-CB4D-8065-10481EAC2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E327-8F41-C149-9FF4-CBDF4772FD37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3815-D218-4341-A7F2-9B08A82FA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C0230-7D85-6F48-AB4D-19DBED808CBE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FCF6F-C68B-E042-B2B7-DE64D158A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32CD2-6D38-7D45-81A1-6CEFF6E46F28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A990-2044-6246-9674-77FB1995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22ED-0677-EA46-A24B-A809BDFC527B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5F14-4179-BA43-AF54-94E5B1A77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79E13-595F-AC4C-83EE-7362E5EF8868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CD14B-45C4-D148-8E09-2F4399245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EDB5F-F2E4-6F49-91C4-AD1527DE3A6C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04368-D4DB-DD40-8A73-4B49FC151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B03E8-9098-4D48-AFBA-F4A9ED6D9C78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4254A-F270-D448-9398-B015B20E3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5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550F1-CA02-394F-A2DC-8F0C236C4AD2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4CF39-8E55-A046-98CD-FC4452A2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703C-4A22-6B41-B047-9DDA472BD855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90D75-D497-9041-9A63-A5E7A2F6C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B0BA3-149F-C444-B3AC-CE2FF53D1C18}" type="datetimeFigureOut">
              <a:rPr lang="en-US"/>
              <a:pPr>
                <a:defRPr/>
              </a:pPr>
              <a:t>8/12/14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D99AE-534A-D84B-9BAA-21666930C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DECCCC-C52C-3249-9F29-504A9B6CD543}" type="datetimeFigureOut">
              <a:rPr lang="en-US"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8/12/14</a:t>
            </a:fld>
            <a:endParaRPr lang="en-US"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92EC652-58F8-7C45-AB0C-94A2C3A41A78}" type="slidenum">
              <a:rPr lang="en-US"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node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npm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localhost:3000/users/" TargetMode="External"/><Relationship Id="rId5" Type="http://schemas.openxmlformats.org/officeDocument/2006/relationships/hyperlink" Target="http://localhost:3000/users/abc" TargetMode="External"/><Relationship Id="rId6" Type="http://schemas.openxmlformats.org/officeDocument/2006/relationships/hyperlink" Target="http://localhost:3000/users/12" TargetMode="External"/><Relationship Id="rId7" Type="http://schemas.openxmlformats.org/officeDocument/2006/relationships/hyperlink" Target="http://localhost:3000/users/m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33485" y="76200"/>
            <a:ext cx="1981200" cy="273050"/>
          </a:xfrm>
        </p:spPr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Intro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6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Node.Js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stack</a:t>
            </a:r>
          </a:p>
          <a:p>
            <a:pPr marL="0" indent="0">
              <a:buNone/>
            </a:pPr>
            <a:r>
              <a:rPr lang="en-US" dirty="0" smtClean="0"/>
              <a:t>Modules</a:t>
            </a:r>
          </a:p>
          <a:p>
            <a:pPr marL="0" indent="0">
              <a:buNone/>
            </a:pPr>
            <a:r>
              <a:rPr lang="en-US" dirty="0" smtClean="0"/>
              <a:t>Packages</a:t>
            </a:r>
          </a:p>
          <a:p>
            <a:pPr marL="0" indent="0">
              <a:buNone/>
            </a:pPr>
            <a:r>
              <a:rPr lang="en-US" dirty="0" smtClean="0"/>
              <a:t>Libraries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Objects/Classes</a:t>
            </a:r>
          </a:p>
          <a:p>
            <a:pPr>
              <a:buFontTx/>
              <a:buChar char="-"/>
            </a:pPr>
            <a:r>
              <a:rPr lang="en-US" dirty="0" smtClean="0"/>
              <a:t>Functions</a:t>
            </a:r>
          </a:p>
          <a:p>
            <a:pPr>
              <a:buFontTx/>
              <a:buChar char="-"/>
            </a:pPr>
            <a:r>
              <a:rPr lang="en-US" dirty="0" smtClean="0"/>
              <a:t>Variables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72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404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Insert Data in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9 at 8.44.05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08" b="-118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64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404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Insert Data in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9 at 9.00.28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1" b="-3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807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Query Data from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9 at 8.43.38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" b="-3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777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Query Data from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9 at 9.02.11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33" b="-80333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5331319" y="5096063"/>
            <a:ext cx="335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 in SQL Format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9677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Query Data from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9 at 9.01.45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396" b="-10939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4901764" y="5096063"/>
            <a:ext cx="3785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 in </a:t>
            </a:r>
            <a:r>
              <a:rPr lang="en-US" sz="2800" b="1" dirty="0" err="1" smtClean="0"/>
              <a:t>NoSQL</a:t>
            </a:r>
            <a:r>
              <a:rPr lang="en-US" sz="2800" b="1" dirty="0" smtClean="0"/>
              <a:t> Format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4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Update Query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764" y="5096063"/>
            <a:ext cx="3785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 in </a:t>
            </a:r>
            <a:r>
              <a:rPr lang="en-US" sz="2800" b="1" dirty="0" err="1" smtClean="0"/>
              <a:t>NoSQL</a:t>
            </a:r>
            <a:r>
              <a:rPr lang="en-US" sz="2800" b="1" dirty="0" smtClean="0"/>
              <a:t> Format</a:t>
            </a:r>
            <a:endParaRPr lang="en-US" sz="2800" b="1" dirty="0"/>
          </a:p>
        </p:txBody>
      </p:sp>
      <p:pic>
        <p:nvPicPr>
          <p:cNvPr id="5" name="Content Placeholder 4" descr="Screen Shot 2014-07-30 at 7.09.20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251" b="-1062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0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Update Query on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764" y="5096063"/>
            <a:ext cx="3785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 in </a:t>
            </a:r>
            <a:r>
              <a:rPr lang="en-US" sz="2800" b="1" dirty="0" err="1" smtClean="0"/>
              <a:t>NoSQL</a:t>
            </a:r>
            <a:r>
              <a:rPr lang="en-US" sz="2800" b="1" dirty="0" smtClean="0"/>
              <a:t> Format</a:t>
            </a:r>
            <a:endParaRPr lang="en-US" sz="2800" b="1" dirty="0"/>
          </a:p>
        </p:txBody>
      </p:sp>
      <p:pic>
        <p:nvPicPr>
          <p:cNvPr id="5" name="Content Placeholder 4" descr="Screen Shot 2014-07-30 at 7.09.12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357" b="-5835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604050" y="5793093"/>
            <a:ext cx="74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behavior: Update only modified single record unless multi is set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Update Query on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30 at 7.36.28 A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81" t="-14450" r="-27502" b="-226846"/>
          <a:stretch/>
        </p:blipFill>
        <p:spPr>
          <a:xfrm>
            <a:off x="457200" y="1662160"/>
            <a:ext cx="8229600" cy="4756150"/>
          </a:xfrm>
        </p:spPr>
      </p:pic>
      <p:pic>
        <p:nvPicPr>
          <p:cNvPr id="9" name="Picture 8" descr="Screen Shot 2014-07-30 at 7.36.3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62" y="3640346"/>
            <a:ext cx="5111783" cy="20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Update Query on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30 at 7.41.00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437" b="-51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570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Delete Query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764" y="5096063"/>
            <a:ext cx="3785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 in </a:t>
            </a:r>
            <a:r>
              <a:rPr lang="en-US" sz="2800" b="1" dirty="0" err="1" smtClean="0"/>
              <a:t>NoSQL</a:t>
            </a:r>
            <a:r>
              <a:rPr lang="en-US" sz="2800" b="1" dirty="0" smtClean="0"/>
              <a:t> Format</a:t>
            </a:r>
            <a:endParaRPr lang="en-US" sz="2800" b="1" dirty="0"/>
          </a:p>
        </p:txBody>
      </p:sp>
      <p:pic>
        <p:nvPicPr>
          <p:cNvPr id="4" name="Content Placeholder 3" descr="Screen Shot 2014-07-30 at 7.11.41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488" b="-1204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525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i="1" dirty="0" smtClean="0"/>
              <a:t>Download </a:t>
            </a:r>
            <a:r>
              <a:rPr lang="en-US" i="1" dirty="0"/>
              <a:t>from </a:t>
            </a:r>
            <a:r>
              <a:rPr lang="en-US" i="1" dirty="0" smtClean="0">
                <a:hlinkClick r:id="rId4"/>
              </a:rPr>
              <a:t>http://nodejs.org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Using </a:t>
            </a:r>
            <a:r>
              <a:rPr lang="en-US" dirty="0"/>
              <a:t>precompiled </a:t>
            </a:r>
            <a:r>
              <a:rPr lang="en-US" dirty="0" smtClean="0"/>
              <a:t>install binary set</a:t>
            </a:r>
            <a:endParaRPr lang="en-US" dirty="0"/>
          </a:p>
          <a:p>
            <a:r>
              <a:rPr lang="en-US" dirty="0" smtClean="0"/>
              <a:t>Easy</a:t>
            </a:r>
            <a:r>
              <a:rPr lang="en-US" dirty="0"/>
              <a:t>: wizard based installation</a:t>
            </a:r>
          </a:p>
          <a:p>
            <a:r>
              <a:rPr lang="en-US" dirty="0" smtClean="0"/>
              <a:t>Automatic</a:t>
            </a:r>
            <a:r>
              <a:rPr lang="en-US" dirty="0"/>
              <a:t>: configures environment for you.</a:t>
            </a:r>
          </a:p>
          <a:p>
            <a:r>
              <a:rPr lang="en-US" dirty="0" smtClean="0"/>
              <a:t>Installs </a:t>
            </a:r>
            <a:r>
              <a:rPr lang="en-US" dirty="0"/>
              <a:t>the version downloaded.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71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Delete Query on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764" y="5096063"/>
            <a:ext cx="3785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 in </a:t>
            </a:r>
            <a:r>
              <a:rPr lang="en-US" sz="2800" b="1" dirty="0" err="1" smtClean="0"/>
              <a:t>NoSQL</a:t>
            </a:r>
            <a:r>
              <a:rPr lang="en-US" sz="2800" b="1" dirty="0" smtClean="0"/>
              <a:t> Format</a:t>
            </a:r>
            <a:endParaRPr lang="en-US" sz="2800" b="1" dirty="0"/>
          </a:p>
        </p:txBody>
      </p:sp>
      <p:pic>
        <p:nvPicPr>
          <p:cNvPr id="4" name="Content Placeholder 3" descr="Screen Shot 2014-07-30 at 7.11.48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67" b="-93267"/>
          <a:stretch>
            <a:fillRect/>
          </a:stretch>
        </p:blipFill>
        <p:spPr>
          <a:xfrm>
            <a:off x="457200" y="1600200"/>
            <a:ext cx="8229600" cy="4177404"/>
          </a:xfrm>
        </p:spPr>
      </p:pic>
      <p:sp>
        <p:nvSpPr>
          <p:cNvPr id="10" name="TextBox 9"/>
          <p:cNvSpPr txBox="1"/>
          <p:nvPr/>
        </p:nvSpPr>
        <p:spPr>
          <a:xfrm>
            <a:off x="604050" y="5793093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behavior: Remove method deletes all matching records </a:t>
            </a:r>
          </a:p>
          <a:p>
            <a:r>
              <a:rPr lang="en-US" dirty="0" smtClean="0"/>
              <a:t>unless flag is set to delete a single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0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Delete Query on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764" y="5096063"/>
            <a:ext cx="3785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Syntax in </a:t>
            </a:r>
            <a:r>
              <a:rPr lang="en-US" sz="2800" b="1" dirty="0" err="1" smtClean="0"/>
              <a:t>NoSQL</a:t>
            </a:r>
            <a:r>
              <a:rPr lang="en-US" sz="2800" b="1" dirty="0" smtClean="0"/>
              <a:t> Format</a:t>
            </a:r>
            <a:endParaRPr lang="en-US" sz="2800" b="1" dirty="0"/>
          </a:p>
        </p:txBody>
      </p:sp>
      <p:pic>
        <p:nvPicPr>
          <p:cNvPr id="4" name="Content Placeholder 3" descr="Screen Shot 2014-07-30 at 7.11.48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67" b="-93267"/>
          <a:stretch>
            <a:fillRect/>
          </a:stretch>
        </p:blipFill>
        <p:spPr>
          <a:xfrm>
            <a:off x="457200" y="1600200"/>
            <a:ext cx="8229600" cy="4177404"/>
          </a:xfrm>
        </p:spPr>
      </p:pic>
      <p:pic>
        <p:nvPicPr>
          <p:cNvPr id="2" name="Picture 1" descr="Screen Shot 2014-07-30 at 7.15.4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2" y="5777604"/>
            <a:ext cx="8016704" cy="5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8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Operators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operator</a:t>
            </a:r>
          </a:p>
          <a:p>
            <a:r>
              <a:rPr lang="en-US" sz="2000" dirty="0" smtClean="0">
                <a:latin typeface="Courier"/>
                <a:cs typeface="Courier"/>
              </a:rPr>
              <a:t>find</a:t>
            </a:r>
            <a:r>
              <a:rPr lang="en-US" sz="2000" dirty="0">
                <a:latin typeface="Courier"/>
                <a:cs typeface="Courier"/>
              </a:rPr>
              <a:t>({field1:"some value",field2:"some value"}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7" name="Picture 6" descr="Screen Shot 2014-07-30 at 7.49.5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1" y="3124200"/>
            <a:ext cx="7682276" cy="10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Operators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operator</a:t>
            </a:r>
          </a:p>
          <a:p>
            <a:r>
              <a:rPr lang="en-US" sz="2000" dirty="0">
                <a:latin typeface="Courier"/>
                <a:cs typeface="Courier"/>
              </a:rPr>
              <a:t>find ({ $or: [ </a:t>
            </a:r>
            <a:r>
              <a:rPr lang="en-US" sz="2000" dirty="0" smtClean="0">
                <a:latin typeface="Courier"/>
                <a:cs typeface="Courier"/>
              </a:rPr>
              <a:t>set1,set2,set3 </a:t>
            </a:r>
            <a:r>
              <a:rPr lang="en-US" sz="2000" dirty="0">
                <a:latin typeface="Courier"/>
                <a:cs typeface="Courier"/>
              </a:rPr>
              <a:t>] } )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find </a:t>
            </a:r>
            <a:r>
              <a:rPr lang="en-US" sz="2000" dirty="0">
                <a:latin typeface="Courier"/>
                <a:cs typeface="Courier"/>
              </a:rPr>
              <a:t>({ $or: [ {field1:"some value"},{field2:"some value"} ] } )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2" name="Picture 1" descr="Screen Shot 2014-07-30 at 7.51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08775"/>
            <a:ext cx="8229599" cy="20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4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Operators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Mix of AND and OR operator in single query</a:t>
            </a:r>
          </a:p>
          <a:p>
            <a:pPr marL="0" indent="0">
              <a:buNone/>
            </a:pPr>
            <a:endParaRPr lang="en-US" dirty="0"/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 descr="Screen Shot 2014-07-30 at 7.52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712881"/>
            <a:ext cx="8653642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1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Operators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NOT operator</a:t>
            </a:r>
          </a:p>
          <a:p>
            <a:r>
              <a:rPr lang="en-US" sz="2000" dirty="0" smtClean="0">
                <a:latin typeface="Courier"/>
                <a:cs typeface="Courier"/>
              </a:rPr>
              <a:t>find</a:t>
            </a:r>
            <a:r>
              <a:rPr lang="en-US" sz="2000" dirty="0">
                <a:latin typeface="Courier"/>
                <a:cs typeface="Courier"/>
              </a:rPr>
              <a:t>( {field1:{$ne: "some value"}} 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&gt; operator</a:t>
            </a:r>
          </a:p>
          <a:p>
            <a:r>
              <a:rPr lang="en-US" sz="2000" dirty="0">
                <a:latin typeface="Courier"/>
                <a:cs typeface="Courier"/>
              </a:rPr>
              <a:t>find( {field: {$</a:t>
            </a:r>
            <a:r>
              <a:rPr lang="en-US" sz="2000" dirty="0" err="1">
                <a:latin typeface="Courier"/>
                <a:cs typeface="Courier"/>
              </a:rPr>
              <a:t>gt</a:t>
            </a:r>
            <a:r>
              <a:rPr lang="en-US" sz="2000" dirty="0">
                <a:latin typeface="Courier"/>
                <a:cs typeface="Courier"/>
              </a:rPr>
              <a:t>: value} 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&lt; operator</a:t>
            </a:r>
          </a:p>
          <a:p>
            <a:r>
              <a:rPr lang="en-US" sz="2000" dirty="0">
                <a:latin typeface="Courier"/>
                <a:cs typeface="Courier"/>
              </a:rPr>
              <a:t>find( {field: {$</a:t>
            </a:r>
            <a:r>
              <a:rPr lang="en-US" sz="2000" dirty="0" err="1">
                <a:latin typeface="Courier"/>
                <a:cs typeface="Courier"/>
              </a:rPr>
              <a:t>lt</a:t>
            </a:r>
            <a:r>
              <a:rPr lang="en-US" sz="2000" dirty="0">
                <a:latin typeface="Courier"/>
                <a:cs typeface="Courier"/>
              </a:rPr>
              <a:t>: value} )</a:t>
            </a:r>
          </a:p>
        </p:txBody>
      </p:sp>
    </p:spTree>
    <p:extLst>
      <p:ext uri="{BB962C8B-B14F-4D97-AF65-F5344CB8AC3E}">
        <p14:creationId xmlns:p14="http://schemas.microsoft.com/office/powerpoint/2010/main" val="219810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Operators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&lt;= operator</a:t>
            </a:r>
          </a:p>
          <a:p>
            <a:r>
              <a:rPr lang="en-US" sz="2000" dirty="0">
                <a:latin typeface="Courier"/>
                <a:cs typeface="Courier"/>
              </a:rPr>
              <a:t>find( {field: {$</a:t>
            </a:r>
            <a:r>
              <a:rPr lang="en-US" sz="2000" dirty="0" err="1">
                <a:latin typeface="Courier"/>
                <a:cs typeface="Courier"/>
              </a:rPr>
              <a:t>lte</a:t>
            </a:r>
            <a:r>
              <a:rPr lang="en-US" sz="2000" dirty="0">
                <a:latin typeface="Courier"/>
                <a:cs typeface="Courier"/>
              </a:rPr>
              <a:t>: value} 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&gt;= operator</a:t>
            </a:r>
          </a:p>
          <a:p>
            <a:r>
              <a:rPr lang="en-US" sz="2000" dirty="0">
                <a:latin typeface="Courier"/>
                <a:cs typeface="Courier"/>
              </a:rPr>
              <a:t>find( {field: {$</a:t>
            </a:r>
            <a:r>
              <a:rPr lang="en-US" sz="2000" dirty="0" err="1">
                <a:latin typeface="Courier"/>
                <a:cs typeface="Courier"/>
              </a:rPr>
              <a:t>gte</a:t>
            </a:r>
            <a:r>
              <a:rPr lang="en-US" sz="2000" dirty="0">
                <a:latin typeface="Courier"/>
                <a:cs typeface="Courier"/>
              </a:rPr>
              <a:t>: value} 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LIKE Operator</a:t>
            </a:r>
          </a:p>
          <a:p>
            <a:r>
              <a:rPr lang="en-US" sz="2000" dirty="0">
                <a:latin typeface="Courier"/>
                <a:cs typeface="Courier"/>
              </a:rPr>
              <a:t>find( {field: </a:t>
            </a:r>
            <a:r>
              <a:rPr lang="en-US" sz="2000" dirty="0" smtClean="0">
                <a:latin typeface="Courier"/>
                <a:cs typeface="Courier"/>
              </a:rPr>
              <a:t>/regex pattern/</a:t>
            </a:r>
            <a:r>
              <a:rPr lang="en-US" sz="2000" dirty="0">
                <a:latin typeface="Courier"/>
                <a:cs typeface="Courier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23587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Auto Increment Field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No default behavior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Need to write custom method for same in DB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2" name="Picture 1" descr="Screen Shot 2014-07-30 at 8.01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35" y="2910206"/>
            <a:ext cx="4662026" cy="29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Auto Increment Field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30 at 8.01.50 A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4" r="-6917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43972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Auto Increment Field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30 at 8.02.01 A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19" r="-12409"/>
          <a:stretch/>
        </p:blipFill>
        <p:spPr/>
      </p:pic>
    </p:spTree>
    <p:extLst>
      <p:ext uri="{BB962C8B-B14F-4D97-AF65-F5344CB8AC3E}">
        <p14:creationId xmlns:p14="http://schemas.microsoft.com/office/powerpoint/2010/main" val="413321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Disadvantages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Update/Upgrade </a:t>
            </a:r>
            <a:r>
              <a:rPr lang="en-US" dirty="0"/>
              <a:t>requires reinstallation.</a:t>
            </a:r>
          </a:p>
          <a:p>
            <a:r>
              <a:rPr lang="en-US" dirty="0" smtClean="0"/>
              <a:t>Diff </a:t>
            </a:r>
            <a:r>
              <a:rPr lang="en-US" dirty="0"/>
              <a:t>version requires reinstallation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Removing previous version</a:t>
            </a:r>
            <a:endParaRPr lang="en-US" dirty="0"/>
          </a:p>
          <a:p>
            <a:r>
              <a:rPr lang="en-US" dirty="0" smtClean="0"/>
              <a:t>Difficult </a:t>
            </a:r>
            <a:r>
              <a:rPr lang="en-US" dirty="0"/>
              <a:t>to manage multiple versions for testing.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2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Get Data from DB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04 at 9.24.17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1" r="-21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101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– Get Data from DB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04 at 9.22.23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87" r="-224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147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smtClean="0"/>
              <a:t>Express – Session Management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stored in-memory</a:t>
            </a:r>
          </a:p>
          <a:p>
            <a:r>
              <a:rPr lang="en-US" dirty="0" smtClean="0"/>
              <a:t>Can’t be shared by multiple processes</a:t>
            </a:r>
          </a:p>
          <a:p>
            <a:r>
              <a:rPr lang="en-US" dirty="0" smtClean="0"/>
              <a:t>Sessions are destroyed on server restart</a:t>
            </a:r>
          </a:p>
          <a:p>
            <a:r>
              <a:rPr lang="en-US" dirty="0" smtClean="0"/>
              <a:t>Limited amount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smtClean="0"/>
              <a:t>Express – Basic Session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04 at 9.02.23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86" r="-49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47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Basic Session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04 at 9.02.51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82" b="-9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070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Basic Session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04 at 9.03.1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875" b="-202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05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Basic Session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04 at 9.04.03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665" b="-86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251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Basic Session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04 at 9.04.31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387" b="-130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299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smtClean="0"/>
              <a:t>Express – Session Management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centrally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connect-mongo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9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smtClean="0"/>
              <a:t>Express – Passport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authentication</a:t>
            </a:r>
          </a:p>
          <a:p>
            <a:r>
              <a:rPr lang="en-US" dirty="0" smtClean="0"/>
              <a:t>Facebook authentication</a:t>
            </a:r>
          </a:p>
          <a:p>
            <a:r>
              <a:rPr lang="en-US" dirty="0" smtClean="0"/>
              <a:t>Requires 2 packages</a:t>
            </a:r>
          </a:p>
          <a:p>
            <a:pPr lvl="1"/>
            <a:r>
              <a:rPr lang="en-US" dirty="0" smtClean="0"/>
              <a:t>passport</a:t>
            </a:r>
          </a:p>
          <a:p>
            <a:pPr lvl="1"/>
            <a:r>
              <a:rPr lang="en-US" dirty="0" smtClean="0"/>
              <a:t>passport-local</a:t>
            </a:r>
          </a:p>
          <a:p>
            <a:r>
              <a:rPr lang="en-US" dirty="0" smtClean="0"/>
              <a:t>Works 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6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2. Install </a:t>
            </a:r>
            <a:r>
              <a:rPr lang="en-US" i="1" dirty="0"/>
              <a:t>using Node Version Manager (NVM)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Install </a:t>
            </a:r>
            <a:r>
              <a:rPr lang="en-US" dirty="0"/>
              <a:t>any version quickly </a:t>
            </a:r>
            <a:r>
              <a:rPr lang="en-US" dirty="0" smtClean="0"/>
              <a:t>using commands</a:t>
            </a:r>
            <a:endParaRPr lang="en-US" dirty="0"/>
          </a:p>
          <a:p>
            <a:r>
              <a:rPr lang="en-US" dirty="0" smtClean="0"/>
              <a:t>Install multiple versions</a:t>
            </a:r>
          </a:p>
          <a:p>
            <a:r>
              <a:rPr lang="en-US" dirty="0" smtClean="0"/>
              <a:t>Switch </a:t>
            </a:r>
            <a:r>
              <a:rPr lang="en-US" dirty="0"/>
              <a:t>between versions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Set default version to use</a:t>
            </a:r>
            <a:endParaRPr lang="en-US" dirty="0"/>
          </a:p>
          <a:p>
            <a:r>
              <a:rPr lang="en-US" dirty="0" smtClean="0"/>
              <a:t>Easy </a:t>
            </a:r>
            <a:r>
              <a:rPr lang="en-US" dirty="0"/>
              <a:t>install on Linux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72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 smtClean="0"/>
              <a:t>Express – Passport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Content Placeholder 6" descr="Screen Shot 2014-08-04 at 8.57.30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47" b="-192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381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Passport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04 at 8.44.34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84" b="-45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718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Passport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04 at 8.44.10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989" b="-1039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875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Passport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04 at 8.44.17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931" b="-769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12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5028"/>
            <a:ext cx="8229600" cy="1143000"/>
          </a:xfrm>
        </p:spPr>
        <p:txBody>
          <a:bodyPr/>
          <a:lstStyle/>
          <a:p>
            <a:r>
              <a:rPr lang="en-US" dirty="0"/>
              <a:t>Express – Passport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04 at 8.43.48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9" b="-1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51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06 at 9.09.21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35" b="-348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434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</a:t>
            </a:r>
            <a:r>
              <a:rPr lang="en-US" dirty="0" smtClean="0"/>
              <a:t>app</a:t>
            </a:r>
          </a:p>
          <a:p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-model=</a:t>
            </a:r>
            <a:r>
              <a:rPr lang="en-US" dirty="0" smtClean="0"/>
              <a:t>"</a:t>
            </a:r>
            <a:r>
              <a:rPr lang="en-US" dirty="0" err="1"/>
              <a:t>variableName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dirty="0" smtClean="0"/>
              <a:t>{</a:t>
            </a:r>
            <a:r>
              <a:rPr lang="en-US" dirty="0" err="1" smtClean="0"/>
              <a:t>variableName</a:t>
            </a:r>
            <a:r>
              <a:rPr lang="en-US" dirty="0" smtClean="0"/>
              <a:t>}</a:t>
            </a:r>
            <a:r>
              <a:rPr lang="en-US" dirty="0"/>
              <a:t>}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9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endParaRPr lang="en-US" dirty="0"/>
          </a:p>
        </p:txBody>
      </p:sp>
      <p:pic>
        <p:nvPicPr>
          <p:cNvPr id="2" name="Content Placeholder 1" descr="Screen Shot 2014-08-06 at 9.13.45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22" b="-6722"/>
          <a:stretch>
            <a:fillRect/>
          </a:stretch>
        </p:blipFill>
        <p:spPr/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46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06 at 9.16.0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24" b="-31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481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06 at 9.16.47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79" r="-449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083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Disadvantages: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No </a:t>
            </a:r>
            <a:r>
              <a:rPr lang="en-US" dirty="0"/>
              <a:t>wizard, using commands only</a:t>
            </a:r>
          </a:p>
          <a:p>
            <a:r>
              <a:rPr lang="en-US" dirty="0" smtClean="0"/>
              <a:t>Need </a:t>
            </a:r>
            <a:r>
              <a:rPr lang="en-US" dirty="0"/>
              <a:t>to reinstall global modules when switching </a:t>
            </a:r>
            <a:r>
              <a:rPr lang="en-US" dirty="0" smtClean="0"/>
              <a:t>versions</a:t>
            </a:r>
          </a:p>
          <a:p>
            <a:r>
              <a:rPr lang="en-US" dirty="0" smtClean="0"/>
              <a:t>Knowledge of commands required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11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ng</a:t>
            </a:r>
            <a:r>
              <a:rPr lang="en-US" b="1" dirty="0"/>
              <a:t>-</a:t>
            </a:r>
            <a:r>
              <a:rPr lang="en-US" b="1" dirty="0" smtClean="0"/>
              <a:t>bind</a:t>
            </a:r>
          </a:p>
          <a:p>
            <a:r>
              <a:rPr lang="en-US" b="1" dirty="0" err="1"/>
              <a:t>ng</a:t>
            </a:r>
            <a:r>
              <a:rPr lang="en-US" b="1" dirty="0"/>
              <a:t>-</a:t>
            </a:r>
            <a:r>
              <a:rPr lang="en-US" b="1" dirty="0" smtClean="0"/>
              <a:t>class</a:t>
            </a:r>
          </a:p>
          <a:p>
            <a:r>
              <a:rPr lang="en-US" b="1" dirty="0" err="1"/>
              <a:t>ng</a:t>
            </a:r>
            <a:r>
              <a:rPr lang="en-US" b="1" dirty="0"/>
              <a:t>-show &amp; </a:t>
            </a:r>
            <a:r>
              <a:rPr lang="en-US" b="1" dirty="0" err="1"/>
              <a:t>ng</a:t>
            </a:r>
            <a:r>
              <a:rPr lang="en-US" b="1" dirty="0"/>
              <a:t>-</a:t>
            </a:r>
            <a:r>
              <a:rPr lang="en-US" b="1" dirty="0" smtClean="0"/>
              <a:t>hide</a:t>
            </a:r>
          </a:p>
          <a:p>
            <a:r>
              <a:rPr lang="en-US" b="1" dirty="0" err="1"/>
              <a:t>ng</a:t>
            </a:r>
            <a:r>
              <a:rPr lang="en-US" b="1" dirty="0"/>
              <a:t>-</a:t>
            </a:r>
            <a:r>
              <a:rPr lang="en-US" b="1" dirty="0" smtClean="0"/>
              <a:t>switch</a:t>
            </a:r>
          </a:p>
          <a:p>
            <a:r>
              <a:rPr lang="en-US" b="1" dirty="0" err="1"/>
              <a:t>ng</a:t>
            </a:r>
            <a:r>
              <a:rPr lang="en-US" b="1" dirty="0"/>
              <a:t>-</a:t>
            </a:r>
            <a:r>
              <a:rPr lang="en-US" b="1" dirty="0" smtClean="0"/>
              <a:t>view</a:t>
            </a:r>
          </a:p>
          <a:p>
            <a:r>
              <a:rPr lang="en-US" b="1" dirty="0" err="1"/>
              <a:t>ng</a:t>
            </a:r>
            <a:r>
              <a:rPr lang="en-US" b="1" dirty="0"/>
              <a:t>-if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Filters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uppercase</a:t>
            </a:r>
          </a:p>
          <a:p>
            <a:r>
              <a:rPr lang="en-US" dirty="0" smtClean="0"/>
              <a:t>lowercase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orderBy</a:t>
            </a:r>
            <a:endParaRPr lang="en-US" dirty="0" smtClean="0"/>
          </a:p>
          <a:p>
            <a:r>
              <a:rPr lang="en-US" dirty="0" err="1" smtClean="0"/>
              <a:t>limitTo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6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Object?</a:t>
            </a:r>
          </a:p>
          <a:p>
            <a:pPr lvl="1"/>
            <a:r>
              <a:rPr lang="en-US" dirty="0" smtClean="0"/>
              <a:t>Own structure</a:t>
            </a:r>
          </a:p>
          <a:p>
            <a:pPr lvl="1"/>
            <a:r>
              <a:rPr lang="en-US" dirty="0" smtClean="0"/>
              <a:t>Own functionality</a:t>
            </a:r>
          </a:p>
          <a:p>
            <a:pPr lvl="1"/>
            <a:r>
              <a:rPr lang="en-US" dirty="0" smtClean="0"/>
              <a:t>Object knows – What it does</a:t>
            </a:r>
          </a:p>
          <a:p>
            <a:r>
              <a:rPr lang="en-US" dirty="0" smtClean="0"/>
              <a:t>Add the object on which current object is dependent</a:t>
            </a:r>
          </a:p>
          <a:p>
            <a:r>
              <a:rPr lang="en-US" dirty="0" smtClean="0"/>
              <a:t>Responsibility lies with object owner</a:t>
            </a:r>
          </a:p>
          <a:p>
            <a:r>
              <a:rPr lang="en-US" dirty="0" smtClean="0"/>
              <a:t>Know the actions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54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0 at 8.31.58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64" b="-7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Content Placeholder 7" descr="Screen Shot 2014-08-10 at 8.33.48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787" b="-49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404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0 at 8.32.15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26" b="-41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377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10 at 8.32.23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85" b="-31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315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Partials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unit of view</a:t>
            </a:r>
          </a:p>
          <a:p>
            <a:r>
              <a:rPr lang="en-US" dirty="0" smtClean="0"/>
              <a:t>Include in container view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-include</a:t>
            </a:r>
          </a:p>
          <a:p>
            <a:r>
              <a:rPr lang="en-US" dirty="0" smtClean="0"/>
              <a:t>Set the attribute “</a:t>
            </a:r>
            <a:r>
              <a:rPr lang="en-US" dirty="0" err="1" smtClean="0"/>
              <a:t>src</a:t>
            </a:r>
            <a:r>
              <a:rPr lang="en-US" dirty="0" smtClean="0"/>
              <a:t>” = $</a:t>
            </a:r>
            <a:r>
              <a:rPr lang="en-US" dirty="0" err="1" smtClean="0"/>
              <a:t>scope.variable</a:t>
            </a:r>
            <a:endParaRPr lang="en-US" dirty="0" smtClean="0"/>
          </a:p>
          <a:p>
            <a:r>
              <a:rPr lang="en-US" dirty="0" smtClean="0"/>
              <a:t>Return the name of partial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Partials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0 at 1.38.29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3" b="-4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890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Partials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0 at 1.35.04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607" b="-1186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304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3</a:t>
            </a:r>
            <a:r>
              <a:rPr lang="en-US" i="1" dirty="0"/>
              <a:t>. Compiling the sources (we don't </a:t>
            </a:r>
            <a:r>
              <a:rPr lang="en-US" i="1" dirty="0" smtClean="0"/>
              <a:t>prefer)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Pretty long and time consuming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 much of dependencies on other tools and libraries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6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Partials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10 at 1.35.24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134" b="-164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040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1 at 3.24.17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92" b="-166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312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11 at 3.24.33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873" b="-577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067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1 at 3.21.14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51" b="-595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709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-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11 at 3.21.33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50" b="-36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67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– Configure Routers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1 at 3.21.56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575" b="-1685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784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Angular.Js</a:t>
            </a:r>
            <a:r>
              <a:rPr lang="en-US" dirty="0"/>
              <a:t> – Configure Routers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11 at 3.22.15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329" b="-213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231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Angular.Js</a:t>
            </a:r>
            <a:r>
              <a:rPr lang="en-US" dirty="0"/>
              <a:t> – Configure Routers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 err="1" smtClean="0"/>
              <a:t>ng</a:t>
            </a:r>
            <a:r>
              <a:rPr lang="en-US" dirty="0" smtClean="0"/>
              <a:t>-app directive to give the name of module to load.</a:t>
            </a:r>
          </a:p>
          <a:p>
            <a:r>
              <a:rPr lang="en-US" dirty="0" smtClean="0"/>
              <a:t>Include the Angular module written in JS file.</a:t>
            </a:r>
          </a:p>
          <a:p>
            <a:r>
              <a:rPr lang="en-US" dirty="0" smtClean="0"/>
              <a:t>All JS files to be included once in HTML</a:t>
            </a:r>
          </a:p>
          <a:p>
            <a:r>
              <a:rPr lang="en-US" dirty="0" smtClean="0"/>
              <a:t>Create placeholders for Views</a:t>
            </a:r>
          </a:p>
          <a:p>
            <a:r>
              <a:rPr lang="en-US" dirty="0" smtClean="0"/>
              <a:t>Configure module to serve angular routes using </a:t>
            </a:r>
            <a:r>
              <a:rPr lang="en-US" smtClean="0"/>
              <a:t>routeProvider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– Route with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1 at 4.53.12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2" r="-20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373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– Route with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8-11 at 4.53.26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602" b="-1246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791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Node.Js</a:t>
            </a:r>
            <a:r>
              <a:rPr lang="en-US" dirty="0" smtClean="0"/>
              <a:t> using 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Mac &amp; Linux, Steps below: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curl &amp; </a:t>
            </a:r>
            <a:r>
              <a:rPr lang="en-US" dirty="0" err="1"/>
              <a:t>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curl https://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raw.github.com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creationix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nvm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/master/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install.sh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|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sh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Reopen terminal &amp; run command </a:t>
            </a:r>
            <a:r>
              <a:rPr lang="en-US" sz="2400" dirty="0" err="1">
                <a:latin typeface="Courier"/>
                <a:cs typeface="Courier"/>
              </a:rPr>
              <a:t>nvm</a:t>
            </a:r>
            <a:endParaRPr lang="en-US" sz="2400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install node </a:t>
            </a:r>
            <a:r>
              <a:rPr lang="en-US" dirty="0" err="1" smtClean="0"/>
              <a:t>ver</a:t>
            </a:r>
            <a:r>
              <a:rPr lang="en-US" dirty="0" smtClean="0"/>
              <a:t> 0.10 using NVM use "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nvm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install 0.10</a:t>
            </a:r>
            <a:r>
              <a:rPr lang="en-US" dirty="0" smtClean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default version of node "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nvm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use alias default 0.10</a:t>
            </a:r>
            <a:r>
              <a:rPr lang="en-US" dirty="0" smtClean="0"/>
              <a:t>”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0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– Route with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1 at 4.53.39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1" b="-11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587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– Route with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routeParam</a:t>
            </a:r>
            <a:r>
              <a:rPr lang="en-US" dirty="0" smtClean="0"/>
              <a:t>.&lt;</a:t>
            </a:r>
            <a:r>
              <a:rPr lang="en-US" dirty="0" err="1" smtClean="0"/>
              <a:t>paramName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– Services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View-Controller to Middleware</a:t>
            </a:r>
          </a:p>
          <a:p>
            <a:r>
              <a:rPr lang="en-US" dirty="0" smtClean="0"/>
              <a:t>Create A service Layer</a:t>
            </a:r>
          </a:p>
          <a:p>
            <a:r>
              <a:rPr lang="en-US" dirty="0" smtClean="0"/>
              <a:t>Add Dependent Objects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ngResource</a:t>
            </a:r>
            <a:r>
              <a:rPr lang="en-US" dirty="0" smtClean="0"/>
              <a:t> as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2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– Services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8-12 at 9.47.31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07" b="-348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601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Node.Js</a:t>
            </a:r>
            <a:r>
              <a:rPr lang="en-US" dirty="0" smtClean="0"/>
              <a:t> using 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Check version using "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node --version</a:t>
            </a:r>
            <a:r>
              <a:rPr lang="en-US" dirty="0" smtClean="0"/>
              <a:t>"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Close terminal and reopen.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Check version using "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node --version</a:t>
            </a:r>
            <a:r>
              <a:rPr lang="en-US" dirty="0" smtClean="0"/>
              <a:t>"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To switch version using command "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nvm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use &lt;version number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Run </a:t>
            </a:r>
            <a:r>
              <a:rPr lang="en-US" sz="2400" dirty="0">
                <a:latin typeface="Courier"/>
                <a:cs typeface="Courier"/>
              </a:rPr>
              <a:t>node</a:t>
            </a:r>
            <a:r>
              <a:rPr lang="en-US" dirty="0"/>
              <a:t> on terminal to start node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72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</a:t>
            </a:r>
            <a:r>
              <a:rPr lang="en-US" dirty="0" err="1" smtClean="0"/>
              <a:t>Node.Js</a:t>
            </a:r>
            <a:r>
              <a:rPr lang="en-US" dirty="0" smtClean="0"/>
              <a:t> objects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console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require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module</a:t>
            </a:r>
          </a:p>
          <a:p>
            <a:r>
              <a:rPr lang="en-US" dirty="0" smtClean="0"/>
              <a:t>Many more…</a:t>
            </a:r>
          </a:p>
          <a:p>
            <a:r>
              <a:rPr lang="en-US" dirty="0" smtClean="0"/>
              <a:t>Run commands on node prompt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88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require()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module using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require();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used to include the specified file name in the calling file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Similar to #import or #include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must specify the relative path in the require('./../')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34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</a:p>
          <a:p>
            <a:r>
              <a:rPr lang="en-US" dirty="0" smtClean="0"/>
              <a:t>Why need of Big Data?</a:t>
            </a:r>
          </a:p>
          <a:p>
            <a:r>
              <a:rPr lang="en-US" dirty="0" smtClean="0"/>
              <a:t>Where is it used?</a:t>
            </a:r>
          </a:p>
          <a:p>
            <a:r>
              <a:rPr lang="en-US" dirty="0" smtClean="0"/>
              <a:t>Who gets benefit?</a:t>
            </a:r>
          </a:p>
          <a:p>
            <a:r>
              <a:rPr lang="en-US" dirty="0" smtClean="0"/>
              <a:t>Who uses it?</a:t>
            </a:r>
          </a:p>
          <a:p>
            <a:r>
              <a:rPr lang="en-US" dirty="0"/>
              <a:t>Why are we doing?</a:t>
            </a:r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29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– require()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either looks for the </a:t>
            </a:r>
            <a:r>
              <a:rPr lang="en-US" dirty="0">
                <a:solidFill>
                  <a:srgbClr val="0000FF"/>
                </a:solidFill>
              </a:rPr>
              <a:t>exact file with .</a:t>
            </a:r>
            <a:r>
              <a:rPr lang="en-US" dirty="0" err="1">
                <a:solidFill>
                  <a:srgbClr val="0000FF"/>
                </a:solidFill>
              </a:rPr>
              <a:t>js</a:t>
            </a:r>
            <a:r>
              <a:rPr lang="en-US" dirty="0"/>
              <a:t> extension of the name </a:t>
            </a:r>
            <a:r>
              <a:rPr lang="en-US" dirty="0" smtClean="0"/>
              <a:t>specified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3600" dirty="0" smtClean="0"/>
              <a:t>OR</a:t>
            </a:r>
          </a:p>
          <a:p>
            <a:r>
              <a:rPr lang="en-US" dirty="0"/>
              <a:t>looks for directory with the same name and </a:t>
            </a:r>
            <a:r>
              <a:rPr lang="en-US" dirty="0" smtClean="0"/>
              <a:t>loads the </a:t>
            </a:r>
            <a:r>
              <a:rPr lang="en-US" dirty="0" err="1">
                <a:solidFill>
                  <a:srgbClr val="0000FF"/>
                </a:solidFill>
              </a:rPr>
              <a:t>index.js</a:t>
            </a:r>
            <a:r>
              <a:rPr lang="en-US" dirty="0"/>
              <a:t> from that </a:t>
            </a:r>
            <a:r>
              <a:rPr lang="en-US" dirty="0" smtClean="0"/>
              <a:t>directory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require(‘./projects’)</a:t>
            </a:r>
          </a:p>
          <a:p>
            <a:pPr lvl="1"/>
            <a:r>
              <a:rPr lang="en-US" dirty="0" smtClean="0"/>
              <a:t>First it looks for </a:t>
            </a:r>
            <a:r>
              <a:rPr lang="en-US" dirty="0" err="1" smtClean="0">
                <a:solidFill>
                  <a:srgbClr val="0000FF"/>
                </a:solidFill>
              </a:rPr>
              <a:t>projects.js</a:t>
            </a:r>
            <a:r>
              <a:rPr lang="en-US" dirty="0" smtClean="0"/>
              <a:t> in the current directory</a:t>
            </a:r>
          </a:p>
          <a:p>
            <a:pPr lvl="1"/>
            <a:r>
              <a:rPr lang="en-US" dirty="0" smtClean="0"/>
              <a:t>If above is not found it looks for directory ‘</a:t>
            </a:r>
            <a:r>
              <a:rPr lang="en-US" dirty="0" smtClean="0">
                <a:solidFill>
                  <a:srgbClr val="0000FF"/>
                </a:solidFill>
              </a:rPr>
              <a:t>projects</a:t>
            </a:r>
            <a:r>
              <a:rPr lang="en-US" dirty="0" smtClean="0"/>
              <a:t>’ and loads ‘</a:t>
            </a:r>
            <a:r>
              <a:rPr lang="en-US" dirty="0" err="1" smtClean="0">
                <a:solidFill>
                  <a:srgbClr val="0000FF"/>
                </a:solidFill>
              </a:rPr>
              <a:t>index.js</a:t>
            </a:r>
            <a:r>
              <a:rPr lang="en-US" dirty="0" smtClean="0"/>
              <a:t>’ from it.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6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require()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core modules from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/>
              <a:t>simply call </a:t>
            </a:r>
            <a:r>
              <a:rPr lang="en-US" dirty="0">
                <a:solidFill>
                  <a:srgbClr val="0000FF"/>
                </a:solidFill>
              </a:rPr>
              <a:t>require('</a:t>
            </a:r>
            <a:r>
              <a:rPr lang="en-US" dirty="0" err="1" smtClean="0">
                <a:solidFill>
                  <a:srgbClr val="0000FF"/>
                </a:solidFill>
              </a:rPr>
              <a:t>os</a:t>
            </a:r>
            <a:r>
              <a:rPr lang="en-US" dirty="0" smtClean="0">
                <a:solidFill>
                  <a:srgbClr val="0000FF"/>
                </a:solidFill>
              </a:rPr>
              <a:t>’)</a:t>
            </a:r>
          </a:p>
          <a:p>
            <a:r>
              <a:rPr lang="en-US" dirty="0"/>
              <a:t>Core modules are automatically identified by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Examples of core modules</a:t>
            </a:r>
          </a:p>
          <a:p>
            <a:pPr lvl="1"/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smtClean="0"/>
              <a:t>net</a:t>
            </a:r>
          </a:p>
          <a:p>
            <a:pPr lvl="1"/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 smtClean="0"/>
              <a:t>And many more…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18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breakup using modules</a:t>
            </a:r>
          </a:p>
          <a:p>
            <a:pPr lvl="1"/>
            <a:r>
              <a:rPr lang="en-US" dirty="0" smtClean="0"/>
              <a:t>Logically</a:t>
            </a:r>
          </a:p>
          <a:p>
            <a:pPr lvl="1"/>
            <a:r>
              <a:rPr lang="en-US" dirty="0" smtClean="0"/>
              <a:t>Physically</a:t>
            </a:r>
          </a:p>
          <a:p>
            <a:r>
              <a:rPr lang="en-US" dirty="0" smtClean="0"/>
              <a:t>Created as separate group of .</a:t>
            </a:r>
            <a:r>
              <a:rPr lang="en-US" dirty="0" err="1" smtClean="0"/>
              <a:t>js</a:t>
            </a:r>
            <a:r>
              <a:rPr lang="en-US" dirty="0" smtClean="0"/>
              <a:t> file(s)</a:t>
            </a:r>
          </a:p>
          <a:p>
            <a:r>
              <a:rPr lang="en-US" dirty="0" smtClean="0"/>
              <a:t>Loaded using </a:t>
            </a:r>
            <a:r>
              <a:rPr lang="en-US" dirty="0" smtClean="0">
                <a:solidFill>
                  <a:srgbClr val="0000FF"/>
                </a:solidFill>
              </a:rPr>
              <a:t>require()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88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Content Placeholder 8" descr="Screen Shot 2014-07-11 at 4.46.29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05" b="-16905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6743765" y="1415534"/>
            <a:ext cx="1943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my_math.js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252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11 at 4.47.35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360" b="-31360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7399318" y="1677144"/>
            <a:ext cx="128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main.js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121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11 at 4.49.14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17" b="-12817"/>
          <a:stretch>
            <a:fillRect/>
          </a:stretch>
        </p:blipFill>
        <p:spPr>
          <a:xfrm>
            <a:off x="0" y="1600200"/>
            <a:ext cx="9144000" cy="4756150"/>
          </a:xfrm>
        </p:spPr>
      </p:pic>
    </p:spTree>
    <p:extLst>
      <p:ext uri="{BB962C8B-B14F-4D97-AF65-F5344CB8AC3E}">
        <p14:creationId xmlns:p14="http://schemas.microsoft.com/office/powerpoint/2010/main" val="2060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basic app using </a:t>
            </a:r>
            <a:r>
              <a:rPr lang="en-US" dirty="0" smtClean="0">
                <a:solidFill>
                  <a:srgbClr val="0000FF"/>
                </a:solidFill>
              </a:rPr>
              <a:t>node</a:t>
            </a:r>
            <a:r>
              <a:rPr lang="en-US" dirty="0" smtClean="0"/>
              <a:t> command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&lt;</a:t>
            </a:r>
            <a:r>
              <a:rPr lang="en-US" dirty="0" err="1" smtClean="0">
                <a:solidFill>
                  <a:srgbClr val="0000FF"/>
                </a:solidFill>
              </a:rPr>
              <a:t>filename.js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</a:t>
            </a:r>
            <a:r>
              <a:rPr lang="en-US" dirty="0" err="1" smtClean="0">
                <a:solidFill>
                  <a:srgbClr val="0000FF"/>
                </a:solidFill>
              </a:rPr>
              <a:t>main.js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4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Content Placeholder 7" descr="Screen Shot 2014-07-11 at 4.54.13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14" r="-45614"/>
          <a:stretch>
            <a:fillRect/>
          </a:stretch>
        </p:blipFill>
        <p:spPr>
          <a:xfrm>
            <a:off x="-2516356" y="457200"/>
            <a:ext cx="13177169" cy="6264275"/>
          </a:xfrm>
        </p:spPr>
      </p:pic>
      <p:sp>
        <p:nvSpPr>
          <p:cNvPr id="9" name="TextBox 8"/>
          <p:cNvSpPr txBox="1"/>
          <p:nvPr/>
        </p:nvSpPr>
        <p:spPr>
          <a:xfrm>
            <a:off x="7603676" y="893754"/>
            <a:ext cx="1442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Exporting multiple functions from the same module</a:t>
            </a:r>
          </a:p>
        </p:txBody>
      </p:sp>
    </p:spTree>
    <p:extLst>
      <p:ext uri="{BB962C8B-B14F-4D97-AF65-F5344CB8AC3E}">
        <p14:creationId xmlns:p14="http://schemas.microsoft.com/office/powerpoint/2010/main" val="368287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Content Placeholder 2" descr="Screen Shot 2014-07-11 at 6.30.28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15" b="-29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287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Content Placeholder 2" descr="Screen Shot 2014-07-11 at 6.30.28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15" b="-29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395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pic>
        <p:nvPicPr>
          <p:cNvPr id="7" name="Content Placeholder 6" descr="Big-Data-Analytics.jpe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172454" y="1301432"/>
            <a:ext cx="8810850" cy="5420043"/>
          </a:xfrm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3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NPM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Global registry for Node Packages</a:t>
            </a:r>
          </a:p>
          <a:p>
            <a:r>
              <a:rPr lang="en-US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00FF"/>
                </a:solidFill>
                <a:hlinkClick r:id="rId4"/>
              </a:rPr>
              <a:t>www.npmjs.org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Maintains node packages  - </a:t>
            </a:r>
            <a:r>
              <a:rPr lang="en-US" dirty="0" err="1" smtClean="0">
                <a:solidFill>
                  <a:srgbClr val="000000"/>
                </a:solidFill>
              </a:rPr>
              <a:t>Dev</a:t>
            </a:r>
            <a:r>
              <a:rPr lang="en-US" dirty="0" smtClean="0">
                <a:solidFill>
                  <a:srgbClr val="000000"/>
                </a:solidFill>
              </a:rPr>
              <a:t> Community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Recently updated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Downloaded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Search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Command 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npm</a:t>
            </a:r>
            <a:r>
              <a:rPr lang="en-US" dirty="0" smtClean="0">
                <a:solidFill>
                  <a:srgbClr val="000000"/>
                </a:solidFill>
              </a:rPr>
              <a:t>) gets installed with Node itself</a:t>
            </a:r>
          </a:p>
        </p:txBody>
      </p:sp>
    </p:spTree>
    <p:extLst>
      <p:ext uri="{BB962C8B-B14F-4D97-AF65-F5344CB8AC3E}">
        <p14:creationId xmlns:p14="http://schemas.microsoft.com/office/powerpoint/2010/main" val="196550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NPM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it does?</a:t>
            </a:r>
          </a:p>
          <a:p>
            <a:pPr lvl="1"/>
            <a:r>
              <a:rPr lang="en-US" dirty="0" smtClean="0"/>
              <a:t>Manage (Install/Update/Delete) global packages.</a:t>
            </a:r>
          </a:p>
          <a:p>
            <a:pPr lvl="1"/>
            <a:r>
              <a:rPr lang="en-US" dirty="0" smtClean="0"/>
              <a:t>Manage (Install/Update/Delete) project packages.</a:t>
            </a:r>
          </a:p>
          <a:p>
            <a:pPr lvl="1"/>
            <a:r>
              <a:rPr lang="en-US" sz="3600" b="1" dirty="0" smtClean="0"/>
              <a:t>Global </a:t>
            </a:r>
            <a:r>
              <a:rPr lang="en-US" sz="3600" b="1" dirty="0" err="1" smtClean="0"/>
              <a:t>vs</a:t>
            </a:r>
            <a:r>
              <a:rPr lang="en-US" sz="3600" b="1" dirty="0" smtClean="0"/>
              <a:t> Project level</a:t>
            </a:r>
          </a:p>
          <a:p>
            <a:pPr lvl="1"/>
            <a:r>
              <a:rPr lang="en-US" dirty="0" smtClean="0"/>
              <a:t>Initiate Project Structure &amp; Dependencies.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NPM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New Project using NPM CLI</a:t>
            </a:r>
          </a:p>
          <a:p>
            <a:pPr>
              <a:buFontTx/>
              <a:buChar char="-"/>
            </a:pPr>
            <a:r>
              <a:rPr lang="en-US" dirty="0" smtClean="0"/>
              <a:t>Create directory</a:t>
            </a:r>
          </a:p>
          <a:p>
            <a:pPr>
              <a:buFontTx/>
              <a:buChar char="-"/>
            </a:pPr>
            <a:r>
              <a:rPr lang="en-US" dirty="0" smtClean="0"/>
              <a:t>Change to new directory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npm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init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buFontTx/>
              <a:buChar char="-"/>
            </a:pPr>
            <a:r>
              <a:rPr lang="en-US" dirty="0" smtClean="0"/>
              <a:t>Wizard to create project</a:t>
            </a:r>
          </a:p>
          <a:p>
            <a:pPr>
              <a:buFontTx/>
              <a:buChar char="-"/>
            </a:pPr>
            <a:r>
              <a:rPr lang="en-US" dirty="0" smtClean="0"/>
              <a:t>Output -&gt;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package.json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142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NPM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Adding more packages to the project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npm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install --save express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Automatically Updates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package.json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file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node_modules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directory is created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See example</a:t>
            </a:r>
          </a:p>
        </p:txBody>
      </p:sp>
    </p:spTree>
    <p:extLst>
      <p:ext uri="{BB962C8B-B14F-4D97-AF65-F5344CB8AC3E}">
        <p14:creationId xmlns:p14="http://schemas.microsoft.com/office/powerpoint/2010/main" val="386221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NPM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Installing Global Packages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npm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install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-g express</a:t>
            </a:r>
          </a:p>
          <a:p>
            <a:pPr marL="0" indent="0">
              <a:buNone/>
            </a:pPr>
            <a:r>
              <a:rPr lang="en-US" dirty="0" smtClean="0"/>
              <a:t>It installs EXPRESS as </a:t>
            </a:r>
            <a:r>
              <a:rPr lang="en-US" dirty="0" smtClean="0">
                <a:solidFill>
                  <a:srgbClr val="0000FF"/>
                </a:solidFill>
              </a:rPr>
              <a:t>global package</a:t>
            </a:r>
            <a:r>
              <a:rPr lang="en-US" dirty="0" smtClean="0"/>
              <a:t> on the system </a:t>
            </a:r>
          </a:p>
          <a:p>
            <a:pPr marL="0" indent="0">
              <a:buNone/>
            </a:pPr>
            <a:r>
              <a:rPr lang="en-US" dirty="0" smtClean="0"/>
              <a:t>Also installs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express</a:t>
            </a:r>
            <a:r>
              <a:rPr lang="en-US" dirty="0" smtClean="0"/>
              <a:t> as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4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NPM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Updating Project Dependencies Options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Manual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Remove package directory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package.json</a:t>
            </a:r>
            <a:r>
              <a:rPr lang="en-US" dirty="0" smtClean="0"/>
              <a:t>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Using command (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npm</a:t>
            </a:r>
            <a:r>
              <a:rPr lang="en-US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Remove entry from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package.json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914400" lvl="1" indent="-514350">
              <a:buAutoNum type="arabicPeriod"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npm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prune </a:t>
            </a:r>
            <a:r>
              <a:rPr lang="en-US" dirty="0"/>
              <a:t>to </a:t>
            </a:r>
            <a:r>
              <a:rPr lang="en-US" dirty="0" err="1"/>
              <a:t>unblid</a:t>
            </a:r>
            <a:r>
              <a:rPr lang="en-US" dirty="0"/>
              <a:t>/remove</a:t>
            </a:r>
          </a:p>
          <a:p>
            <a:pPr marL="914400" lvl="1" indent="-514350">
              <a:buAutoNum type="arabicPeriod"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npm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update </a:t>
            </a:r>
            <a:r>
              <a:rPr lang="en-US" dirty="0"/>
              <a:t>to update to latest </a:t>
            </a:r>
            <a:r>
              <a:rPr lang="en-US" dirty="0" err="1"/>
              <a:t>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17 at 9.19.50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20" b="-23120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5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Screen Shot 2014-07-17 at 9.20.07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9" b="-51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846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section</a:t>
            </a:r>
          </a:p>
          <a:p>
            <a:r>
              <a:rPr lang="en-US" dirty="0" smtClean="0"/>
              <a:t>Share your project code only</a:t>
            </a:r>
          </a:p>
          <a:p>
            <a:r>
              <a:rPr lang="en-US" dirty="0"/>
              <a:t>Share code without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 smtClean="0"/>
              <a:t>Clients will share code without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install to configure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Creating Own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create setter functions</a:t>
            </a:r>
          </a:p>
          <a:p>
            <a:r>
              <a:rPr lang="en-US" dirty="0"/>
              <a:t>create getter functions</a:t>
            </a:r>
          </a:p>
          <a:p>
            <a:r>
              <a:rPr lang="en-US" dirty="0"/>
              <a:t>create </a:t>
            </a:r>
            <a:r>
              <a:rPr lang="en-US" dirty="0" err="1"/>
              <a:t>main.js</a:t>
            </a:r>
            <a:endParaRPr lang="en-US" dirty="0"/>
          </a:p>
          <a:p>
            <a:r>
              <a:rPr lang="en-US" dirty="0"/>
              <a:t>load the module using require(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setter functions</a:t>
            </a:r>
          </a:p>
          <a:p>
            <a:r>
              <a:rPr lang="en-US" dirty="0" smtClean="0"/>
              <a:t>Call getter functions</a:t>
            </a:r>
            <a:endParaRPr lang="en-US" dirty="0"/>
          </a:p>
          <a:p>
            <a:r>
              <a:rPr lang="en-US" dirty="0"/>
              <a:t>module start point in </a:t>
            </a:r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of Big Data</a:t>
            </a:r>
          </a:p>
          <a:p>
            <a:pPr lvl="1"/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Screen Shot 2014-07-14 at 10.23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38" y="2181643"/>
            <a:ext cx="50800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1141" y="3543659"/>
            <a:ext cx="2292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-&gt;&gt;VALUE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1881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Creating Own Modules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create setter functions</a:t>
            </a:r>
          </a:p>
          <a:p>
            <a:r>
              <a:rPr lang="en-US" dirty="0"/>
              <a:t>create getter functions</a:t>
            </a:r>
          </a:p>
          <a:p>
            <a:r>
              <a:rPr lang="en-US" dirty="0"/>
              <a:t>create </a:t>
            </a:r>
            <a:r>
              <a:rPr lang="en-US" dirty="0" err="1"/>
              <a:t>main.js</a:t>
            </a:r>
            <a:endParaRPr lang="en-US" dirty="0"/>
          </a:p>
          <a:p>
            <a:r>
              <a:rPr lang="en-US" dirty="0"/>
              <a:t>load the module using require(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setter functions</a:t>
            </a:r>
          </a:p>
          <a:p>
            <a:r>
              <a:rPr lang="en-US" dirty="0" smtClean="0"/>
              <a:t>Call getter functions</a:t>
            </a:r>
            <a:endParaRPr lang="en-US" dirty="0"/>
          </a:p>
          <a:p>
            <a:r>
              <a:rPr lang="en-US" dirty="0"/>
              <a:t>module start point in </a:t>
            </a:r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0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Content Placeholder 2" descr="Screen Shot 2014-07-14 at 12.47.32 P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75" r="-6945"/>
          <a:stretch/>
        </p:blipFill>
        <p:spPr>
          <a:xfrm>
            <a:off x="457200" y="457200"/>
            <a:ext cx="8229600" cy="6400800"/>
          </a:xfrm>
        </p:spPr>
      </p:pic>
    </p:spTree>
    <p:extLst>
      <p:ext uri="{BB962C8B-B14F-4D97-AF65-F5344CB8AC3E}">
        <p14:creationId xmlns:p14="http://schemas.microsoft.com/office/powerpoint/2010/main" val="406504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14 at 12.47.55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48" b="-192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772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Content Placeholder 2" descr="Screen Shot 2014-07-14 at 12.47.18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1" r="-3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069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14 at 12.48.12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46" b="-17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179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14 at 12.46.47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10" r="-21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503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sample using command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node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main.js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/>
              <a:t>So Far So </a:t>
            </a:r>
            <a:r>
              <a:rPr lang="en-US" dirty="0" smtClean="0"/>
              <a:t>Good…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/>
              <a:t>Modules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Content Placeholder 2" descr="Screen Shot 2014-07-14 at 2.00.31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" b="-358"/>
          <a:stretch>
            <a:fillRect/>
          </a:stretch>
        </p:blipFill>
        <p:spPr/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Modules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Modules Caching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loaded are always cached</a:t>
            </a:r>
          </a:p>
          <a:p>
            <a:r>
              <a:rPr lang="en-US" dirty="0" smtClean="0"/>
              <a:t>Sometimes helpful but sometimes…</a:t>
            </a:r>
          </a:p>
          <a:p>
            <a:r>
              <a:rPr lang="en-US" dirty="0" smtClean="0"/>
              <a:t>Need to create fresh instances</a:t>
            </a:r>
          </a:p>
          <a:p>
            <a:r>
              <a:rPr lang="en-US" dirty="0" smtClean="0"/>
              <a:t>Example 5. Instance</a:t>
            </a:r>
          </a:p>
          <a:p>
            <a:r>
              <a:rPr lang="en-US" dirty="0" smtClean="0"/>
              <a:t>Example 6. Instance (no factory)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Content Placeholder 2" descr="Screen Shot 2014-07-20 at 1.34.43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" b="-2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88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pic>
        <p:nvPicPr>
          <p:cNvPr id="5" name="Content Placeholder 4" descr="130819-wp-big-data-02-500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r="178"/>
          <a:stretch>
            <a:fillRect/>
          </a:stretch>
        </p:blipFill>
        <p:spPr/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91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a new Express App</a:t>
            </a:r>
          </a:p>
          <a:p>
            <a:r>
              <a:rPr lang="en-US" dirty="0" smtClean="0"/>
              <a:t>Must install express as global package</a:t>
            </a:r>
          </a:p>
          <a:p>
            <a:r>
              <a:rPr lang="en-US" dirty="0" smtClean="0"/>
              <a:t>express &lt;</a:t>
            </a:r>
            <a:r>
              <a:rPr lang="en-US" dirty="0" err="1" smtClean="0"/>
              <a:t>project_name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Creates the express project with default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7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Create Express Object</a:t>
            </a:r>
            <a:endParaRPr lang="en-US" dirty="0"/>
          </a:p>
        </p:txBody>
      </p:sp>
      <p:pic>
        <p:nvPicPr>
          <p:cNvPr id="4" name="Content Placeholder 3" descr="Screen Shot 2014-07-20 at 1.38.27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75" r="-74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151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 Object -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set(&lt;</a:t>
            </a:r>
            <a:r>
              <a:rPr lang="en-US" dirty="0" err="1" smtClean="0"/>
              <a:t>setting_name</a:t>
            </a:r>
            <a:r>
              <a:rPr lang="en-US" dirty="0" smtClean="0"/>
              <a:t>&gt;,&lt;value&gt;);</a:t>
            </a:r>
          </a:p>
          <a:p>
            <a:r>
              <a:rPr lang="en-US" dirty="0" smtClean="0"/>
              <a:t>get(&lt;</a:t>
            </a:r>
            <a:r>
              <a:rPr lang="en-US" dirty="0" err="1" smtClean="0"/>
              <a:t>setting_name</a:t>
            </a:r>
            <a:r>
              <a:rPr lang="en-US" dirty="0" smtClean="0"/>
              <a:t>&gt;);</a:t>
            </a:r>
          </a:p>
          <a:p>
            <a:r>
              <a:rPr lang="en-US" dirty="0" smtClean="0"/>
              <a:t>enable(&lt;</a:t>
            </a:r>
            <a:r>
              <a:rPr lang="en-US" dirty="0" err="1" smtClean="0"/>
              <a:t>setting_name</a:t>
            </a:r>
            <a:r>
              <a:rPr lang="en-US" dirty="0" smtClean="0"/>
              <a:t>&gt;);</a:t>
            </a:r>
          </a:p>
          <a:p>
            <a:r>
              <a:rPr lang="en-US" dirty="0" smtClean="0"/>
              <a:t>disable</a:t>
            </a:r>
            <a:r>
              <a:rPr lang="en-US" dirty="0"/>
              <a:t>(&lt;</a:t>
            </a:r>
            <a:r>
              <a:rPr lang="en-US" dirty="0" err="1"/>
              <a:t>setting_name</a:t>
            </a:r>
            <a:r>
              <a:rPr lang="en-US" dirty="0"/>
              <a:t>&gt;);</a:t>
            </a:r>
          </a:p>
          <a:p>
            <a:r>
              <a:rPr lang="en-US" dirty="0" smtClean="0"/>
              <a:t>enabled(&lt;</a:t>
            </a:r>
            <a:r>
              <a:rPr lang="en-US" dirty="0" err="1" smtClean="0"/>
              <a:t>setting_name</a:t>
            </a:r>
            <a:r>
              <a:rPr lang="en-US" dirty="0" smtClean="0"/>
              <a:t>&gt;);</a:t>
            </a:r>
          </a:p>
          <a:p>
            <a:r>
              <a:rPr lang="en-US" dirty="0" smtClean="0"/>
              <a:t>disabled(</a:t>
            </a:r>
            <a:r>
              <a:rPr lang="en-US" dirty="0"/>
              <a:t>&lt;</a:t>
            </a:r>
            <a:r>
              <a:rPr lang="en-US" dirty="0" err="1"/>
              <a:t>setting_name</a:t>
            </a:r>
            <a:r>
              <a:rPr lang="en-US" dirty="0"/>
              <a:t>&gt;)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883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 Object - Settings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sensitive </a:t>
            </a:r>
            <a:r>
              <a:rPr lang="en-US" dirty="0" smtClean="0"/>
              <a:t>routing</a:t>
            </a:r>
          </a:p>
          <a:p>
            <a:pPr lvl="1"/>
            <a:r>
              <a:rPr lang="en-US" dirty="0"/>
              <a:t>Enable case sensitivity, disabled by default, treating "/Foo" and "/foo" as the same</a:t>
            </a:r>
            <a:endParaRPr lang="en-US" dirty="0" smtClean="0"/>
          </a:p>
          <a:p>
            <a:r>
              <a:rPr lang="en-US" dirty="0"/>
              <a:t>strict </a:t>
            </a:r>
            <a:r>
              <a:rPr lang="en-US" dirty="0" smtClean="0"/>
              <a:t>routing</a:t>
            </a:r>
          </a:p>
          <a:p>
            <a:pPr lvl="1"/>
            <a:r>
              <a:rPr lang="en-US" dirty="0"/>
              <a:t>Enable strict routing, by default "/foo" and "/foo/" are treated the same by the router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35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 Object - Settings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cache</a:t>
            </a:r>
          </a:p>
          <a:p>
            <a:pPr lvl="1"/>
            <a:r>
              <a:rPr lang="en-US" dirty="0"/>
              <a:t>Enables view template compilation caching, enabled in production by default</a:t>
            </a:r>
            <a:endParaRPr lang="en-US" dirty="0" smtClean="0"/>
          </a:p>
          <a:p>
            <a:r>
              <a:rPr lang="en-US" dirty="0"/>
              <a:t>view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View engine to be used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directory path, defaulting to "</a:t>
            </a:r>
            <a:r>
              <a:rPr lang="en-US" dirty="0" err="1"/>
              <a:t>process.cwd</a:t>
            </a:r>
            <a:r>
              <a:rPr lang="en-US" dirty="0"/>
              <a:t>() + '/</a:t>
            </a:r>
            <a:r>
              <a:rPr lang="en-US" dirty="0" smtClean="0"/>
              <a:t>views’”</a:t>
            </a:r>
          </a:p>
        </p:txBody>
      </p:sp>
    </p:spTree>
    <p:extLst>
      <p:ext uri="{BB962C8B-B14F-4D97-AF65-F5344CB8AC3E}">
        <p14:creationId xmlns:p14="http://schemas.microsoft.com/office/powerpoint/2010/main" val="319644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 Object – use();</a:t>
            </a:r>
            <a:endParaRPr lang="en-US" dirty="0"/>
          </a:p>
        </p:txBody>
      </p:sp>
      <p:pic>
        <p:nvPicPr>
          <p:cNvPr id="3" name="Content Placeholder 2" descr="Screen Shot 2014-07-20 at 4.48.25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07" r="-378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289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 Object – </a:t>
            </a:r>
            <a:r>
              <a:rPr lang="en-US" dirty="0" err="1" smtClean="0"/>
              <a:t>app.js</a:t>
            </a:r>
            <a:endParaRPr lang="en-US" dirty="0"/>
          </a:p>
        </p:txBody>
      </p:sp>
      <p:pic>
        <p:nvPicPr>
          <p:cNvPr id="4" name="Content Placeholder 3" descr="Screen Shot 2014-07-20 at 4.48.37 P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21" r="-7921" b="21279"/>
          <a:stretch/>
        </p:blipFill>
        <p:spPr>
          <a:xfrm>
            <a:off x="457200" y="1600201"/>
            <a:ext cx="8229600" cy="3562888"/>
          </a:xfrm>
        </p:spPr>
      </p:pic>
    </p:spTree>
    <p:extLst>
      <p:ext uri="{BB962C8B-B14F-4D97-AF65-F5344CB8AC3E}">
        <p14:creationId xmlns:p14="http://schemas.microsoft.com/office/powerpoint/2010/main" val="296653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 Object – use();</a:t>
            </a:r>
            <a:endParaRPr lang="en-US" dirty="0"/>
          </a:p>
        </p:txBody>
      </p:sp>
      <p:pic>
        <p:nvPicPr>
          <p:cNvPr id="3" name="Content Placeholder 2" descr="Screen Shot 2014-07-20 at 4.48.57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629" b="-22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560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 Object – use();</a:t>
            </a:r>
            <a:endParaRPr lang="en-US" dirty="0"/>
          </a:p>
        </p:txBody>
      </p:sp>
      <p:pic>
        <p:nvPicPr>
          <p:cNvPr id="4" name="Content Placeholder 3" descr="Screen Shot 2014-07-20 at 4.49.12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488" b="-1204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987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000" dirty="0" smtClean="0"/>
              <a:t>Now run the app </a:t>
            </a:r>
            <a:r>
              <a:rPr lang="en-US" sz="8000" dirty="0" smtClean="0">
                <a:sym typeface="Wingdings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0745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 smtClean="0"/>
              <a:t>JavaScript Stack</a:t>
            </a:r>
          </a:p>
          <a:p>
            <a:r>
              <a:rPr lang="en-US" sz="4000" dirty="0" err="1" smtClean="0"/>
              <a:t>MongoDb</a:t>
            </a:r>
            <a:endParaRPr lang="en-US" sz="4000" dirty="0" smtClean="0"/>
          </a:p>
          <a:p>
            <a:r>
              <a:rPr lang="en-US" sz="4000" dirty="0" err="1" smtClean="0"/>
              <a:t>Express.Js</a:t>
            </a:r>
            <a:endParaRPr lang="en-US" sz="4000" dirty="0" smtClean="0"/>
          </a:p>
          <a:p>
            <a:r>
              <a:rPr lang="en-US" sz="4000" dirty="0" err="1" smtClean="0"/>
              <a:t>Angular.Js</a:t>
            </a:r>
            <a:endParaRPr lang="en-US" sz="4000" dirty="0" smtClean="0"/>
          </a:p>
          <a:p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convention</a:t>
            </a:r>
          </a:p>
          <a:p>
            <a:r>
              <a:rPr lang="en-US" dirty="0" smtClean="0"/>
              <a:t>Used as parameter in callback functions</a:t>
            </a:r>
          </a:p>
          <a:p>
            <a:r>
              <a:rPr lang="en-US" dirty="0" smtClean="0"/>
              <a:t>Used to call next function in the line of execution.</a:t>
            </a:r>
          </a:p>
          <a:p>
            <a:r>
              <a:rPr lang="en-US" dirty="0" smtClean="0"/>
              <a:t>To perform serial execution after the callback function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46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app.use</a:t>
            </a:r>
            <a:r>
              <a:rPr lang="en-US" dirty="0" smtClean="0"/>
              <a:t>([</a:t>
            </a:r>
            <a:r>
              <a:rPr lang="en-US" dirty="0" err="1" smtClean="0"/>
              <a:t>mountpath</a:t>
            </a:r>
            <a:r>
              <a:rPr lang="en-US" dirty="0" smtClean="0"/>
              <a:t>],callback);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middleware logic to all requests</a:t>
            </a:r>
          </a:p>
          <a:p>
            <a:r>
              <a:rPr lang="en-US" dirty="0" smtClean="0"/>
              <a:t>Mount Path optional</a:t>
            </a:r>
          </a:p>
          <a:p>
            <a:r>
              <a:rPr lang="en-US" dirty="0" smtClean="0"/>
              <a:t>Location of code defines execution level</a:t>
            </a:r>
          </a:p>
          <a:p>
            <a:r>
              <a:rPr lang="en-US" dirty="0" smtClean="0"/>
              <a:t>Setup the application root (logical)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07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app.get</a:t>
            </a:r>
            <a:r>
              <a:rPr lang="en-US" dirty="0" smtClean="0"/>
              <a:t>([</a:t>
            </a:r>
            <a:r>
              <a:rPr lang="en-US" dirty="0" err="1" smtClean="0"/>
              <a:t>mountpath</a:t>
            </a:r>
            <a:r>
              <a:rPr lang="en-US" dirty="0" smtClean="0"/>
              <a:t>],callback);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GET requests at mount path</a:t>
            </a:r>
          </a:p>
          <a:p>
            <a:r>
              <a:rPr lang="en-US" dirty="0" smtClean="0"/>
              <a:t>Specific to GET requests only.</a:t>
            </a:r>
          </a:p>
          <a:p>
            <a:r>
              <a:rPr lang="en-US" dirty="0" smtClean="0"/>
              <a:t>Will be called irrespective of code location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95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- Routers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using </a:t>
            </a:r>
            <a:r>
              <a:rPr lang="en-US" dirty="0" err="1" smtClean="0"/>
              <a:t>express.Router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Provides inbuilt mechanism to handle incoming requests.</a:t>
            </a:r>
          </a:p>
          <a:p>
            <a:r>
              <a:rPr lang="en-US" dirty="0" smtClean="0"/>
              <a:t>Flexible way of defining virtual/physical routes.</a:t>
            </a:r>
          </a:p>
          <a:p>
            <a:r>
              <a:rPr lang="en-US" dirty="0" smtClean="0"/>
              <a:t>Complete control on the request and process as per requirement.</a:t>
            </a:r>
          </a:p>
          <a:p>
            <a:r>
              <a:rPr lang="en-US" dirty="0" smtClean="0"/>
              <a:t>Multiple routers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02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Create Routers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2 at 7.25.2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" r="-6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76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Configure Routers</a:t>
            </a:r>
            <a:endParaRPr lang="en-US" dirty="0"/>
          </a:p>
        </p:txBody>
      </p:sp>
      <p:pic>
        <p:nvPicPr>
          <p:cNvPr id="2" name="Content Placeholder 1" descr="Screen Shot 2014-07-22 at 7.26.20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8" b="-738"/>
          <a:stretch>
            <a:fillRect/>
          </a:stretch>
        </p:blipFill>
        <p:spPr/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97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Modules with Express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module as normal syntax</a:t>
            </a:r>
          </a:p>
          <a:p>
            <a:r>
              <a:rPr lang="en-US" dirty="0" smtClean="0"/>
              <a:t>Create the custom routes</a:t>
            </a:r>
          </a:p>
          <a:p>
            <a:r>
              <a:rPr lang="en-US" dirty="0" smtClean="0"/>
              <a:t>Get the middleware added to route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Content Placeholder 6" descr="Screen Shot 2014-07-22 at 7.30.07 A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1300"/>
          <a:stretch/>
        </p:blipFill>
        <p:spPr>
          <a:xfrm>
            <a:off x="457200" y="73025"/>
            <a:ext cx="8229600" cy="6648449"/>
          </a:xfrm>
        </p:spPr>
      </p:pic>
      <p:sp>
        <p:nvSpPr>
          <p:cNvPr id="2" name="TextBox 1"/>
          <p:cNvSpPr txBox="1"/>
          <p:nvPr/>
        </p:nvSpPr>
        <p:spPr>
          <a:xfrm rot="5221497">
            <a:off x="7884251" y="1303144"/>
            <a:ext cx="18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outes/</a:t>
            </a:r>
            <a:r>
              <a:rPr lang="en-US" dirty="0" err="1" smtClean="0"/>
              <a:t>projects.js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0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Configure Routers</a:t>
            </a:r>
            <a:br>
              <a:rPr lang="en-US" dirty="0" smtClean="0"/>
            </a:br>
            <a:r>
              <a:rPr lang="en-US" dirty="0" err="1" smtClean="0"/>
              <a:t>app.js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2 at 7.38.16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314" b="-1093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291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Configure Routers</a:t>
            </a:r>
            <a:br>
              <a:rPr lang="en-US" dirty="0" smtClean="0"/>
            </a:br>
            <a:r>
              <a:rPr lang="en-US" dirty="0" err="1" smtClean="0"/>
              <a:t>app.js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2 at 7.38.03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679" b="-71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89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Little Theory</a:t>
            </a:r>
          </a:p>
          <a:p>
            <a:r>
              <a:rPr lang="en-US" sz="4000" dirty="0" smtClean="0"/>
              <a:t>Examples of code</a:t>
            </a:r>
          </a:p>
          <a:p>
            <a:r>
              <a:rPr lang="en-US" sz="4000" dirty="0" smtClean="0"/>
              <a:t>More on Practical</a:t>
            </a:r>
          </a:p>
          <a:p>
            <a:r>
              <a:rPr lang="en-US" sz="4000" dirty="0" smtClean="0"/>
              <a:t>More &amp; More on Assignments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Node-&gt;Express-&gt;Angular-&gt;</a:t>
            </a:r>
            <a:r>
              <a:rPr lang="en-US" sz="3600" dirty="0" err="1" smtClean="0"/>
              <a:t>MongoDb</a:t>
            </a:r>
            <a:endParaRPr lang="en-US" sz="40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4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Configure Routers</a:t>
            </a:r>
            <a:br>
              <a:rPr lang="en-US" dirty="0" smtClean="0"/>
            </a:br>
            <a:r>
              <a:rPr lang="en-US" dirty="0" err="1" smtClean="0"/>
              <a:t>app.js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2 at 7.38.03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679" b="-71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459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Routers with Parameters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req.param</a:t>
            </a:r>
            <a:r>
              <a:rPr lang="en-US" dirty="0" smtClean="0"/>
              <a:t>(‘&lt;</a:t>
            </a:r>
            <a:r>
              <a:rPr lang="en-US" dirty="0" err="1" smtClean="0"/>
              <a:t>param_name</a:t>
            </a:r>
            <a:r>
              <a:rPr lang="en-US" dirty="0" smtClean="0"/>
              <a:t>&gt;’);</a:t>
            </a:r>
          </a:p>
          <a:p>
            <a:r>
              <a:rPr lang="en-US" dirty="0" smtClean="0"/>
              <a:t>Define route in the router</a:t>
            </a:r>
          </a:p>
          <a:p>
            <a:r>
              <a:rPr lang="en-US" dirty="0" smtClean="0"/>
              <a:t>Use the router in </a:t>
            </a:r>
            <a:r>
              <a:rPr lang="en-US" dirty="0" err="1" smtClean="0"/>
              <a:t>app.js</a:t>
            </a:r>
            <a:endParaRPr lang="en-US" dirty="0" smtClean="0"/>
          </a:p>
          <a:p>
            <a:r>
              <a:rPr lang="en-US" dirty="0" smtClean="0"/>
              <a:t>Pass the value in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0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Configure Routers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4 at 9.55.48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88" r="-130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6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Routers with Parameters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http://localhost:3000/users/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http://localhost:3000/users/abc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http://localhost:3000/users/12</a:t>
            </a:r>
            <a:endParaRPr lang="en-US" dirty="0" smtClean="0"/>
          </a:p>
          <a:p>
            <a:r>
              <a:rPr lang="en-US" dirty="0"/>
              <a:t>http://localhost:3000/users/</a:t>
            </a:r>
            <a:r>
              <a:rPr lang="en-US" dirty="0" smtClean="0"/>
              <a:t>123</a:t>
            </a:r>
          </a:p>
          <a:p>
            <a:r>
              <a:rPr lang="en-US" dirty="0">
                <a:hlinkClick r:id="rId7"/>
              </a:rPr>
              <a:t>http://localhost:3000/users</a:t>
            </a:r>
            <a:r>
              <a:rPr lang="en-US" dirty="0" smtClean="0">
                <a:hlinkClick r:id="rId7"/>
              </a:rPr>
              <a:t>/my</a:t>
            </a:r>
            <a:r>
              <a:rPr lang="en-US" dirty="0" smtClean="0"/>
              <a:t> name/</a:t>
            </a:r>
            <a:endParaRPr lang="en-US" dirty="0"/>
          </a:p>
          <a:p>
            <a:r>
              <a:rPr lang="en-US" dirty="0" smtClean="0"/>
              <a:t>To get </a:t>
            </a:r>
            <a:r>
              <a:rPr lang="en-US" dirty="0" err="1" smtClean="0"/>
              <a:t>param</a:t>
            </a:r>
            <a:r>
              <a:rPr lang="en-US" dirty="0" smtClean="0"/>
              <a:t> used</a:t>
            </a:r>
          </a:p>
          <a:p>
            <a:r>
              <a:rPr lang="en-US" dirty="0" err="1" smtClean="0"/>
              <a:t>req.param</a:t>
            </a:r>
            <a:r>
              <a:rPr lang="en-US" dirty="0" smtClean="0"/>
              <a:t>(‘id’);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3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Configure Routers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4 at 9.56.36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446" b="-126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11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Multiple Parameters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4 at 9.57.44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295" b="-872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066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req.query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5 at 8.07.14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5" r="-52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59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req.param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5 at 8.07.5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94" r="-457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673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req.accepts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5 at 8.10.24 A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6" r="-6092"/>
          <a:stretch/>
        </p:blipFill>
        <p:spPr>
          <a:xfrm>
            <a:off x="457200" y="1600200"/>
            <a:ext cx="8229600" cy="5121275"/>
          </a:xfrm>
        </p:spPr>
      </p:pic>
    </p:spTree>
    <p:extLst>
      <p:ext uri="{BB962C8B-B14F-4D97-AF65-F5344CB8AC3E}">
        <p14:creationId xmlns:p14="http://schemas.microsoft.com/office/powerpoint/2010/main" val="292794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sz="3200" dirty="0" err="1" smtClean="0"/>
              <a:t>res.cookie</a:t>
            </a:r>
            <a:r>
              <a:rPr lang="en-US" sz="3200" dirty="0" smtClean="0"/>
              <a:t>(</a:t>
            </a:r>
            <a:r>
              <a:rPr lang="en-US" sz="3200" dirty="0" err="1" smtClean="0"/>
              <a:t>name,value,options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Content Placeholder 7" descr="Screen Shot 2014-07-25 at 8.13.53 A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75" b="-112618"/>
          <a:stretch/>
        </p:blipFill>
        <p:spPr>
          <a:xfrm>
            <a:off x="457200" y="1600201"/>
            <a:ext cx="8229600" cy="2721618"/>
          </a:xfrm>
        </p:spPr>
      </p:pic>
      <p:pic>
        <p:nvPicPr>
          <p:cNvPr id="9" name="Picture 8" descr="Screen Shot 2014-07-25 at 8.14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54" y="4321819"/>
            <a:ext cx="5715000" cy="7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9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33485" y="76200"/>
            <a:ext cx="1981200" cy="273050"/>
          </a:xfrm>
        </p:spPr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 descr="nodejs-d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2" y="799675"/>
            <a:ext cx="8779494" cy="56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res.clearCookie</a:t>
            </a:r>
            <a:r>
              <a:rPr lang="en-US" dirty="0" smtClean="0"/>
              <a:t>(name)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5 at 8.16.14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473" b="-101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019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res.redirect</a:t>
            </a:r>
            <a:r>
              <a:rPr lang="en-US" dirty="0" smtClean="0"/>
              <a:t>(</a:t>
            </a:r>
            <a:r>
              <a:rPr lang="en-US" dirty="0" err="1" smtClean="0"/>
              <a:t>status,url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5 at 8.16.5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33" b="-34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475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res.location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5 at 8.17.57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07" b="-146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11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res.send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5 at 8.18.4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63" b="-21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036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– </a:t>
            </a:r>
            <a:r>
              <a:rPr lang="en-US" dirty="0" err="1" smtClean="0"/>
              <a:t>res.download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5 at 8.19.58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1" b="-3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489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mongoDB-logo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94" b="-32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81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r>
              <a:rPr lang="en-US" dirty="0" smtClean="0"/>
              <a:t>Query language for Relational Databases</a:t>
            </a:r>
          </a:p>
          <a:p>
            <a:r>
              <a:rPr lang="en-US" dirty="0" smtClean="0"/>
              <a:t>Used with Table based</a:t>
            </a:r>
          </a:p>
          <a:p>
            <a:r>
              <a:rPr lang="en-US" dirty="0" smtClean="0"/>
              <a:t>Records are stored in rows; Columns represent fields of row</a:t>
            </a:r>
          </a:p>
          <a:p>
            <a:r>
              <a:rPr lang="en-US" dirty="0" smtClean="0"/>
              <a:t>Query using relations between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418521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less databases</a:t>
            </a:r>
          </a:p>
          <a:p>
            <a:r>
              <a:rPr lang="en-US" dirty="0" smtClean="0"/>
              <a:t>Allows definition of fields on record creation</a:t>
            </a:r>
          </a:p>
          <a:p>
            <a:r>
              <a:rPr lang="en-US" dirty="0" smtClean="0"/>
              <a:t>Nested values are common</a:t>
            </a:r>
          </a:p>
          <a:p>
            <a:pPr lvl="1"/>
            <a:r>
              <a:rPr lang="en-US" dirty="0" smtClean="0"/>
              <a:t>Hashes, Arrays, Objects</a:t>
            </a:r>
          </a:p>
          <a:p>
            <a:r>
              <a:rPr lang="en-US" dirty="0" smtClean="0"/>
              <a:t>Fields are not standardized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13928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solve website scalability</a:t>
            </a:r>
          </a:p>
          <a:p>
            <a:r>
              <a:rPr lang="en-US" dirty="0" smtClean="0"/>
              <a:t>Offers flexibility as compared to RDBMS</a:t>
            </a:r>
          </a:p>
          <a:p>
            <a:r>
              <a:rPr lang="en-US" dirty="0" smtClean="0"/>
              <a:t>Transactional records </a:t>
            </a:r>
            <a:r>
              <a:rPr lang="en-US" dirty="0" err="1" smtClean="0"/>
              <a:t>vs</a:t>
            </a:r>
            <a:r>
              <a:rPr lang="en-US" dirty="0" smtClean="0"/>
              <a:t> Write Once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0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Document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in structured format (XML, </a:t>
            </a:r>
            <a:r>
              <a:rPr lang="en-US" dirty="0" err="1" smtClean="0"/>
              <a:t>JSON,etc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Usually organized as “collections” or “databases”</a:t>
            </a:r>
          </a:p>
          <a:p>
            <a:r>
              <a:rPr lang="en-US" dirty="0" smtClean="0"/>
              <a:t>Individual documents can have unique structures</a:t>
            </a:r>
          </a:p>
          <a:p>
            <a:r>
              <a:rPr lang="en-US" dirty="0" smtClean="0"/>
              <a:t>Each document usually has specific keys</a:t>
            </a:r>
          </a:p>
          <a:p>
            <a:r>
              <a:rPr lang="en-US" dirty="0" smtClean="0"/>
              <a:t>Possible to query documents by fields</a:t>
            </a:r>
          </a:p>
        </p:txBody>
      </p:sp>
    </p:spTree>
    <p:extLst>
      <p:ext uri="{BB962C8B-B14F-4D97-AF65-F5344CB8AC3E}">
        <p14:creationId xmlns:p14="http://schemas.microsoft.com/office/powerpoint/2010/main" val="128349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 </a:t>
            </a:r>
            <a:r>
              <a:rPr lang="en-US" dirty="0"/>
              <a:t>app running without browser</a:t>
            </a:r>
            <a:r>
              <a:rPr lang="en-US" dirty="0" smtClean="0"/>
              <a:t>.</a:t>
            </a:r>
          </a:p>
          <a:p>
            <a:r>
              <a:rPr lang="en-US" dirty="0"/>
              <a:t>Derived from Google Chrome engine.</a:t>
            </a:r>
          </a:p>
          <a:p>
            <a:r>
              <a:rPr lang="en-US" dirty="0" smtClean="0"/>
              <a:t>NON-BLOCKING I/O</a:t>
            </a:r>
          </a:p>
          <a:p>
            <a:r>
              <a:rPr lang="en-US" dirty="0" smtClean="0"/>
              <a:t>Asynchronous &amp; Callback Base</a:t>
            </a:r>
          </a:p>
          <a:p>
            <a:r>
              <a:rPr lang="en-US" dirty="0" smtClean="0"/>
              <a:t>Supports </a:t>
            </a:r>
            <a:r>
              <a:rPr lang="en-US" dirty="0"/>
              <a:t>event based programming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JSON – Every where</a:t>
            </a:r>
            <a:endParaRPr lang="en-US" i="1" dirty="0"/>
          </a:p>
          <a:p>
            <a:r>
              <a:rPr lang="en-US" dirty="0"/>
              <a:t>It is used to handle http, streams, sockets, large files, </a:t>
            </a:r>
            <a:r>
              <a:rPr lang="en-US" dirty="0" err="1"/>
              <a:t>tcp-ip,udp</a:t>
            </a:r>
            <a:r>
              <a:rPr lang="en-US" dirty="0"/>
              <a:t>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47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– key-value stores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by which data can be queried and value at that key</a:t>
            </a:r>
          </a:p>
          <a:p>
            <a:r>
              <a:rPr lang="en-US" dirty="0" smtClean="0"/>
              <a:t>Drawback – Can’t query by anything else</a:t>
            </a:r>
          </a:p>
          <a:p>
            <a:r>
              <a:rPr lang="en-US" dirty="0" smtClean="0"/>
              <a:t>Sometimes used with RDBMS for caching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04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BigTable</a:t>
            </a:r>
            <a:r>
              <a:rPr lang="en-US" dirty="0" smtClean="0"/>
              <a:t>/Tabular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after Google’s “</a:t>
            </a:r>
            <a:r>
              <a:rPr lang="en-US" dirty="0" err="1" smtClean="0"/>
              <a:t>BigTable</a:t>
            </a:r>
            <a:r>
              <a:rPr lang="en-US" dirty="0" smtClean="0"/>
              <a:t>” implementation</a:t>
            </a:r>
          </a:p>
          <a:p>
            <a:r>
              <a:rPr lang="en-US" dirty="0" smtClean="0"/>
              <a:t>Each row can have different set of columns</a:t>
            </a:r>
          </a:p>
          <a:p>
            <a:r>
              <a:rPr lang="en-US" dirty="0" smtClean="0"/>
              <a:t>Designed for large number of columns</a:t>
            </a:r>
          </a:p>
          <a:p>
            <a:r>
              <a:rPr lang="en-US" dirty="0" smtClean="0"/>
              <a:t>Rows are versioned</a:t>
            </a:r>
          </a:p>
        </p:txBody>
      </p:sp>
    </p:spTree>
    <p:extLst>
      <p:ext uri="{BB962C8B-B14F-4D97-AF65-F5344CB8AC3E}">
        <p14:creationId xmlns:p14="http://schemas.microsoft.com/office/powerpoint/2010/main" val="272010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– Graph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data with interconnected nodes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 series of road intersections</a:t>
            </a:r>
          </a:p>
          <a:p>
            <a:pPr lvl="1"/>
            <a:r>
              <a:rPr lang="en-US" dirty="0" smtClean="0"/>
              <a:t>Friends network</a:t>
            </a:r>
          </a:p>
          <a:p>
            <a:pPr lvl="1"/>
            <a:r>
              <a:rPr lang="en-US" dirty="0" smtClean="0"/>
              <a:t>Social nodes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77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– Object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Tightly integrated with OO programming language</a:t>
            </a:r>
          </a:p>
          <a:p>
            <a:r>
              <a:rPr lang="en-US" dirty="0" smtClean="0"/>
              <a:t>Acts as a persistence layer</a:t>
            </a:r>
          </a:p>
          <a:p>
            <a:r>
              <a:rPr lang="en-US" dirty="0" smtClean="0"/>
              <a:t>Link pointers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12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2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store database</a:t>
            </a:r>
          </a:p>
          <a:p>
            <a:r>
              <a:rPr lang="en-US" dirty="0" smtClean="0"/>
              <a:t>Data is stored in the form of documents</a:t>
            </a:r>
          </a:p>
          <a:p>
            <a:pPr lvl="1"/>
            <a:r>
              <a:rPr lang="en-US" dirty="0" smtClean="0"/>
              <a:t>Key Value Pair Data</a:t>
            </a:r>
          </a:p>
          <a:p>
            <a:r>
              <a:rPr lang="en-US" dirty="0" smtClean="0"/>
              <a:t>Sets of documents stored together is called collection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22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Document 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Content Placeholder 3" descr="Screen Shot 2014-07-29 at 8.42.16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749" b="-43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024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9 at 8.42.46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13" b="-59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863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Database Commands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all databases</a:t>
            </a:r>
          </a:p>
          <a:p>
            <a:pPr lvl="1"/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show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dbs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dirty="0" smtClean="0"/>
              <a:t>Switch to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use &lt;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db_name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dirty="0" smtClean="0"/>
              <a:t>To show currently set database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db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dirty="0"/>
              <a:t>To </a:t>
            </a:r>
            <a:r>
              <a:rPr lang="en-US" dirty="0" smtClean="0"/>
              <a:t>get current date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Date.now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()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3503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3" y="73025"/>
            <a:ext cx="1525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404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Insert Data in Collection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Scaling Expectations</a:t>
            </a:r>
            <a:endParaRPr lang="en-US" i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 descr="Screen Shot 2014-07-29 at 9.50.1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422" b="-127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05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DEI PP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2912</Words>
  <Application>Microsoft Macintosh PowerPoint</Application>
  <PresentationFormat>On-screen Show (4:3)</PresentationFormat>
  <Paragraphs>836</Paragraphs>
  <Slides>163</Slides>
  <Notes>163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4" baseType="lpstr">
      <vt:lpstr>SDEI PPT THEME</vt:lpstr>
      <vt:lpstr>PowerPoint Presentation</vt:lpstr>
      <vt:lpstr>To Know</vt:lpstr>
      <vt:lpstr>Big Data</vt:lpstr>
      <vt:lpstr>Big Data</vt:lpstr>
      <vt:lpstr>Big Data</vt:lpstr>
      <vt:lpstr>What?</vt:lpstr>
      <vt:lpstr>Pattern</vt:lpstr>
      <vt:lpstr>PowerPoint Presentation</vt:lpstr>
      <vt:lpstr>Node.Js</vt:lpstr>
      <vt:lpstr>Building Blocks of Node.Js App</vt:lpstr>
      <vt:lpstr>Install Node.Js</vt:lpstr>
      <vt:lpstr>Install Node.Js</vt:lpstr>
      <vt:lpstr>Install Node.Js</vt:lpstr>
      <vt:lpstr>Install Node.Js</vt:lpstr>
      <vt:lpstr>Install Node.Js</vt:lpstr>
      <vt:lpstr>Installing Node.Js using NVM</vt:lpstr>
      <vt:lpstr>Installing Node.Js using NVM</vt:lpstr>
      <vt:lpstr>Node.Js</vt:lpstr>
      <vt:lpstr>Node.Js – require()</vt:lpstr>
      <vt:lpstr>Node.Js – require()</vt:lpstr>
      <vt:lpstr>Node.Js – require()</vt:lpstr>
      <vt:lpstr>Node.Js – Modules</vt:lpstr>
      <vt:lpstr>Node.Js – Modules</vt:lpstr>
      <vt:lpstr>Node.Js – Modules</vt:lpstr>
      <vt:lpstr>Node.Js – Modules</vt:lpstr>
      <vt:lpstr>Node.Js – Modules</vt:lpstr>
      <vt:lpstr>PowerPoint Presentation</vt:lpstr>
      <vt:lpstr>PowerPoint Presentation</vt:lpstr>
      <vt:lpstr>PowerPoint Presentation</vt:lpstr>
      <vt:lpstr>Node.Js – NPM</vt:lpstr>
      <vt:lpstr>Node.Js – NPM</vt:lpstr>
      <vt:lpstr>Node.Js – NPM</vt:lpstr>
      <vt:lpstr>Node.Js – NPM</vt:lpstr>
      <vt:lpstr>Node.Js – NPM</vt:lpstr>
      <vt:lpstr>Node.Js – NPM</vt:lpstr>
      <vt:lpstr>Function overridden</vt:lpstr>
      <vt:lpstr>PowerPoint Presentation</vt:lpstr>
      <vt:lpstr>Node.Js – Package.json</vt:lpstr>
      <vt:lpstr>Node.Js – Creating Own Modules</vt:lpstr>
      <vt:lpstr>Node.Js – Creating Own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 – Modules Caching</vt:lpstr>
      <vt:lpstr>Node.Js – Modules Caching</vt:lpstr>
      <vt:lpstr>PowerPoint Presentation</vt:lpstr>
      <vt:lpstr>Express</vt:lpstr>
      <vt:lpstr>Create Express Object</vt:lpstr>
      <vt:lpstr>App Object - Functions</vt:lpstr>
      <vt:lpstr>App Object - Settings</vt:lpstr>
      <vt:lpstr>App Object - Settings</vt:lpstr>
      <vt:lpstr>App Object – use();</vt:lpstr>
      <vt:lpstr>App Object – app.js</vt:lpstr>
      <vt:lpstr>App Object – use();</vt:lpstr>
      <vt:lpstr>App Object – use();</vt:lpstr>
      <vt:lpstr>PowerPoint Presentation</vt:lpstr>
      <vt:lpstr>next();</vt:lpstr>
      <vt:lpstr>app.use([mountpath],callback);</vt:lpstr>
      <vt:lpstr>app.get([mountpath],callback);</vt:lpstr>
      <vt:lpstr>Express - Routers</vt:lpstr>
      <vt:lpstr>Express – Create Routers</vt:lpstr>
      <vt:lpstr>Express – Configure Routers</vt:lpstr>
      <vt:lpstr>Custom Modules with Express</vt:lpstr>
      <vt:lpstr>PowerPoint Presentation</vt:lpstr>
      <vt:lpstr>Express – Configure Routers app.js</vt:lpstr>
      <vt:lpstr>Express – Configure Routers app.js</vt:lpstr>
      <vt:lpstr>Express – Configure Routers app.js</vt:lpstr>
      <vt:lpstr>Express – Routers with Parameters</vt:lpstr>
      <vt:lpstr>Express – Configure Routers</vt:lpstr>
      <vt:lpstr>Express – Routers with Parameters</vt:lpstr>
      <vt:lpstr>Express – Configure Routers</vt:lpstr>
      <vt:lpstr>Express – Multiple Parameters</vt:lpstr>
      <vt:lpstr>Express – req.query()</vt:lpstr>
      <vt:lpstr>Express – req.param()</vt:lpstr>
      <vt:lpstr>Express – req.accepts()</vt:lpstr>
      <vt:lpstr>Express – res.cookie(name,value,options)</vt:lpstr>
      <vt:lpstr>Express – res.clearCookie(name)</vt:lpstr>
      <vt:lpstr>Express – res.redirect(status,url)</vt:lpstr>
      <vt:lpstr>Express – res.location()</vt:lpstr>
      <vt:lpstr>Express – res.send()</vt:lpstr>
      <vt:lpstr>Express – res.download()</vt:lpstr>
      <vt:lpstr>PowerPoint Presentation</vt:lpstr>
      <vt:lpstr>NoSql </vt:lpstr>
      <vt:lpstr>NoSql </vt:lpstr>
      <vt:lpstr>NoSql </vt:lpstr>
      <vt:lpstr>NoSql - Document store</vt:lpstr>
      <vt:lpstr>NoSql – key-value stores</vt:lpstr>
      <vt:lpstr>NoSql – BigTable/Tabular</vt:lpstr>
      <vt:lpstr>NoSql – Graph</vt:lpstr>
      <vt:lpstr>NoSql – Object</vt:lpstr>
      <vt:lpstr>NoSql</vt:lpstr>
      <vt:lpstr>MongoDb</vt:lpstr>
      <vt:lpstr>MongoDb – Document </vt:lpstr>
      <vt:lpstr>MongoDb – Collection</vt:lpstr>
      <vt:lpstr>MongoDb – Database Commands</vt:lpstr>
      <vt:lpstr>MongoDb – Insert Data in Collection</vt:lpstr>
      <vt:lpstr>MongoDb – Insert Data in Collection</vt:lpstr>
      <vt:lpstr>MongoDb – Insert Data in Collection</vt:lpstr>
      <vt:lpstr>MongoDb – Query Data from Collection</vt:lpstr>
      <vt:lpstr>MongoDb – Query Data from Collection</vt:lpstr>
      <vt:lpstr>MongoDb – Query Data from Collection</vt:lpstr>
      <vt:lpstr>MongoDb – Update Query</vt:lpstr>
      <vt:lpstr>MongoDb – Update Query on Collection</vt:lpstr>
      <vt:lpstr>MongoDb – Update Query on Collection</vt:lpstr>
      <vt:lpstr>MongoDb – Update Query on Collection</vt:lpstr>
      <vt:lpstr>MongoDb – Delete Query</vt:lpstr>
      <vt:lpstr>MongoDb – Delete Query on Collection</vt:lpstr>
      <vt:lpstr>MongoDb – Delete Query on Collection</vt:lpstr>
      <vt:lpstr>MongoDb – Operators</vt:lpstr>
      <vt:lpstr>MongoDb – Operators</vt:lpstr>
      <vt:lpstr>MongoDb – Operators</vt:lpstr>
      <vt:lpstr>MongoDb – Operators</vt:lpstr>
      <vt:lpstr>MongoDb – Operators</vt:lpstr>
      <vt:lpstr>MongoDb – Auto Increment Field</vt:lpstr>
      <vt:lpstr>MongoDb – Auto Increment Field</vt:lpstr>
      <vt:lpstr>MongoDb – Auto Increment Field</vt:lpstr>
      <vt:lpstr>MongoDb – Get Data from DB</vt:lpstr>
      <vt:lpstr>MongoDb – Get Data from DB</vt:lpstr>
      <vt:lpstr>Express – Session Management</vt:lpstr>
      <vt:lpstr>Express – Basic Session</vt:lpstr>
      <vt:lpstr>Express – Basic Session</vt:lpstr>
      <vt:lpstr>Express – Basic Session</vt:lpstr>
      <vt:lpstr>Express – Basic Session</vt:lpstr>
      <vt:lpstr>Express – Basic Session</vt:lpstr>
      <vt:lpstr>Express – Session Management</vt:lpstr>
      <vt:lpstr>Express – Passport</vt:lpstr>
      <vt:lpstr>Express – Passport</vt:lpstr>
      <vt:lpstr>Express – Passport</vt:lpstr>
      <vt:lpstr>Express – Passport</vt:lpstr>
      <vt:lpstr>Express – Passport</vt:lpstr>
      <vt:lpstr>Express – Passport</vt:lpstr>
      <vt:lpstr>PowerPoint Presentation</vt:lpstr>
      <vt:lpstr>Angular.Js</vt:lpstr>
      <vt:lpstr>Angular.Js</vt:lpstr>
      <vt:lpstr>Angular.Js</vt:lpstr>
      <vt:lpstr>Angular.Js</vt:lpstr>
      <vt:lpstr>Angular.Js</vt:lpstr>
      <vt:lpstr>Angular.Js - Filters</vt:lpstr>
      <vt:lpstr>Dependency Injection</vt:lpstr>
      <vt:lpstr>Dependency Injection</vt:lpstr>
      <vt:lpstr>Dependency Injection</vt:lpstr>
      <vt:lpstr>Dependency Injection</vt:lpstr>
      <vt:lpstr>Dependency Injection</vt:lpstr>
      <vt:lpstr>Angular.Js - Partials</vt:lpstr>
      <vt:lpstr>Angular.Js - Partials</vt:lpstr>
      <vt:lpstr>Angular.Js - Partials</vt:lpstr>
      <vt:lpstr>Angular.Js - Partials</vt:lpstr>
      <vt:lpstr>Angular.Js - Modules</vt:lpstr>
      <vt:lpstr>Angular.Js - Modules</vt:lpstr>
      <vt:lpstr>Angular.Js - Modules</vt:lpstr>
      <vt:lpstr>Angular.Js - Modules</vt:lpstr>
      <vt:lpstr>Angular.Js – Configure Routers</vt:lpstr>
      <vt:lpstr>Angular.Js – Configure Routers</vt:lpstr>
      <vt:lpstr>Angular.Js – Configure Routers</vt:lpstr>
      <vt:lpstr>Angular.Js – Route with Param</vt:lpstr>
      <vt:lpstr>Angular.Js – Route with Param</vt:lpstr>
      <vt:lpstr>Angular.Js – Route with Param</vt:lpstr>
      <vt:lpstr>Angular.Js – Route with Param</vt:lpstr>
      <vt:lpstr>Angular.Js – Services</vt:lpstr>
      <vt:lpstr>Angular.Js – Services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Gurdev Singh</dc:creator>
  <cp:lastModifiedBy>Gurdev Singh</cp:lastModifiedBy>
  <cp:revision>325</cp:revision>
  <dcterms:created xsi:type="dcterms:W3CDTF">2014-07-10T11:26:31Z</dcterms:created>
  <dcterms:modified xsi:type="dcterms:W3CDTF">2014-08-12T05:59:43Z</dcterms:modified>
</cp:coreProperties>
</file>