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78" r:id="rId4"/>
    <p:sldId id="305" r:id="rId5"/>
    <p:sldId id="279" r:id="rId6"/>
    <p:sldId id="280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API </a:t>
            </a:r>
            <a:r>
              <a:rPr lang="es-ES" sz="54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 sz="5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Java </a:t>
            </a:r>
            <a:r>
              <a:rPr lang="es-E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Review</a:t>
            </a:r>
            <a:endParaRPr sz="18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E3CB5-3C43-4F02-8DB5-3C8D8091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Set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23D970-A69B-4395-B351-C00D81252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Conjunto de elementos únicos</a:t>
            </a:r>
          </a:p>
          <a:p>
            <a:pPr lvl="1"/>
            <a:r>
              <a:rPr lang="es-MX" dirty="0" err="1"/>
              <a:t>HashSet</a:t>
            </a:r>
            <a:endParaRPr lang="es-MX" dirty="0"/>
          </a:p>
          <a:p>
            <a:pPr lvl="2"/>
            <a:r>
              <a:rPr lang="es-MX" dirty="0"/>
              <a:t>Utiliza el </a:t>
            </a:r>
            <a:r>
              <a:rPr lang="es-MX" dirty="0" err="1"/>
              <a:t>hashcode</a:t>
            </a:r>
            <a:r>
              <a:rPr lang="es-MX" dirty="0"/>
              <a:t> del objeto insertado</a:t>
            </a:r>
          </a:p>
          <a:p>
            <a:pPr lvl="2"/>
            <a:r>
              <a:rPr lang="es-MX" dirty="0"/>
              <a:t>Elementos no están ordenados</a:t>
            </a:r>
          </a:p>
          <a:p>
            <a:pPr lvl="1"/>
            <a:r>
              <a:rPr lang="es-MX" dirty="0" err="1"/>
              <a:t>LinkedHashSet</a:t>
            </a:r>
            <a:endParaRPr lang="es-MX" dirty="0"/>
          </a:p>
          <a:p>
            <a:pPr lvl="2"/>
            <a:r>
              <a:rPr lang="es-MX" dirty="0" err="1"/>
              <a:t>Version</a:t>
            </a:r>
            <a:r>
              <a:rPr lang="es-MX" dirty="0"/>
              <a:t> ordenada de un </a:t>
            </a:r>
            <a:r>
              <a:rPr lang="es-MX" dirty="0" err="1"/>
              <a:t>HashedSet</a:t>
            </a:r>
            <a:endParaRPr lang="es-MX" dirty="0"/>
          </a:p>
          <a:p>
            <a:pPr lvl="1"/>
            <a:r>
              <a:rPr lang="es-MX" dirty="0" err="1"/>
              <a:t>TreeSet</a:t>
            </a:r>
            <a:endParaRPr lang="es-MX" dirty="0"/>
          </a:p>
          <a:p>
            <a:pPr lvl="2"/>
            <a:r>
              <a:rPr lang="es-MX" dirty="0"/>
              <a:t>Colección ordenada, implementada con una estructura de árbol</a:t>
            </a:r>
          </a:p>
          <a:p>
            <a:pPr lvl="2"/>
            <a:r>
              <a:rPr lang="es-MX" dirty="0"/>
              <a:t>Garantiza el ordenamiento de los elementos, en orden natural y ascendente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9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62CC6-F5D0-4D3E-91CB-99BDFFAD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</a:t>
            </a:r>
            <a:r>
              <a:rPr lang="es-MX" dirty="0" err="1"/>
              <a:t>Map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DA51F-29E3-4D4B-89B9-018A7148F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</a:t>
            </a:r>
            <a:r>
              <a:rPr lang="es-MX" dirty="0" err="1"/>
              <a:t>Maps</a:t>
            </a:r>
            <a:r>
              <a:rPr lang="es-MX" dirty="0"/>
              <a:t> son similares a las colecciones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asocia</a:t>
            </a:r>
            <a:r>
              <a:rPr lang="en-US" dirty="0"/>
              <a:t> una </a:t>
            </a:r>
            <a:r>
              <a:rPr lang="en-US" dirty="0" err="1"/>
              <a:t>llave</a:t>
            </a:r>
            <a:r>
              <a:rPr lang="en-US" dirty="0"/>
              <a:t> </a:t>
            </a:r>
            <a:r>
              <a:rPr lang="en-US" dirty="0" err="1"/>
              <a:t>identificadora</a:t>
            </a:r>
            <a:r>
              <a:rPr lang="en-US" dirty="0"/>
              <a:t> al valor de un </a:t>
            </a:r>
            <a:r>
              <a:rPr lang="en-US" dirty="0" err="1"/>
              <a:t>objeto</a:t>
            </a:r>
            <a:r>
              <a:rPr lang="en-US" dirty="0"/>
              <a:t>, similar a un </a:t>
            </a:r>
            <a:r>
              <a:rPr lang="en-US" dirty="0" err="1"/>
              <a:t>arreglo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llave</a:t>
            </a:r>
            <a:r>
              <a:rPr lang="en-US" dirty="0"/>
              <a:t> </a:t>
            </a:r>
            <a:r>
              <a:rPr lang="en-US" dirty="0" err="1"/>
              <a:t>identificadora</a:t>
            </a:r>
            <a:r>
              <a:rPr lang="en-US" dirty="0"/>
              <a:t> no se </a:t>
            </a:r>
            <a:r>
              <a:rPr lang="en-US" dirty="0" err="1"/>
              <a:t>limita</a:t>
            </a:r>
            <a:r>
              <a:rPr lang="en-US" dirty="0"/>
              <a:t> a </a:t>
            </a:r>
            <a:r>
              <a:rPr lang="en-US" dirty="0" err="1"/>
              <a:t>enteros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objeto</a:t>
            </a:r>
            <a:endParaRPr lang="en-US" dirty="0"/>
          </a:p>
          <a:p>
            <a:r>
              <a:rPr lang="en-US" dirty="0"/>
              <a:t>Se le llama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asociativo</a:t>
            </a:r>
            <a:r>
              <a:rPr lang="en-US" dirty="0"/>
              <a:t> o </a:t>
            </a:r>
            <a:r>
              <a:rPr lang="en-US" dirty="0" err="1"/>
              <a:t>diccionario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929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5249C-4725-4798-9ACC-FDD7D45E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Implementaciones de </a:t>
            </a:r>
            <a:r>
              <a:rPr lang="es-MX" dirty="0" err="1"/>
              <a:t>Map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1827E8-3CDF-427B-9C74-3F9834B1D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400" dirty="0" err="1"/>
              <a:t>HashMap</a:t>
            </a:r>
            <a:endParaRPr lang="es-MX" sz="2400" dirty="0"/>
          </a:p>
          <a:p>
            <a:pPr lvl="1"/>
            <a:r>
              <a:rPr lang="es-MX" sz="2400" dirty="0"/>
              <a:t>Implementación basada en  una tabla de hash</a:t>
            </a:r>
          </a:p>
          <a:p>
            <a:pPr lvl="1"/>
            <a:r>
              <a:rPr lang="es-MX" sz="2400" dirty="0"/>
              <a:t>No guarda ningún </a:t>
            </a:r>
            <a:r>
              <a:rPr lang="es-MX" sz="2400" dirty="0" err="1"/>
              <a:t>order</a:t>
            </a:r>
            <a:r>
              <a:rPr lang="es-MX" sz="2400" dirty="0"/>
              <a:t> de llaves o valores.</a:t>
            </a:r>
          </a:p>
          <a:p>
            <a:pPr lvl="1"/>
            <a:r>
              <a:rPr lang="es-MX" sz="2400" dirty="0"/>
              <a:t>Permite una llave nula, y múltiples valores nulos</a:t>
            </a:r>
          </a:p>
          <a:p>
            <a:r>
              <a:rPr lang="es-MX" sz="2400" dirty="0" err="1"/>
              <a:t>Hashtable</a:t>
            </a:r>
            <a:endParaRPr lang="es-MX" sz="2400" dirty="0"/>
          </a:p>
          <a:p>
            <a:pPr lvl="1"/>
            <a:r>
              <a:rPr lang="es-MX" sz="2400" dirty="0"/>
              <a:t>Métodos sincronizados</a:t>
            </a:r>
          </a:p>
          <a:p>
            <a:pPr lvl="1"/>
            <a:r>
              <a:rPr lang="es-MX" sz="2400" dirty="0"/>
              <a:t>Llaves o valores no pueden ser nulos</a:t>
            </a:r>
          </a:p>
        </p:txBody>
      </p:sp>
    </p:spTree>
    <p:extLst>
      <p:ext uri="{BB962C8B-B14F-4D97-AF65-F5344CB8AC3E}">
        <p14:creationId xmlns:p14="http://schemas.microsoft.com/office/powerpoint/2010/main" val="253444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2DA40-B7AD-4FEB-8EBF-7B4AA046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Implementaciones de </a:t>
            </a:r>
            <a:r>
              <a:rPr lang="es-MX" dirty="0" err="1"/>
              <a:t>Map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6DD4C2-D52C-48B7-9C62-5B9EF7C2B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400" dirty="0" err="1"/>
              <a:t>LinkedHashMap</a:t>
            </a:r>
            <a:endParaRPr lang="es-MX" sz="2400" dirty="0"/>
          </a:p>
          <a:p>
            <a:pPr lvl="1"/>
            <a:r>
              <a:rPr lang="es-MX" sz="2400" dirty="0"/>
              <a:t>Mantiene el orden de inserción</a:t>
            </a:r>
          </a:p>
          <a:p>
            <a:pPr lvl="1"/>
            <a:r>
              <a:rPr lang="es-MX" sz="2400" dirty="0"/>
              <a:t>Iteración rápida pero añadir o remover datos</a:t>
            </a:r>
            <a:endParaRPr lang="en-US" sz="2400" dirty="0"/>
          </a:p>
          <a:p>
            <a:r>
              <a:rPr lang="en-US" sz="2400" dirty="0" err="1"/>
              <a:t>TreeMap</a:t>
            </a:r>
            <a:endParaRPr lang="en-US" sz="2400" dirty="0"/>
          </a:p>
          <a:p>
            <a:pPr lvl="1"/>
            <a:r>
              <a:rPr lang="en-US" sz="2400" dirty="0" err="1"/>
              <a:t>Mapa</a:t>
            </a:r>
            <a:r>
              <a:rPr lang="en-US" sz="2400" dirty="0"/>
              <a:t> </a:t>
            </a:r>
            <a:r>
              <a:rPr lang="en-US" sz="2400" dirty="0" err="1"/>
              <a:t>ordenado</a:t>
            </a:r>
            <a:r>
              <a:rPr lang="en-US" sz="2400" dirty="0"/>
              <a:t> </a:t>
            </a:r>
            <a:r>
              <a:rPr lang="en-US" sz="2400" dirty="0" err="1"/>
              <a:t>naturalmente</a:t>
            </a:r>
            <a:endParaRPr lang="en-US" sz="2400" dirty="0"/>
          </a:p>
          <a:p>
            <a:pPr lvl="1"/>
            <a:r>
              <a:rPr lang="en-US" sz="2400" dirty="0" err="1"/>
              <a:t>Implementación</a:t>
            </a:r>
            <a:r>
              <a:rPr lang="en-US" sz="2400" dirty="0"/>
              <a:t> </a:t>
            </a:r>
            <a:r>
              <a:rPr lang="en-US" sz="2400" dirty="0" err="1"/>
              <a:t>basada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una </a:t>
            </a:r>
            <a:r>
              <a:rPr lang="en-US" sz="2400" dirty="0" err="1"/>
              <a:t>estructura</a:t>
            </a:r>
            <a:r>
              <a:rPr lang="en-US" sz="2400" dirty="0"/>
              <a:t> de árbol (por medio de la </a:t>
            </a:r>
            <a:r>
              <a:rPr lang="en-US" sz="2400" dirty="0" err="1"/>
              <a:t>llave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376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C7581-5A86-41CA-8F8F-3CCC99B3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Colecciones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1F3705-CCC8-4659-9935-8918549D9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Utilizan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‘Collections’</a:t>
            </a:r>
          </a:p>
          <a:p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 err="1"/>
              <a:t>binarySearch</a:t>
            </a:r>
            <a:endParaRPr lang="en-US" dirty="0"/>
          </a:p>
          <a:p>
            <a:pPr lvl="1"/>
            <a:r>
              <a:rPr lang="en-US" dirty="0"/>
              <a:t>reverse</a:t>
            </a:r>
          </a:p>
          <a:p>
            <a:pPr lvl="1"/>
            <a:r>
              <a:rPr lang="en-US" dirty="0"/>
              <a:t>Shuffle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3480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56D72-7D96-4917-AC0B-1D313D94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3C5C37-FA6E-4654-A7A8-841070381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Convierta</a:t>
            </a:r>
            <a:r>
              <a:rPr lang="en-US" dirty="0"/>
              <a:t> una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sin utilizer </a:t>
            </a:r>
            <a:r>
              <a:rPr lang="en-US" dirty="0" err="1"/>
              <a:t>metodos</a:t>
            </a:r>
            <a:r>
              <a:rPr lang="en-US" dirty="0"/>
              <a:t> de Java</a:t>
            </a:r>
          </a:p>
          <a:p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una palabra es palindrome</a:t>
            </a:r>
          </a:p>
          <a:p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una palabra </a:t>
            </a:r>
            <a:r>
              <a:rPr lang="en-US" dirty="0" err="1"/>
              <a:t>contiene</a:t>
            </a:r>
            <a:r>
              <a:rPr lang="en-US" dirty="0"/>
              <a:t> las 26 </a:t>
            </a:r>
            <a:r>
              <a:rPr lang="en-US" dirty="0" err="1"/>
              <a:t>letras</a:t>
            </a:r>
            <a:r>
              <a:rPr lang="en-US" dirty="0"/>
              <a:t> del </a:t>
            </a:r>
            <a:r>
              <a:rPr lang="en-US" dirty="0" err="1"/>
              <a:t>alfabeto</a:t>
            </a:r>
            <a:endParaRPr lang="en-US" dirty="0"/>
          </a:p>
          <a:p>
            <a:r>
              <a:rPr lang="en-US" dirty="0" err="1"/>
              <a:t>Determinar</a:t>
            </a:r>
            <a:r>
              <a:rPr lang="en-US" dirty="0"/>
              <a:t> que </a:t>
            </a:r>
            <a:r>
              <a:rPr lang="en-US" dirty="0" err="1"/>
              <a:t>caracteres</a:t>
            </a:r>
            <a:r>
              <a:rPr lang="en-US" dirty="0"/>
              <a:t> son mas </a:t>
            </a:r>
            <a:r>
              <a:rPr lang="en-US" dirty="0" err="1"/>
              <a:t>comunes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texto</a:t>
            </a:r>
            <a:endParaRPr lang="en-US" dirty="0"/>
          </a:p>
          <a:p>
            <a:r>
              <a:rPr lang="en-US" dirty="0" err="1"/>
              <a:t>Encuentre</a:t>
            </a:r>
            <a:r>
              <a:rPr lang="en-US" dirty="0"/>
              <a:t> los </a:t>
            </a:r>
            <a:r>
              <a:rPr lang="en-US" dirty="0" err="1"/>
              <a:t>numeros</a:t>
            </a:r>
            <a:r>
              <a:rPr lang="en-US" dirty="0"/>
              <a:t> </a:t>
            </a:r>
            <a:r>
              <a:rPr lang="en-US" dirty="0" err="1"/>
              <a:t>duplicados</a:t>
            </a:r>
            <a:r>
              <a:rPr lang="en-US" dirty="0"/>
              <a:t> de un </a:t>
            </a:r>
            <a:r>
              <a:rPr lang="en-US" dirty="0" err="1"/>
              <a:t>arreglo</a:t>
            </a:r>
            <a:endParaRPr lang="en-US" dirty="0"/>
          </a:p>
          <a:p>
            <a:r>
              <a:rPr lang="en-US" dirty="0" err="1"/>
              <a:t>Encuentra</a:t>
            </a:r>
            <a:r>
              <a:rPr lang="en-US" dirty="0"/>
              <a:t> el reverse de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cualquiera</a:t>
            </a:r>
            <a:endParaRPr lang="en-US" dirty="0"/>
          </a:p>
          <a:p>
            <a:pPr lvl="1"/>
            <a:r>
              <a:rPr lang="en-US" dirty="0" err="1"/>
              <a:t>Entero</a:t>
            </a:r>
            <a:endParaRPr lang="en-US" dirty="0"/>
          </a:p>
          <a:p>
            <a:pPr lvl="1"/>
            <a:r>
              <a:rPr lang="en-US" dirty="0"/>
              <a:t>Decimal</a:t>
            </a:r>
          </a:p>
          <a:p>
            <a:r>
              <a:rPr lang="en-US" dirty="0" err="1"/>
              <a:t>Encuentre</a:t>
            </a:r>
            <a:r>
              <a:rPr lang="en-US" dirty="0"/>
              <a:t> los </a:t>
            </a:r>
            <a:r>
              <a:rPr lang="en-US" dirty="0" err="1"/>
              <a:t>numeros</a:t>
            </a:r>
            <a:r>
              <a:rPr lang="en-US" dirty="0"/>
              <a:t> </a:t>
            </a:r>
            <a:r>
              <a:rPr lang="en-US" dirty="0" err="1"/>
              <a:t>repetidos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listas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2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F4344-7191-46E7-B573-FB84E81F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Payloads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156C91-617B-470F-81A8-0D369792F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para los </a:t>
            </a:r>
            <a:r>
              <a:rPr lang="en-US" dirty="0" err="1"/>
              <a:t>diferentes</a:t>
            </a:r>
            <a:r>
              <a:rPr lang="en-US" dirty="0"/>
              <a:t> payloads: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/flights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/flights/&lt;</a:t>
            </a:r>
            <a:r>
              <a:rPr lang="en-US" dirty="0" err="1"/>
              <a:t>flight_id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/reservations/&lt;</a:t>
            </a:r>
            <a:r>
              <a:rPr lang="en-US" dirty="0" err="1"/>
              <a:t>reservation_id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/reservation/new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/flight/new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30733-BE61-4D0C-8472-CAED8581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4C0EF8-3666-4B0B-8DCD-3F633EEF1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Framework de </a:t>
            </a:r>
            <a:r>
              <a:rPr lang="en-US" sz="2800" dirty="0" err="1"/>
              <a:t>pruebas</a:t>
            </a:r>
            <a:r>
              <a:rPr lang="en-US" sz="2800" dirty="0"/>
              <a:t> </a:t>
            </a:r>
            <a:r>
              <a:rPr lang="en-US" sz="2800" dirty="0" err="1"/>
              <a:t>dise</a:t>
            </a:r>
            <a:r>
              <a:rPr lang="es-MX" sz="2800" dirty="0" err="1"/>
              <a:t>ñado</a:t>
            </a:r>
            <a:r>
              <a:rPr lang="es-MX" sz="2800" dirty="0"/>
              <a:t> para simplificar el desarrollo de pruebas</a:t>
            </a:r>
          </a:p>
          <a:p>
            <a:r>
              <a:rPr lang="es-MX" sz="2800" dirty="0"/>
              <a:t>Creado para Pruebas Unitarias (Pruebas de una clase aislada de otras)</a:t>
            </a:r>
          </a:p>
          <a:p>
            <a:r>
              <a:rPr lang="es-MX" sz="2800" dirty="0"/>
              <a:t>Pruebas de Integración (Pruebas de sistemas enteros con una diversidad de clases, paquetes, </a:t>
            </a:r>
            <a:r>
              <a:rPr lang="es-MX" sz="2800" dirty="0" err="1"/>
              <a:t>etc</a:t>
            </a:r>
            <a:r>
              <a:rPr lang="es-MX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7480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AF011-9C8B-44C5-9C48-443913C2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TestNG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123995-81F0-4464-A84B-4E520DAC0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800" dirty="0"/>
              <a:t>Framework de pruebas automatizadas</a:t>
            </a:r>
          </a:p>
          <a:p>
            <a:r>
              <a:rPr lang="es-MX" sz="2800" dirty="0"/>
              <a:t>NG = Next </a:t>
            </a:r>
            <a:r>
              <a:rPr lang="es-MX" sz="2800" dirty="0" err="1"/>
              <a:t>Generation</a:t>
            </a:r>
            <a:endParaRPr lang="es-MX" sz="2800" dirty="0"/>
          </a:p>
          <a:p>
            <a:r>
              <a:rPr lang="es-MX" sz="2800" dirty="0"/>
              <a:t>Similar a Junit (4)</a:t>
            </a:r>
          </a:p>
          <a:p>
            <a:r>
              <a:rPr lang="es-MX" sz="2800" dirty="0"/>
              <a:t>Diseñado para ser mejor que Junit, especial en pruebas de integración de clases.</a:t>
            </a:r>
          </a:p>
          <a:p>
            <a:r>
              <a:rPr lang="es-MX" sz="2800" dirty="0"/>
              <a:t>Autor Cédric </a:t>
            </a:r>
            <a:r>
              <a:rPr lang="es-MX" sz="2800" dirty="0" err="1"/>
              <a:t>Beust</a:t>
            </a:r>
            <a:r>
              <a:rPr lang="es-MX" sz="2800" dirty="0"/>
              <a:t> (Google)</a:t>
            </a:r>
          </a:p>
          <a:p>
            <a:r>
              <a:rPr lang="es-MX" sz="2800" dirty="0"/>
              <a:t>Open </a:t>
            </a:r>
            <a:r>
              <a:rPr lang="es-MX" sz="2800" dirty="0" err="1"/>
              <a:t>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01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14789-41FB-40A2-A504-C3172AD0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TestNG</a:t>
            </a:r>
            <a:r>
              <a:rPr lang="es-MX" dirty="0"/>
              <a:t> en tres pasos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90594-580A-40EF-8586-712BB5FA0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200" dirty="0"/>
              <a:t>Escribe la lógica del negocio en la prueba e inserta las Anotaciones en el código</a:t>
            </a:r>
          </a:p>
          <a:p>
            <a:r>
              <a:rPr lang="es-MX" sz="3200" dirty="0"/>
              <a:t>Añade la información de la prueba, como las clases, los parámetros, en el archivo testng.xml</a:t>
            </a:r>
          </a:p>
          <a:p>
            <a:r>
              <a:rPr lang="es-MX" sz="3200" dirty="0"/>
              <a:t>Corra el archivo testng.xml</a:t>
            </a:r>
          </a:p>
        </p:txBody>
      </p:sp>
    </p:spTree>
    <p:extLst>
      <p:ext uri="{BB962C8B-B14F-4D97-AF65-F5344CB8AC3E}">
        <p14:creationId xmlns:p14="http://schemas.microsoft.com/office/powerpoint/2010/main" val="163251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2141878" y="2717340"/>
            <a:ext cx="7132124" cy="2897580"/>
            <a:chOff x="732029" y="133"/>
            <a:chExt cx="7132124" cy="2897580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 </a:t>
              </a:r>
              <a:r>
                <a:rPr lang="es-ES" sz="25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Collections</a:t>
              </a:r>
              <a:endParaRPr sz="2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25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TestNG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JSONObject</a:t>
              </a:r>
              <a:endParaRPr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183741" y="1560313"/>
              <a:ext cx="2228700" cy="1337400"/>
            </a:xfrm>
            <a:prstGeom prst="roundRect">
              <a:avLst>
                <a:gd name="adj" fmla="val 16667"/>
              </a:avLst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Shape 157">
            <a:extLst>
              <a:ext uri="{FF2B5EF4-FFF2-40B4-BE49-F238E27FC236}">
                <a16:creationId xmlns:a16="http://schemas.microsoft.com/office/drawing/2014/main" id="{386CF87B-76E5-4FA6-818C-8454317786B2}"/>
              </a:ext>
            </a:extLst>
          </p:cNvPr>
          <p:cNvSpPr txBox="1"/>
          <p:nvPr/>
        </p:nvSpPr>
        <p:spPr>
          <a:xfrm>
            <a:off x="4593590" y="4277520"/>
            <a:ext cx="22287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95250" rIns="95250" bIns="952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XMLObject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128BA-E7CB-42F6-A84A-C249FC2D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Anotaciones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6AE41-2D27-4D8C-A1FD-0B7EF46FB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sz="1600" dirty="0"/>
              <a:t>@Test 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BeforeSuite</a:t>
            </a:r>
            <a:r>
              <a:rPr lang="en-US" sz="1600" dirty="0"/>
              <a:t> 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AfterSuite</a:t>
            </a:r>
            <a:r>
              <a:rPr lang="en-US" sz="1600" dirty="0"/>
              <a:t> 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BeforeTest</a:t>
            </a:r>
            <a:r>
              <a:rPr lang="en-US" sz="1600" dirty="0"/>
              <a:t> 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AfterTest</a:t>
            </a:r>
            <a:r>
              <a:rPr lang="en-US" sz="1600" dirty="0"/>
              <a:t> 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BeforeGroups</a:t>
            </a:r>
            <a:r>
              <a:rPr lang="en-US" sz="1600" dirty="0"/>
              <a:t> 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AfterGroups</a:t>
            </a:r>
            <a:r>
              <a:rPr lang="en-US" sz="1600" dirty="0"/>
              <a:t> 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BeforeClass</a:t>
            </a:r>
            <a:r>
              <a:rPr lang="en-US" sz="1600" dirty="0"/>
              <a:t> 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AfterClass</a:t>
            </a:r>
            <a:r>
              <a:rPr lang="en-US" sz="1600" dirty="0"/>
              <a:t> 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BeforeMethod</a:t>
            </a:r>
            <a:r>
              <a:rPr lang="en-US" sz="1600" dirty="0"/>
              <a:t> 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AfterMethod</a:t>
            </a:r>
            <a:endParaRPr lang="en-US" sz="1600" dirty="0"/>
          </a:p>
          <a:p>
            <a:r>
              <a:rPr lang="en-US" sz="1600" dirty="0"/>
              <a:t> @</a:t>
            </a:r>
            <a:r>
              <a:rPr lang="en-US" sz="1600" dirty="0" err="1"/>
              <a:t>DataProvider</a:t>
            </a:r>
            <a:r>
              <a:rPr lang="en-US" sz="1600" dirty="0"/>
              <a:t> </a:t>
            </a:r>
          </a:p>
          <a:p>
            <a:r>
              <a:rPr lang="en-US" sz="1600" dirty="0"/>
              <a:t>@Parameters</a:t>
            </a:r>
          </a:p>
        </p:txBody>
      </p:sp>
    </p:spTree>
    <p:extLst>
      <p:ext uri="{BB962C8B-B14F-4D97-AF65-F5344CB8AC3E}">
        <p14:creationId xmlns:p14="http://schemas.microsoft.com/office/powerpoint/2010/main" val="424266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4BCD9-8860-4DFE-8317-05D523FC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Asserciones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CE9811-840B-4038-9326-E7CFBCD3C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039" y="1488613"/>
            <a:ext cx="8596668" cy="3880773"/>
          </a:xfrm>
        </p:spPr>
        <p:txBody>
          <a:bodyPr/>
          <a:lstStyle/>
          <a:p>
            <a:r>
              <a:rPr lang="en-US" sz="2400" dirty="0" err="1"/>
              <a:t>assertEquals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assertNotEquals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assertNotNull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assertNull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assertSame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assertNotSame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assertTrue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assertFalse</a:t>
            </a:r>
            <a:r>
              <a:rPr lang="en-US" sz="2400" dirty="0"/>
              <a:t> </a:t>
            </a:r>
          </a:p>
          <a:p>
            <a:r>
              <a:rPr lang="en-US" sz="2400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740679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15DDC-1497-4827-B885-8EE7EB80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Funcionalidades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0830EF-5AE5-4052-8DA5-CD1AA86BE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Grupos (</a:t>
            </a:r>
            <a:r>
              <a:rPr lang="es-MX" dirty="0" err="1"/>
              <a:t>groups</a:t>
            </a:r>
            <a:r>
              <a:rPr lang="es-MX" dirty="0"/>
              <a:t> = “gr1”) (</a:t>
            </a:r>
            <a:r>
              <a:rPr lang="es-MX" dirty="0" err="1"/>
              <a:t>groups</a:t>
            </a:r>
            <a:r>
              <a:rPr lang="es-MX" dirty="0"/>
              <a:t> = {“gr1”, “gr2”})</a:t>
            </a:r>
          </a:p>
          <a:p>
            <a:r>
              <a:rPr lang="es-MX" dirty="0" err="1"/>
              <a:t>Expected</a:t>
            </a:r>
            <a:r>
              <a:rPr lang="es-MX" dirty="0"/>
              <a:t> </a:t>
            </a:r>
            <a:r>
              <a:rPr lang="es-MX" dirty="0" err="1"/>
              <a:t>Exceptions</a:t>
            </a:r>
            <a:r>
              <a:rPr lang="es-MX" dirty="0"/>
              <a:t> (</a:t>
            </a:r>
            <a:r>
              <a:rPr lang="es-MX" dirty="0" err="1"/>
              <a:t>expectedExceptions</a:t>
            </a:r>
            <a:r>
              <a:rPr lang="es-MX" dirty="0"/>
              <a:t> = “</a:t>
            </a:r>
            <a:r>
              <a:rPr lang="es-MX" dirty="0" err="1"/>
              <a:t>NullPointerException.class</a:t>
            </a:r>
            <a:r>
              <a:rPr lang="es-MX" dirty="0"/>
              <a:t>”)</a:t>
            </a:r>
          </a:p>
          <a:p>
            <a:r>
              <a:rPr lang="es-MX" dirty="0" err="1"/>
              <a:t>Ignored</a:t>
            </a:r>
            <a:r>
              <a:rPr lang="es-MX" dirty="0"/>
              <a:t> Test Cases (</a:t>
            </a:r>
            <a:r>
              <a:rPr lang="es-MX" dirty="0" err="1"/>
              <a:t>enabled</a:t>
            </a:r>
            <a:r>
              <a:rPr lang="es-MX" dirty="0"/>
              <a:t> = false)</a:t>
            </a:r>
          </a:p>
          <a:p>
            <a:r>
              <a:rPr lang="es-MX" dirty="0" err="1"/>
              <a:t>Timeout</a:t>
            </a:r>
            <a:r>
              <a:rPr lang="es-MX" dirty="0"/>
              <a:t> (</a:t>
            </a:r>
            <a:r>
              <a:rPr lang="es-MX" dirty="0" err="1"/>
              <a:t>timeout</a:t>
            </a:r>
            <a:r>
              <a:rPr lang="es-MX" dirty="0"/>
              <a:t> = 1000)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8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4C968-E775-43CB-8F13-C474953E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Framework de </a:t>
            </a:r>
            <a:r>
              <a:rPr lang="es-MX" dirty="0" err="1"/>
              <a:t>Collections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2EDDEA-5DA9-432C-B00C-3B53142F6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Se considera un </a:t>
            </a:r>
            <a:r>
              <a:rPr lang="es-MX" sz="2000" dirty="0" err="1"/>
              <a:t>framework</a:t>
            </a:r>
            <a:r>
              <a:rPr lang="es-MX" sz="2000" dirty="0"/>
              <a:t> un conjunto de interfaces y clases que soportan un conjunto de operaciones</a:t>
            </a:r>
          </a:p>
          <a:p>
            <a:r>
              <a:rPr lang="es-MX" sz="2000" dirty="0"/>
              <a:t>El </a:t>
            </a:r>
            <a:r>
              <a:rPr lang="es-MX" sz="2000" dirty="0" err="1"/>
              <a:t>framework</a:t>
            </a:r>
            <a:r>
              <a:rPr lang="es-MX" sz="2000" dirty="0"/>
              <a:t> de colecciones se provee en el paquete </a:t>
            </a:r>
            <a:r>
              <a:rPr lang="es-MX" sz="2000" dirty="0" err="1"/>
              <a:t>java.util</a:t>
            </a:r>
            <a:r>
              <a:rPr lang="es-MX" sz="2000" dirty="0"/>
              <a:t>, y tiene tres partes:</a:t>
            </a:r>
          </a:p>
          <a:p>
            <a:endParaRPr lang="es-MX" sz="2000" dirty="0"/>
          </a:p>
          <a:p>
            <a:endParaRPr lang="en-U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160954-DB52-49D1-98BA-C24CC7D9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20" y="4100975"/>
            <a:ext cx="6925826" cy="17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9E2D7-BD78-46BC-9974-22CB8720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de Collections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31C87E-EF2B-4921-8882-897456DFB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colecciones</a:t>
            </a:r>
            <a:r>
              <a:rPr lang="en-US" dirty="0"/>
              <a:t> se </a:t>
            </a:r>
            <a:r>
              <a:rPr lang="en-US" dirty="0" err="1"/>
              <a:t>definen</a:t>
            </a:r>
            <a:r>
              <a:rPr lang="en-US" dirty="0"/>
              <a:t> por medio de un conjunto de interfaces</a:t>
            </a:r>
          </a:p>
          <a:p>
            <a:pPr lvl="1"/>
            <a:r>
              <a:rPr lang="en-US" dirty="0" err="1"/>
              <a:t>Dichas</a:t>
            </a:r>
            <a:r>
              <a:rPr lang="en-US" dirty="0"/>
              <a:t> interfaces son </a:t>
            </a:r>
            <a:r>
              <a:rPr lang="en-US" dirty="0" err="1"/>
              <a:t>implementadas</a:t>
            </a:r>
            <a:r>
              <a:rPr lang="en-US" dirty="0"/>
              <a:t> por </a:t>
            </a:r>
            <a:r>
              <a:rPr lang="en-US" dirty="0" err="1"/>
              <a:t>ciertas</a:t>
            </a:r>
            <a:r>
              <a:rPr lang="en-US" dirty="0"/>
              <a:t> </a:t>
            </a:r>
            <a:r>
              <a:rPr lang="en-US" dirty="0" err="1"/>
              <a:t>clases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, no </a:t>
            </a:r>
            <a:r>
              <a:rPr lang="en-US" dirty="0" err="1"/>
              <a:t>primitivos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int, double, Boolean.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D530F3-A112-4E32-8F0A-9C432B59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23" y="3565074"/>
            <a:ext cx="5529715" cy="30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E6249-2162-4DF5-BBFD-6AF3D1D3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 de Interfaces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683517-733C-4398-BFFE-0D8F3809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27" y="1369873"/>
            <a:ext cx="8499175" cy="45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E65F4-4234-4496-A65D-7285983D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Mapas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A065F8-9BED-42EC-AF5D-98C84F42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27" y="1537668"/>
            <a:ext cx="7684090" cy="47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5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6B3B9-CFDB-4A36-9228-07A48106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Colecciones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35B16A-01D1-45F3-A8F9-C9E30A255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600" dirty="0" err="1"/>
              <a:t>List</a:t>
            </a:r>
            <a:r>
              <a:rPr lang="es-MX" sz="3600" dirty="0"/>
              <a:t> – Lista de cosas</a:t>
            </a:r>
          </a:p>
          <a:p>
            <a:r>
              <a:rPr lang="es-MX" sz="3600" dirty="0"/>
              <a:t>Set – Conjunto de cosas únicas</a:t>
            </a:r>
          </a:p>
          <a:p>
            <a:r>
              <a:rPr lang="es-MX" sz="3600" dirty="0" err="1"/>
              <a:t>Map</a:t>
            </a:r>
            <a:r>
              <a:rPr lang="es-MX" sz="3600" dirty="0"/>
              <a:t> – Cosas con un identificador único</a:t>
            </a:r>
          </a:p>
          <a:p>
            <a:r>
              <a:rPr lang="es-MX" sz="3600" dirty="0" err="1"/>
              <a:t>Queues</a:t>
            </a:r>
            <a:r>
              <a:rPr lang="es-MX" sz="3600" dirty="0"/>
              <a:t> – Colas, Cosas acomodadas en el orden de procesamiento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8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CE6C8-E27E-4EA2-A383-1DF93CD7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</a:t>
            </a:r>
            <a:r>
              <a:rPr lang="es-MX" dirty="0" err="1"/>
              <a:t>List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B3E27B-DD83-4441-ABA3-FACAA9A47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Secuencia de datos</a:t>
            </a:r>
          </a:p>
          <a:p>
            <a:r>
              <a:rPr lang="es-MX" dirty="0"/>
              <a:t>Colección de datos que puede contener datos duplicados</a:t>
            </a:r>
          </a:p>
          <a:p>
            <a:r>
              <a:rPr lang="es-MX" dirty="0"/>
              <a:t>Cada Elemento tiene un índice, comenzando con cero</a:t>
            </a:r>
          </a:p>
          <a:p>
            <a:r>
              <a:rPr lang="es-MX" dirty="0"/>
              <a:t>Métodos comunes:</a:t>
            </a:r>
          </a:p>
          <a:p>
            <a:pPr lvl="1"/>
            <a:r>
              <a:rPr lang="es-MX" dirty="0" err="1"/>
              <a:t>get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index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indexOf</a:t>
            </a:r>
            <a:r>
              <a:rPr lang="es-MX" dirty="0"/>
              <a:t>(</a:t>
            </a:r>
            <a:r>
              <a:rPr lang="es-MX" dirty="0" err="1"/>
              <a:t>Object</a:t>
            </a:r>
            <a:r>
              <a:rPr lang="es-MX" dirty="0"/>
              <a:t> o)</a:t>
            </a:r>
          </a:p>
          <a:p>
            <a:pPr lvl="1"/>
            <a:r>
              <a:rPr lang="es-MX" dirty="0" err="1"/>
              <a:t>add</a:t>
            </a:r>
            <a:r>
              <a:rPr lang="es-MX" dirty="0"/>
              <a:t>(</a:t>
            </a:r>
            <a:r>
              <a:rPr lang="es-MX" dirty="0" err="1"/>
              <a:t>Object</a:t>
            </a:r>
            <a:r>
              <a:rPr lang="es-MX" dirty="0"/>
              <a:t> o)</a:t>
            </a:r>
          </a:p>
          <a:p>
            <a:pPr lvl="1"/>
            <a:r>
              <a:rPr lang="es-MX" dirty="0" err="1"/>
              <a:t>add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index</a:t>
            </a:r>
            <a:r>
              <a:rPr lang="es-MX" dirty="0"/>
              <a:t>, </a:t>
            </a:r>
            <a:r>
              <a:rPr lang="es-MX" dirty="0" err="1"/>
              <a:t>Object</a:t>
            </a:r>
            <a:r>
              <a:rPr lang="es-MX" dirty="0"/>
              <a:t> o)</a:t>
            </a:r>
          </a:p>
          <a:p>
            <a:pPr lvl="1"/>
            <a:r>
              <a:rPr lang="es-MX" dirty="0" err="1"/>
              <a:t>remove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index</a:t>
            </a:r>
            <a:r>
              <a:rPr lang="es-MX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2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89EAB-76DD-49D3-A76A-86CC4B46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</a:t>
            </a:r>
            <a:r>
              <a:rPr lang="es-MX" dirty="0" err="1"/>
              <a:t>Iterator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FD3793-00B8-4D1E-BC84-B92E61B7F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Permite acceder a los elementos de una colección dada de manera secuencial</a:t>
            </a:r>
          </a:p>
          <a:p>
            <a:r>
              <a:rPr lang="es-MX" dirty="0"/>
              <a:t>Métodos principales:</a:t>
            </a:r>
          </a:p>
          <a:p>
            <a:pPr lvl="1"/>
            <a:r>
              <a:rPr lang="es-MX" dirty="0" err="1"/>
              <a:t>hasNext</a:t>
            </a:r>
            <a:r>
              <a:rPr lang="es-MX" dirty="0"/>
              <a:t>()</a:t>
            </a:r>
          </a:p>
          <a:p>
            <a:pPr lvl="1"/>
            <a:r>
              <a:rPr lang="es-MX" dirty="0" err="1"/>
              <a:t>next</a:t>
            </a:r>
            <a:r>
              <a:rPr lang="es-MX" dirty="0"/>
              <a:t>()</a:t>
            </a:r>
          </a:p>
          <a:p>
            <a:pPr lvl="1"/>
            <a:r>
              <a:rPr lang="es-MX" dirty="0" err="1"/>
              <a:t>remove</a:t>
            </a:r>
            <a:r>
              <a:rPr lang="es-MX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09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682</Words>
  <Application>Microsoft Office PowerPoint</Application>
  <PresentationFormat>Panorámica</PresentationFormat>
  <Paragraphs>138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Noto Sans Symbols</vt:lpstr>
      <vt:lpstr>Trebuchet MS</vt:lpstr>
      <vt:lpstr>Faceta</vt:lpstr>
      <vt:lpstr>API Testing</vt:lpstr>
      <vt:lpstr>Objetivos</vt:lpstr>
      <vt:lpstr>Framework de Collections</vt:lpstr>
      <vt:lpstr>Interfaces de Collections</vt:lpstr>
      <vt:lpstr>Implementación de Interfaces</vt:lpstr>
      <vt:lpstr>Mapas</vt:lpstr>
      <vt:lpstr>Tipos de Colecciones</vt:lpstr>
      <vt:lpstr>Interfaz List</vt:lpstr>
      <vt:lpstr>Interfaz Iterator</vt:lpstr>
      <vt:lpstr>Interfaz Set</vt:lpstr>
      <vt:lpstr>Interfaz Map</vt:lpstr>
      <vt:lpstr>Implementaciones de Map</vt:lpstr>
      <vt:lpstr>Implementaciones de Map</vt:lpstr>
      <vt:lpstr>Algoritmos de Colecciones</vt:lpstr>
      <vt:lpstr>Ejercicios</vt:lpstr>
      <vt:lpstr>Ejercicios Payloads</vt:lpstr>
      <vt:lpstr>TestNG</vt:lpstr>
      <vt:lpstr>TestNG</vt:lpstr>
      <vt:lpstr>TestNG en tres pasos</vt:lpstr>
      <vt:lpstr>Anotaciones</vt:lpstr>
      <vt:lpstr>Asserciones</vt:lpstr>
      <vt:lpstr>Funcionalidades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34</cp:revision>
  <dcterms:modified xsi:type="dcterms:W3CDTF">2020-02-15T15:01:31Z</dcterms:modified>
</cp:coreProperties>
</file>