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Business%20Analyst%20Nano\Project%203\project\Ques4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Business%20Analyst%20Nano\Project%203\project\Ques3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Business%20Analyst%20Nano\Project%203\project\Ques2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tudy\Business%20Analyst%20Nano\Project%203\project\Ques1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No of orders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Ques4!$A$2:$A$10</c:f>
              <c:strCache>
                <c:ptCount val="9"/>
                <c:pt idx="0">
                  <c:v>Margaret Peacock</c:v>
                </c:pt>
                <c:pt idx="1">
                  <c:v>Janet Leverling</c:v>
                </c:pt>
                <c:pt idx="2">
                  <c:v>Andrew Fuller</c:v>
                </c:pt>
                <c:pt idx="3">
                  <c:v>Robert King</c:v>
                </c:pt>
                <c:pt idx="4">
                  <c:v>Laura Callahan</c:v>
                </c:pt>
                <c:pt idx="5">
                  <c:v>Anne Dodsworth</c:v>
                </c:pt>
                <c:pt idx="6">
                  <c:v>Michael Suyama</c:v>
                </c:pt>
                <c:pt idx="7">
                  <c:v>Nancy Davolio</c:v>
                </c:pt>
                <c:pt idx="8">
                  <c:v>Steven Buchanan</c:v>
                </c:pt>
              </c:strCache>
            </c:strRef>
          </c:cat>
          <c:val>
            <c:numRef>
              <c:f>Ques4!$B$2:$B$10</c:f>
              <c:numCache>
                <c:formatCode>General</c:formatCode>
                <c:ptCount val="9"/>
                <c:pt idx="0">
                  <c:v>10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90316336"/>
        <c:axId val="790328848"/>
      </c:barChart>
      <c:catAx>
        <c:axId val="790316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Employee 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328848"/>
        <c:crosses val="autoZero"/>
        <c:auto val="1"/>
        <c:lblAlgn val="ctr"/>
        <c:lblOffset val="100"/>
        <c:noMultiLvlLbl val="0"/>
      </c:catAx>
      <c:valAx>
        <c:axId val="790328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orders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31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/>
      <c:overlay val="1"/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Products v/s employee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no of products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Ques3!$A$2:$A$10</c:f>
              <c:numCache>
                <c:formatCode>General</c:formatCode>
                <c:ptCount val="9"/>
                <c:pt idx="0">
                  <c:v>4</c:v>
                </c:pt>
                <c:pt idx="1">
                  <c:v>1</c:v>
                </c:pt>
                <c:pt idx="2">
                  <c:v>3</c:v>
                </c:pt>
                <c:pt idx="3">
                  <c:v>8</c:v>
                </c:pt>
                <c:pt idx="4">
                  <c:v>2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9</c:v>
                </c:pt>
              </c:numCache>
            </c:numRef>
          </c:cat>
          <c:val>
            <c:numRef>
              <c:f>Ques3!$B$2:$B$10</c:f>
              <c:numCache>
                <c:formatCode>General</c:formatCode>
                <c:ptCount val="9"/>
                <c:pt idx="0">
                  <c:v>420</c:v>
                </c:pt>
                <c:pt idx="1">
                  <c:v>345</c:v>
                </c:pt>
                <c:pt idx="2">
                  <c:v>321</c:v>
                </c:pt>
                <c:pt idx="3">
                  <c:v>260</c:v>
                </c:pt>
                <c:pt idx="4">
                  <c:v>241</c:v>
                </c:pt>
                <c:pt idx="5">
                  <c:v>176</c:v>
                </c:pt>
                <c:pt idx="6">
                  <c:v>168</c:v>
                </c:pt>
                <c:pt idx="7">
                  <c:v>117</c:v>
                </c:pt>
                <c:pt idx="8">
                  <c:v>107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9301584"/>
        <c:axId val="52930648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Ques3!$A$1</c15:sqref>
                        </c15:formulaRef>
                      </c:ext>
                    </c:extLst>
                    <c:strCache>
                      <c:ptCount val="1"/>
                      <c:pt idx="0">
                        <c:v>EmployeeID</c:v>
                      </c:pt>
                    </c:strCache>
                  </c:strRef>
                </c:tx>
                <c:spPr>
                  <a:solidFill>
                    <a:schemeClr val="accent1">
                      <a:shade val="7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Ques3!$A$2:$A$10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4</c:v>
                      </c:pt>
                      <c:pt idx="1">
                        <c:v>1</c:v>
                      </c:pt>
                      <c:pt idx="2">
                        <c:v>3</c:v>
                      </c:pt>
                      <c:pt idx="3">
                        <c:v>8</c:v>
                      </c:pt>
                      <c:pt idx="4">
                        <c:v>2</c:v>
                      </c:pt>
                      <c:pt idx="5">
                        <c:v>7</c:v>
                      </c:pt>
                      <c:pt idx="6">
                        <c:v>6</c:v>
                      </c:pt>
                      <c:pt idx="7">
                        <c:v>5</c:v>
                      </c:pt>
                      <c:pt idx="8">
                        <c:v>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Ques3!$A$2:$A$10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4</c:v>
                      </c:pt>
                      <c:pt idx="1">
                        <c:v>1</c:v>
                      </c:pt>
                      <c:pt idx="2">
                        <c:v>3</c:v>
                      </c:pt>
                      <c:pt idx="3">
                        <c:v>8</c:v>
                      </c:pt>
                      <c:pt idx="4">
                        <c:v>2</c:v>
                      </c:pt>
                      <c:pt idx="5">
                        <c:v>7</c:v>
                      </c:pt>
                      <c:pt idx="6">
                        <c:v>6</c:v>
                      </c:pt>
                      <c:pt idx="7">
                        <c:v>5</c:v>
                      </c:pt>
                      <c:pt idx="8">
                        <c:v>9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529301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EmployeeID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306480"/>
        <c:crosses val="autoZero"/>
        <c:auto val="1"/>
        <c:lblAlgn val="ctr"/>
        <c:lblOffset val="100"/>
        <c:noMultiLvlLbl val="0"/>
      </c:catAx>
      <c:valAx>
        <c:axId val="5293064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products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930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NO. of orders by Employees</a:t>
            </a:r>
            <a:endParaRPr lang="en-I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Ques2!$B$1</c:f>
              <c:strCache>
                <c:ptCount val="1"/>
                <c:pt idx="0">
                  <c:v>NoOfOrders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Ques2!$A$2:$A$5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</c:numCache>
            </c:numRef>
          </c:cat>
          <c:val>
            <c:numRef>
              <c:f>Ques2!$B$2:$B$5</c:f>
              <c:numCache>
                <c:formatCode>General</c:formatCode>
                <c:ptCount val="4"/>
                <c:pt idx="0">
                  <c:v>246</c:v>
                </c:pt>
                <c:pt idx="1">
                  <c:v>294</c:v>
                </c:pt>
                <c:pt idx="2">
                  <c:v>468</c:v>
                </c:pt>
                <c:pt idx="3">
                  <c:v>672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0325584"/>
        <c:axId val="79031796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Ques2!$A$1</c15:sqref>
                        </c15:formulaRef>
                      </c:ext>
                    </c:extLst>
                    <c:strCache>
                      <c:ptCount val="1"/>
                      <c:pt idx="0">
                        <c:v>EmployeeID</c:v>
                      </c:pt>
                    </c:strCache>
                  </c:strRef>
                </c:tx>
                <c:spPr>
                  <a:solidFill>
                    <a:schemeClr val="accent5">
                      <a:shade val="7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Ques2!$A$2:$A$5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5</c:v>
                      </c:pt>
                      <c:pt idx="2">
                        <c:v>4</c:v>
                      </c:pt>
                      <c:pt idx="3">
                        <c:v>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Ques2!$A$2:$A$5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5</c:v>
                      </c:pt>
                      <c:pt idx="2">
                        <c:v>4</c:v>
                      </c:pt>
                      <c:pt idx="3">
                        <c:v>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790325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EmployeeID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317968"/>
        <c:crosses val="autoZero"/>
        <c:auto val="1"/>
        <c:lblAlgn val="ctr"/>
        <c:lblOffset val="100"/>
        <c:noMultiLvlLbl val="0"/>
      </c:catAx>
      <c:valAx>
        <c:axId val="7903179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</a:t>
                </a:r>
                <a:r>
                  <a:rPr lang="en-IN" baseline="0"/>
                  <a:t> of orders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32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Ques1!$B$1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138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Ques1!$A$2:$A$10</c:f>
              <c:numCache>
                <c:formatCode>General</c:formatCode>
                <c:ptCount val="9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6</c:v>
                </c:pt>
                <c:pt idx="8">
                  <c:v>5</c:v>
                </c:pt>
              </c:numCache>
            </c:numRef>
          </c:cat>
          <c:val>
            <c:numRef>
              <c:f>Ques1!$B$2:$B$10</c:f>
              <c:numCache>
                <c:formatCode>General</c:formatCode>
                <c:ptCount val="9"/>
                <c:pt idx="0">
                  <c:v>250161.7</c:v>
                </c:pt>
                <c:pt idx="1">
                  <c:v>213035.35</c:v>
                </c:pt>
                <c:pt idx="2">
                  <c:v>202126.72</c:v>
                </c:pt>
                <c:pt idx="3">
                  <c:v>177738.71</c:v>
                </c:pt>
                <c:pt idx="4">
                  <c:v>141283.04</c:v>
                </c:pt>
                <c:pt idx="5">
                  <c:v>133286.43</c:v>
                </c:pt>
                <c:pt idx="6">
                  <c:v>82956.7</c:v>
                </c:pt>
                <c:pt idx="7">
                  <c:v>78188.95</c:v>
                </c:pt>
                <c:pt idx="8">
                  <c:v>75559.95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0325040"/>
        <c:axId val="7903206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Ques1!$A$1</c15:sqref>
                        </c15:formulaRef>
                      </c:ext>
                    </c:extLst>
                    <c:strCache>
                      <c:ptCount val="1"/>
                      <c:pt idx="0">
                        <c:v>EmployeeID</c:v>
                      </c:pt>
                    </c:strCache>
                  </c:strRef>
                </c:tx>
                <c:spPr>
                  <a:solidFill>
                    <a:schemeClr val="accent1">
                      <a:shade val="7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Ques1!$A$2:$A$10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4</c:v>
                      </c:pt>
                      <c:pt idx="1">
                        <c:v>3</c:v>
                      </c:pt>
                      <c:pt idx="2">
                        <c:v>1</c:v>
                      </c:pt>
                      <c:pt idx="3">
                        <c:v>2</c:v>
                      </c:pt>
                      <c:pt idx="4">
                        <c:v>7</c:v>
                      </c:pt>
                      <c:pt idx="5">
                        <c:v>8</c:v>
                      </c:pt>
                      <c:pt idx="6">
                        <c:v>9</c:v>
                      </c:pt>
                      <c:pt idx="7">
                        <c:v>6</c:v>
                      </c:pt>
                      <c:pt idx="8">
                        <c:v>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Ques1!$A$2:$A$10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4</c:v>
                      </c:pt>
                      <c:pt idx="1">
                        <c:v>3</c:v>
                      </c:pt>
                      <c:pt idx="2">
                        <c:v>1</c:v>
                      </c:pt>
                      <c:pt idx="3">
                        <c:v>2</c:v>
                      </c:pt>
                      <c:pt idx="4">
                        <c:v>7</c:v>
                      </c:pt>
                      <c:pt idx="5">
                        <c:v>8</c:v>
                      </c:pt>
                      <c:pt idx="6">
                        <c:v>9</c:v>
                      </c:pt>
                      <c:pt idx="7">
                        <c:v>6</c:v>
                      </c:pt>
                      <c:pt idx="8">
                        <c:v>5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790325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EmployeeID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320688"/>
        <c:crosses val="autoZero"/>
        <c:auto val="1"/>
        <c:lblAlgn val="ctr"/>
        <c:lblOffset val="100"/>
        <c:noMultiLvlLbl val="0"/>
      </c:catAx>
      <c:valAx>
        <c:axId val="79032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32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399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9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17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546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706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39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71100" y="971550"/>
            <a:ext cx="4201800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 smtClean="0">
                <a:latin typeface="Open Sans"/>
                <a:ea typeface="Open Sans"/>
                <a:cs typeface="Open Sans"/>
                <a:sym typeface="Open Sans"/>
              </a:rPr>
              <a:t>I have chosen the area Employees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 wanted to know which employee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has delivered maximum number of late orders.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Late orders are those whose shipped date is greater than required date.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tables joined are Orders and Employees on 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EmployeeID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Margaret Peacock delivers maximum number of late orders with 10 orders.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Maximum number of late orders by employees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069248"/>
              </p:ext>
            </p:extLst>
          </p:nvPr>
        </p:nvGraphicFramePr>
        <p:xfrm>
          <a:off x="246184" y="16221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 wanted to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know which employee is dealing with maximum type of products.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I calculated the type of products every employee is dealing with.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The tables joined are Employees, Orders and 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OrderDetails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Employee with 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EmployeeID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4  deals with maximum type of products.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Employee dealing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with maximum type of products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167405"/>
              </p:ext>
            </p:extLst>
          </p:nvPr>
        </p:nvGraphicFramePr>
        <p:xfrm>
          <a:off x="3543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 wanted to know who is the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worst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employee in terms of number of orders in the region with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maximum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number of orders.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 calculated the number of orders in each region and found out that the EASTERN region has the maximum no of orders. Then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found out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that the 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employee in Eastern region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with minimum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no. of 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orders is with </a:t>
            </a:r>
            <a:r>
              <a:rPr lang="en-US" dirty="0" err="1" smtClean="0">
                <a:latin typeface="Open Sans"/>
                <a:ea typeface="Open Sans"/>
                <a:cs typeface="Open Sans"/>
                <a:sym typeface="Open Sans"/>
              </a:rPr>
              <a:t>EmployeeID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1.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Worst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employee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the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region with </a:t>
            </a:r>
            <a:r>
              <a:rPr lang="en-US" sz="24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maximum 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of order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948947"/>
              </p:ext>
            </p:extLst>
          </p:nvPr>
        </p:nvGraphicFramePr>
        <p:xfrm>
          <a:off x="492369" y="16674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707464" y="1418450"/>
            <a:ext cx="3042036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I wanted to know the employee who has done </a:t>
            </a: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maximum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sales 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Sales was calculated by this formula :- </a:t>
            </a:r>
            <a:r>
              <a:rPr lang="en-US" sz="1200" dirty="0" err="1">
                <a:latin typeface="Open Sans"/>
                <a:ea typeface="Open Sans"/>
                <a:cs typeface="Open Sans"/>
                <a:sym typeface="Open Sans"/>
              </a:rPr>
              <a:t>UnitPrice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*Quantity-Discount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The tables joined are Orders and </a:t>
            </a:r>
            <a:r>
              <a:rPr lang="en-US" sz="1200" dirty="0" err="1">
                <a:latin typeface="Open Sans"/>
                <a:ea typeface="Open Sans"/>
                <a:cs typeface="Open Sans"/>
                <a:sym typeface="Open Sans"/>
              </a:rPr>
              <a:t>OrderDetails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on </a:t>
            </a:r>
            <a:r>
              <a:rPr lang="en-US" sz="1200" dirty="0" err="1">
                <a:latin typeface="Open Sans"/>
                <a:ea typeface="Open Sans"/>
                <a:cs typeface="Open Sans"/>
                <a:sym typeface="Open Sans"/>
              </a:rPr>
              <a:t>OrderId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We find out that the </a:t>
            </a:r>
            <a:r>
              <a:rPr lang="en-US" sz="1200" dirty="0" smtClean="0">
                <a:latin typeface="Open Sans"/>
                <a:ea typeface="Open Sans"/>
                <a:cs typeface="Open Sans"/>
                <a:sym typeface="Open Sans"/>
              </a:rPr>
              <a:t>maximum 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sales is done by Employee with </a:t>
            </a:r>
            <a:r>
              <a:rPr lang="en-US" sz="1200" dirty="0" err="1">
                <a:latin typeface="Open Sans"/>
                <a:ea typeface="Open Sans"/>
                <a:cs typeface="Open Sans"/>
                <a:sym typeface="Open Sans"/>
              </a:rPr>
              <a:t>EmployeeID</a:t>
            </a:r>
            <a:r>
              <a:rPr lang="en-US" sz="1200" dirty="0">
                <a:latin typeface="Open Sans"/>
                <a:ea typeface="Open Sans"/>
                <a:cs typeface="Open Sans"/>
                <a:sym typeface="Open Sans"/>
              </a:rPr>
              <a:t> as 4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200967" y="1418450"/>
            <a:ext cx="5416062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 employee in terms of sales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630400"/>
              </p:ext>
            </p:extLst>
          </p:nvPr>
        </p:nvGraphicFramePr>
        <p:xfrm>
          <a:off x="80385" y="1518239"/>
          <a:ext cx="5627079" cy="2882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274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PowerPoint Presentation</vt:lpstr>
      <vt:lpstr>Maximum number of late orders by employees</vt:lpstr>
      <vt:lpstr>Employee dealing with maximum type of products</vt:lpstr>
      <vt:lpstr>Worst employee in the region with maximum no of order</vt:lpstr>
      <vt:lpstr>Best employee in terms of sales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sanchit thacker</cp:lastModifiedBy>
  <cp:revision>10</cp:revision>
  <dcterms:modified xsi:type="dcterms:W3CDTF">2018-03-24T19:35:15Z</dcterms:modified>
</cp:coreProperties>
</file>