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9" r:id="rId5"/>
    <p:sldId id="260" r:id="rId6"/>
    <p:sldId id="261" r:id="rId7"/>
    <p:sldId id="262" r:id="rId8"/>
    <p:sldId id="284" r:id="rId9"/>
    <p:sldId id="282" r:id="rId10"/>
    <p:sldId id="283" r:id="rId11"/>
    <p:sldId id="279" r:id="rId12"/>
    <p:sldId id="277" r:id="rId13"/>
    <p:sldId id="285" r:id="rId14"/>
    <p:sldId id="278" r:id="rId15"/>
    <p:sldId id="280" r:id="rId16"/>
    <p:sldId id="256" r:id="rId17"/>
    <p:sldId id="287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5" d="100"/>
          <a:sy n="115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63972-BAB0-49BD-BF1E-1AAC8F26F50E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679BD-D2EF-458D-B79D-1F286B98B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2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c3bd33f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c3bd33f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b766ab4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b766ab4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b766ab4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b766ab4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7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s.statcounter.com/vendor-market-share/mobile/canada" TargetMode="External"/><Relationship Id="rId2" Type="http://schemas.openxmlformats.org/officeDocument/2006/relationships/hyperlink" Target="https://www.counterpointresearch.com/insights/apple-iphone-market-share-quarter/#:~:text=Apple%20iPhone%20Shipments%3A%20Quarterly%20(Mn%20Units),-Apple%20iPhone%20Shipments&amp;text=The%20US%20and%20China%20became,and%2022%25%20shares%2C%20respectively.&amp;text=Apple%20captured%2052%25%20of%20the,vendor%20in%20both%20these%20countries.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5333" dirty="0"/>
              <a:t>CHINOOK</a:t>
            </a:r>
            <a:br>
              <a:rPr lang="en-GB" sz="5333" dirty="0"/>
            </a:br>
            <a:r>
              <a:rPr lang="en-GB" sz="5333" dirty="0"/>
              <a:t> MUSIC STORE</a:t>
            </a:r>
            <a:endParaRPr sz="5333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SzPts val="935"/>
            </a:pPr>
            <a:r>
              <a:rPr lang="en-GB" sz="2107" dirty="0"/>
              <a:t>Sanchit Vashishtha</a:t>
            </a:r>
            <a:endParaRPr sz="2107" dirty="0"/>
          </a:p>
          <a:p>
            <a:pPr>
              <a:lnSpc>
                <a:spcPct val="80000"/>
              </a:lnSpc>
              <a:spcBef>
                <a:spcPts val="0"/>
              </a:spcBef>
              <a:buSzPts val="935"/>
            </a:pPr>
            <a:r>
              <a:rPr lang="en-GB" sz="2107" dirty="0"/>
              <a:t>19-06-2024</a:t>
            </a:r>
            <a:endParaRPr sz="210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F4EE-698B-C6E1-EF46-0204FD93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THE NEW FRONTIER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42118-CB72-A582-DE4F-D659943B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020933" cy="4555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USA has the largest market with 13 customers, followed by Canada, Brazil and France.</a:t>
            </a:r>
          </a:p>
          <a:p>
            <a:pPr algn="just"/>
            <a:r>
              <a:rPr lang="en-IN" dirty="0"/>
              <a:t>However, many countries with lesser customers are spending more on average</a:t>
            </a:r>
          </a:p>
          <a:p>
            <a:pPr algn="just"/>
            <a:r>
              <a:rPr lang="en-IN" dirty="0"/>
              <a:t>To maximize revenue, countries like Czech Republic, Ireland, Spain, Chile, India &amp; Brazil show great potential as next investment opportunity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E1366-6D0A-3868-ACFB-896D7A94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533" y="1667809"/>
            <a:ext cx="7339867" cy="36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6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BFC7-6479-3A53-3946-795A6B9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TARGETING AUDIENCE WITH APPLE DEVICES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5B32-9BD0-1696-24E6-11B225131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257065" cy="45552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MPEG still proves to be king of media type making about 90% of the total sales and is compatible with most android devices</a:t>
            </a:r>
          </a:p>
          <a:p>
            <a:r>
              <a:rPr lang="en-IN" dirty="0"/>
              <a:t>AAC comes second with about 9%, and is mostly used with Apple devices</a:t>
            </a:r>
          </a:p>
          <a:p>
            <a:pPr lvl="1"/>
            <a:r>
              <a:rPr lang="en-IN" dirty="0"/>
              <a:t>Higher end apple device owners could be targeted for increased sales (due to high spending appetite)</a:t>
            </a:r>
          </a:p>
          <a:p>
            <a:pPr lvl="1"/>
            <a:r>
              <a:rPr lang="en-IN" dirty="0"/>
              <a:t>Store could consider increasing the catalogue of songs supported by AAC type</a:t>
            </a:r>
          </a:p>
          <a:p>
            <a:pPr lvl="1"/>
            <a:r>
              <a:rPr lang="en-IN" dirty="0"/>
              <a:t>Especially for markets where Apple products dominate</a:t>
            </a:r>
          </a:p>
          <a:p>
            <a:pPr lvl="2"/>
            <a:r>
              <a:rPr lang="en-IN" dirty="0"/>
              <a:t>USA &gt; 50% smartphone market (Counterpoint)</a:t>
            </a:r>
          </a:p>
          <a:p>
            <a:pPr lvl="2"/>
            <a:r>
              <a:rPr lang="en-IN" dirty="0"/>
              <a:t>Canada ~60% smartphone market (</a:t>
            </a:r>
            <a:r>
              <a:rPr lang="en-IN" dirty="0" err="1"/>
              <a:t>StatCounter</a:t>
            </a:r>
            <a:r>
              <a:rPr lang="en-IN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A57C9-D2D0-45BE-26CB-3053E1B84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87" y="1701955"/>
            <a:ext cx="3082204" cy="1671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53436-A851-5DE8-E3A9-154B01B4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590" y="3707398"/>
            <a:ext cx="4061829" cy="25572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0624C7-1E1D-C391-413F-AEAA0DD61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915" y="1497917"/>
            <a:ext cx="3172493" cy="19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5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84685-F58D-3050-A7BD-3F05A9BB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24"/>
            <a:ext cx="12195599" cy="68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2509-0ED9-76FE-6EBB-8906739A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4454D-C7C2-8F0A-DEB5-C90CE88B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www.counterpointresearch.com/insights/apple-iphone-market-share-quarter/#:~:text=Apple%20iPhone%20Shipments%3A%20Quarterly%20(Mn%20Units),-Apple%20iPhone%20Shipments&amp;text=The%20US%20and%20China%20became,and%2022%25%20shares%2C%20respectively.&amp;text=Apple%20captured%2052%25%20of%20the,vendor%20in%20both%20these%20countries</a:t>
            </a:r>
            <a:endParaRPr lang="en-IN" sz="1600" dirty="0"/>
          </a:p>
          <a:p>
            <a:r>
              <a:rPr lang="en-IN" sz="1600" dirty="0">
                <a:hlinkClick r:id="rId3"/>
              </a:rPr>
              <a:t>https://gs.statcounter.com/vendor-market-share/mobile/canada</a:t>
            </a:r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918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PROBLEM STATEMENT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607000" y="2005568"/>
            <a:ext cx="10978000" cy="363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189" indent="-457189" algn="just">
              <a:lnSpc>
                <a:spcPct val="140000"/>
              </a:lnSpc>
              <a:spcAft>
                <a:spcPts val="1067"/>
              </a:spcAft>
              <a:buFont typeface="Wingdings" panose="05000000000000000000" pitchFamily="2" charset="2"/>
              <a:buChar char=""/>
            </a:pPr>
            <a:r>
              <a:rPr lang="en-IN" sz="2400" kern="100" dirty="0">
                <a:solidFill>
                  <a:srgbClr val="000000"/>
                </a:solidFill>
                <a:latin typeface="Canva Sans"/>
                <a:ea typeface="Canva Sans"/>
                <a:cs typeface="Canva Sans"/>
              </a:rPr>
              <a:t>To help the music store analyse key trends like Customer demographics, purchase behaviour analysis, churn rate, etc. in order to achieve sustainable growth the near-to-mid-term  </a:t>
            </a:r>
            <a:endParaRPr lang="en-IN" sz="2400" kern="100" dirty="0">
              <a:latin typeface="Symbol" panose="05050102010706020507" pitchFamily="18" charset="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>
              <a:lnSpc>
                <a:spcPct val="140000"/>
              </a:lnSpc>
              <a:spcAft>
                <a:spcPts val="1067"/>
              </a:spcAft>
              <a:buFont typeface="Wingdings" panose="05000000000000000000" pitchFamily="2" charset="2"/>
              <a:buChar char=""/>
            </a:pPr>
            <a:r>
              <a:rPr lang="en-IN" sz="2400" kern="100" dirty="0">
                <a:solidFill>
                  <a:srgbClr val="000000"/>
                </a:solidFill>
                <a:latin typeface="Canva Sans"/>
                <a:ea typeface="Canva Sans"/>
                <a:cs typeface="Canva Sans"/>
              </a:rPr>
              <a:t>As a data analyst at Chinook, the objective is to </a:t>
            </a:r>
            <a:r>
              <a:rPr lang="en-IN" sz="2400" kern="1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</a:rPr>
              <a:t>analyze</a:t>
            </a:r>
            <a:r>
              <a:rPr lang="en-IN" sz="2400" kern="100" dirty="0">
                <a:solidFill>
                  <a:srgbClr val="000000"/>
                </a:solidFill>
                <a:latin typeface="Canva Sans"/>
                <a:ea typeface="Canva Sans"/>
                <a:cs typeface="Canva Sans"/>
              </a:rPr>
              <a:t> music record sales data to gain insights and make recommendations for the company's strategy in the physical music market. </a:t>
            </a:r>
            <a:endParaRPr lang="en-IN" sz="2400" kern="100" dirty="0">
              <a:latin typeface="Symbol" panose="05050102010706020507" pitchFamily="18" charset="2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/>
              <a:t>Chinook Music Store data snapshot	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5758">
              <a:buSzPct val="100000"/>
            </a:pPr>
            <a:r>
              <a:rPr lang="en-GB" dirty="0"/>
              <a:t>Total number of countries: .Chinook has sold music to a total of 59 customers in 24 countries with over 300 albums, ~3500 tracks covering 25 genres in its repository</a:t>
            </a:r>
          </a:p>
          <a:p>
            <a:pPr indent="-445758">
              <a:buSzPct val="100000"/>
            </a:pPr>
            <a:r>
              <a:rPr lang="en-GB" dirty="0"/>
              <a:t>Data cleaning &amp; pre-processing (SQL):</a:t>
            </a:r>
            <a:endParaRPr dirty="0"/>
          </a:p>
          <a:p>
            <a:pPr lvl="1" indent="-414432">
              <a:buSzPct val="100000"/>
            </a:pPr>
            <a:r>
              <a:rPr lang="en-GB" dirty="0"/>
              <a:t>Addressing missing value fields to enhance data integrity</a:t>
            </a:r>
          </a:p>
          <a:p>
            <a:pPr lvl="1" indent="-414432">
              <a:buSzPct val="100000"/>
            </a:pPr>
            <a:r>
              <a:rPr lang="en-GB" dirty="0"/>
              <a:t>Data base schema created by altering tables to build foreign keys</a:t>
            </a:r>
            <a:endParaRPr dirty="0"/>
          </a:p>
          <a:p>
            <a:pPr indent="-445758">
              <a:buSzPct val="100000"/>
            </a:pPr>
            <a:r>
              <a:rPr lang="en-GB" dirty="0"/>
              <a:t>A dashboard was created in </a:t>
            </a:r>
            <a:r>
              <a:rPr lang="en-GB" dirty="0" err="1"/>
              <a:t>PowerBI</a:t>
            </a:r>
            <a:r>
              <a:rPr lang="en-GB" dirty="0"/>
              <a:t> to view the correlation between key aspects of the data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Methods Utilized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4867599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-GB" dirty="0"/>
              <a:t>Data cleaning: Utilized TRIM, remove duplicates for increasing data efficacy</a:t>
            </a:r>
            <a:endParaRPr dirty="0"/>
          </a:p>
          <a:p>
            <a:r>
              <a:rPr lang="en-GB" dirty="0"/>
              <a:t>Deriving insights: CTEs, JOINS, </a:t>
            </a:r>
            <a:r>
              <a:rPr lang="en-GB" dirty="0" err="1"/>
              <a:t>SubQuery</a:t>
            </a:r>
            <a:r>
              <a:rPr lang="en-GB" dirty="0"/>
              <a:t>, WINDOW Functions</a:t>
            </a:r>
            <a:endParaRPr dirty="0"/>
          </a:p>
          <a:p>
            <a:r>
              <a:rPr lang="en-GB" dirty="0"/>
              <a:t>Analytics: Charts utilized to summarize and visualized data</a:t>
            </a:r>
            <a:endParaRPr dirty="0"/>
          </a:p>
          <a:p>
            <a:pPr lvl="1"/>
            <a:r>
              <a:rPr lang="en-GB" dirty="0"/>
              <a:t>Dashboard was created to create a represent the summary of the data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DE066-669A-21F1-E9A9-32387C988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199" y="1264977"/>
            <a:ext cx="6296439" cy="50985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2943-FAC1-AC5B-1E49-21F73C62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STRUGGLING WITH SALES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CA3E93-2095-0E47-4569-075110586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4"/>
            <a:ext cx="7270661" cy="2545036"/>
          </a:xfrm>
        </p:spPr>
        <p:txBody>
          <a:bodyPr>
            <a:normAutofit/>
          </a:bodyPr>
          <a:lstStyle/>
          <a:p>
            <a:r>
              <a:rPr lang="en-IN" dirty="0"/>
              <a:t>The music store is struggling with increasing their sales revenue</a:t>
            </a:r>
          </a:p>
          <a:p>
            <a:r>
              <a:rPr lang="en-IN" dirty="0"/>
              <a:t>Total sales lower than before</a:t>
            </a:r>
          </a:p>
          <a:p>
            <a:r>
              <a:rPr lang="en-IN" dirty="0"/>
              <a:t>Struggling to onboard new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49ADD-706E-16FC-69CE-5BABC574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45" y="4329043"/>
            <a:ext cx="8039652" cy="2135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26C988-4D54-05F1-FAED-432997C5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4329043"/>
            <a:ext cx="3518408" cy="21357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97259B-2C8C-CC83-78E5-AB6635E96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2" y="1443179"/>
            <a:ext cx="4161183" cy="27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C118-7513-736F-B705-528E4069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28567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7384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2943-FAC1-AC5B-1E49-21F73C62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ROCK n ROLL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A103B8-8137-4792-FDE5-05799F88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573" y="1536635"/>
            <a:ext cx="5133009" cy="256337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CA3E93-2095-0E47-4569-075110586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459531" cy="45552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Rock is the most popular genre sold by Chinook store, followed by Metal, Alternative &amp; Punk and Latin</a:t>
            </a:r>
          </a:p>
          <a:p>
            <a:pPr algn="just"/>
            <a:r>
              <a:rPr lang="en-IN" dirty="0"/>
              <a:t>Country-wise analysis suggests that some countries have customers with a taste for niche music</a:t>
            </a:r>
          </a:p>
          <a:p>
            <a:pPr lvl="1" algn="just"/>
            <a:r>
              <a:rPr lang="en-IN" dirty="0"/>
              <a:t>For example, Latin in Ireland is quite popular</a:t>
            </a:r>
          </a:p>
          <a:p>
            <a:pPr lvl="1"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A24F3-AED5-3BD9-B19F-CDF9C64D4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684" y="4104674"/>
            <a:ext cx="3754784" cy="22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1DEC-D442-3D02-0900-D5414C8E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7355101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AMERICAN DOMINANCE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2BC9E-83E6-95D3-D141-006E71096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4"/>
            <a:ext cx="7164644" cy="2748236"/>
          </a:xfrm>
        </p:spPr>
        <p:txBody>
          <a:bodyPr>
            <a:normAutofit/>
          </a:bodyPr>
          <a:lstStyle/>
          <a:p>
            <a:r>
              <a:rPr lang="en-IN" sz="2133" dirty="0"/>
              <a:t>North America is the biggest market for Chinook with both USA (~28%) and Canada (~14%) leading the global sales chart</a:t>
            </a:r>
          </a:p>
          <a:p>
            <a:pPr lvl="1"/>
            <a:r>
              <a:rPr lang="en-IN" dirty="0"/>
              <a:t>Rock contributes more than half the sales in the largest market – USA</a:t>
            </a:r>
          </a:p>
          <a:p>
            <a:pPr lvl="1"/>
            <a:r>
              <a:rPr lang="en-IN" dirty="0"/>
              <a:t>However, average order value lags behind many other markets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8102FA-B55C-B946-D19A-0BE168CB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355" y="4307343"/>
            <a:ext cx="3442023" cy="2028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55EB42-DE11-B73F-B10A-C5F48E843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3" y="4307343"/>
            <a:ext cx="3442023" cy="20294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5D89-1EF5-B285-0B86-56F8B9BF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518" y="4004709"/>
            <a:ext cx="3442021" cy="23306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7BBFCD-20E6-882C-F866-7FC16FEE2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566" y="1014136"/>
            <a:ext cx="4521759" cy="27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2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F4EE-698B-C6E1-EF46-0204FD93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CHURN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42118-CB72-A582-DE4F-D659943B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753464" cy="45552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Churn rate stand at ~21% of the total customers</a:t>
            </a:r>
          </a:p>
          <a:p>
            <a:pPr lvl="1" algn="just"/>
            <a:r>
              <a:rPr lang="en-IN" dirty="0"/>
              <a:t>Customers who have not made any purchase for past 6 months</a:t>
            </a:r>
          </a:p>
          <a:p>
            <a:pPr lvl="1" algn="just"/>
            <a:r>
              <a:rPr lang="en-IN" dirty="0"/>
              <a:t>Three of the largest market by sales revenue – Brazil (~11.5%, 3</a:t>
            </a:r>
            <a:r>
              <a:rPr lang="en-IN" baseline="30000" dirty="0"/>
              <a:t>rd</a:t>
            </a:r>
            <a:r>
              <a:rPr lang="en-IN" dirty="0"/>
              <a:t> largest), France (France ~10%, 4</a:t>
            </a:r>
            <a:r>
              <a:rPr lang="en-IN" baseline="30000" dirty="0"/>
              <a:t>th</a:t>
            </a:r>
            <a:r>
              <a:rPr lang="en-IN" dirty="0"/>
              <a:t> largest) &amp; Germany (~9%, 5</a:t>
            </a:r>
            <a:r>
              <a:rPr lang="en-IN" baseline="30000" dirty="0"/>
              <a:t>th</a:t>
            </a:r>
            <a:r>
              <a:rPr lang="en-IN" dirty="0"/>
              <a:t> largest) – are also with highest churn rate</a:t>
            </a:r>
          </a:p>
          <a:p>
            <a:pPr lvl="1" algn="just"/>
            <a:r>
              <a:rPr lang="en-IN" dirty="0"/>
              <a:t>Targeted promotions, coupled with loyalty programs can help arrest the churn rate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0DFB4-58E3-5FF3-FF74-CB6FB259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217" y="1234929"/>
            <a:ext cx="3715030" cy="2499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5B6F5C-A24A-79C1-382D-3871A50C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18" y="3734409"/>
            <a:ext cx="3715030" cy="25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106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3c7f853-8844-4334-a4ef-40cdab2d41e5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bW1PbOBT+Kxm/8JLuSJZv4o3SdrczhaWFYWdnh+nI0nFw69hZ2aZkmfz31cXhktqJSSGQASYPiXQsfec70qcjWVw5Ii0nGZsesjE4u87bovg+ZvL7ADtDJ7dlxCeC8ciPXJ8HNIAY+5GqLSZVWuSls3vlVEyOoDpNy5pluiFV+I/jxbHwPBQK5HL9HCF+4JwNHZZlR2ykbRKWlTB0JiDLImdZ+h/YJlRVJWuYDR24nGSFZLqj44pVoDu7UObqtwKGfyMKB+NVegHHwKumNPI5igKPAA4Y8xENhFBmpTUweFtNdNOm+/0ir1iaq250WRwzNwFANCTIdyPlh29syzQfZQ3gm2dPphNNWQWXVVxcapbib6pj3dJsNtNgmeu5JAHVowBCKEVIP52kWTXvcPr+ciIVg4pX29qeuGA5B+2FIkRCaf2/cg6AlbU0rLy/U3Fc1JLDF0hMVV6l1VS1w8/TXMV3UEnGvzsazpEsFPum8qSoWDbYy+J6bKrOix/7EhTnyls0O1MlSz3mTIq77qofUoB8OzWuvEvlPELucAHt47mhcGvSXUpd4QauoCwOuMcAwcZJZ7JKy6oDrqkrt4T3fp5Y6gMWIk4TEgQh8pBPCHLxxqkfQa4easX7u67aFuL7+GFpR67AEY4jxHyKMOMuQmLjtOtlJescKUdN7baQ398bGwIIPQ+TIHHDCGMVCBT4mxcdXpdVMQbZDnq/qPNKplsz/vt7Y0MQUTXygRJCMPN4jARi7sZDkOYXRco7pu0xy7aG/V6OWOKT0IMIM6U6HmIEERKgzRMPY5U7TqELcD2ZFLIaHJnkc0tCcE+XmrUgBCQiN/RinzAcuoGgm18LuqbuYT2OQQ6KZLDfWGzLdLifRzYUlLmYYpYgDGHkux7xIHhO2f+JrtqWAPTxw9LuswASRlUOqnYBOOYMe9FK2k+KyaHyyNpok9P5vlM58EEWY2PcbJvLOv63Bjl1Fn07nleo75/nX5a1xHUTnWNt6Fi+0Wx48wRue2Su1jdPqK33MWQqCqa7/SKrx/kKzu0Pg2qBZ24W26mjShsYSQqZcHQvfz5o3G8w4FVLz1AHzdnFyGy1rd/ubaZ6cqsa+uscNDJDVC7SqkH2cYGx8kG5NB6wOIPuh68H2mxmRveiJvSC0lvLbpAtCsJw2/KlTLmoQiosQfvnahP7PPOn+YGWMvl268hqX7k6KuS0/4BbI8pnZuKAyxhWmum6Po0I9hGiq8+onpNc2n3yIymfORT9FdnbG40kjNhcUt7ff/52g1ucJR/qvIGB1hbIFjY3qY6W7yeTxtYzlwbTXRXCt0Sxma0pV1L0MDhasx1z6jM4bEOzAYn+mqV5h5x9gQvI6zZUK5U6ZvIJ1bmXT48p0qvjbEWaxIxS5EVAMYowDSMUkVeRfhXpV5HuLdIPLYtjECn7ahpfgGJiPYingwNtMjiZm3QJ9sMvH93YWmnqodOiyOvqKZT6vjQ/plqvpNWKNfVYghOfB4EQESDikXDzb33X2lj1mC1/pCCZ5OfTT2qBzH5GdV3/c9UcximTqX3J3+jE+p41InndonPH2fkqL/RdAm1+C5zzThUObgp0deOS8zcwufaMfQkEfa6VEMArR8s4Oijy6nwdqdU5aavSrpa1l8BrMzmt1MY88RCnsfCF6zNMPYAlbzuaG04fTCXzaaD+IvAgDEUURUBChXCTx/Dm3soyMb4DOME+EhBGAYbY5x4JQkRvAD+nZN86+0jJviXt8FdT/vseRy+P3Zp5fAtRm8zjb1P5ZNn8kpnRcdTRS0GPK9Xs9QFwMY6Lp8hee0z7jR8v3I26Ga6tlzdXZawPv225/4uJlUOhzNQaI+9E3VE9jEwk1dLDjEcT25e+TaKKIRfvmtunYHy+cj6lesUwzZ+yrDY7ImVSpWPYcREO3yD6xnVPENo1nx3H0DouxKpWdt6yMuWNfVp+zC8UDhBWLhVpB6ub0Jdn51OyK0swtvfQjLXfJgQIC339LyYcI0IjRAN//b3PC8pnNjKyew1IqH4A5Du3hlSHSOJFkXxB4epU7Vsz7QXRYSd/4vkRT1AUc5f4YYxiCt4TLCNd96ae6s3JA7/cTuo8h+ylvc5eEdQzo1azdjUs6qqcMA5HLIe29f5ywnJhN45LlNH8/4pdqFU80iZV7rswz2b/AyufpPR9MwAA&quot;"/>
    <we:property name="creatorSessionId" value="&quot;d0aa76f7-10a4-4912-805a-e08d65d22a67&quot;"/>
    <we:property name="creatorTenantId" value="&quot;a504f51a-1260-493d-8d58-693aa4340b98&quot;"/>
    <we:property name="creatorUserId" value="&quot;10032003924F9D86&quot;"/>
    <we:property name="datasetId" value="&quot;4270d6ed-dc45-4ca1-99f0-b1f9904ff64a&quot;"/>
    <we:property name="embedUrl" value="&quot;/reportEmbed?reportId=036a9176-d797-4c1d-8598-a38b6dee517c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bXVPbOBT9Kxm/8JLuSJa/xBuldHenhdKGYWdnh+nI0nVw69hZ2aZkmfz3lWSHhNROTAqBDDA8YOlaOvdc6ehKMjeWiPNxwiYnbATWvvU2y76PmPzew1bfSuuyT58+HB98+fD15OD4SBVn4yLO0tzav7EKJodQnMd5yRLdgir856JvsSQ5ZUP9FLEkh741BplnKUvi/6AyVlWFLGHat+B6nGSS6SYHBStAN3ulzNWz6hv/RlSPjBfxFQyAF3Vp4HIUeA4B7DHmIuoJoczyysAgazTRTZvuD7O0YHGqutFlYcjsCABRnyDXDqhHXGObx+kwqQHP3z2bjDUrBVwXYXat+Qi/qY51S9PpVINltmOTCFSPAgihFCH9dhQnxazDydH1WCquFINVawfiiqUctBeKEAl55f+NdQwsL6Vh5ehOxSArJYcvEJmqtIiLiWqHX8apCmGvkIx/tzScU5kp9k3lWVawpHeQhOXIVF1mPw4lKM6Vt2h6oUpWesyZFHfdVQ9SgHw7Ma68i+UsQnZ/Ce3juaFwa9JtSm1he7agLPS4wwDB1klnsojzogWuqct3hPdunlTUe8xHnEbE83zkIJcQZOOtUz+EVL3UiPd3XbUrxHfxo6Id2QIHOAwQcynCjNsIia3TrleOpHWknNa1u0J+d2+qEIDvOJh4ke0HGKtAIM/dvujwMi+yEchm0IdZmRYy3pnx392bKgQBVSMfKCEEM4eHSCBmbz0EcXqVxbxl2g5YsjPsd3KkIj7yHQgwU6rjIEYQIR7aPvEwUrnjBNoAl+NxJoveqUk+dyQE93SpXgt8QCKwfSd0CcO+7Qm6/bWgbeqelKMQZC+Leoe1xa5Mh/t5VIWCMhtTzCKEwQ9c2yEOeM8p+z/TVbsSgC5+VLS7zIOIUZWDql0ADjnDTrCW9rNsfKI8qmy0yfls36kceC+zkTGud8Z5Gf5bgpxYy74NZhXq78+zP1a1xHUTrWOtb1V8o2l//gZuemWm1vM31NZ7AImKgunuMEvKUbqG8+rBoFrimZvFdmKp0hpGFEMiLN3LpweN+xwDXrf09HXQrH2MzFa78tteZKojt6qhvy5BIzNEpSIuamR/LjGWPyiXxgMWJtD+8u1Am07N6F7WhE5QOmvZHNmyIPR3LV9KlIsqpKIi6PBSbWKfZ/40O9BSJt8WjqwOlavDTE66D7gNonxhJg7YjGGlmbbt0oBgFyG6/ozqOclltU9+JOUz556/InsHw6GEIZtJytH95287uOVZ8r5MaxhoY4FsYHOb6ljx/WTS2HjmUmO6q0J4QRTr2RpzJUUPg6Mx2zGnPr2TJjRbkOivSZy2yNkXuIK0bEK1VqlDJp9QnTv59JgivT7OlUiTkFGKnAAoRgGmfoAC8irSryL9KtKdRfqhZXEEImZfTeNLUEyse+Gkd6xNemczkzbBfvjlox1bI00ddFpkaVk8hVLfl+bHVOu1tFZiTR0W4cjlnidEAIg4xN/+re9GG6sOs+WPGCST/HLyUS2Qyc+obut/rprBOGcyri75a53Y3LNaJG9btO44O1vlhf6WQJsvgLPeqcLevEBX1y5ZfwOTG8/Yl0DQ51IJAbxytIqj4ywtLjeRWp2TNirtell7CbzWk7OS2pBHDuI0FK6wXYapA7DitqP+iOm9qWQu9dRPAA74vgiCAIivEG7zGN58t7JKjO8AjrCLBPiBhyF0uUM8H9E54OeU7FfOPlKyX5F28qsp/32Po1fHbsM8voGobebxi1Q+WTa/Yma0HHV0UtBBoZq9PQDORmH2FNlrh2m/9eOFu1E3w9UJQ+E4yBfI5tyjHiHu+pvKh9+23P9iYu1QyBO1xsg7UbdUD0MTSbX0MOPRuOpLf02iiiEV7+qvT8H4fGN9jPWKYZo/Z0lpdkTKpIhHsGcj7L9B9I1tnyG0b373LEPrKBPrWtl7y/KY782mVNsqb8zvMec3vg3wEBb6872QcIwIDRD13M33Li8oH9nKyOw0oKD4AZAuDqkWkcPLIveCwtWqugsz7QXRUU3+yHEDHqEg5DZx/RCFFJwnWAbavnt6qpuPB76cjso0heSlXUevCeqFUatpsxpmZZGPGYdTlkLTen09ZqmoNn4rlFH/k0m1LqtwxHWm28G+Bvc/T9DglB8zAAA=&quot;"/>
    <we:property name="isFiltersActionButtonVisible" value="true"/>
    <we:property name="isVisualContainerHeaderHidden" value="false"/>
    <we:property name="pageDisplayName" value="&quot;Dashboard&quot;"/>
    <we:property name="pageName" value="&quot;185c08643e16aa5096dd&quot;"/>
    <we:property name="reportEmbeddedTime" value="&quot;2024-06-30T17:40:25.974Z&quot;"/>
    <we:property name="reportName" value="&quot;database_chinook&quot;"/>
    <we:property name="reportState" value="&quot;CONNECTED&quot;"/>
    <we:property name="reportUrl" value="&quot;/groups/me/reports/036a9176-d797-4c1d-8598-a38b6dee517c/185c08643e16aa5096dd?bookmarkGuid=5c1bd630-4f22-49c4-9737-9ea4995c28e6&amp;bookmarkUsage=1&amp;ctid=a504f51a-1260-493d-8d58-693aa4340b98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644</Words>
  <Application>Microsoft Office PowerPoint</Application>
  <PresentationFormat>Widescreen</PresentationFormat>
  <Paragraphs>51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Canva Sans</vt:lpstr>
      <vt:lpstr>Segoe UI Light</vt:lpstr>
      <vt:lpstr>Symbol</vt:lpstr>
      <vt:lpstr>Wingdings</vt:lpstr>
      <vt:lpstr>Office Theme</vt:lpstr>
      <vt:lpstr>CHINOOK  MUSIC STORE</vt:lpstr>
      <vt:lpstr>PROBLEM STATEMENT</vt:lpstr>
      <vt:lpstr>Chinook Music Store data snapshot </vt:lpstr>
      <vt:lpstr>Methods Utilized</vt:lpstr>
      <vt:lpstr>STRUGGLING WITH SALES</vt:lpstr>
      <vt:lpstr>INSIGHTS AND RECOMMENDATIONS</vt:lpstr>
      <vt:lpstr>ROCK n ROLL</vt:lpstr>
      <vt:lpstr>AMERICAN DOMINANCE</vt:lpstr>
      <vt:lpstr>CHURN RATE</vt:lpstr>
      <vt:lpstr>THE NEW FRONTIER</vt:lpstr>
      <vt:lpstr>TARGETING AUDIENCE WITH APPLE DEVICES</vt:lpstr>
      <vt:lpstr>PowerPoint Presentation</vt:lpstr>
      <vt:lpstr>Microsoft Power BI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Sanchit Vashishtha</cp:lastModifiedBy>
  <cp:revision>6</cp:revision>
  <dcterms:created xsi:type="dcterms:W3CDTF">2018-06-07T21:39:02Z</dcterms:created>
  <dcterms:modified xsi:type="dcterms:W3CDTF">2024-06-30T20:06:56Z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