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F81BF4-7126-4F06-BED0-D03DDCC4B6F5}">
  <a:tblStyle styleId="{BCF81BF4-7126-4F06-BED0-D03DDCC4B6F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b8ba559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b8ba559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b8ba5597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b8ba5597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b8ba5597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b8ba559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c3bd33f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c3bd33f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c3bd33fa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c3bd33fa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c3bd33fa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c3bd33fa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b766ab4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b766ab4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b8ba5597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b8ba5597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e712676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e712676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b9069cfa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b9069cfa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b18f5011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b18f5011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b18f5011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b18f5011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c3bd33f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c3bd33f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766ab4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b766ab4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b766ab4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b766ab4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b766ab4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b766ab4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b766ab4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b766ab4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b8ba5597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b8ba5597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b8ba5597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b8ba5597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zomato.com/who-we-are" TargetMode="External"/><Relationship Id="rId4" Type="http://schemas.openxmlformats.org/officeDocument/2006/relationships/hyperlink" Target="https://blog.zomato.com/switching-from-tidb-to-dynamodb" TargetMode="External"/><Relationship Id="rId5" Type="http://schemas.openxmlformats.org/officeDocument/2006/relationships/hyperlink" Target="https://www.zomato.com/investor-relation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ZOMATO Market Analysis: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An analytical approach</a:t>
            </a:r>
            <a:endParaRPr sz="2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580"/>
              <a:t>Sanchit Vashishtha</a:t>
            </a:r>
            <a:endParaRPr sz="15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580"/>
              <a:t>13-04-2024</a:t>
            </a:r>
            <a:endParaRPr sz="15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5547000" cy="20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Japanese, European are amongst the most popular standalone cuisines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Average ratings generally tend to increase with an option of table booking and online delivery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Ratings are generally directly proportional to the price range across the board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400" y="2822250"/>
            <a:ext cx="4395599" cy="18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400" y="2765221"/>
            <a:ext cx="2980500" cy="1841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0400" y="792925"/>
            <a:ext cx="2886277" cy="17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5547000" cy="20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Japanese, European &amp; seafood are amongst the most popular standalone cuisines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Average ratings generally tend to increase with an option of table booking and online delivery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Ratings are generally directly proportional to the price range across the board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However, most restaurants are in the lowest price band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50" y="2822250"/>
            <a:ext cx="3032926" cy="18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525" y="2765221"/>
            <a:ext cx="2980500" cy="1841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7512" y="792925"/>
            <a:ext cx="2886277" cy="17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5575" y="2911400"/>
            <a:ext cx="2507401" cy="17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28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Newer markets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721975"/>
            <a:ext cx="75774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Cities having restaurant count of less than 10 and an average restaurant rating of 4 are considered for </a:t>
            </a:r>
            <a:r>
              <a:rPr lang="en-GB"/>
              <a:t>expansion into </a:t>
            </a:r>
            <a:r>
              <a:rPr lang="en-GB"/>
              <a:t>newer markets with lesser competition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Australia, Canada and the Philippines represent the least clustered market with fewer restaurants in all their cities (&lt;10) per city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Less clustering leads to lesser competition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Canada has no restaurants in any of its ten most populous cities.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Could lead to more market opportunities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 few other cities (one each in the Philippines &amp; in Indonesia) also fit into the criteria for lesser competition - table in next slide</a:t>
            </a:r>
            <a:endParaRPr/>
          </a:p>
        </p:txBody>
      </p:sp>
      <p:pic>
        <p:nvPicPr>
          <p:cNvPr id="138" name="Google Shape;138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900" y="2691601"/>
            <a:ext cx="3198041" cy="18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125" y="2691600"/>
            <a:ext cx="3231899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5"/>
          <p:cNvGraphicFramePr/>
          <p:nvPr/>
        </p:nvGraphicFramePr>
        <p:xfrm>
          <a:off x="311700" y="13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{BCF81BF4-7126-4F06-BED0-D03DDCC4B6F5}</a:tableStyleId>
              </a:tblPr>
              <a:tblGrid>
                <a:gridCol w="1068175"/>
                <a:gridCol w="1218225"/>
                <a:gridCol w="978125"/>
                <a:gridCol w="1203225"/>
                <a:gridCol w="888100"/>
                <a:gridCol w="868100"/>
                <a:gridCol w="2042750"/>
              </a:tblGrid>
              <a:tr h="256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700"/>
                        <a:t>Country</a:t>
                      </a:r>
                      <a:endParaRPr b="1" i="1" sz="700"/>
                    </a:p>
                  </a:txBody>
                  <a:tcPr marT="19050" marB="19050" marR="28575" marL="28575" anchor="b">
                    <a:lnB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700"/>
                        <a:t>City</a:t>
                      </a:r>
                      <a:endParaRPr b="1" i="1" sz="700"/>
                    </a:p>
                  </a:txBody>
                  <a:tcPr marT="19050" marB="19050" marR="28575" marL="28575" anchor="b">
                    <a:lnB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700"/>
                        <a:t>Has_Table_booking</a:t>
                      </a:r>
                      <a:endParaRPr b="1" i="1" sz="700"/>
                    </a:p>
                  </a:txBody>
                  <a:tcPr marT="19050" marB="19050" marR="28575" marL="28575" anchor="b">
                    <a:lnB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700"/>
                        <a:t>Has_Online_delivery</a:t>
                      </a:r>
                      <a:endParaRPr b="1" i="1" sz="700"/>
                    </a:p>
                  </a:txBody>
                  <a:tcPr marT="19050" marB="19050" marR="28575" marL="28575" anchor="b">
                    <a:lnB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COUNTA of RestaurantID</a:t>
                      </a:r>
                      <a:endParaRPr b="1" sz="700"/>
                    </a:p>
                  </a:txBody>
                  <a:tcPr marT="19050" marB="19050" marR="28575" marL="28575" anchor="b">
                    <a:lnB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AVERAGE of Rating</a:t>
                      </a:r>
                      <a:endParaRPr b="1" sz="700"/>
                    </a:p>
                  </a:txBody>
                  <a:tcPr marT="19050" marB="19050" marR="28575" marL="28575" anchor="b">
                    <a:lnB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AVERAGE of Avg. Cost for two_Currency (in Rs.)</a:t>
                      </a:r>
                      <a:endParaRPr b="1" sz="700"/>
                    </a:p>
                  </a:txBody>
                  <a:tcPr marT="19050" marB="19050" marR="28575" marL="28575" anchor="b">
                    <a:lnB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</a:tr>
              <a:tr h="14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Australia</a:t>
                      </a:r>
                      <a:endParaRPr sz="700"/>
                    </a:p>
                  </a:txBody>
                  <a:tcPr marT="19050" marB="19050" marR="28575" marL="285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Armidale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3.5</a:t>
                      </a:r>
                      <a:endParaRPr sz="700"/>
                    </a:p>
                  </a:txBody>
                  <a:tcPr marT="19050" marB="19050" marR="28575" marL="28575" anchor="b">
                    <a:lnT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1654.2</a:t>
                      </a:r>
                      <a:endParaRPr sz="700"/>
                    </a:p>
                  </a:txBody>
                  <a:tcPr marT="19050" marB="19050" marR="28575" marL="28575" anchor="b">
                    <a:lnT cap="flat" cmpd="sng" w="2540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21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Australia</a:t>
                      </a:r>
                      <a:endParaRPr sz="700"/>
                    </a:p>
                  </a:txBody>
                  <a:tcPr marT="19050" marB="19050" marR="28575" marL="2190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Balingup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3.2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1654.2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1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Australia</a:t>
                      </a:r>
                      <a:endParaRPr sz="700"/>
                    </a:p>
                  </a:txBody>
                  <a:tcPr marT="19050" marB="19050" marR="28575" marL="2190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Dicky Beach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3.6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578.97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1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Australia</a:t>
                      </a:r>
                      <a:endParaRPr sz="700"/>
                    </a:p>
                  </a:txBody>
                  <a:tcPr marT="19050" marB="19050" marR="28575" marL="2190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Flaxton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3.5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2481.3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1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Australia</a:t>
                      </a:r>
                      <a:endParaRPr sz="700"/>
                    </a:p>
                  </a:txBody>
                  <a:tcPr marT="19050" marB="19050" marR="28575" marL="2190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Forrest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3.7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1654.2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1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Australia</a:t>
                      </a:r>
                      <a:endParaRPr sz="700"/>
                    </a:p>
                  </a:txBody>
                  <a:tcPr marT="19050" marB="19050" marR="28575" marL="2190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Hepburn Springs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3.8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1116.585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1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Australia</a:t>
                      </a:r>
                      <a:endParaRPr sz="700"/>
                    </a:p>
                  </a:txBody>
                  <a:tcPr marT="19050" marB="19050" marR="28575" marL="2190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Inverloch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3.7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578.97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1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Australia</a:t>
                      </a:r>
                      <a:endParaRPr sz="700"/>
                    </a:p>
                  </a:txBody>
                  <a:tcPr marT="19050" marB="19050" marR="28575" marL="2190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Lakes Entrance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3.8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578.97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1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Australia</a:t>
                      </a:r>
                      <a:endParaRPr sz="700"/>
                    </a:p>
                  </a:txBody>
                  <a:tcPr marT="19050" marB="19050" marR="28575" marL="2190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Lorn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3.6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1654.2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1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Australia</a:t>
                      </a:r>
                      <a:endParaRPr sz="700"/>
                    </a:p>
                  </a:txBody>
                  <a:tcPr marT="19050" marB="19050" marR="28575" marL="2190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Macedon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3.5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1654.2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1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Australia</a:t>
                      </a:r>
                      <a:endParaRPr sz="700"/>
                    </a:p>
                  </a:txBody>
                  <a:tcPr marT="19050" marB="19050" marR="28575" marL="2190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Mayfield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2.9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1654.2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1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Australia</a:t>
                      </a:r>
                      <a:endParaRPr sz="700"/>
                    </a:p>
                  </a:txBody>
                  <a:tcPr marT="19050" marB="19050" marR="28575" marL="2190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Middleton Beach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3.8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2481.3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1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Australia</a:t>
                      </a:r>
                      <a:endParaRPr sz="700"/>
                    </a:p>
                  </a:txBody>
                  <a:tcPr marT="19050" marB="19050" marR="28575" marL="2190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Montville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2.4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2481.3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1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Australia</a:t>
                      </a:r>
                      <a:endParaRPr sz="700"/>
                    </a:p>
                  </a:txBody>
                  <a:tcPr marT="19050" marB="19050" marR="28575" marL="2190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Paynesville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2.6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9925.2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1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Australia</a:t>
                      </a:r>
                      <a:endParaRPr sz="700"/>
                    </a:p>
                  </a:txBody>
                  <a:tcPr marT="19050" marB="19050" marR="28575" marL="2190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Penola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3.4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1654.2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1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Australia</a:t>
                      </a:r>
                      <a:endParaRPr sz="700"/>
                    </a:p>
                  </a:txBody>
                  <a:tcPr marT="19050" marB="19050" marR="28575" marL="2190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Phillip Island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3.7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1654.2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1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Australia</a:t>
                      </a:r>
                      <a:endParaRPr sz="700"/>
                    </a:p>
                  </a:txBody>
                  <a:tcPr marT="19050" marB="19050" marR="28575" marL="2190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Victor Harbor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3.6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1654.2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1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Canada</a:t>
                      </a:r>
                      <a:endParaRPr sz="700"/>
                    </a:p>
                  </a:txBody>
                  <a:tcPr marT="19050" marB="19050" marR="28575" marL="285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Chatham-Kent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3.7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2067.75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14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Canada</a:t>
                      </a:r>
                      <a:endParaRPr sz="700"/>
                    </a:p>
                  </a:txBody>
                  <a:tcPr marT="19050" marB="19050" marR="28575" marL="2190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Consort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3.0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2067.75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14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Canada</a:t>
                      </a:r>
                      <a:endParaRPr sz="700"/>
                    </a:p>
                  </a:txBody>
                  <a:tcPr marT="19050" marB="19050" marR="28575" marL="2190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Yorkton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3.3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2067.75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1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Indonesia</a:t>
                      </a:r>
                      <a:endParaRPr sz="700"/>
                    </a:p>
                  </a:txBody>
                  <a:tcPr marT="19050" marB="19050" marR="28575" marL="2190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Bogor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3.9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848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1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Philippines</a:t>
                      </a:r>
                      <a:endParaRPr sz="700"/>
                    </a:p>
                  </a:txBody>
                  <a:tcPr marT="19050" marB="19050" marR="28575" marL="219075" anchor="b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Santa Rosa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No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3.8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5032.5</a:t>
                      </a:r>
                      <a:endParaRPr sz="7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28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Higher cost = Higher ratings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721975"/>
            <a:ext cx="80889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Of the suggested countries, restaurants in the </a:t>
            </a:r>
            <a:r>
              <a:rPr lang="en-GB"/>
              <a:t>philippines</a:t>
            </a:r>
            <a:r>
              <a:rPr lang="en-GB"/>
              <a:t> have the highest </a:t>
            </a:r>
            <a:r>
              <a:rPr lang="en-GB"/>
              <a:t>average </a:t>
            </a:r>
            <a:r>
              <a:rPr lang="en-GB"/>
              <a:t>dining cost for two, but also enjoys highest average ratings </a:t>
            </a:r>
            <a:endParaRPr/>
          </a:p>
        </p:txBody>
      </p:sp>
      <p:pic>
        <p:nvPicPr>
          <p:cNvPr id="151" name="Google Shape;151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9650"/>
            <a:ext cx="4260300" cy="26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49650"/>
            <a:ext cx="4342006" cy="26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613150" y="1152475"/>
            <a:ext cx="44931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Restaurants that provide advance table booking, combined with online delivery tend to be liked more by the customers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No restaurants in the recommended cities have either of the two options</a:t>
            </a:r>
            <a:endParaRPr/>
          </a:p>
        </p:txBody>
      </p:sp>
      <p:pic>
        <p:nvPicPr>
          <p:cNvPr id="158" name="Google Shape;158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463" y="2437800"/>
            <a:ext cx="3330475" cy="20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>
            <p:ph type="title"/>
          </p:nvPr>
        </p:nvSpPr>
        <p:spPr>
          <a:xfrm>
            <a:off x="542864" y="445025"/>
            <a:ext cx="815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1800"/>
              <a:t>Recommendations - Moving Online</a:t>
            </a:r>
            <a:endParaRPr sz="1800"/>
          </a:p>
        </p:txBody>
      </p:sp>
      <p:graphicFrame>
        <p:nvGraphicFramePr>
          <p:cNvPr id="160" name="Google Shape;160;p27"/>
          <p:cNvGraphicFramePr/>
          <p:nvPr/>
        </p:nvGraphicFramePr>
        <p:xfrm>
          <a:off x="5080075" y="8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{BCF81BF4-7126-4F06-BED0-D03DDCC4B6F5}</a:tableStyleId>
              </a:tblPr>
              <a:tblGrid>
                <a:gridCol w="905625"/>
                <a:gridCol w="905625"/>
                <a:gridCol w="905625"/>
                <a:gridCol w="905625"/>
              </a:tblGrid>
              <a:tr h="35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800"/>
                        <a:t>Country</a:t>
                      </a:r>
                      <a:endParaRPr b="1" i="1" sz="800"/>
                    </a:p>
                  </a:txBody>
                  <a:tcPr marT="19050" marB="19050" marR="28575" marL="28575" anchor="b">
                    <a:lnB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800"/>
                        <a:t>City</a:t>
                      </a:r>
                      <a:endParaRPr b="1" i="1" sz="800"/>
                    </a:p>
                  </a:txBody>
                  <a:tcPr marT="19050" marB="19050" marR="28575" marL="28575" anchor="b">
                    <a:lnB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800"/>
                        <a:t>Has_Table_booking</a:t>
                      </a:r>
                      <a:endParaRPr b="1" i="1" sz="800"/>
                    </a:p>
                  </a:txBody>
                  <a:tcPr marT="19050" marB="19050" marR="28575" marL="28575" anchor="b">
                    <a:lnB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800"/>
                        <a:t>Has_Online_delivery</a:t>
                      </a:r>
                      <a:endParaRPr b="1" i="1" sz="800"/>
                    </a:p>
                  </a:txBody>
                  <a:tcPr marT="19050" marB="19050" marR="28575" marL="28575" anchor="b">
                    <a:lnB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</a:tr>
              <a:tr h="19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Australia</a:t>
                      </a:r>
                      <a:endParaRPr sz="8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Armidale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6F8"/>
                    </a:solidFill>
                  </a:tcPr>
                </a:tc>
              </a:tr>
              <a:tr h="19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Australia</a:t>
                      </a:r>
                      <a:endParaRPr sz="800"/>
                    </a:p>
                  </a:txBody>
                  <a:tcPr marT="19050" marB="19050" marR="28575" marL="2190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Balingup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</a:tr>
              <a:tr h="19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Australia</a:t>
                      </a:r>
                      <a:endParaRPr sz="800"/>
                    </a:p>
                  </a:txBody>
                  <a:tcPr marT="19050" marB="19050" marR="28575" marL="2190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Dicky Beach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</a:tr>
              <a:tr h="19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Australia</a:t>
                      </a:r>
                      <a:endParaRPr sz="800"/>
                    </a:p>
                  </a:txBody>
                  <a:tcPr marT="19050" marB="19050" marR="28575" marL="2190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Flaxton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</a:tr>
              <a:tr h="19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Australia</a:t>
                      </a:r>
                      <a:endParaRPr sz="800"/>
                    </a:p>
                  </a:txBody>
                  <a:tcPr marT="19050" marB="19050" marR="28575" marL="2190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Forrest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</a:tr>
              <a:tr h="35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Australia</a:t>
                      </a:r>
                      <a:endParaRPr sz="800"/>
                    </a:p>
                  </a:txBody>
                  <a:tcPr marT="19050" marB="19050" marR="28575" marL="2190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Hepburn Springs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</a:tr>
              <a:tr h="19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Australia</a:t>
                      </a:r>
                      <a:endParaRPr sz="800"/>
                    </a:p>
                  </a:txBody>
                  <a:tcPr marT="19050" marB="19050" marR="28575" marL="2190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Inverloch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</a:tr>
              <a:tr h="19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Australia</a:t>
                      </a:r>
                      <a:endParaRPr sz="800"/>
                    </a:p>
                  </a:txBody>
                  <a:tcPr marT="19050" marB="19050" marR="28575" marL="2190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Lakes Entrance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</a:tr>
              <a:tr h="19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Australia</a:t>
                      </a:r>
                      <a:endParaRPr sz="800"/>
                    </a:p>
                  </a:txBody>
                  <a:tcPr marT="19050" marB="19050" marR="28575" marL="2190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Lorn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</a:tr>
              <a:tr h="19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Australia</a:t>
                      </a:r>
                      <a:endParaRPr sz="800"/>
                    </a:p>
                  </a:txBody>
                  <a:tcPr marT="19050" marB="19050" marR="28575" marL="2190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Macedon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</a:tr>
              <a:tr h="19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Australia</a:t>
                      </a:r>
                      <a:endParaRPr sz="800"/>
                    </a:p>
                  </a:txBody>
                  <a:tcPr marT="19050" marB="19050" marR="28575" marL="2190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Mayfield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</a:tr>
              <a:tr h="35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Australia</a:t>
                      </a:r>
                      <a:endParaRPr sz="800"/>
                    </a:p>
                  </a:txBody>
                  <a:tcPr marT="19050" marB="19050" marR="28575" marL="2190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Middleton Beach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</a:tr>
              <a:tr h="19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Australia</a:t>
                      </a:r>
                      <a:endParaRPr sz="800"/>
                    </a:p>
                  </a:txBody>
                  <a:tcPr marT="19050" marB="19050" marR="28575" marL="2190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Montville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</a:tr>
              <a:tr h="19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Australia</a:t>
                      </a:r>
                      <a:endParaRPr sz="800"/>
                    </a:p>
                  </a:txBody>
                  <a:tcPr marT="19050" marB="19050" marR="28575" marL="2190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Paynesville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</a:tr>
              <a:tr h="19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Australia</a:t>
                      </a:r>
                      <a:endParaRPr sz="800"/>
                    </a:p>
                  </a:txBody>
                  <a:tcPr marT="19050" marB="19050" marR="28575" marL="2190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Penola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</a:tr>
              <a:tr h="19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Australia</a:t>
                      </a:r>
                      <a:endParaRPr sz="800"/>
                    </a:p>
                  </a:txBody>
                  <a:tcPr marT="19050" marB="19050" marR="28575" marL="2190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Phillip Island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</a:tr>
              <a:tr h="19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Australia</a:t>
                      </a:r>
                      <a:endParaRPr sz="800"/>
                    </a:p>
                  </a:txBody>
                  <a:tcPr marT="19050" marB="19050" marR="28575" marL="2190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Victor Harbor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</a:tr>
              <a:tr h="19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Canada</a:t>
                      </a:r>
                      <a:endParaRPr sz="8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Chatham-Kent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</a:tr>
              <a:tr h="19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Canada</a:t>
                      </a:r>
                      <a:endParaRPr sz="800"/>
                    </a:p>
                  </a:txBody>
                  <a:tcPr marT="19050" marB="19050" marR="28575" marL="2190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Consort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</a:tr>
              <a:tr h="19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Canada</a:t>
                      </a:r>
                      <a:endParaRPr sz="800"/>
                    </a:p>
                  </a:txBody>
                  <a:tcPr marT="19050" marB="19050" marR="28575" marL="2190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Yorkton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</a:tr>
              <a:tr h="19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Indonesia</a:t>
                      </a:r>
                      <a:endParaRPr sz="800"/>
                    </a:p>
                  </a:txBody>
                  <a:tcPr marT="19050" marB="19050" marR="28575" marL="2190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Bogor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</a:tr>
              <a:tr h="19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Philippines</a:t>
                      </a:r>
                      <a:endParaRPr sz="800"/>
                    </a:p>
                  </a:txBody>
                  <a:tcPr marT="19050" marB="19050" marR="28575" marL="219075" anchor="b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Santa Rosa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406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/>
              <a:t>Recommendations - Cuisines</a:t>
            </a:r>
            <a:endParaRPr sz="2220"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41391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Ideal to open a multi-cuisine restaurant</a:t>
            </a:r>
            <a:endParaRPr sz="16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400"/>
              <a:t>Many cuisines have a rating of more than 4 in the </a:t>
            </a:r>
            <a:r>
              <a:rPr lang="en-GB" sz="1400"/>
              <a:t>recommended</a:t>
            </a:r>
            <a:r>
              <a:rPr lang="en-GB" sz="1400"/>
              <a:t> countries across the world</a:t>
            </a:r>
            <a:endParaRPr sz="1400"/>
          </a:p>
        </p:txBody>
      </p:sp>
      <p:pic>
        <p:nvPicPr>
          <p:cNvPr id="167" name="Google Shape;167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125" y="357750"/>
            <a:ext cx="3985524" cy="23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1575" y="2721075"/>
            <a:ext cx="5349125" cy="22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/>
              <a:t>Affluent customers</a:t>
            </a:r>
            <a:endParaRPr sz="2220"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Customers</a:t>
            </a:r>
            <a:r>
              <a:rPr lang="en-GB"/>
              <a:t> are willing to shell more money on the quality of food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Higher price range transcends into higher ratings</a:t>
            </a:r>
            <a:endParaRPr/>
          </a:p>
        </p:txBody>
      </p:sp>
      <p:pic>
        <p:nvPicPr>
          <p:cNvPr id="175" name="Google Shape;175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500" y="1897275"/>
            <a:ext cx="4685001" cy="27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679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Zomato’s market share outside of India is very low (~7%), out of which USA occupies half of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Canada, Australia and the Philippines are some of the most unclustered markets for zomato that may offer new </a:t>
            </a:r>
            <a:r>
              <a:rPr lang="en-GB"/>
              <a:t>opportunities for market penetration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Customers are willing to spend more money to have a high quality of food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one cuisine could be identified that is most loved.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multi-cuisines approach would suit well to penetrate a newer market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Online delivery and table booking generally transcends into a higher slighly rating</a:t>
            </a:r>
            <a:endParaRPr/>
          </a:p>
        </p:txBody>
      </p:sp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/>
              <a:t>CONCLUSIONS</a:t>
            </a:r>
            <a:endParaRPr sz="2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ZOMATO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Platform</a:t>
            </a:r>
            <a:r>
              <a:rPr lang="en-GB"/>
              <a:t> to search and explore new restaurants for dine-in and delivery, and give update to the wider audience about the experience through online reviews, posts, and photos upload.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https://www.zomato.com/who-we-are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https://blog.zomato.com/switching-from-tidb-to-dynamodb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https://www.zomato.com/investor-relations</a:t>
            </a:r>
            <a:endParaRPr/>
          </a:p>
        </p:txBody>
      </p:sp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455250" y="1504175"/>
            <a:ext cx="823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</a:t>
            </a:r>
            <a:r>
              <a:rPr lang="en-GB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come up with strategies/suggestions about opening newer restaurants 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s</a:t>
            </a:r>
            <a:r>
              <a:rPr b="0" i="0" lang="en-GB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 consultant data analyst hired by zomato for expansion and</a:t>
            </a:r>
            <a:r>
              <a:rPr b="1" i="0" lang="en-GB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opening of new restaurants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767C8F"/>
                </a:solidFill>
                <a:highlight>
                  <a:srgbClr val="FFFFFF"/>
                </a:highlight>
              </a:rPr>
              <a:t>Zomato:Food ordering and delivery platform where customers can search and discover local restaurants, order food, and have it delivered reliably and quickly</a:t>
            </a:r>
            <a:endParaRPr sz="1400">
              <a:solidFill>
                <a:srgbClr val="767C8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67C8F"/>
              </a:buClr>
              <a:buSzPts val="1400"/>
              <a:buChar char="●"/>
            </a:pPr>
            <a:r>
              <a:rPr lang="en-GB" sz="1400">
                <a:solidFill>
                  <a:srgbClr val="767C8F"/>
                </a:solidFill>
                <a:highlight>
                  <a:srgbClr val="FFFFFF"/>
                </a:highlight>
              </a:rPr>
              <a:t>Blinkit: Quick commerce platform where customers can order everyday needs across thousands of products and have them delivered within minutes</a:t>
            </a:r>
            <a:endParaRPr sz="1400">
              <a:solidFill>
                <a:srgbClr val="767C8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67C8F"/>
              </a:buClr>
              <a:buSzPts val="1400"/>
              <a:buChar char="●"/>
            </a:pPr>
            <a:r>
              <a:rPr lang="en-GB" sz="1400">
                <a:solidFill>
                  <a:schemeClr val="accent3"/>
                </a:solidFill>
                <a:highlight>
                  <a:schemeClr val="lt1"/>
                </a:highlight>
              </a:rPr>
              <a:t>Hyperpure</a:t>
            </a:r>
            <a:r>
              <a:rPr lang="en-GB" sz="1400">
                <a:solidFill>
                  <a:schemeClr val="dk1"/>
                </a:solidFill>
              </a:rPr>
              <a:t>: </a:t>
            </a:r>
            <a:r>
              <a:rPr lang="en-GB" sz="1400">
                <a:solidFill>
                  <a:srgbClr val="767C8F"/>
                </a:solidFill>
                <a:highlight>
                  <a:srgbClr val="FFFFFF"/>
                </a:highlight>
              </a:rPr>
              <a:t>Hyperpure is a B2B platform supplying high quality food ingredients and other produ</a:t>
            </a:r>
            <a:r>
              <a:rPr lang="en-GB" sz="1400">
                <a:solidFill>
                  <a:srgbClr val="767C8F"/>
                </a:solidFill>
                <a:highlight>
                  <a:srgbClr val="FFFFFF"/>
                </a:highlight>
              </a:rPr>
              <a:t>cts</a:t>
            </a:r>
            <a:endParaRPr sz="1400">
              <a:solidFill>
                <a:srgbClr val="767C8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767C8F"/>
              </a:solidFill>
              <a:highlight>
                <a:srgbClr val="FFFFFF"/>
              </a:highlight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offerings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Zomato Marketplace data snapshot	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Total number of countries: As per the raw data, Zomato currently has 9551 restaurants associated with it, present in 141 cities, operating in 15 countries as part of its marketplace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Operating a total 1825 types of cuisines in a mixed setting (more than one type of cuisine clubbed together)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Total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Data cleaning &amp; pre-processing: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Addressing missing value fields in the cuisines data field to enhance data integrity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Whites spaces were trimmed for effective analysis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Currency values were </a:t>
            </a:r>
            <a:r>
              <a:rPr lang="en-GB"/>
              <a:t>converted</a:t>
            </a:r>
            <a:r>
              <a:rPr lang="en-GB"/>
              <a:t> into a </a:t>
            </a:r>
            <a:r>
              <a:rPr lang="en-GB"/>
              <a:t>common</a:t>
            </a:r>
            <a:r>
              <a:rPr lang="en-GB"/>
              <a:t> Indian currency to normalize different values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The data allows for an understanding of the Zomato’s current market penetration in different countries to chart plan </a:t>
            </a:r>
            <a:r>
              <a:rPr lang="en-GB"/>
              <a:t>the</a:t>
            </a:r>
            <a:r>
              <a:rPr lang="en-GB"/>
              <a:t> expansion of its </a:t>
            </a:r>
            <a:r>
              <a:rPr lang="en-GB"/>
              <a:t>restaurant affiliations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 dashboard was created to view the correlation between a certain aspects of the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 Utilized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cleaning: Utilized TRIM, </a:t>
            </a:r>
            <a:r>
              <a:rPr lang="en-GB"/>
              <a:t>remove</a:t>
            </a:r>
            <a:r>
              <a:rPr lang="en-GB"/>
              <a:t> duplicates for increasing data efficacy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Deriving insights: Conditional formatting, VLOOKUPS were utilized for cross-referencing data and to highlight certain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Analytics: Pivot tables and charts utilized to summarize and visualized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Dashboard was created to create a represent the summary of the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8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816775"/>
            <a:ext cx="5547000" cy="17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India represents the most dominant market of Zomato affiliated restaurants with a market share close to 93%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USA is the biggest market outside of India (~50%; ~5% of total)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000" y="445025"/>
            <a:ext cx="2657876" cy="16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8000" y="2240150"/>
            <a:ext cx="2834300" cy="1751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1163" y="2324725"/>
            <a:ext cx="4048075" cy="21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Booming Growth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9999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Almost more than a 1000 restaurants are opened each year across different markets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25" y="2480925"/>
            <a:ext cx="3621426" cy="22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type="title"/>
          </p:nvPr>
        </p:nvSpPr>
        <p:spPr>
          <a:xfrm>
            <a:off x="4572000" y="432725"/>
            <a:ext cx="432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Informed customers</a:t>
            </a:r>
            <a:endParaRPr/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832400" y="1152475"/>
            <a:ext cx="39999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Indonesian restaurants, on an average, receive highest number of average votes</a:t>
            </a:r>
            <a:endParaRPr/>
          </a:p>
        </p:txBody>
      </p:sp>
      <p:pic>
        <p:nvPicPr>
          <p:cNvPr id="104" name="Google Shape;104;p2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638" y="2480925"/>
            <a:ext cx="3621424" cy="2237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554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India represents the most dominant market of Zomato affiliated restaurants with a market share close to 93%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USA is the biggest market outside of India (~50%; ~5% of total)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000" y="445025"/>
            <a:ext cx="2657876" cy="16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8000" y="2240150"/>
            <a:ext cx="2834300" cy="175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