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20</a:t>
            </a:r>
          </a:p>
          <a:p>
            <a:pPr lvl="1"/>
            <a:r>
              <a:rPr lang="en-CA" dirty="0"/>
              <a:t>Level two bullet text is Arial 18</a:t>
            </a:r>
          </a:p>
          <a:p>
            <a:pPr lvl="2"/>
            <a:r>
              <a:rPr lang="en-CA" dirty="0"/>
              <a:t>Level three bullet text is Arial 18</a:t>
            </a:r>
          </a:p>
          <a:p>
            <a:pPr lvl="3"/>
            <a:r>
              <a:rPr lang="en-CA" dirty="0"/>
              <a:t>Level four bullet is Arial 18</a:t>
            </a:r>
          </a:p>
          <a:p>
            <a:pPr lvl="4"/>
            <a:r>
              <a:rPr lang="en-CA" dirty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2018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2018-10-16 Kaggle Sales Prediction - Sanchita v1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adanand-singh.github.io/posts/boostedtrees/" TargetMode="External"/><Relationship Id="rId13" Type="http://schemas.openxmlformats.org/officeDocument/2006/relationships/hyperlink" Target="https://medium.com/district-data-labs/parameter-tuning-with-hyperopt-faa86acdfdce" TargetMode="External"/><Relationship Id="rId3" Type="http://schemas.openxmlformats.org/officeDocument/2006/relationships/hyperlink" Target="https://www.kaggle.com/pranav84/lightgbm-fixing-unbalanced-data-lb-0-9680" TargetMode="External"/><Relationship Id="rId7" Type="http://schemas.openxmlformats.org/officeDocument/2006/relationships/hyperlink" Target="https://towardsdatascience.com/catboost-vs-light-gbm-vs-xgboost-5f93620723db" TargetMode="External"/><Relationship Id="rId12" Type="http://schemas.openxmlformats.org/officeDocument/2006/relationships/hyperlink" Target="http://fastml.com/optimizing-hyperparams-with-hyperopt/" TargetMode="External"/><Relationship Id="rId2" Type="http://schemas.openxmlformats.org/officeDocument/2006/relationships/hyperlink" Target="https://lightgbm.readthedocs.io/en/latest/Parameters-Tuning.html" TargetMode="External"/><Relationship Id="rId16" Type="http://schemas.openxmlformats.org/officeDocument/2006/relationships/hyperlink" Target="http://scikit-learn.org/stable/modules/generated/sklearn.linear_model.LinearRegres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readthedocs.org/pdf/lightgbm/latest/lightgbm.pdf" TargetMode="External"/><Relationship Id="rId11" Type="http://schemas.openxmlformats.org/officeDocument/2006/relationships/hyperlink" Target="https://www.kaggle.com/c/utexasdatasciencelab/discussion/24795" TargetMode="External"/><Relationship Id="rId5" Type="http://schemas.openxmlformats.org/officeDocument/2006/relationships/hyperlink" Target="https://www.kaggle.com/garethjns/microsoft-lightgbm-with-parameter-tuning-0-823" TargetMode="External"/><Relationship Id="rId15" Type="http://schemas.openxmlformats.org/officeDocument/2006/relationships/hyperlink" Target="https://www.analyticsvidhya.com/blog/2016/01/complete-tutorial-ridge-lasso-regression-python/" TargetMode="External"/><Relationship Id="rId10" Type="http://schemas.openxmlformats.org/officeDocument/2006/relationships/hyperlink" Target="https://github.com/hyperopt/hyperopt/wiki/FMin" TargetMode="External"/><Relationship Id="rId4" Type="http://schemas.openxmlformats.org/officeDocument/2006/relationships/hyperlink" Target="https://lightgbm.readthedocs.io/en/latest/Parameters.html" TargetMode="External"/><Relationship Id="rId9" Type="http://schemas.openxmlformats.org/officeDocument/2006/relationships/hyperlink" Target="https://www.avanwyk.com/an-overview-of-lightgbm/" TargetMode="External"/><Relationship Id="rId14" Type="http://schemas.openxmlformats.org/officeDocument/2006/relationships/hyperlink" Target="https://www.analyticsvidhya.com/blog/2016/02/complete-guide-parameter-tuning-gradient-boosting-gbm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9255-62CC-4248-809A-FA823E0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37"/>
            <a:ext cx="8229909" cy="429768"/>
          </a:xfrm>
        </p:spPr>
        <p:txBody>
          <a:bodyPr/>
          <a:lstStyle/>
          <a:p>
            <a:r>
              <a:rPr lang="en-US" dirty="0"/>
              <a:t>Exploratory Data Analysis + Preliminary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7FEBE-D28D-4BAF-AFBA-7F8FE40E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3" y="1410753"/>
            <a:ext cx="4906873" cy="340947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9AF64B6-5FF6-4EE6-89D0-A0855E2C60E9}"/>
              </a:ext>
            </a:extLst>
          </p:cNvPr>
          <p:cNvSpPr/>
          <p:nvPr/>
        </p:nvSpPr>
        <p:spPr bwMode="auto">
          <a:xfrm>
            <a:off x="5799909" y="1169922"/>
            <a:ext cx="2377440" cy="696686"/>
          </a:xfrm>
          <a:prstGeom prst="wedgeRoundRectCallout">
            <a:avLst>
              <a:gd name="adj1" fmla="val -78342"/>
              <a:gd name="adj2" fmla="val 34498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Number of sold items declines over the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E11C-758C-4E85-B0D6-8F8BA3B5BA9A}"/>
              </a:ext>
            </a:extLst>
          </p:cNvPr>
          <p:cNvSpPr txBox="1"/>
          <p:nvPr/>
        </p:nvSpPr>
        <p:spPr>
          <a:xfrm>
            <a:off x="801188" y="1149528"/>
            <a:ext cx="424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number of items sold across months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A88527E-D89E-443E-868F-0CB9F7CF299D}"/>
              </a:ext>
            </a:extLst>
          </p:cNvPr>
          <p:cNvSpPr/>
          <p:nvPr/>
        </p:nvSpPr>
        <p:spPr bwMode="auto">
          <a:xfrm>
            <a:off x="5799909" y="2177813"/>
            <a:ext cx="2377440" cy="1240973"/>
          </a:xfrm>
          <a:prstGeom prst="wedgeRoundRectCallout">
            <a:avLst>
              <a:gd name="adj1" fmla="val -135851"/>
              <a:gd name="adj2" fmla="val -69078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Peak in November and December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Continuous yearly seasonal movement across the months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41729-48B2-444A-8217-8869D411C752}"/>
              </a:ext>
            </a:extLst>
          </p:cNvPr>
          <p:cNvSpPr txBox="1"/>
          <p:nvPr/>
        </p:nvSpPr>
        <p:spPr>
          <a:xfrm>
            <a:off x="239893" y="5273068"/>
            <a:ext cx="4332107" cy="12126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list of shops and products slightly changes every month-</a:t>
            </a:r>
          </a:p>
          <a:p>
            <a:r>
              <a:rPr lang="en-US" dirty="0"/>
              <a:t>Therefore, generating all possible shop-item pairs for each month in train set and assigning missing item count with 0 makes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3D95B6-82D9-4CC9-98FF-AE4A4987ACBD}"/>
              </a:ext>
            </a:extLst>
          </p:cNvPr>
          <p:cNvSpPr/>
          <p:nvPr/>
        </p:nvSpPr>
        <p:spPr bwMode="auto">
          <a:xfrm>
            <a:off x="5573486" y="3579249"/>
            <a:ext cx="3026538" cy="1240973"/>
          </a:xfrm>
          <a:prstGeom prst="wedgeRoundRectCallout">
            <a:avLst>
              <a:gd name="adj1" fmla="val -64282"/>
              <a:gd name="adj2" fmla="val -23277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Since yearly seasonal- incorporate lag features- up to 12 months prior. To account for the changes across months- lag of 1,2,3,5, 12 found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85796-4866-4154-B9C9-7D3F4747605E}"/>
              </a:ext>
            </a:extLst>
          </p:cNvPr>
          <p:cNvSpPr txBox="1"/>
          <p:nvPr/>
        </p:nvSpPr>
        <p:spPr>
          <a:xfrm>
            <a:off x="4694327" y="5268749"/>
            <a:ext cx="4332107" cy="12557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Holiday Boolean Flags created to mark major holiday months- </a:t>
            </a:r>
          </a:p>
          <a:p>
            <a:r>
              <a:rPr lang="en-US" dirty="0"/>
              <a:t>December, New Years (for January), Valentines (February), Women's Day (March), Easter (April)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06F82-AD39-4213-9A5D-609BF009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0" y="1123403"/>
            <a:ext cx="5267541" cy="476821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AD52B0-C6DD-4604-A633-1F93738D926A}"/>
              </a:ext>
            </a:extLst>
          </p:cNvPr>
          <p:cNvSpPr/>
          <p:nvPr/>
        </p:nvSpPr>
        <p:spPr bwMode="auto">
          <a:xfrm>
            <a:off x="5878286" y="1236615"/>
            <a:ext cx="2664823" cy="1976848"/>
          </a:xfrm>
          <a:prstGeom prst="wedgeRoundRectCallout">
            <a:avLst>
              <a:gd name="adj1" fmla="val -68546"/>
              <a:gd name="adj2" fmla="val -21667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Sales per day-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Heavily skewed-most of the values are zero.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0,20 range contain 99.9% of the data range. Therefore, clipping the target to (0,20)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Removing items with sales &gt; 1,001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99AF446-9B8E-4D31-895A-C1F0C04DB6E8}"/>
              </a:ext>
            </a:extLst>
          </p:cNvPr>
          <p:cNvSpPr/>
          <p:nvPr/>
        </p:nvSpPr>
        <p:spPr bwMode="auto">
          <a:xfrm>
            <a:off x="5878286" y="3550483"/>
            <a:ext cx="2664823" cy="1846217"/>
          </a:xfrm>
          <a:prstGeom prst="wedgeRoundRectCallout">
            <a:avLst>
              <a:gd name="adj1" fmla="val -69199"/>
              <a:gd name="adj2" fmla="val 7466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Remove items with price &gt; 100,000 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C31DE2-4E17-413C-8714-256F3C0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37"/>
            <a:ext cx="8229909" cy="429768"/>
          </a:xfrm>
        </p:spPr>
        <p:txBody>
          <a:bodyPr/>
          <a:lstStyle/>
          <a:p>
            <a:r>
              <a:rPr lang="en-US" dirty="0"/>
              <a:t>Exploratory Data Analysis + Preliminary Insights</a:t>
            </a:r>
          </a:p>
        </p:txBody>
      </p:sp>
    </p:spTree>
    <p:extLst>
      <p:ext uri="{BB962C8B-B14F-4D97-AF65-F5344CB8AC3E}">
        <p14:creationId xmlns:p14="http://schemas.microsoft.com/office/powerpoint/2010/main" val="9144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460-16FD-4925-B878-5EE611E6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37"/>
            <a:ext cx="8229909" cy="429768"/>
          </a:xfrm>
        </p:spPr>
        <p:txBody>
          <a:bodyPr/>
          <a:lstStyle/>
          <a:p>
            <a:r>
              <a:rPr lang="en-US" dirty="0"/>
              <a:t>Exploratory Data Analysis + Preliminary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F509F-5C4D-46E8-884B-3FFDF258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18903"/>
            <a:ext cx="3818708" cy="226014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98848F4-01E8-4C65-BEEE-BD4D0FF0C2D1}"/>
              </a:ext>
            </a:extLst>
          </p:cNvPr>
          <p:cNvSpPr/>
          <p:nvPr/>
        </p:nvSpPr>
        <p:spPr bwMode="auto">
          <a:xfrm>
            <a:off x="4868093" y="1138210"/>
            <a:ext cx="2664823" cy="1846217"/>
          </a:xfrm>
          <a:prstGeom prst="wedgeRoundRectCallout">
            <a:avLst>
              <a:gd name="adj1" fmla="val -69199"/>
              <a:gd name="adj2" fmla="val 7466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 counts per month show a different pattern than total sales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features, incorporate the mean values as well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51022-7C3C-442B-A15A-BBE4371F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67517"/>
            <a:ext cx="2064224" cy="3125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82257-A7F8-4043-81A8-E1F55E1EA9AA}"/>
              </a:ext>
            </a:extLst>
          </p:cNvPr>
          <p:cNvSpPr txBox="1"/>
          <p:nvPr/>
        </p:nvSpPr>
        <p:spPr>
          <a:xfrm>
            <a:off x="322218" y="830433"/>
            <a:ext cx="424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mean of items sold across months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7E9C9-6A9B-47FB-8A38-FFFB62F1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69" y="3424034"/>
            <a:ext cx="2168845" cy="3169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E0CE4-4652-41D9-A7C7-0AD47F0CD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395" y="3467517"/>
            <a:ext cx="1978716" cy="305694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5563A0-D84B-4206-BFFC-C6ECDC065465}"/>
              </a:ext>
            </a:extLst>
          </p:cNvPr>
          <p:cNvSpPr/>
          <p:nvPr/>
        </p:nvSpPr>
        <p:spPr bwMode="auto">
          <a:xfrm>
            <a:off x="7410994" y="3467518"/>
            <a:ext cx="1584960" cy="136574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Total sales for each day of October, November, December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560ACB-362C-4F2E-BDEC-6EF9085C2623}"/>
              </a:ext>
            </a:extLst>
          </p:cNvPr>
          <p:cNvSpPr/>
          <p:nvPr/>
        </p:nvSpPr>
        <p:spPr bwMode="auto">
          <a:xfrm>
            <a:off x="7410994" y="5030369"/>
            <a:ext cx="1584960" cy="136574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 sales for each day of October, November, December</a:t>
            </a:r>
          </a:p>
        </p:txBody>
      </p:sp>
    </p:spTree>
    <p:extLst>
      <p:ext uri="{BB962C8B-B14F-4D97-AF65-F5344CB8AC3E}">
        <p14:creationId xmlns:p14="http://schemas.microsoft.com/office/powerpoint/2010/main" val="39923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0E335-548A-4856-8913-8754CEE2D21C}"/>
              </a:ext>
            </a:extLst>
          </p:cNvPr>
          <p:cNvSpPr txBox="1">
            <a:spLocks/>
          </p:cNvSpPr>
          <p:nvPr/>
        </p:nvSpPr>
        <p:spPr bwMode="black">
          <a:xfrm>
            <a:off x="457200" y="333537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Feature Engineering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FACDA9-7C56-40D4-84AB-716835E00FC2}"/>
              </a:ext>
            </a:extLst>
          </p:cNvPr>
          <p:cNvSpPr/>
          <p:nvPr/>
        </p:nvSpPr>
        <p:spPr bwMode="auto">
          <a:xfrm>
            <a:off x="325976" y="1203960"/>
            <a:ext cx="2600696" cy="514241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Sum of Item counts for -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shop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category per month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 of Item counts for -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shop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category per month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Total of items sold for each shop, item pair in each month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94FE33-C934-4E22-A177-F5ED3A24394C}"/>
              </a:ext>
            </a:extLst>
          </p:cNvPr>
          <p:cNvSpPr/>
          <p:nvPr/>
        </p:nvSpPr>
        <p:spPr bwMode="auto">
          <a:xfrm>
            <a:off x="3299952" y="1145177"/>
            <a:ext cx="2600696" cy="514241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Calculating the features created in the previous step at prior time steps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steps are: 1,2,3,5 and 12 months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sale record before 2014 are dropped, since there would be no lag features before 2014 as we have a 12-month lag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7B03B-6DC4-4653-90B4-0233CA8CF89A}"/>
              </a:ext>
            </a:extLst>
          </p:cNvPr>
          <p:cNvSpPr/>
          <p:nvPr/>
        </p:nvSpPr>
        <p:spPr bwMode="auto">
          <a:xfrm>
            <a:off x="6273928" y="1145177"/>
            <a:ext cx="2600696" cy="514241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5 Holiday Boolean Flags created to mark major holiday months-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December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New Years (for January)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Valentines(February)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Women's Day (March)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Easter (April)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2937D4-98C1-41D5-A0A6-C69F141760AC}"/>
              </a:ext>
            </a:extLst>
          </p:cNvPr>
          <p:cNvSpPr/>
          <p:nvPr/>
        </p:nvSpPr>
        <p:spPr bwMode="auto">
          <a:xfrm>
            <a:off x="286794" y="992776"/>
            <a:ext cx="2657296" cy="56605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Aggregated Features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C4060-BB4B-41DF-A62A-411E2E3231C1}"/>
              </a:ext>
            </a:extLst>
          </p:cNvPr>
          <p:cNvSpPr/>
          <p:nvPr/>
        </p:nvSpPr>
        <p:spPr bwMode="auto">
          <a:xfrm>
            <a:off x="3271652" y="992776"/>
            <a:ext cx="2657296" cy="56605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Lag Features-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44CB13-3B3F-44F0-8E55-EA580577240C}"/>
              </a:ext>
            </a:extLst>
          </p:cNvPr>
          <p:cNvSpPr/>
          <p:nvPr/>
        </p:nvSpPr>
        <p:spPr bwMode="auto">
          <a:xfrm>
            <a:off x="6256510" y="992776"/>
            <a:ext cx="2657296" cy="56605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Additional Features-</a:t>
            </a:r>
          </a:p>
        </p:txBody>
      </p:sp>
    </p:spTree>
    <p:extLst>
      <p:ext uri="{BB962C8B-B14F-4D97-AF65-F5344CB8AC3E}">
        <p14:creationId xmlns:p14="http://schemas.microsoft.com/office/powerpoint/2010/main" val="33982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C06A5-2FCF-48C8-8EF9-EE2BCA4F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9" y="1103858"/>
            <a:ext cx="6407604" cy="32852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A7AAC3-F9AD-4109-ACF4-D211D6D4E816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Modelling-Light GBM with 6 Fold Cross Validation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45245B-7DCB-4548-9BEE-8B48ED29B416}"/>
              </a:ext>
            </a:extLst>
          </p:cNvPr>
          <p:cNvSpPr/>
          <p:nvPr/>
        </p:nvSpPr>
        <p:spPr bwMode="auto">
          <a:xfrm>
            <a:off x="6723017" y="1314996"/>
            <a:ext cx="1837509" cy="299574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Red dots represent the validation set and the blue dots represent the training set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We have considered months 28 to 33 as part of our validation set for 6 Fold Cross Validation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Mean Cross Validation RMSE is then calculated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D875D-9658-4ED3-827F-67733AFD2040}"/>
              </a:ext>
            </a:extLst>
          </p:cNvPr>
          <p:cNvSpPr/>
          <p:nvPr/>
        </p:nvSpPr>
        <p:spPr bwMode="auto">
          <a:xfrm>
            <a:off x="448491" y="4537167"/>
            <a:ext cx="8103326" cy="17591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Mean Cross Validation RMSE: 0.807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Training RMSE: 0.607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Test RMSE (From Kaggle): 1.143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Possible Case of overfitting occurring-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Tried resolving using the parameters in </a:t>
            </a:r>
            <a:r>
              <a:rPr lang="en-US" dirty="0" err="1"/>
              <a:t>lightGBM</a:t>
            </a:r>
            <a:r>
              <a:rPr lang="en-US" dirty="0"/>
              <a:t> (max depth, max. number of leaves, bagging, % features sampled, % data sampled, min data in leaves, learning rate, L1 and L2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25247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E217-4A83-4F2D-8589-058EB8A1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234"/>
            <a:ext cx="8225153" cy="5222966"/>
          </a:xfrm>
        </p:spPr>
        <p:txBody>
          <a:bodyPr/>
          <a:lstStyle/>
          <a:p>
            <a:r>
              <a:rPr lang="en-US" dirty="0"/>
              <a:t>Using train-validation, obtained the best value of alpha for L2 regularization and trained using the obtained values</a:t>
            </a:r>
          </a:p>
          <a:p>
            <a:r>
              <a:rPr lang="en-US" dirty="0"/>
              <a:t>Kept the 33</a:t>
            </a:r>
            <a:r>
              <a:rPr lang="en-US" baseline="30000" dirty="0"/>
              <a:t>rd</a:t>
            </a:r>
            <a:r>
              <a:rPr lang="en-US" dirty="0"/>
              <a:t> month as validation set and &lt; 33 as training set for finding the best alpha value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C685AC-7151-4C25-8D04-1B7968019EFA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Modelling-Ride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24254-8492-406E-ADBD-1FB420478E3E}"/>
              </a:ext>
            </a:extLst>
          </p:cNvPr>
          <p:cNvSpPr/>
          <p:nvPr/>
        </p:nvSpPr>
        <p:spPr bwMode="auto">
          <a:xfrm>
            <a:off x="457200" y="2584263"/>
            <a:ext cx="8103326" cy="121920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Validation RMSE: 0.964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Training RMSE : 0.989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Test RMSE (From Kaggle): 1.104</a:t>
            </a:r>
          </a:p>
        </p:txBody>
      </p:sp>
    </p:spTree>
    <p:extLst>
      <p:ext uri="{BB962C8B-B14F-4D97-AF65-F5344CB8AC3E}">
        <p14:creationId xmlns:p14="http://schemas.microsoft.com/office/powerpoint/2010/main" val="40087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272A-746F-4D2B-BC05-23DBD2C0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2778"/>
            <a:ext cx="8225153" cy="5336177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Hyperopt</a:t>
            </a:r>
            <a:r>
              <a:rPr lang="en-US" dirty="0"/>
              <a:t> for Parameter Optimization:</a:t>
            </a:r>
          </a:p>
          <a:p>
            <a:pPr lvl="1"/>
            <a:r>
              <a:rPr lang="en-US" dirty="0"/>
              <a:t>Distributed Asynchronous Hyper-parameter Optimization</a:t>
            </a:r>
          </a:p>
          <a:p>
            <a:pPr lvl="1"/>
            <a:r>
              <a:rPr lang="en-US" dirty="0"/>
              <a:t>Search algorithms for Sequential model-based optimization (Bayesian optimization) to find the best set of hyperparameters within a search space</a:t>
            </a:r>
          </a:p>
          <a:p>
            <a:pPr lvl="1"/>
            <a:r>
              <a:rPr lang="en-US" dirty="0"/>
              <a:t>Tree of </a:t>
            </a:r>
            <a:r>
              <a:rPr lang="en-US" dirty="0" err="1"/>
              <a:t>Parzen</a:t>
            </a:r>
            <a:r>
              <a:rPr lang="en-US" dirty="0"/>
              <a:t> Estimators is the algorithm used</a:t>
            </a:r>
          </a:p>
          <a:p>
            <a:pPr lvl="1"/>
            <a:endParaRPr lang="en-US" dirty="0"/>
          </a:p>
          <a:p>
            <a:r>
              <a:rPr lang="en-US" dirty="0"/>
              <a:t>Space over which parameters were optimized:</a:t>
            </a:r>
          </a:p>
          <a:p>
            <a:pPr lvl="1"/>
            <a:r>
              <a:rPr lang="en-US" dirty="0"/>
              <a:t>max depth</a:t>
            </a:r>
          </a:p>
          <a:p>
            <a:pPr lvl="1"/>
            <a:r>
              <a:rPr lang="en-US" dirty="0"/>
              <a:t>max. number of leaves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% features sampled</a:t>
            </a:r>
          </a:p>
          <a:p>
            <a:pPr lvl="1"/>
            <a:r>
              <a:rPr lang="en-US" dirty="0"/>
              <a:t>% data sampled</a:t>
            </a:r>
          </a:p>
          <a:p>
            <a:pPr lvl="1"/>
            <a:r>
              <a:rPr lang="en-US" dirty="0"/>
              <a:t>min data in leaf 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L1 and L2 regularization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B749B2-3B11-4D75-A310-CE11737373B8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13128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29EE-14D4-4AE0-82C9-2C95FDF8596C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Further exploration possible: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BC5298-0AA9-4F53-896B-A31F652E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2778"/>
            <a:ext cx="8225153" cy="5336177"/>
          </a:xfrm>
        </p:spPr>
        <p:txBody>
          <a:bodyPr/>
          <a:lstStyle/>
          <a:p>
            <a:r>
              <a:rPr lang="en-US" dirty="0"/>
              <a:t>On top of </a:t>
            </a:r>
            <a:r>
              <a:rPr lang="en-US" dirty="0" err="1"/>
              <a:t>Hyperopt</a:t>
            </a:r>
            <a:r>
              <a:rPr lang="en-US" dirty="0"/>
              <a:t>, use </a:t>
            </a:r>
            <a:r>
              <a:rPr lang="en-US" dirty="0" err="1"/>
              <a:t>GridsearchCV</a:t>
            </a:r>
            <a:r>
              <a:rPr lang="en-US" dirty="0"/>
              <a:t> for refining parameter optimization</a:t>
            </a:r>
          </a:p>
          <a:p>
            <a:r>
              <a:rPr lang="en-US" dirty="0"/>
              <a:t>Additional features including- 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Revenue</a:t>
            </a:r>
          </a:p>
          <a:p>
            <a:pPr lvl="1"/>
            <a:r>
              <a:rPr lang="en-US" dirty="0"/>
              <a:t>Difference amongst features across months</a:t>
            </a:r>
          </a:p>
          <a:p>
            <a:pPr lvl="1"/>
            <a:r>
              <a:rPr lang="en-US" dirty="0"/>
              <a:t>Months since last sale</a:t>
            </a:r>
          </a:p>
          <a:p>
            <a:pPr lvl="1"/>
            <a:r>
              <a:rPr lang="en-US" dirty="0"/>
              <a:t>Number of days in the month</a:t>
            </a:r>
          </a:p>
          <a:p>
            <a:r>
              <a:rPr lang="en-US" dirty="0"/>
              <a:t>Exploring other models-</a:t>
            </a:r>
          </a:p>
          <a:p>
            <a:pPr lvl="1"/>
            <a:r>
              <a:rPr lang="en-US" dirty="0"/>
              <a:t>Time Series: AR, MA, ARMA, ARIMA</a:t>
            </a:r>
          </a:p>
          <a:p>
            <a:pPr lvl="1"/>
            <a:r>
              <a:rPr lang="en-US" dirty="0"/>
              <a:t>Ensemble Models</a:t>
            </a:r>
          </a:p>
          <a:p>
            <a:pPr lvl="1"/>
            <a:r>
              <a:rPr lang="en-US" dirty="0"/>
              <a:t>Neural Networks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460F-4515-4933-AD32-F30A0B1C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1817"/>
            <a:ext cx="8225153" cy="52403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b="1" dirty="0" err="1"/>
              <a:t>LightGBM</a:t>
            </a:r>
            <a:r>
              <a:rPr lang="en-US" sz="1200" b="1" dirty="0"/>
              <a:t>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2"/>
              </a:rPr>
              <a:t>https://lightgbm.readthedocs.io/en/latest/Parameters-Tuning.html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3"/>
              </a:rPr>
              <a:t>https://www.kaggle.com/pranav84/lightgbm-fixing-unbalanced-data-lb-0-9680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https://lightgbm.readthedocs.io/en/latest/Parameters.html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5"/>
              </a:rPr>
              <a:t>https://www.kaggle.com/garethjns/microsoft-lightgbm-with-parameter-tuning-0-823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6"/>
              </a:rPr>
              <a:t>https://media.readthedocs.org/pdf/lightgbm/latest/lightgbm.pdf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7"/>
              </a:rPr>
              <a:t>https://towardsdatascience.com/catboost-vs-light-gbm-vs-xgboost-5f93620723db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8"/>
              </a:rPr>
              <a:t>https://sadanand-singh.github.io/posts/boostedtrees/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9"/>
              </a:rPr>
              <a:t>https://www.avanwyk.com/an-overview-of-lightgbm/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/>
              <a:t>https://www.kaggle.com/ogrellier/lgbm-regularized-random-forest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 err="1"/>
              <a:t>Hyperopt</a:t>
            </a:r>
            <a:r>
              <a:rPr lang="en-US" sz="1200" b="1" dirty="0"/>
              <a:t>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0"/>
              </a:rPr>
              <a:t>https://github.com/hyperopt/hyperopt/wiki/FMin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1"/>
              </a:rPr>
              <a:t>https://www.kaggle.com/c/utexasdatasciencelab/discussion/24795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2"/>
              </a:rPr>
              <a:t>http://fastml.com/optimizing-hyperparams-with-hyperopt/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3"/>
              </a:rPr>
              <a:t>https://medium.com/district-data-labs/parameter-tuning-with-hyperopt-faa86acdfdce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Cross Validation in Time Series: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/>
              <a:t>https://towardsdatascience.com/time-series-nested-cross-validation-76adba623eb9- CV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/>
              <a:t>https://robjhyndman.com/hyndsight/tscv/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Parameter Tuning in Gradient Boosting: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4"/>
              </a:rPr>
              <a:t>https://www.analyticsvidhya.com/blog/2016/02/complete-guide-parameter-tuning-gradient-boosting-gbm-python/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Ridge Regression: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5"/>
              </a:rPr>
              <a:t>https://www.analyticsvidhya.com/blog/2016/01/complete-tutorial-ridge-lasso-regression-python/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6"/>
              </a:rPr>
              <a:t>http://scikit-learn.org/stable/modules/generated/sklearn.linear_model.LinearRegression.html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FE2B75-CB06-4F89-BF49-701C3CF19B12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14769772"/>
      </p:ext>
    </p:extLst>
  </p:cSld>
  <p:clrMapOvr>
    <a:masterClrMapping/>
  </p:clrMapOvr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Conference 1.0.potx" id="{ACF21E57-4177-4D4E-B844-6C70DFF879FB}" vid="{B43B147E-DD47-4D47-BD1B-95D390631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306</TotalTime>
  <Words>892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ZS Conference 1.0</vt:lpstr>
      <vt:lpstr>Exploratory Data Analysis + Preliminary Insights</vt:lpstr>
      <vt:lpstr>Exploratory Data Analysis + Preliminary Insights</vt:lpstr>
      <vt:lpstr>Exploratory Data Analysis + Preliminary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Sanchita Porwal</dc:creator>
  <cp:lastModifiedBy>Sanchita Porwal</cp:lastModifiedBy>
  <cp:revision>140</cp:revision>
  <dcterms:created xsi:type="dcterms:W3CDTF">2018-10-16T11:58:12Z</dcterms:created>
  <dcterms:modified xsi:type="dcterms:W3CDTF">2019-01-30T19:02:34Z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