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2" r:id="rId5"/>
    <p:sldId id="256" r:id="rId6"/>
    <p:sldId id="258" r:id="rId7"/>
    <p:sldId id="267" r:id="rId8"/>
    <p:sldId id="259" r:id="rId9"/>
    <p:sldId id="263" r:id="rId10"/>
    <p:sldId id="265" r:id="rId11"/>
    <p:sldId id="268" r:id="rId12"/>
    <p:sldId id="260" r:id="rId13"/>
    <p:sldId id="271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2DC77-3316-5A44-99F4-3731869D0700}" v="10934" dt="2023-01-20T18:55:14.904"/>
    <p1510:client id="{42F5ED7C-376A-42AF-A1F1-03769D62B665}" v="4" dt="2023-01-20T03:56:26.738"/>
    <p1510:client id="{65C04F6E-BB7B-4035-B3A4-46BDD55C3AE1}" v="1" dt="2023-01-20T01:18:03.033"/>
    <p1510:client id="{96EA9BD4-3EFF-4E6D-A49C-4906384E4AC3}" v="14" dt="2023-01-20T03:12:48.809"/>
    <p1510:client id="{C58FFC49-D1AF-4F92-BADF-CF9EAD4B3BCF}" v="5426" vWet="5428" dt="2023-01-20T04:36:11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013"/>
  </p:normalViewPr>
  <p:slideViewPr>
    <p:cSldViewPr snapToGrid="0">
      <p:cViewPr varScale="1">
        <p:scale>
          <a:sx n="66" d="100"/>
          <a:sy n="66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20-814A-8B61-1B58B0EF48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C20-814A-8B61-1B58B0EF4872}"/>
              </c:ext>
            </c:extLst>
          </c:dPt>
          <c:dLbls>
            <c:dLbl>
              <c:idx val="0"/>
              <c:layout>
                <c:manualLayout>
                  <c:x val="1.9174335629921258E-2"/>
                  <c:y val="3.8992246617110815E-2"/>
                </c:manualLayout>
              </c:layout>
              <c:tx>
                <c:rich>
                  <a:bodyPr/>
                  <a:lstStyle/>
                  <a:p>
                    <a:fld id="{02E1DE70-67D4-0E47-AA9A-40E95FA3E43E}" type="CATEGORYNAME">
                      <a:rPr lang="en-US" smtClean="0"/>
                      <a:pPr/>
                      <a:t>[CATEGORY NAME]</a:t>
                    </a:fld>
                    <a:endParaRPr lang="en-US" baseline="0"/>
                  </a:p>
                  <a:p>
                    <a:r>
                      <a:rPr lang="en-US" baseline="0"/>
                      <a:t>$493 million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668405511811025"/>
                      <c:h val="0.1443515536201062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C20-814A-8B61-1B58B0EF4872}"/>
                </c:ext>
              </c:extLst>
            </c:dLbl>
            <c:dLbl>
              <c:idx val="1"/>
              <c:layout>
                <c:manualLayout>
                  <c:x val="0.18488385826771653"/>
                  <c:y val="-0.1778315589424484"/>
                </c:manualLayout>
              </c:layout>
              <c:tx>
                <c:rich>
                  <a:bodyPr/>
                  <a:lstStyle/>
                  <a:p>
                    <a:fld id="{3B747080-0DEF-8F4F-87D6-22B4E52C0BA7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  <a:p>
                    <a:r>
                      <a:rPr lang="en-US"/>
                      <a:t>$46.8</a:t>
                    </a:r>
                    <a:r>
                      <a:rPr lang="en-US" baseline="0"/>
                      <a:t> billion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C20-814A-8B61-1B58B0EF48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575 Slow-selling SKUs</c:v>
                </c:pt>
                <c:pt idx="1">
                  <c:v>Everything Else</c:v>
                </c:pt>
              </c:strCache>
            </c:strRef>
          </c:cat>
          <c:val>
            <c:numRef>
              <c:f>Sheet1!$B$2:$B$3</c:f>
              <c:numCache>
                <c:formatCode>_("$"* #,##0_);_("$"* \(#,##0\);_("$"* "-"??_);_(@_)</c:formatCode>
                <c:ptCount val="2"/>
                <c:pt idx="0">
                  <c:v>493442735</c:v>
                </c:pt>
                <c:pt idx="1">
                  <c:v>46768557265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20-814A-8B61-1B58B0EF4872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4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5302C-3815-764C-93F1-F2B4709AFEA2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6E35A-278A-F340-9365-AA54B381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3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6E35A-278A-F340-9365-AA54B38194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1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146603E-19A9-4A14-9A3C-CF0E76561E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3018" y="3509516"/>
            <a:ext cx="10908337" cy="886397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C6A7E89-F63F-40C2-A449-5A6913D101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4187"/>
            <a:ext cx="11010900" cy="2929626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72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C7B1-FF0B-432E-BEF3-A4F425D40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4816-1E8E-4305-A4AD-CECB45FDF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76C6D25-0DF0-41A6-AA78-37B0806066E8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bg1"/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bg1"/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A06DF-E16B-4385-8FBD-AB36FB62836C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F2AB75F2-674F-4F9C-89AD-6B1B501A3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844" y="3290059"/>
            <a:ext cx="10974911" cy="886397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4775" y="4082583"/>
            <a:ext cx="10986296" cy="443198"/>
          </a:xfrm>
        </p:spPr>
        <p:txBody>
          <a:bodyPr vert="horz" wrap="square" lIns="0" tIns="0" rIns="0" bIns="0" rtlCol="0">
            <a:spAutoFit/>
          </a:bodyPr>
          <a:lstStyle>
            <a:lvl1pPr marL="27432" indent="0">
              <a:spcBef>
                <a:spcPts val="0"/>
              </a:spcBef>
              <a:buNone/>
              <a:defRPr lang="en-US" sz="3200" dirty="0">
                <a:solidFill>
                  <a:schemeClr val="accent1"/>
                </a:solidFill>
              </a:defRPr>
            </a:lvl1pPr>
          </a:lstStyle>
          <a:p>
            <a:pPr marL="484632" lvl="0" indent="-457200"/>
            <a:r>
              <a:rPr lang="en-US"/>
              <a:t>Click to edit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5292EAF-954B-4684-8007-01F31E05D3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72CB5F4B-8A39-A61E-2032-1D76F2BA057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525188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72CB5F4B-8A39-A61E-2032-1D76F2BA0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79A1053-6076-236F-3014-CF947DC7C7EC}"/>
              </a:ext>
            </a:extLst>
          </p:cNvPr>
          <p:cNvSpPr txBox="1">
            <a:spLocks/>
          </p:cNvSpPr>
          <p:nvPr userDrawn="1"/>
        </p:nvSpPr>
        <p:spPr>
          <a:xfrm>
            <a:off x="342900" y="1371600"/>
            <a:ext cx="11524634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6350" lvl="0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2200"/>
            </a:lvl1pPr>
            <a:lvl2pPr marL="404813" indent="-17145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10000"/>
              <a:buFont typeface="Human BBY Office" pitchFamily="2" charset="0"/>
              <a:buChar char="›"/>
              <a:tabLst/>
              <a:defRPr/>
            </a:lvl2pPr>
            <a:lvl3pPr marL="630238" indent="-1714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charset="0"/>
              <a:buChar char="•"/>
              <a:tabLst/>
              <a:defRPr sz="2000"/>
            </a:lvl3pPr>
            <a:lvl4pPr marL="857250" indent="-1714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Human BBY Office" pitchFamily="2" charset="0"/>
              <a:buChar char="›"/>
              <a:tabLst/>
              <a:defRPr/>
            </a:lvl4pPr>
            <a:lvl5pPr marL="1090613" indent="-1714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charset="0"/>
              <a:buChar char="•"/>
              <a:tabLst/>
              <a:defRPr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706E3-20F4-8012-29F8-A97BD2C2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287228-06B7-915F-57A2-A87773C488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89F0A-55EB-8C0B-2F4D-A0F64895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8E55DB6-8B50-42DD-320C-3E20C686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DDA81C3-F2C2-CC5B-1CDB-E5A530C695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6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DAAFE6C-20FC-DD6D-236E-8E9DF91D1C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0913526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DAAFE6C-20FC-DD6D-236E-8E9DF91D1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4C714-88DC-47D6-80A8-F679908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9FFC-939C-48EE-BEC6-E87A3DBA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B779-3D5B-4156-A59F-A465E48A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7BC8725-30AB-4C6C-BA72-0A9E69C1E3DD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8ECC27-01D5-4E5F-9913-A0846ABD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5720" y="6647867"/>
            <a:ext cx="377554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81472F-08A1-41E7-90D5-DF2F918E8DAC}"/>
              </a:ext>
            </a:extLst>
          </p:cNvPr>
          <p:cNvCxnSpPr/>
          <p:nvPr userDrawn="1"/>
        </p:nvCxnSpPr>
        <p:spPr>
          <a:xfrm>
            <a:off x="337185" y="872762"/>
            <a:ext cx="11524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86D77D-3A11-491C-9129-68A32A20D05E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1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651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Clr>
          <a:schemeClr val="accent1"/>
        </a:buClr>
        <a:buSzPct val="11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528">
          <p15:clr>
            <a:srgbClr val="F26B43"/>
          </p15:clr>
        </p15:guide>
        <p15:guide id="5" pos="7474">
          <p15:clr>
            <a:srgbClr val="F26B43"/>
          </p15:clr>
        </p15:guide>
        <p15:guide id="6" pos="7152">
          <p15:clr>
            <a:srgbClr val="F26B43"/>
          </p15:clr>
        </p15:guide>
        <p15:guide id="7" pos="3816">
          <p15:clr>
            <a:srgbClr val="F26B43"/>
          </p15:clr>
        </p15:guide>
        <p15:guide id="8" pos="3864">
          <p15:clr>
            <a:srgbClr val="F26B43"/>
          </p15:clr>
        </p15:guide>
        <p15:guide id="9" orient="horz" pos="432">
          <p15:clr>
            <a:srgbClr val="F26B43"/>
          </p15:clr>
        </p15:guide>
        <p15:guide id="14" orient="horz" pos="2016">
          <p15:clr>
            <a:srgbClr val="F26B43"/>
          </p15:clr>
        </p15:guide>
        <p15:guide id="15" orient="horz" pos="2304">
          <p15:clr>
            <a:srgbClr val="F26B43"/>
          </p15:clr>
        </p15:guide>
        <p15:guide id="16" orient="horz" pos="3826">
          <p15:clr>
            <a:srgbClr val="F26B43"/>
          </p15:clr>
        </p15:guide>
        <p15:guide id="20" orient="horz" pos="862">
          <p15:clr>
            <a:srgbClr val="F26B43"/>
          </p15:clr>
        </p15:guide>
        <p15:guide id="21" orient="horz" pos="4142">
          <p15:clr>
            <a:srgbClr val="F26B43"/>
          </p15:clr>
        </p15:guide>
        <p15:guide id="22" pos="206">
          <p15:clr>
            <a:srgbClr val="F26B43"/>
          </p15:clr>
        </p15:guide>
        <p15:guide id="23" orient="horz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chart" Target="../charts/chart1.xml"/><Relationship Id="rId4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9" Type="http://schemas.openxmlformats.org/officeDocument/2006/relationships/notesSlide" Target="../notesSlides/notesSlide1.xml"/><Relationship Id="rId21" Type="http://schemas.openxmlformats.org/officeDocument/2006/relationships/tags" Target="../tags/tag28.xml"/><Relationship Id="rId34" Type="http://schemas.openxmlformats.org/officeDocument/2006/relationships/tags" Target="../tags/tag41.xml"/><Relationship Id="rId42" Type="http://schemas.openxmlformats.org/officeDocument/2006/relationships/image" Target="../media/image21.png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9" Type="http://schemas.openxmlformats.org/officeDocument/2006/relationships/tags" Target="../tags/tag36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32" Type="http://schemas.openxmlformats.org/officeDocument/2006/relationships/tags" Target="../tags/tag39.xml"/><Relationship Id="rId37" Type="http://schemas.openxmlformats.org/officeDocument/2006/relationships/tags" Target="../tags/tag44.xml"/><Relationship Id="rId40" Type="http://schemas.openxmlformats.org/officeDocument/2006/relationships/oleObject" Target="../embeddings/oleObject7.bin"/><Relationship Id="rId45" Type="http://schemas.openxmlformats.org/officeDocument/2006/relationships/image" Target="../media/image24.png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tags" Target="../tags/tag35.xml"/><Relationship Id="rId36" Type="http://schemas.openxmlformats.org/officeDocument/2006/relationships/tags" Target="../tags/tag43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31" Type="http://schemas.openxmlformats.org/officeDocument/2006/relationships/tags" Target="../tags/tag38.xml"/><Relationship Id="rId44" Type="http://schemas.openxmlformats.org/officeDocument/2006/relationships/image" Target="../media/image23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tags" Target="../tags/tag34.xml"/><Relationship Id="rId30" Type="http://schemas.openxmlformats.org/officeDocument/2006/relationships/tags" Target="../tags/tag37.xml"/><Relationship Id="rId35" Type="http://schemas.openxmlformats.org/officeDocument/2006/relationships/tags" Target="../tags/tag42.xml"/><Relationship Id="rId43" Type="http://schemas.openxmlformats.org/officeDocument/2006/relationships/image" Target="../media/image22.svg"/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tags" Target="../tags/tag40.xml"/><Relationship Id="rId38" Type="http://schemas.openxmlformats.org/officeDocument/2006/relationships/slideLayout" Target="../slideLayouts/slideLayout4.xml"/><Relationship Id="rId20" Type="http://schemas.openxmlformats.org/officeDocument/2006/relationships/tags" Target="../tags/tag27.xml"/><Relationship Id="rId41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Relationship Id="rId5" Type="http://schemas.openxmlformats.org/officeDocument/2006/relationships/image" Target="../media/image28.png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0.emf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Relationship Id="rId6" Type="http://schemas.openxmlformats.org/officeDocument/2006/relationships/image" Target="../media/image4.png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78D390B-A5C3-C14C-4CD2-B2ECC6F1B5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345403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78D390B-A5C3-C14C-4CD2-B2ECC6F1B5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FD276-C283-3990-A7F2-B16762BCC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0DA8BFC2-092A-CAD6-5EB5-02CF26FA25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4886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Title 1">
            <a:extLst>
              <a:ext uri="{FF2B5EF4-FFF2-40B4-BE49-F238E27FC236}">
                <a16:creationId xmlns:a16="http://schemas.microsoft.com/office/drawing/2014/main" id="{26BF81DA-050E-B003-E724-877DB6E03DDE}"/>
              </a:ext>
            </a:extLst>
          </p:cNvPr>
          <p:cNvSpPr txBox="1">
            <a:spLocks/>
          </p:cNvSpPr>
          <p:nvPr/>
        </p:nvSpPr>
        <p:spPr>
          <a:xfrm>
            <a:off x="342900" y="396164"/>
            <a:ext cx="5985329" cy="3533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7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Best Buy Revenue Distribution 2021</a:t>
            </a:r>
          </a:p>
        </p:txBody>
      </p:sp>
    </p:spTree>
    <p:extLst>
      <p:ext uri="{BB962C8B-B14F-4D97-AF65-F5344CB8AC3E}">
        <p14:creationId xmlns:p14="http://schemas.microsoft.com/office/powerpoint/2010/main" val="347931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9218636-E0B4-C126-1D16-5DA04A87A64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30151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9218636-E0B4-C126-1D16-5DA04A87A6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5BF5C4E-476A-C35C-298D-0EFE28A7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SHAP &amp; feature importance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CC900-7BE8-61A0-D640-E38C9E517F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31858-F968-2EC8-7C19-C5769C1DD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303" y="2144410"/>
            <a:ext cx="6248288" cy="3210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BA402-706B-0CD3-F27D-F58FF0EAF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409" y="1643532"/>
            <a:ext cx="3564440" cy="421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2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9FBF9B4-4C5D-5E55-FEF0-B1FC6F5C93F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390730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9FBF9B4-4C5D-5E55-FEF0-B1FC6F5C93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C8EDD6-2164-DDAD-902B-BF4806607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700335"/>
              </p:ext>
            </p:extLst>
          </p:nvPr>
        </p:nvGraphicFramePr>
        <p:xfrm>
          <a:off x="844775" y="3670052"/>
          <a:ext cx="8461351" cy="191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351">
                  <a:extLst>
                    <a:ext uri="{9D8B030D-6E8A-4147-A177-3AD203B41FA5}">
                      <a16:colId xmlns:a16="http://schemas.microsoft.com/office/drawing/2014/main" val="1082404452"/>
                    </a:ext>
                  </a:extLst>
                </a:gridCol>
              </a:tblGrid>
              <a:tr h="1912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Human BBY Office"/>
                        <a:ea typeface="+mn-ea"/>
                        <a:cs typeface="+mn-cs"/>
                      </a:endParaRPr>
                    </a:p>
                  </a:txBody>
                  <a:tcPr marL="0" marR="0" marT="457200" marB="18288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3197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E92DF-7A39-588A-214F-EC1D1E91DD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68A3DB-B413-1683-CDF0-724143C06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018" y="3877205"/>
            <a:ext cx="9955611" cy="1508105"/>
          </a:xfrm>
        </p:spPr>
        <p:txBody>
          <a:bodyPr vert="horz"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6600"/>
              <a:t>Scarce Prophets for Best Buy</a:t>
            </a:r>
            <a:br>
              <a:rPr lang="en-US"/>
            </a:br>
            <a:r>
              <a:rPr lang="en-US" sz="1600"/>
              <a:t>Sanchita Porwal, Sri Ravi Teja Kolipakula, Suraj Shourie &amp; Paul Jordan</a:t>
            </a:r>
            <a:br>
              <a:rPr lang="en-US" sz="1600"/>
            </a:br>
            <a:r>
              <a:rPr lang="en-US" sz="1600"/>
              <a:t>GT MSA Project Week Final Presentation | January 20, 2022</a:t>
            </a:r>
          </a:p>
        </p:txBody>
      </p:sp>
      <p:pic>
        <p:nvPicPr>
          <p:cNvPr id="37" name="Picture 36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67EF921B-3E6E-6D24-4E71-1AB881BA84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44" t="8367" r="26610" b="54006"/>
          <a:stretch/>
        </p:blipFill>
        <p:spPr>
          <a:xfrm>
            <a:off x="3628091" y="211674"/>
            <a:ext cx="1508760" cy="1550813"/>
          </a:xfrm>
          <a:prstGeom prst="ellipse">
            <a:avLst/>
          </a:prstGeom>
          <a:ln w="1905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Picture 37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3463EA7B-637E-5B5B-123E-F6288FDF6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892" y="233028"/>
            <a:ext cx="1508105" cy="1508105"/>
          </a:xfrm>
          <a:prstGeom prst="ellipse">
            <a:avLst/>
          </a:prstGeom>
          <a:ln w="1905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6FCD972-B978-D778-463F-0E33981896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5522" y="233028"/>
            <a:ext cx="1508105" cy="1508105"/>
          </a:xfrm>
          <a:prstGeom prst="ellipse">
            <a:avLst/>
          </a:prstGeom>
          <a:ln w="1905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2AC385E7-B449-661D-8E84-8202BC07FB48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l="9513" t="8174" r="20560" b="45207"/>
          <a:stretch/>
        </p:blipFill>
        <p:spPr>
          <a:xfrm>
            <a:off x="5733668" y="211674"/>
            <a:ext cx="1508760" cy="1550813"/>
          </a:xfrm>
          <a:prstGeom prst="ellipse">
            <a:avLst/>
          </a:prstGeom>
          <a:ln w="1905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EE24C2B-21AC-DC56-7900-2E975A8F8B16}"/>
              </a:ext>
            </a:extLst>
          </p:cNvPr>
          <p:cNvSpPr txBox="1"/>
          <p:nvPr/>
        </p:nvSpPr>
        <p:spPr>
          <a:xfrm>
            <a:off x="844775" y="1838960"/>
            <a:ext cx="2412339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/>
              <a:t>Sanchita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Modeling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Insights &amp; recommendations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C17FB-6C5E-4E46-7049-9F0D1CCC3BAE}"/>
              </a:ext>
            </a:extLst>
          </p:cNvPr>
          <p:cNvSpPr txBox="1"/>
          <p:nvPr/>
        </p:nvSpPr>
        <p:spPr>
          <a:xfrm>
            <a:off x="3402251" y="1838960"/>
            <a:ext cx="1960440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/>
              <a:t>Ravi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Problem formulation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Modelling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3F9BA2-6A77-FAF8-79AA-0D639427B601}"/>
              </a:ext>
            </a:extLst>
          </p:cNvPr>
          <p:cNvSpPr txBox="1"/>
          <p:nvPr/>
        </p:nvSpPr>
        <p:spPr>
          <a:xfrm>
            <a:off x="5507828" y="1838960"/>
            <a:ext cx="1960440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/>
              <a:t>Suraj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Visualizations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95D03A-DCCE-68D7-C2E2-ECF7BDEF8417}"/>
              </a:ext>
            </a:extLst>
          </p:cNvPr>
          <p:cNvSpPr txBox="1"/>
          <p:nvPr/>
        </p:nvSpPr>
        <p:spPr>
          <a:xfrm>
            <a:off x="7613404" y="1838960"/>
            <a:ext cx="2412339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/>
              <a:t>Paul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Data exploration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Insights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7947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FD066C9-F483-5C1B-73AB-9AADA298E3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4103292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FD066C9-F483-5C1B-73AB-9AADA298E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3F15D9E-B879-9753-7F0C-9C0BEC40A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68"/>
          <a:stretch/>
        </p:blipFill>
        <p:spPr bwMode="auto">
          <a:xfrm>
            <a:off x="1788030" y="2933286"/>
            <a:ext cx="8615940" cy="36386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Our highly accurate machine-learning model forecasts slow-selling SKU sales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F7694-9F2E-418D-9BB3-EE5CEB834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D2FBB-2CA5-DE80-3025-1245F298BEAF}"/>
              </a:ext>
            </a:extLst>
          </p:cNvPr>
          <p:cNvSpPr txBox="1">
            <a:spLocks/>
          </p:cNvSpPr>
          <p:nvPr/>
        </p:nvSpPr>
        <p:spPr>
          <a:xfrm>
            <a:off x="449488" y="2134980"/>
            <a:ext cx="3383280" cy="368479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defPPr>
              <a:defRPr lang="en-CA"/>
            </a:defPPr>
            <a:lvl1pPr marL="137160" indent="-13716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 sz="1200">
                <a:solidFill>
                  <a:srgbClr val="53565A"/>
                </a:solidFill>
              </a:defRPr>
            </a:lvl1pPr>
          </a:lstStyle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Best Buy stocks hundreds of </a:t>
            </a:r>
            <a:r>
              <a:rPr lang="en-IN" b="1">
                <a:latin typeface="Arial" panose="020B0604020202020204" pitchFamily="34" charset="0"/>
              </a:rPr>
              <a:t>slow-selling SKUs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These SKUs put a </a:t>
            </a:r>
            <a:r>
              <a:rPr lang="en-IN" b="1">
                <a:latin typeface="Arial" panose="020B0604020202020204" pitchFamily="34" charset="0"/>
              </a:rPr>
              <a:t>constraint</a:t>
            </a:r>
            <a:r>
              <a:rPr lang="en-IN">
                <a:latin typeface="Arial" panose="020B0604020202020204" pitchFamily="34" charset="0"/>
              </a:rPr>
              <a:t> on working capital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Moreover, sales are difficult to predict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Accurate sales forecasts would have a </a:t>
            </a:r>
            <a:r>
              <a:rPr lang="en-IN" b="1">
                <a:latin typeface="Arial" panose="020B0604020202020204" pitchFamily="34" charset="0"/>
              </a:rPr>
              <a:t>large impact </a:t>
            </a:r>
            <a:r>
              <a:rPr lang="en-IN">
                <a:latin typeface="Arial" panose="020B0604020202020204" pitchFamily="34" charset="0"/>
              </a:rPr>
              <a:t>on operations, working capital, and customer satisfaction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CD75C-A974-D276-A18E-F893BF122019}"/>
              </a:ext>
            </a:extLst>
          </p:cNvPr>
          <p:cNvSpPr txBox="1">
            <a:spLocks/>
          </p:cNvSpPr>
          <p:nvPr/>
        </p:nvSpPr>
        <p:spPr>
          <a:xfrm>
            <a:off x="4405639" y="2134980"/>
            <a:ext cx="3383280" cy="368479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defPPr>
              <a:defRPr lang="en-CA"/>
            </a:defPPr>
            <a:lvl1pPr marL="137160" indent="-13716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 sz="1200">
                <a:solidFill>
                  <a:srgbClr val="53565A"/>
                </a:solidFill>
              </a:defRPr>
            </a:lvl1pPr>
          </a:lstStyle>
          <a:p>
            <a:pPr marL="228600" lvl="1" indent="-22860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Data exploration </a:t>
            </a:r>
            <a:r>
              <a:rPr lang="en-IN"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en-IN" b="1">
                <a:latin typeface="Arial" panose="020B0604020202020204" pitchFamily="34" charset="0"/>
                <a:sym typeface="Wingdings" pitchFamily="2" charset="2"/>
              </a:rPr>
              <a:t>Tableau</a:t>
            </a:r>
            <a:endParaRPr lang="en-IN" b="1">
              <a:latin typeface="Arial" panose="020B0604020202020204" pitchFamily="34" charset="0"/>
            </a:endParaRPr>
          </a:p>
          <a:p>
            <a:pPr marL="228600" lvl="1" indent="-22860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>
                <a:latin typeface="Arial" panose="020B0604020202020204" pitchFamily="34" charset="0"/>
              </a:rPr>
              <a:t>Internal &amp; external data </a:t>
            </a:r>
            <a:r>
              <a:rPr lang="en-IN">
                <a:latin typeface="Arial" panose="020B0604020202020204" pitchFamily="34" charset="0"/>
              </a:rPr>
              <a:t>used for feature creation</a:t>
            </a:r>
          </a:p>
          <a:p>
            <a:pPr marL="228600" lvl="1" indent="-22860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>
                <a:latin typeface="Arial" panose="020B0604020202020204" pitchFamily="34" charset="0"/>
              </a:rPr>
              <a:t>Feature selection</a:t>
            </a:r>
            <a:r>
              <a:rPr lang="en-IN" b="1"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en-IN">
                <a:latin typeface="Arial" panose="020B0604020202020204" pitchFamily="34" charset="0"/>
                <a:sym typeface="Wingdings" pitchFamily="2" charset="2"/>
              </a:rPr>
              <a:t> evaluating the best combination of features</a:t>
            </a:r>
            <a:endParaRPr lang="en-IN" b="1">
              <a:latin typeface="Arial" panose="020B0604020202020204" pitchFamily="34" charset="0"/>
            </a:endParaRP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Best model </a:t>
            </a:r>
            <a:r>
              <a:rPr lang="en-IN"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en-IN" b="1" err="1">
                <a:latin typeface="Arial" panose="020B0604020202020204" pitchFamily="34" charset="0"/>
                <a:sym typeface="Wingdings" pitchFamily="2" charset="2"/>
              </a:rPr>
              <a:t>LightGBM</a:t>
            </a:r>
            <a:r>
              <a:rPr lang="en-IN" b="1"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en-IN">
                <a:latin typeface="Arial" panose="020B0604020202020204" pitchFamily="34" charset="0"/>
                <a:sym typeface="Wingdings" pitchFamily="2" charset="2"/>
              </a:rPr>
              <a:t>with lag features (recommended model)</a:t>
            </a:r>
            <a:endParaRPr lang="en-IN">
              <a:latin typeface="Arial" panose="020B0604020202020204" pitchFamily="34" charset="0"/>
            </a:endParaRP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Performance </a:t>
            </a:r>
            <a:r>
              <a:rPr lang="en-IN"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en-IN" b="1">
                <a:latin typeface="Arial" panose="020B0604020202020204" pitchFamily="34" charset="0"/>
                <a:sym typeface="Wingdings" pitchFamily="2" charset="2"/>
              </a:rPr>
              <a:t>RMSE of 3.39 </a:t>
            </a:r>
            <a:r>
              <a:rPr lang="en-IN">
                <a:latin typeface="Arial" panose="020B0604020202020204" pitchFamily="34" charset="0"/>
                <a:sym typeface="Wingdings" pitchFamily="2" charset="2"/>
              </a:rPr>
              <a:t>for our </a:t>
            </a:r>
            <a:r>
              <a:rPr lang="en-IN" err="1">
                <a:latin typeface="Arial" panose="020B0604020202020204" pitchFamily="34" charset="0"/>
                <a:sym typeface="Wingdings" pitchFamily="2" charset="2"/>
              </a:rPr>
              <a:t>LightGBM</a:t>
            </a:r>
            <a:r>
              <a:rPr lang="en-IN">
                <a:latin typeface="Arial" panose="020B0604020202020204" pitchFamily="34" charset="0"/>
                <a:sym typeface="Wingdings" pitchFamily="2" charset="2"/>
              </a:rPr>
              <a:t> model </a:t>
            </a:r>
            <a:r>
              <a:rPr lang="en-IN" b="1">
                <a:latin typeface="Arial" panose="020B0604020202020204" pitchFamily="34" charset="0"/>
                <a:sym typeface="Wingdings" pitchFamily="2" charset="2"/>
              </a:rPr>
              <a:t>within 3 seconds</a:t>
            </a:r>
            <a:endParaRPr lang="en-IN" b="1">
              <a:latin typeface="Arial" panose="020B0604020202020204" pitchFamily="34" charset="0"/>
            </a:endParaRPr>
          </a:p>
        </p:txBody>
      </p:sp>
      <p:sp>
        <p:nvSpPr>
          <p:cNvPr id="8" name="Arrow: Chevron 3">
            <a:extLst>
              <a:ext uri="{FF2B5EF4-FFF2-40B4-BE49-F238E27FC236}">
                <a16:creationId xmlns:a16="http://schemas.microsoft.com/office/drawing/2014/main" id="{58A28288-960E-6CB3-A7EA-ED0C408AAEB7}"/>
              </a:ext>
            </a:extLst>
          </p:cNvPr>
          <p:cNvSpPr/>
          <p:nvPr/>
        </p:nvSpPr>
        <p:spPr>
          <a:xfrm>
            <a:off x="4292255" y="1368425"/>
            <a:ext cx="3697743" cy="667512"/>
          </a:xfrm>
          <a:prstGeom prst="chevron">
            <a:avLst>
              <a:gd name="adj" fmla="val 28049"/>
            </a:avLst>
          </a:prstGeom>
          <a:solidFill>
            <a:schemeClr val="tx2"/>
          </a:solidFill>
          <a:ln w="635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9" name="Arrow: Chevron 5">
            <a:extLst>
              <a:ext uri="{FF2B5EF4-FFF2-40B4-BE49-F238E27FC236}">
                <a16:creationId xmlns:a16="http://schemas.microsoft.com/office/drawing/2014/main" id="{FD9B3F50-A0DE-3D4B-8B50-C46DDC9D0CF2}"/>
              </a:ext>
            </a:extLst>
          </p:cNvPr>
          <p:cNvSpPr/>
          <p:nvPr/>
        </p:nvSpPr>
        <p:spPr>
          <a:xfrm>
            <a:off x="8327020" y="1368425"/>
            <a:ext cx="3540513" cy="667512"/>
          </a:xfrm>
          <a:prstGeom prst="chevron">
            <a:avLst>
              <a:gd name="adj" fmla="val 28049"/>
            </a:avLst>
          </a:prstGeom>
          <a:solidFill>
            <a:schemeClr val="tx2"/>
          </a:solidFill>
          <a:ln w="635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Recommendations</a:t>
            </a:r>
          </a:p>
        </p:txBody>
      </p:sp>
      <p:sp>
        <p:nvSpPr>
          <p:cNvPr id="10" name="Arrow: Chevron 3">
            <a:extLst>
              <a:ext uri="{FF2B5EF4-FFF2-40B4-BE49-F238E27FC236}">
                <a16:creationId xmlns:a16="http://schemas.microsoft.com/office/drawing/2014/main" id="{E1D8DD94-D9A8-8118-A4BC-DC3DCE3E466D}"/>
              </a:ext>
            </a:extLst>
          </p:cNvPr>
          <p:cNvSpPr/>
          <p:nvPr/>
        </p:nvSpPr>
        <p:spPr>
          <a:xfrm>
            <a:off x="327023" y="1368425"/>
            <a:ext cx="3628210" cy="667512"/>
          </a:xfrm>
          <a:prstGeom prst="homePlate">
            <a:avLst>
              <a:gd name="adj" fmla="val 27933"/>
            </a:avLst>
          </a:prstGeom>
          <a:solidFill>
            <a:schemeClr val="tx2"/>
          </a:solidFill>
          <a:ln w="635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Business Opportunity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CECEAC-FE13-DCFC-FCF2-FEDEAA93A01E}"/>
              </a:ext>
            </a:extLst>
          </p:cNvPr>
          <p:cNvCxnSpPr>
            <a:cxnSpLocks/>
          </p:cNvCxnSpPr>
          <p:nvPr/>
        </p:nvCxnSpPr>
        <p:spPr>
          <a:xfrm>
            <a:off x="8136587" y="2134981"/>
            <a:ext cx="0" cy="3684794"/>
          </a:xfrm>
          <a:prstGeom prst="line">
            <a:avLst/>
          </a:prstGeom>
          <a:ln w="9525" cap="rnd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1F065-AF45-6F88-05DE-26C8A78B0FD4}"/>
              </a:ext>
            </a:extLst>
          </p:cNvPr>
          <p:cNvCxnSpPr/>
          <p:nvPr/>
        </p:nvCxnSpPr>
        <p:spPr>
          <a:xfrm>
            <a:off x="4057971" y="2134981"/>
            <a:ext cx="0" cy="3684794"/>
          </a:xfrm>
          <a:prstGeom prst="line">
            <a:avLst/>
          </a:prstGeom>
          <a:ln w="9525" cap="rnd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00DD91-2B67-9D1F-A8CF-B96FCE6CBA80}"/>
              </a:ext>
            </a:extLst>
          </p:cNvPr>
          <p:cNvSpPr txBox="1">
            <a:spLocks/>
          </p:cNvSpPr>
          <p:nvPr/>
        </p:nvSpPr>
        <p:spPr>
          <a:xfrm>
            <a:off x="8405636" y="2134980"/>
            <a:ext cx="3383280" cy="368479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defPPr>
              <a:defRPr lang="en-CA"/>
            </a:defPPr>
            <a:lvl1pPr marL="137160" indent="-13716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 sz="1200">
                <a:solidFill>
                  <a:srgbClr val="53565A"/>
                </a:solidFill>
              </a:defRPr>
            </a:lvl1pPr>
          </a:lstStyle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>
                <a:latin typeface="Arial" panose="020B0604020202020204" pitchFamily="34" charset="0"/>
              </a:rPr>
              <a:t>Stock inventory </a:t>
            </a:r>
            <a:r>
              <a:rPr lang="en-IN">
                <a:latin typeface="Arial" panose="020B0604020202020204" pitchFamily="34" charset="0"/>
              </a:rPr>
              <a:t>in anticipation of promotions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>
                <a:latin typeface="Arial" panose="020B0604020202020204" pitchFamily="34" charset="0"/>
              </a:rPr>
              <a:t>Constantly adjust prices </a:t>
            </a:r>
            <a:r>
              <a:rPr lang="en-IN">
                <a:latin typeface="Arial" panose="020B0604020202020204" pitchFamily="34" charset="0"/>
              </a:rPr>
              <a:t>and promotions according to inflation and consumer sentiment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>
                <a:latin typeface="Arial" panose="020B0604020202020204" pitchFamily="34" charset="0"/>
              </a:rPr>
              <a:t>Incorporate seasonality </a:t>
            </a:r>
            <a:r>
              <a:rPr lang="en-IN">
                <a:latin typeface="Arial" panose="020B0604020202020204" pitchFamily="34" charset="0"/>
              </a:rPr>
              <a:t>of products during the order process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>
                <a:latin typeface="Arial" panose="020B0604020202020204" pitchFamily="34" charset="0"/>
              </a:rPr>
              <a:t>Utilize discounting strategies </a:t>
            </a:r>
            <a:r>
              <a:rPr lang="en-IN">
                <a:latin typeface="Arial" panose="020B0604020202020204" pitchFamily="34" charset="0"/>
              </a:rPr>
              <a:t>for pushing sales of slow-selling SKUs</a:t>
            </a:r>
          </a:p>
        </p:txBody>
      </p:sp>
    </p:spTree>
    <p:extLst>
      <p:ext uri="{BB962C8B-B14F-4D97-AF65-F5344CB8AC3E}">
        <p14:creationId xmlns:p14="http://schemas.microsoft.com/office/powerpoint/2010/main" val="99569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8D767D99-F789-4C3A-DD3F-18EEC8A5288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69701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8D767D99-F789-4C3A-DD3F-18EEC8A52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AE18DC0-41BE-329C-5072-789A85A7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The EDA offers various insights such as high spikes in sales around holidays</a:t>
            </a:r>
            <a:endParaRPr lang="en-GB" sz="2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BE380-9311-15A7-FCF7-3BC2A0EBB1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A6D83A-5BEC-E7D1-CEB0-7B3DE6B4B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864" y="3458839"/>
            <a:ext cx="4065279" cy="2120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BF5836-9621-DBF7-B586-AAA61AFC1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6864" y="1106761"/>
            <a:ext cx="4065279" cy="212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8B47C1-4199-0FF5-0711-B508DDF6C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57" y="3458839"/>
            <a:ext cx="3534193" cy="2120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5480A2-FCEF-7275-F84E-8B64BCEBC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857" y="1063952"/>
            <a:ext cx="3534193" cy="212051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685F03-DA7C-886B-EC91-E5C48943359E}"/>
              </a:ext>
            </a:extLst>
          </p:cNvPr>
          <p:cNvCxnSpPr>
            <a:cxnSpLocks/>
          </p:cNvCxnSpPr>
          <p:nvPr/>
        </p:nvCxnSpPr>
        <p:spPr bwMode="gray">
          <a:xfrm>
            <a:off x="5830457" y="1107758"/>
            <a:ext cx="0" cy="4451985"/>
          </a:xfrm>
          <a:prstGeom prst="line">
            <a:avLst/>
          </a:prstGeom>
          <a:noFill/>
          <a:ln w="9525" cap="rnd" cmpd="sng" algn="ctr">
            <a:solidFill>
              <a:srgbClr val="75737D"/>
            </a:solidFill>
            <a:prstDash val="solid"/>
            <a:round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4B6F1B-0CC9-3687-117E-31CC8CBC2360}"/>
              </a:ext>
            </a:extLst>
          </p:cNvPr>
          <p:cNvSpPr txBox="1"/>
          <p:nvPr/>
        </p:nvSpPr>
        <p:spPr>
          <a:xfrm>
            <a:off x="4187025" y="1610201"/>
            <a:ext cx="1480457" cy="34470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1600"/>
              <a:t>SKUs are similarly distributed across categories </a:t>
            </a:r>
            <a:r>
              <a:rPr lang="en-US" sz="1600">
                <a:sym typeface="Wingdings" pitchFamily="2" charset="2"/>
              </a:rPr>
              <a:t> </a:t>
            </a:r>
            <a:r>
              <a:rPr lang="en-US" sz="1600" b="1">
                <a:sym typeface="Wingdings" pitchFamily="2" charset="2"/>
              </a:rPr>
              <a:t>possibility to create one model per category</a:t>
            </a:r>
          </a:p>
          <a:p>
            <a:pPr algn="l"/>
            <a:endParaRPr lang="en-US" sz="1600">
              <a:sym typeface="Wingdings" pitchFamily="2" charset="2"/>
            </a:endParaRPr>
          </a:p>
          <a:p>
            <a:pPr algn="l"/>
            <a:r>
              <a:rPr lang="en-US" sz="1600">
                <a:sym typeface="Wingdings" pitchFamily="2" charset="2"/>
              </a:rPr>
              <a:t>Sizes of subclasses vary strongly</a:t>
            </a:r>
            <a:endParaRPr 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C9E3F-85F1-7B7A-61C4-8E00FB7A59FE}"/>
              </a:ext>
            </a:extLst>
          </p:cNvPr>
          <p:cNvSpPr txBox="1"/>
          <p:nvPr/>
        </p:nvSpPr>
        <p:spPr>
          <a:xfrm>
            <a:off x="5993432" y="1610201"/>
            <a:ext cx="1480457" cy="34470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1600"/>
              <a:t>Avg </a:t>
            </a:r>
            <a:r>
              <a:rPr lang="en-US" sz="1600" b="1"/>
              <a:t>sales prices follow different trends </a:t>
            </a:r>
            <a:r>
              <a:rPr lang="en-US" sz="1600"/>
              <a:t>per MI, going up on average</a:t>
            </a:r>
          </a:p>
          <a:p>
            <a:pPr algn="l"/>
            <a:endParaRPr lang="en-US" sz="1600"/>
          </a:p>
          <a:p>
            <a:pPr algn="l"/>
            <a:r>
              <a:rPr lang="en-US" sz="1600" b="1"/>
              <a:t>Sales see high spikes for holidays </a:t>
            </a:r>
            <a:r>
              <a:rPr lang="en-US" sz="1600"/>
              <a:t>– yet smaller spikes in past years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AB637-7EB1-4896-71E4-02C9FB1111F1}"/>
              </a:ext>
            </a:extLst>
          </p:cNvPr>
          <p:cNvSpPr/>
          <p:nvPr/>
        </p:nvSpPr>
        <p:spPr>
          <a:xfrm>
            <a:off x="0" y="5782738"/>
            <a:ext cx="12192000" cy="4011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 dynamic Tableau dashboard has been created for you to explore the data and can easily be refreshed for updated feeds</a:t>
            </a:r>
            <a:endParaRPr lang="en-GB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0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F434E7-74BA-087F-1BD5-FE832AA1E5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82063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7772400" imgH="10058400" progId="TCLayout.ActiveDocument.1">
                  <p:embed/>
                </p:oleObj>
              </mc:Choice>
              <mc:Fallback>
                <p:oleObj name="think-cell Slide" r:id="rId40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F434E7-74BA-087F-1BD5-FE832AA1E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A wide variety of features were explored for the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64C2198-60C3-1D5F-A233-A9C427B90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279671"/>
              </p:ext>
            </p:extLst>
          </p:nvPr>
        </p:nvGraphicFramePr>
        <p:xfrm>
          <a:off x="342900" y="1279922"/>
          <a:ext cx="8385465" cy="46955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87313">
                  <a:extLst>
                    <a:ext uri="{9D8B030D-6E8A-4147-A177-3AD203B41FA5}">
                      <a16:colId xmlns:a16="http://schemas.microsoft.com/office/drawing/2014/main" val="4293567995"/>
                    </a:ext>
                  </a:extLst>
                </a:gridCol>
                <a:gridCol w="1299538">
                  <a:extLst>
                    <a:ext uri="{9D8B030D-6E8A-4147-A177-3AD203B41FA5}">
                      <a16:colId xmlns:a16="http://schemas.microsoft.com/office/drawing/2014/main" val="567467441"/>
                    </a:ext>
                  </a:extLst>
                </a:gridCol>
                <a:gridCol w="1299538">
                  <a:extLst>
                    <a:ext uri="{9D8B030D-6E8A-4147-A177-3AD203B41FA5}">
                      <a16:colId xmlns:a16="http://schemas.microsoft.com/office/drawing/2014/main" val="1098994566"/>
                    </a:ext>
                  </a:extLst>
                </a:gridCol>
                <a:gridCol w="1299538">
                  <a:extLst>
                    <a:ext uri="{9D8B030D-6E8A-4147-A177-3AD203B41FA5}">
                      <a16:colId xmlns:a16="http://schemas.microsoft.com/office/drawing/2014/main" val="4031496252"/>
                    </a:ext>
                  </a:extLst>
                </a:gridCol>
                <a:gridCol w="1299538">
                  <a:extLst>
                    <a:ext uri="{9D8B030D-6E8A-4147-A177-3AD203B41FA5}">
                      <a16:colId xmlns:a16="http://schemas.microsoft.com/office/drawing/2014/main" val="2035380608"/>
                    </a:ext>
                  </a:extLst>
                </a:gridCol>
              </a:tblGrid>
              <a:tr h="31621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Feature Category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Current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Lag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Internal vs.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External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Used in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Final Model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00772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Previous sales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6961059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Amount of discount (%)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374018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# of days on which promotion happened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756955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Price of product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010430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Avg. price of product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9337506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Price elasticity (stdev in price)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068115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Time since last xx% promotion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2353323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Seasonal index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571925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Ratio of competitor to Best Buy price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221923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Inventory level status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8865405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inflation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642322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consumer sentiment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302215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Global supply chain pressure index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72309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holidays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515213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unemployment rate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1804013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major weather events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626660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COVID-19 cases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72503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personal consumption expenditures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207230"/>
                  </a:ext>
                </a:extLst>
              </a:tr>
            </a:tbl>
          </a:graphicData>
        </a:graphic>
      </p:graphicFrame>
      <p:grpSp>
        <p:nvGrpSpPr>
          <p:cNvPr id="1037" name="Gruppieren 253">
            <a:extLst>
              <a:ext uri="{FF2B5EF4-FFF2-40B4-BE49-F238E27FC236}">
                <a16:creationId xmlns:a16="http://schemas.microsoft.com/office/drawing/2014/main" id="{F3CCB9DA-FCFA-9ED5-F897-72E20B84D288}"/>
              </a:ext>
            </a:extLst>
          </p:cNvPr>
          <p:cNvGrpSpPr/>
          <p:nvPr/>
        </p:nvGrpSpPr>
        <p:grpSpPr>
          <a:xfrm>
            <a:off x="7966272" y="1712897"/>
            <a:ext cx="224648" cy="224648"/>
            <a:chOff x="9787094" y="3428364"/>
            <a:chExt cx="436765" cy="436765"/>
          </a:xfrm>
        </p:grpSpPr>
        <p:sp>
          <p:nvSpPr>
            <p:cNvPr id="1038" name="Oval 51">
              <a:extLst>
                <a:ext uri="{FF2B5EF4-FFF2-40B4-BE49-F238E27FC236}">
                  <a16:creationId xmlns:a16="http://schemas.microsoft.com/office/drawing/2014/main" id="{AFA448F4-DFBB-B5E6-99B3-0A1BEA0AC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039" name="Grafik 252" descr="Daumen-hoch-Zeichen">
              <a:extLst>
                <a:ext uri="{FF2B5EF4-FFF2-40B4-BE49-F238E27FC236}">
                  <a16:creationId xmlns:a16="http://schemas.microsoft.com/office/drawing/2014/main" id="{DCCB6ED3-2C1A-DAB9-01DD-205F9751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sp>
        <p:nvSpPr>
          <p:cNvPr id="1040" name="Freeform 12">
            <a:extLst>
              <a:ext uri="{FF2B5EF4-FFF2-40B4-BE49-F238E27FC236}">
                <a16:creationId xmlns:a16="http://schemas.microsoft.com/office/drawing/2014/main" id="{D81EA4D3-B488-DEDE-6E7A-D82EF769DA6B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4040277" y="1930185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grpSp>
        <p:nvGrpSpPr>
          <p:cNvPr id="1041" name="Group 5">
            <a:extLst>
              <a:ext uri="{FF2B5EF4-FFF2-40B4-BE49-F238E27FC236}">
                <a16:creationId xmlns:a16="http://schemas.microsoft.com/office/drawing/2014/main" id="{186AF146-2818-AC4E-7769-7E8B9C9A9876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4050806" y="1690057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42" name="Freeform 6">
              <a:extLst>
                <a:ext uri="{FF2B5EF4-FFF2-40B4-BE49-F238E27FC236}">
                  <a16:creationId xmlns:a16="http://schemas.microsoft.com/office/drawing/2014/main" id="{40D62B57-8A7C-04E8-175F-17681E05B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43" name="Freeform 7">
              <a:extLst>
                <a:ext uri="{FF2B5EF4-FFF2-40B4-BE49-F238E27FC236}">
                  <a16:creationId xmlns:a16="http://schemas.microsoft.com/office/drawing/2014/main" id="{95A1C9C0-B562-3CC7-2D6A-D3E14B9929A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sp>
        <p:nvSpPr>
          <p:cNvPr id="1044" name="Freeform 12">
            <a:extLst>
              <a:ext uri="{FF2B5EF4-FFF2-40B4-BE49-F238E27FC236}">
                <a16:creationId xmlns:a16="http://schemas.microsoft.com/office/drawing/2014/main" id="{B8D0E7F6-F664-95DD-4C54-5C7E49492A2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4040277" y="2404501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grpSp>
        <p:nvGrpSpPr>
          <p:cNvPr id="1045" name="Group 5">
            <a:extLst>
              <a:ext uri="{FF2B5EF4-FFF2-40B4-BE49-F238E27FC236}">
                <a16:creationId xmlns:a16="http://schemas.microsoft.com/office/drawing/2014/main" id="{5CBFEED6-6084-836D-CBB6-CB55EC0EEDD9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4050806" y="2164373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46" name="Freeform 6">
              <a:extLst>
                <a:ext uri="{FF2B5EF4-FFF2-40B4-BE49-F238E27FC236}">
                  <a16:creationId xmlns:a16="http://schemas.microsoft.com/office/drawing/2014/main" id="{F8FC4185-E93D-144F-9089-55A699E33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47" name="Freeform 7">
              <a:extLst>
                <a:ext uri="{FF2B5EF4-FFF2-40B4-BE49-F238E27FC236}">
                  <a16:creationId xmlns:a16="http://schemas.microsoft.com/office/drawing/2014/main" id="{26ECB204-2392-CB61-CE3C-EA0C41FE95C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48" name="Group 5">
            <a:extLst>
              <a:ext uri="{FF2B5EF4-FFF2-40B4-BE49-F238E27FC236}">
                <a16:creationId xmlns:a16="http://schemas.microsoft.com/office/drawing/2014/main" id="{A6FD342F-42B9-7656-F609-E373FA613EBD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4050806" y="2875847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49" name="Freeform 6">
              <a:extLst>
                <a:ext uri="{FF2B5EF4-FFF2-40B4-BE49-F238E27FC236}">
                  <a16:creationId xmlns:a16="http://schemas.microsoft.com/office/drawing/2014/main" id="{339FF7D4-1840-832F-57F8-0568B863B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50" name="Freeform 7">
              <a:extLst>
                <a:ext uri="{FF2B5EF4-FFF2-40B4-BE49-F238E27FC236}">
                  <a16:creationId xmlns:a16="http://schemas.microsoft.com/office/drawing/2014/main" id="{0846821C-46C5-2483-65AA-1A3A350706B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51" name="Group 5">
            <a:extLst>
              <a:ext uri="{FF2B5EF4-FFF2-40B4-BE49-F238E27FC236}">
                <a16:creationId xmlns:a16="http://schemas.microsoft.com/office/drawing/2014/main" id="{80B358D3-7DF8-584D-3D34-F9770549733B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 bwMode="auto">
          <a:xfrm>
            <a:off x="4050806" y="2638689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52" name="Freeform 6">
              <a:extLst>
                <a:ext uri="{FF2B5EF4-FFF2-40B4-BE49-F238E27FC236}">
                  <a16:creationId xmlns:a16="http://schemas.microsoft.com/office/drawing/2014/main" id="{AD4F1C04-A978-9F3A-BAB5-07A17ED4D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53" name="Freeform 7">
              <a:extLst>
                <a:ext uri="{FF2B5EF4-FFF2-40B4-BE49-F238E27FC236}">
                  <a16:creationId xmlns:a16="http://schemas.microsoft.com/office/drawing/2014/main" id="{4B2EF65D-111F-EEE0-68DC-FFED1EE21C2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sp>
        <p:nvSpPr>
          <p:cNvPr id="1057" name="Freeform 12">
            <a:extLst>
              <a:ext uri="{FF2B5EF4-FFF2-40B4-BE49-F238E27FC236}">
                <a16:creationId xmlns:a16="http://schemas.microsoft.com/office/drawing/2014/main" id="{B70B5FE8-3031-C4A0-8BCB-485B5D3F4F7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4040277" y="3353133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58" name="Freeform 12">
            <a:extLst>
              <a:ext uri="{FF2B5EF4-FFF2-40B4-BE49-F238E27FC236}">
                <a16:creationId xmlns:a16="http://schemas.microsoft.com/office/drawing/2014/main" id="{A905A462-C5B7-9BB3-4497-1F4DD8B458C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4040277" y="3590291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59" name="Freeform 12">
            <a:extLst>
              <a:ext uri="{FF2B5EF4-FFF2-40B4-BE49-F238E27FC236}">
                <a16:creationId xmlns:a16="http://schemas.microsoft.com/office/drawing/2014/main" id="{D11262DE-DB0B-D75F-2CA9-62C298662EF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4040277" y="3827449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0" name="Freeform 12">
            <a:extLst>
              <a:ext uri="{FF2B5EF4-FFF2-40B4-BE49-F238E27FC236}">
                <a16:creationId xmlns:a16="http://schemas.microsoft.com/office/drawing/2014/main" id="{64336288-5E9F-83F8-7DFF-5A9639B60ED9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4040277" y="4064607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1" name="Freeform 12">
            <a:extLst>
              <a:ext uri="{FF2B5EF4-FFF2-40B4-BE49-F238E27FC236}">
                <a16:creationId xmlns:a16="http://schemas.microsoft.com/office/drawing/2014/main" id="{7AEAFDEA-67D8-7F54-2408-5CC94B20A20F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4040277" y="4301765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2" name="Freeform 12">
            <a:extLst>
              <a:ext uri="{FF2B5EF4-FFF2-40B4-BE49-F238E27FC236}">
                <a16:creationId xmlns:a16="http://schemas.microsoft.com/office/drawing/2014/main" id="{5555AC9B-5F03-BC85-A8E8-A1B563C0124A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4040277" y="4538923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3" name="Freeform 12">
            <a:extLst>
              <a:ext uri="{FF2B5EF4-FFF2-40B4-BE49-F238E27FC236}">
                <a16:creationId xmlns:a16="http://schemas.microsoft.com/office/drawing/2014/main" id="{5000AF14-4C16-BF3E-8C8C-D27F231FAC1C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4040277" y="4776081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4" name="Freeform 12">
            <a:extLst>
              <a:ext uri="{FF2B5EF4-FFF2-40B4-BE49-F238E27FC236}">
                <a16:creationId xmlns:a16="http://schemas.microsoft.com/office/drawing/2014/main" id="{96C10A2D-656C-476A-5BC8-932DDD807535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4040277" y="5013239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5" name="Freeform 12">
            <a:extLst>
              <a:ext uri="{FF2B5EF4-FFF2-40B4-BE49-F238E27FC236}">
                <a16:creationId xmlns:a16="http://schemas.microsoft.com/office/drawing/2014/main" id="{14C5D5F2-1D58-5329-87C7-5BCEE1E0105F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>
            <a:off x="4040277" y="5250397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6" name="Freeform 12">
            <a:extLst>
              <a:ext uri="{FF2B5EF4-FFF2-40B4-BE49-F238E27FC236}">
                <a16:creationId xmlns:a16="http://schemas.microsoft.com/office/drawing/2014/main" id="{652FC5F5-8028-9BC6-DEC3-EAACB263D446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>
            <a:off x="4040277" y="5487555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7" name="Freeform 12">
            <a:extLst>
              <a:ext uri="{FF2B5EF4-FFF2-40B4-BE49-F238E27FC236}">
                <a16:creationId xmlns:a16="http://schemas.microsoft.com/office/drawing/2014/main" id="{C07FEF6B-1E72-3991-678B-B6D4F4924213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4040277" y="5724713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8" name="Freeform 12">
            <a:extLst>
              <a:ext uri="{FF2B5EF4-FFF2-40B4-BE49-F238E27FC236}">
                <a16:creationId xmlns:a16="http://schemas.microsoft.com/office/drawing/2014/main" id="{7C17C131-0CD5-3122-F779-BE6458235E3E}"/>
              </a:ext>
            </a:extLst>
          </p:cNvPr>
          <p:cNvSpPr>
            <a:spLocks noChangeAspect="1"/>
          </p:cNvSpPr>
          <p:nvPr>
            <p:custDataLst>
              <p:tags r:id="rId19"/>
            </p:custDataLst>
          </p:nvPr>
        </p:nvSpPr>
        <p:spPr bwMode="auto">
          <a:xfrm>
            <a:off x="5339816" y="1693027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9" name="Freeform 12">
            <a:extLst>
              <a:ext uri="{FF2B5EF4-FFF2-40B4-BE49-F238E27FC236}">
                <a16:creationId xmlns:a16="http://schemas.microsoft.com/office/drawing/2014/main" id="{FC33A614-9ABC-CB20-799A-81C4FD84A1EC}"/>
              </a:ext>
            </a:extLst>
          </p:cNvPr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5339816" y="2167343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grpSp>
        <p:nvGrpSpPr>
          <p:cNvPr id="1070" name="Group 5">
            <a:extLst>
              <a:ext uri="{FF2B5EF4-FFF2-40B4-BE49-F238E27FC236}">
                <a16:creationId xmlns:a16="http://schemas.microsoft.com/office/drawing/2014/main" id="{38500FD0-00E9-DABB-179F-6DA932C5CE63}"/>
              </a:ext>
            </a:extLst>
          </p:cNvPr>
          <p:cNvGrpSpPr>
            <a:grpSpLocks noChangeAspect="1"/>
          </p:cNvGrpSpPr>
          <p:nvPr>
            <p:custDataLst>
              <p:tags r:id="rId21"/>
            </p:custDataLst>
          </p:nvPr>
        </p:nvGrpSpPr>
        <p:grpSpPr bwMode="auto">
          <a:xfrm>
            <a:off x="5350344" y="1927215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71" name="Freeform 6">
              <a:extLst>
                <a:ext uri="{FF2B5EF4-FFF2-40B4-BE49-F238E27FC236}">
                  <a16:creationId xmlns:a16="http://schemas.microsoft.com/office/drawing/2014/main" id="{48AAFE26-DC3D-538D-DE98-BFB4EE5B7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72" name="Freeform 7">
              <a:extLst>
                <a:ext uri="{FF2B5EF4-FFF2-40B4-BE49-F238E27FC236}">
                  <a16:creationId xmlns:a16="http://schemas.microsoft.com/office/drawing/2014/main" id="{8EDA09AD-A7D4-FFE6-5AD5-69BCAC19107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73" name="Group 5">
            <a:extLst>
              <a:ext uri="{FF2B5EF4-FFF2-40B4-BE49-F238E27FC236}">
                <a16:creationId xmlns:a16="http://schemas.microsoft.com/office/drawing/2014/main" id="{5A1C100C-4888-22B9-F654-8A106C7F35B3}"/>
              </a:ext>
            </a:extLst>
          </p:cNvPr>
          <p:cNvGrpSpPr>
            <a:grpSpLocks noChangeAspect="1"/>
          </p:cNvGrpSpPr>
          <p:nvPr>
            <p:custDataLst>
              <p:tags r:id="rId22"/>
            </p:custDataLst>
          </p:nvPr>
        </p:nvGrpSpPr>
        <p:grpSpPr bwMode="auto">
          <a:xfrm>
            <a:off x="5350344" y="2401531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74" name="Freeform 6">
              <a:extLst>
                <a:ext uri="{FF2B5EF4-FFF2-40B4-BE49-F238E27FC236}">
                  <a16:creationId xmlns:a16="http://schemas.microsoft.com/office/drawing/2014/main" id="{9C7B80A3-DF4A-713C-A581-AC2649764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75" name="Freeform 7">
              <a:extLst>
                <a:ext uri="{FF2B5EF4-FFF2-40B4-BE49-F238E27FC236}">
                  <a16:creationId xmlns:a16="http://schemas.microsoft.com/office/drawing/2014/main" id="{65614416-031C-DB95-3598-99407851366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sp>
        <p:nvSpPr>
          <p:cNvPr id="1076" name="Freeform 12">
            <a:extLst>
              <a:ext uri="{FF2B5EF4-FFF2-40B4-BE49-F238E27FC236}">
                <a16:creationId xmlns:a16="http://schemas.microsoft.com/office/drawing/2014/main" id="{CA4A6617-C4F2-828E-41F5-E849B47EE3E4}"/>
              </a:ext>
            </a:extLst>
          </p:cNvPr>
          <p:cNvSpPr>
            <a:spLocks noChangeAspect="1"/>
          </p:cNvSpPr>
          <p:nvPr>
            <p:custDataLst>
              <p:tags r:id="rId23"/>
            </p:custDataLst>
          </p:nvPr>
        </p:nvSpPr>
        <p:spPr bwMode="auto">
          <a:xfrm>
            <a:off x="5339816" y="2641659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77" name="Freeform 12">
            <a:extLst>
              <a:ext uri="{FF2B5EF4-FFF2-40B4-BE49-F238E27FC236}">
                <a16:creationId xmlns:a16="http://schemas.microsoft.com/office/drawing/2014/main" id="{6D39317B-FA5F-4DE4-2105-E6B76267430D}"/>
              </a:ext>
            </a:extLst>
          </p:cNvPr>
          <p:cNvSpPr>
            <a:spLocks noChangeAspect="1"/>
          </p:cNvSpPr>
          <p:nvPr>
            <p:custDataLst>
              <p:tags r:id="rId24"/>
            </p:custDataLst>
          </p:nvPr>
        </p:nvSpPr>
        <p:spPr bwMode="auto">
          <a:xfrm>
            <a:off x="5339816" y="2878817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grpSp>
        <p:nvGrpSpPr>
          <p:cNvPr id="1078" name="Group 5">
            <a:extLst>
              <a:ext uri="{FF2B5EF4-FFF2-40B4-BE49-F238E27FC236}">
                <a16:creationId xmlns:a16="http://schemas.microsoft.com/office/drawing/2014/main" id="{450E602F-483C-4CFA-7699-DB576C19B4F5}"/>
              </a:ext>
            </a:extLst>
          </p:cNvPr>
          <p:cNvGrpSpPr>
            <a:grpSpLocks noChangeAspect="1"/>
          </p:cNvGrpSpPr>
          <p:nvPr>
            <p:custDataLst>
              <p:tags r:id="rId25"/>
            </p:custDataLst>
          </p:nvPr>
        </p:nvGrpSpPr>
        <p:grpSpPr bwMode="auto">
          <a:xfrm>
            <a:off x="5350344" y="3350163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79" name="Freeform 6">
              <a:extLst>
                <a:ext uri="{FF2B5EF4-FFF2-40B4-BE49-F238E27FC236}">
                  <a16:creationId xmlns:a16="http://schemas.microsoft.com/office/drawing/2014/main" id="{EA1EAD67-BF40-D8E5-099E-7C4125D26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80" name="Freeform 7">
              <a:extLst>
                <a:ext uri="{FF2B5EF4-FFF2-40B4-BE49-F238E27FC236}">
                  <a16:creationId xmlns:a16="http://schemas.microsoft.com/office/drawing/2014/main" id="{812D122E-B6CA-FCF9-AEF7-503EEB3B3A9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81" name="Group 5">
            <a:extLst>
              <a:ext uri="{FF2B5EF4-FFF2-40B4-BE49-F238E27FC236}">
                <a16:creationId xmlns:a16="http://schemas.microsoft.com/office/drawing/2014/main" id="{239A7AF5-5C7B-EDFB-4723-FB4ADD938980}"/>
              </a:ext>
            </a:extLst>
          </p:cNvPr>
          <p:cNvGrpSpPr>
            <a:grpSpLocks noChangeAspect="1"/>
          </p:cNvGrpSpPr>
          <p:nvPr>
            <p:custDataLst>
              <p:tags r:id="rId26"/>
            </p:custDataLst>
          </p:nvPr>
        </p:nvGrpSpPr>
        <p:grpSpPr bwMode="auto">
          <a:xfrm>
            <a:off x="5350344" y="3113005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82" name="Freeform 6">
              <a:extLst>
                <a:ext uri="{FF2B5EF4-FFF2-40B4-BE49-F238E27FC236}">
                  <a16:creationId xmlns:a16="http://schemas.microsoft.com/office/drawing/2014/main" id="{A42A00A1-3E14-9201-41D0-92DAD0234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83" name="Freeform 7">
              <a:extLst>
                <a:ext uri="{FF2B5EF4-FFF2-40B4-BE49-F238E27FC236}">
                  <a16:creationId xmlns:a16="http://schemas.microsoft.com/office/drawing/2014/main" id="{2ABFDA4E-3B25-5041-AC10-1AFEE0BD58B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84" name="Group 5">
            <a:extLst>
              <a:ext uri="{FF2B5EF4-FFF2-40B4-BE49-F238E27FC236}">
                <a16:creationId xmlns:a16="http://schemas.microsoft.com/office/drawing/2014/main" id="{FC2624BA-082A-7B94-0468-B4D2ED9B4768}"/>
              </a:ext>
            </a:extLst>
          </p:cNvPr>
          <p:cNvGrpSpPr>
            <a:grpSpLocks noChangeAspect="1"/>
          </p:cNvGrpSpPr>
          <p:nvPr>
            <p:custDataLst>
              <p:tags r:id="rId27"/>
            </p:custDataLst>
          </p:nvPr>
        </p:nvGrpSpPr>
        <p:grpSpPr bwMode="auto">
          <a:xfrm>
            <a:off x="5350344" y="3824479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85" name="Freeform 6">
              <a:extLst>
                <a:ext uri="{FF2B5EF4-FFF2-40B4-BE49-F238E27FC236}">
                  <a16:creationId xmlns:a16="http://schemas.microsoft.com/office/drawing/2014/main" id="{5DD9ACA4-6A50-6B8B-57D6-83826C7EC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86" name="Freeform 7">
              <a:extLst>
                <a:ext uri="{FF2B5EF4-FFF2-40B4-BE49-F238E27FC236}">
                  <a16:creationId xmlns:a16="http://schemas.microsoft.com/office/drawing/2014/main" id="{491DABAB-B78D-22E1-BFEC-C32AB40A144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87" name="Group 5">
            <a:extLst>
              <a:ext uri="{FF2B5EF4-FFF2-40B4-BE49-F238E27FC236}">
                <a16:creationId xmlns:a16="http://schemas.microsoft.com/office/drawing/2014/main" id="{60B74AB4-58E5-B3EB-3C6A-D27372695C65}"/>
              </a:ext>
            </a:extLst>
          </p:cNvPr>
          <p:cNvGrpSpPr>
            <a:grpSpLocks noChangeAspect="1"/>
          </p:cNvGrpSpPr>
          <p:nvPr>
            <p:custDataLst>
              <p:tags r:id="rId28"/>
            </p:custDataLst>
          </p:nvPr>
        </p:nvGrpSpPr>
        <p:grpSpPr bwMode="auto">
          <a:xfrm>
            <a:off x="5350344" y="3587321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88" name="Freeform 6">
              <a:extLst>
                <a:ext uri="{FF2B5EF4-FFF2-40B4-BE49-F238E27FC236}">
                  <a16:creationId xmlns:a16="http://schemas.microsoft.com/office/drawing/2014/main" id="{C8CA738D-993D-6807-17DF-6CBF4CB8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89" name="Freeform 7">
              <a:extLst>
                <a:ext uri="{FF2B5EF4-FFF2-40B4-BE49-F238E27FC236}">
                  <a16:creationId xmlns:a16="http://schemas.microsoft.com/office/drawing/2014/main" id="{AFBEAC34-C21E-7749-A597-0488738E0EB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90" name="Group 5">
            <a:extLst>
              <a:ext uri="{FF2B5EF4-FFF2-40B4-BE49-F238E27FC236}">
                <a16:creationId xmlns:a16="http://schemas.microsoft.com/office/drawing/2014/main" id="{04C47F56-595A-E482-14E2-9AB7AFDD66A2}"/>
              </a:ext>
            </a:extLst>
          </p:cNvPr>
          <p:cNvGrpSpPr>
            <a:grpSpLocks noChangeAspect="1"/>
          </p:cNvGrpSpPr>
          <p:nvPr>
            <p:custDataLst>
              <p:tags r:id="rId29"/>
            </p:custDataLst>
          </p:nvPr>
        </p:nvGrpSpPr>
        <p:grpSpPr bwMode="auto">
          <a:xfrm>
            <a:off x="5350344" y="4298795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91" name="Freeform 6">
              <a:extLst>
                <a:ext uri="{FF2B5EF4-FFF2-40B4-BE49-F238E27FC236}">
                  <a16:creationId xmlns:a16="http://schemas.microsoft.com/office/drawing/2014/main" id="{616BE3B9-14E0-0725-9CC7-64F269C4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92" name="Freeform 7">
              <a:extLst>
                <a:ext uri="{FF2B5EF4-FFF2-40B4-BE49-F238E27FC236}">
                  <a16:creationId xmlns:a16="http://schemas.microsoft.com/office/drawing/2014/main" id="{723734CF-41E1-845A-2BB8-939A0896EB3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93" name="Group 5">
            <a:extLst>
              <a:ext uri="{FF2B5EF4-FFF2-40B4-BE49-F238E27FC236}">
                <a16:creationId xmlns:a16="http://schemas.microsoft.com/office/drawing/2014/main" id="{C336B213-8D04-A234-3F70-2679C4E4EDE2}"/>
              </a:ext>
            </a:extLst>
          </p:cNvPr>
          <p:cNvGrpSpPr>
            <a:grpSpLocks noChangeAspect="1"/>
          </p:cNvGrpSpPr>
          <p:nvPr>
            <p:custDataLst>
              <p:tags r:id="rId30"/>
            </p:custDataLst>
          </p:nvPr>
        </p:nvGrpSpPr>
        <p:grpSpPr bwMode="auto">
          <a:xfrm>
            <a:off x="5350344" y="4061637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94" name="Freeform 6">
              <a:extLst>
                <a:ext uri="{FF2B5EF4-FFF2-40B4-BE49-F238E27FC236}">
                  <a16:creationId xmlns:a16="http://schemas.microsoft.com/office/drawing/2014/main" id="{08389DF2-494E-F93E-2D31-C9B28E312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95" name="Freeform 7">
              <a:extLst>
                <a:ext uri="{FF2B5EF4-FFF2-40B4-BE49-F238E27FC236}">
                  <a16:creationId xmlns:a16="http://schemas.microsoft.com/office/drawing/2014/main" id="{3BC1BE55-EFA4-930F-116D-509EE00FC20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96" name="Group 5">
            <a:extLst>
              <a:ext uri="{FF2B5EF4-FFF2-40B4-BE49-F238E27FC236}">
                <a16:creationId xmlns:a16="http://schemas.microsoft.com/office/drawing/2014/main" id="{E10E7AD7-071B-774B-B998-E330F6D410E1}"/>
              </a:ext>
            </a:extLst>
          </p:cNvPr>
          <p:cNvGrpSpPr>
            <a:grpSpLocks noChangeAspect="1"/>
          </p:cNvGrpSpPr>
          <p:nvPr>
            <p:custDataLst>
              <p:tags r:id="rId31"/>
            </p:custDataLst>
          </p:nvPr>
        </p:nvGrpSpPr>
        <p:grpSpPr bwMode="auto">
          <a:xfrm>
            <a:off x="5350344" y="4773111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97" name="Freeform 6">
              <a:extLst>
                <a:ext uri="{FF2B5EF4-FFF2-40B4-BE49-F238E27FC236}">
                  <a16:creationId xmlns:a16="http://schemas.microsoft.com/office/drawing/2014/main" id="{595166E9-D0CE-2935-995D-2157731B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98" name="Freeform 7">
              <a:extLst>
                <a:ext uri="{FF2B5EF4-FFF2-40B4-BE49-F238E27FC236}">
                  <a16:creationId xmlns:a16="http://schemas.microsoft.com/office/drawing/2014/main" id="{B281C8FB-40A4-07E2-24F9-FA6D97BA3D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99" name="Group 5">
            <a:extLst>
              <a:ext uri="{FF2B5EF4-FFF2-40B4-BE49-F238E27FC236}">
                <a16:creationId xmlns:a16="http://schemas.microsoft.com/office/drawing/2014/main" id="{92E99FC4-689A-0861-120B-0A2AB666824D}"/>
              </a:ext>
            </a:extLst>
          </p:cNvPr>
          <p:cNvGrpSpPr>
            <a:grpSpLocks noChangeAspect="1"/>
          </p:cNvGrpSpPr>
          <p:nvPr>
            <p:custDataLst>
              <p:tags r:id="rId32"/>
            </p:custDataLst>
          </p:nvPr>
        </p:nvGrpSpPr>
        <p:grpSpPr bwMode="auto">
          <a:xfrm>
            <a:off x="5350344" y="4535953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100" name="Freeform 6">
              <a:extLst>
                <a:ext uri="{FF2B5EF4-FFF2-40B4-BE49-F238E27FC236}">
                  <a16:creationId xmlns:a16="http://schemas.microsoft.com/office/drawing/2014/main" id="{C3C2C1C3-4C1F-5485-C9B3-B2C695C8E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101" name="Freeform 7">
              <a:extLst>
                <a:ext uri="{FF2B5EF4-FFF2-40B4-BE49-F238E27FC236}">
                  <a16:creationId xmlns:a16="http://schemas.microsoft.com/office/drawing/2014/main" id="{AC5476AE-CFCA-1BA6-71E6-C1FCDE7F189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102" name="Group 5">
            <a:extLst>
              <a:ext uri="{FF2B5EF4-FFF2-40B4-BE49-F238E27FC236}">
                <a16:creationId xmlns:a16="http://schemas.microsoft.com/office/drawing/2014/main" id="{68E436F4-6D7B-B383-A09F-BB44BC0C7381}"/>
              </a:ext>
            </a:extLst>
          </p:cNvPr>
          <p:cNvGrpSpPr>
            <a:grpSpLocks noChangeAspect="1"/>
          </p:cNvGrpSpPr>
          <p:nvPr>
            <p:custDataLst>
              <p:tags r:id="rId33"/>
            </p:custDataLst>
          </p:nvPr>
        </p:nvGrpSpPr>
        <p:grpSpPr bwMode="auto">
          <a:xfrm>
            <a:off x="5350344" y="5247427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103" name="Freeform 6">
              <a:extLst>
                <a:ext uri="{FF2B5EF4-FFF2-40B4-BE49-F238E27FC236}">
                  <a16:creationId xmlns:a16="http://schemas.microsoft.com/office/drawing/2014/main" id="{E5252AB3-2980-6F4B-E681-E6CEDBDED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104" name="Freeform 7">
              <a:extLst>
                <a:ext uri="{FF2B5EF4-FFF2-40B4-BE49-F238E27FC236}">
                  <a16:creationId xmlns:a16="http://schemas.microsoft.com/office/drawing/2014/main" id="{EB324254-6158-4426-E890-36D5CA1E7DC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105" name="Group 5">
            <a:extLst>
              <a:ext uri="{FF2B5EF4-FFF2-40B4-BE49-F238E27FC236}">
                <a16:creationId xmlns:a16="http://schemas.microsoft.com/office/drawing/2014/main" id="{1AECDC03-C886-3D15-8348-17C98CF6CF62}"/>
              </a:ext>
            </a:extLst>
          </p:cNvPr>
          <p:cNvGrpSpPr>
            <a:grpSpLocks noChangeAspect="1"/>
          </p:cNvGrpSpPr>
          <p:nvPr>
            <p:custDataLst>
              <p:tags r:id="rId34"/>
            </p:custDataLst>
          </p:nvPr>
        </p:nvGrpSpPr>
        <p:grpSpPr bwMode="auto">
          <a:xfrm>
            <a:off x="5350344" y="5010269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106" name="Freeform 6">
              <a:extLst>
                <a:ext uri="{FF2B5EF4-FFF2-40B4-BE49-F238E27FC236}">
                  <a16:creationId xmlns:a16="http://schemas.microsoft.com/office/drawing/2014/main" id="{482BC1E5-90E9-77AB-2CED-A8724F89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107" name="Freeform 7">
              <a:extLst>
                <a:ext uri="{FF2B5EF4-FFF2-40B4-BE49-F238E27FC236}">
                  <a16:creationId xmlns:a16="http://schemas.microsoft.com/office/drawing/2014/main" id="{7F9ABA4B-D024-A5C1-3031-89BD010E505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108" name="Group 5">
            <a:extLst>
              <a:ext uri="{FF2B5EF4-FFF2-40B4-BE49-F238E27FC236}">
                <a16:creationId xmlns:a16="http://schemas.microsoft.com/office/drawing/2014/main" id="{AAE87B51-3D20-209F-4904-6AE8DF994FFF}"/>
              </a:ext>
            </a:extLst>
          </p:cNvPr>
          <p:cNvGrpSpPr>
            <a:grpSpLocks noChangeAspect="1"/>
          </p:cNvGrpSpPr>
          <p:nvPr>
            <p:custDataLst>
              <p:tags r:id="rId35"/>
            </p:custDataLst>
          </p:nvPr>
        </p:nvGrpSpPr>
        <p:grpSpPr bwMode="auto">
          <a:xfrm>
            <a:off x="5350344" y="5721743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109" name="Freeform 6">
              <a:extLst>
                <a:ext uri="{FF2B5EF4-FFF2-40B4-BE49-F238E27FC236}">
                  <a16:creationId xmlns:a16="http://schemas.microsoft.com/office/drawing/2014/main" id="{9BBE0268-0B3C-6892-8161-1365CDEBB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110" name="Freeform 7">
              <a:extLst>
                <a:ext uri="{FF2B5EF4-FFF2-40B4-BE49-F238E27FC236}">
                  <a16:creationId xmlns:a16="http://schemas.microsoft.com/office/drawing/2014/main" id="{4D137FF1-5E54-082C-22B0-F4D6FDB798F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111" name="Group 5">
            <a:extLst>
              <a:ext uri="{FF2B5EF4-FFF2-40B4-BE49-F238E27FC236}">
                <a16:creationId xmlns:a16="http://schemas.microsoft.com/office/drawing/2014/main" id="{47774E83-F2E9-4175-4787-2F3053618EF9}"/>
              </a:ext>
            </a:extLst>
          </p:cNvPr>
          <p:cNvGrpSpPr>
            <a:grpSpLocks noChangeAspect="1"/>
          </p:cNvGrpSpPr>
          <p:nvPr>
            <p:custDataLst>
              <p:tags r:id="rId36"/>
            </p:custDataLst>
          </p:nvPr>
        </p:nvGrpSpPr>
        <p:grpSpPr bwMode="auto">
          <a:xfrm>
            <a:off x="5350344" y="5484585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112" name="Freeform 6">
              <a:extLst>
                <a:ext uri="{FF2B5EF4-FFF2-40B4-BE49-F238E27FC236}">
                  <a16:creationId xmlns:a16="http://schemas.microsoft.com/office/drawing/2014/main" id="{C19FD9C4-E1C2-7DA4-BCED-FB741FD93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113" name="Freeform 7">
              <a:extLst>
                <a:ext uri="{FF2B5EF4-FFF2-40B4-BE49-F238E27FC236}">
                  <a16:creationId xmlns:a16="http://schemas.microsoft.com/office/drawing/2014/main" id="{971B3C14-AEF5-3D15-A3CD-EF40B73A05A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pic>
        <p:nvPicPr>
          <p:cNvPr id="1115" name="Picture 4" descr="Internal Icons - Free SVG &amp; PNG Internal Images - Noun Project">
            <a:extLst>
              <a:ext uri="{FF2B5EF4-FFF2-40B4-BE49-F238E27FC236}">
                <a16:creationId xmlns:a16="http://schemas.microsoft.com/office/drawing/2014/main" id="{065445D7-7C8C-6D2F-60D7-A770214BB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00" y="4798416"/>
            <a:ext cx="459221" cy="45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4" name="Picture 2" descr="External Link Icon Png #320586 - Free Icons Library">
            <a:extLst>
              <a:ext uri="{FF2B5EF4-FFF2-40B4-BE49-F238E27FC236}">
                <a16:creationId xmlns:a16="http://schemas.microsoft.com/office/drawing/2014/main" id="{BB06BC38-ABA0-A93A-19C8-CBAFAD85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00" y="2652369"/>
            <a:ext cx="459221" cy="45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2" name="Gruppieren 253">
            <a:extLst>
              <a:ext uri="{FF2B5EF4-FFF2-40B4-BE49-F238E27FC236}">
                <a16:creationId xmlns:a16="http://schemas.microsoft.com/office/drawing/2014/main" id="{A6370DFC-FF4A-F28F-AB30-1D5EBF6F6AFB}"/>
              </a:ext>
            </a:extLst>
          </p:cNvPr>
          <p:cNvGrpSpPr/>
          <p:nvPr/>
        </p:nvGrpSpPr>
        <p:grpSpPr>
          <a:xfrm>
            <a:off x="7966272" y="1950055"/>
            <a:ext cx="224648" cy="224648"/>
            <a:chOff x="9787094" y="3428364"/>
            <a:chExt cx="436765" cy="436765"/>
          </a:xfrm>
        </p:grpSpPr>
        <p:sp>
          <p:nvSpPr>
            <p:cNvPr id="1133" name="Oval 51">
              <a:extLst>
                <a:ext uri="{FF2B5EF4-FFF2-40B4-BE49-F238E27FC236}">
                  <a16:creationId xmlns:a16="http://schemas.microsoft.com/office/drawing/2014/main" id="{6C6A7274-A36A-A942-48ED-9038223D6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34" name="Grafik 252" descr="Daumen-hoch-Zeichen">
              <a:extLst>
                <a:ext uri="{FF2B5EF4-FFF2-40B4-BE49-F238E27FC236}">
                  <a16:creationId xmlns:a16="http://schemas.microsoft.com/office/drawing/2014/main" id="{3DF7C23E-FCAF-B5DC-B5F4-30A65F0AA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41" name="Gruppieren 253">
            <a:extLst>
              <a:ext uri="{FF2B5EF4-FFF2-40B4-BE49-F238E27FC236}">
                <a16:creationId xmlns:a16="http://schemas.microsoft.com/office/drawing/2014/main" id="{2047DFEA-373E-FEEB-3E73-6C34C72B36A8}"/>
              </a:ext>
            </a:extLst>
          </p:cNvPr>
          <p:cNvGrpSpPr/>
          <p:nvPr/>
        </p:nvGrpSpPr>
        <p:grpSpPr>
          <a:xfrm>
            <a:off x="7966272" y="2661529"/>
            <a:ext cx="224648" cy="224648"/>
            <a:chOff x="9787094" y="3428364"/>
            <a:chExt cx="436765" cy="436765"/>
          </a:xfrm>
        </p:grpSpPr>
        <p:sp>
          <p:nvSpPr>
            <p:cNvPr id="1142" name="Oval 51">
              <a:extLst>
                <a:ext uri="{FF2B5EF4-FFF2-40B4-BE49-F238E27FC236}">
                  <a16:creationId xmlns:a16="http://schemas.microsoft.com/office/drawing/2014/main" id="{3BF5EE4B-97EE-6515-04EE-179D39B3B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43" name="Grafik 252" descr="Daumen-hoch-Zeichen">
              <a:extLst>
                <a:ext uri="{FF2B5EF4-FFF2-40B4-BE49-F238E27FC236}">
                  <a16:creationId xmlns:a16="http://schemas.microsoft.com/office/drawing/2014/main" id="{CAE746EF-878F-EC8E-B834-AFFEFB770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44" name="Gruppieren 253">
            <a:extLst>
              <a:ext uri="{FF2B5EF4-FFF2-40B4-BE49-F238E27FC236}">
                <a16:creationId xmlns:a16="http://schemas.microsoft.com/office/drawing/2014/main" id="{5385BCB6-73E3-DBDD-5A5E-1917A072CEBF}"/>
              </a:ext>
            </a:extLst>
          </p:cNvPr>
          <p:cNvGrpSpPr/>
          <p:nvPr/>
        </p:nvGrpSpPr>
        <p:grpSpPr>
          <a:xfrm>
            <a:off x="7966272" y="2898687"/>
            <a:ext cx="224648" cy="224648"/>
            <a:chOff x="9787094" y="3428364"/>
            <a:chExt cx="436765" cy="436765"/>
          </a:xfrm>
        </p:grpSpPr>
        <p:sp>
          <p:nvSpPr>
            <p:cNvPr id="1145" name="Oval 51">
              <a:extLst>
                <a:ext uri="{FF2B5EF4-FFF2-40B4-BE49-F238E27FC236}">
                  <a16:creationId xmlns:a16="http://schemas.microsoft.com/office/drawing/2014/main" id="{CB31A23C-F3D8-8A48-3B71-BDE8737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46" name="Grafik 252" descr="Daumen-hoch-Zeichen">
              <a:extLst>
                <a:ext uri="{FF2B5EF4-FFF2-40B4-BE49-F238E27FC236}">
                  <a16:creationId xmlns:a16="http://schemas.microsoft.com/office/drawing/2014/main" id="{FF8507DA-3BE2-98B4-2700-23032D23D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50" name="Gruppieren 253">
            <a:extLst>
              <a:ext uri="{FF2B5EF4-FFF2-40B4-BE49-F238E27FC236}">
                <a16:creationId xmlns:a16="http://schemas.microsoft.com/office/drawing/2014/main" id="{6BF02B54-1915-A962-D2DD-223FE251C420}"/>
              </a:ext>
            </a:extLst>
          </p:cNvPr>
          <p:cNvGrpSpPr/>
          <p:nvPr/>
        </p:nvGrpSpPr>
        <p:grpSpPr>
          <a:xfrm>
            <a:off x="7966272" y="3610161"/>
            <a:ext cx="224648" cy="224648"/>
            <a:chOff x="9787094" y="3428364"/>
            <a:chExt cx="436765" cy="436765"/>
          </a:xfrm>
        </p:grpSpPr>
        <p:sp>
          <p:nvSpPr>
            <p:cNvPr id="1151" name="Oval 51">
              <a:extLst>
                <a:ext uri="{FF2B5EF4-FFF2-40B4-BE49-F238E27FC236}">
                  <a16:creationId xmlns:a16="http://schemas.microsoft.com/office/drawing/2014/main" id="{DC1F1769-6AA9-F705-165B-7E80F11C8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52" name="Grafik 252" descr="Daumen-hoch-Zeichen">
              <a:extLst>
                <a:ext uri="{FF2B5EF4-FFF2-40B4-BE49-F238E27FC236}">
                  <a16:creationId xmlns:a16="http://schemas.microsoft.com/office/drawing/2014/main" id="{B1B39ACD-9CD5-8D19-DED0-C22957974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62" name="Gruppieren 253">
            <a:extLst>
              <a:ext uri="{FF2B5EF4-FFF2-40B4-BE49-F238E27FC236}">
                <a16:creationId xmlns:a16="http://schemas.microsoft.com/office/drawing/2014/main" id="{B0390987-8FCF-3B23-7BF1-F6DA93E3E0A9}"/>
              </a:ext>
            </a:extLst>
          </p:cNvPr>
          <p:cNvGrpSpPr/>
          <p:nvPr/>
        </p:nvGrpSpPr>
        <p:grpSpPr>
          <a:xfrm>
            <a:off x="7966272" y="4795951"/>
            <a:ext cx="224648" cy="224648"/>
            <a:chOff x="9787094" y="3428364"/>
            <a:chExt cx="436765" cy="436765"/>
          </a:xfrm>
        </p:grpSpPr>
        <p:sp>
          <p:nvSpPr>
            <p:cNvPr id="1163" name="Oval 51">
              <a:extLst>
                <a:ext uri="{FF2B5EF4-FFF2-40B4-BE49-F238E27FC236}">
                  <a16:creationId xmlns:a16="http://schemas.microsoft.com/office/drawing/2014/main" id="{A237A8BF-5BC7-EBDC-8E50-F6C3FC13D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64" name="Grafik 252" descr="Daumen-hoch-Zeichen">
              <a:extLst>
                <a:ext uri="{FF2B5EF4-FFF2-40B4-BE49-F238E27FC236}">
                  <a16:creationId xmlns:a16="http://schemas.microsoft.com/office/drawing/2014/main" id="{BC6A3675-FD7F-2C0F-F89D-68941CC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68" name="Gruppieren 253">
            <a:extLst>
              <a:ext uri="{FF2B5EF4-FFF2-40B4-BE49-F238E27FC236}">
                <a16:creationId xmlns:a16="http://schemas.microsoft.com/office/drawing/2014/main" id="{BB5468F9-BEA3-833E-CB2B-C79A2F9C7045}"/>
              </a:ext>
            </a:extLst>
          </p:cNvPr>
          <p:cNvGrpSpPr/>
          <p:nvPr/>
        </p:nvGrpSpPr>
        <p:grpSpPr>
          <a:xfrm>
            <a:off x="7966272" y="4558793"/>
            <a:ext cx="224648" cy="224648"/>
            <a:chOff x="9787094" y="3428364"/>
            <a:chExt cx="436765" cy="436765"/>
          </a:xfrm>
        </p:grpSpPr>
        <p:sp>
          <p:nvSpPr>
            <p:cNvPr id="1169" name="Oval 51">
              <a:extLst>
                <a:ext uri="{FF2B5EF4-FFF2-40B4-BE49-F238E27FC236}">
                  <a16:creationId xmlns:a16="http://schemas.microsoft.com/office/drawing/2014/main" id="{9210A734-1E5C-0EDA-5F59-49254464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70" name="Grafik 252" descr="Daumen-hoch-Zeichen">
              <a:extLst>
                <a:ext uri="{FF2B5EF4-FFF2-40B4-BE49-F238E27FC236}">
                  <a16:creationId xmlns:a16="http://schemas.microsoft.com/office/drawing/2014/main" id="{87E7A70B-7EFA-119D-947D-44CEE97FE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71" name="Gruppieren 253">
            <a:extLst>
              <a:ext uri="{FF2B5EF4-FFF2-40B4-BE49-F238E27FC236}">
                <a16:creationId xmlns:a16="http://schemas.microsoft.com/office/drawing/2014/main" id="{AE2F3E37-DFAE-02B4-EB4A-A1CC988B08AF}"/>
              </a:ext>
            </a:extLst>
          </p:cNvPr>
          <p:cNvGrpSpPr/>
          <p:nvPr/>
        </p:nvGrpSpPr>
        <p:grpSpPr>
          <a:xfrm>
            <a:off x="7966272" y="4084477"/>
            <a:ext cx="224648" cy="224648"/>
            <a:chOff x="9787094" y="3428364"/>
            <a:chExt cx="436765" cy="436765"/>
          </a:xfrm>
        </p:grpSpPr>
        <p:sp>
          <p:nvSpPr>
            <p:cNvPr id="1172" name="Oval 51">
              <a:extLst>
                <a:ext uri="{FF2B5EF4-FFF2-40B4-BE49-F238E27FC236}">
                  <a16:creationId xmlns:a16="http://schemas.microsoft.com/office/drawing/2014/main" id="{5174A4CD-7BF7-5976-055E-078E444BD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73" name="Grafik 252" descr="Daumen-hoch-Zeichen">
              <a:extLst>
                <a:ext uri="{FF2B5EF4-FFF2-40B4-BE49-F238E27FC236}">
                  <a16:creationId xmlns:a16="http://schemas.microsoft.com/office/drawing/2014/main" id="{76C69588-8432-6238-F244-DE9B4BBA7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74" name="Gruppieren 253">
            <a:extLst>
              <a:ext uri="{FF2B5EF4-FFF2-40B4-BE49-F238E27FC236}">
                <a16:creationId xmlns:a16="http://schemas.microsoft.com/office/drawing/2014/main" id="{3CC4A126-EA61-E97A-FF3E-E162C0CFF4EC}"/>
              </a:ext>
            </a:extLst>
          </p:cNvPr>
          <p:cNvGrpSpPr/>
          <p:nvPr/>
        </p:nvGrpSpPr>
        <p:grpSpPr>
          <a:xfrm>
            <a:off x="7966272" y="5744583"/>
            <a:ext cx="224648" cy="224648"/>
            <a:chOff x="9787094" y="3428364"/>
            <a:chExt cx="436765" cy="436765"/>
          </a:xfrm>
        </p:grpSpPr>
        <p:sp>
          <p:nvSpPr>
            <p:cNvPr id="1175" name="Oval 51">
              <a:extLst>
                <a:ext uri="{FF2B5EF4-FFF2-40B4-BE49-F238E27FC236}">
                  <a16:creationId xmlns:a16="http://schemas.microsoft.com/office/drawing/2014/main" id="{857A2E99-9F99-003C-DA95-961AD8B54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76" name="Grafik 252" descr="Daumen-hoch-Zeichen">
              <a:extLst>
                <a:ext uri="{FF2B5EF4-FFF2-40B4-BE49-F238E27FC236}">
                  <a16:creationId xmlns:a16="http://schemas.microsoft.com/office/drawing/2014/main" id="{0918EAC8-1DC5-0ECE-ADEE-B9FCEFC78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77" name="Gruppieren 253">
            <a:extLst>
              <a:ext uri="{FF2B5EF4-FFF2-40B4-BE49-F238E27FC236}">
                <a16:creationId xmlns:a16="http://schemas.microsoft.com/office/drawing/2014/main" id="{93EBD57B-E211-CBE3-5FCF-9E42D0B6449B}"/>
              </a:ext>
            </a:extLst>
          </p:cNvPr>
          <p:cNvGrpSpPr/>
          <p:nvPr/>
        </p:nvGrpSpPr>
        <p:grpSpPr>
          <a:xfrm>
            <a:off x="7966272" y="5507425"/>
            <a:ext cx="224648" cy="224648"/>
            <a:chOff x="9787094" y="3428364"/>
            <a:chExt cx="436765" cy="436765"/>
          </a:xfrm>
        </p:grpSpPr>
        <p:sp>
          <p:nvSpPr>
            <p:cNvPr id="1178" name="Oval 51">
              <a:extLst>
                <a:ext uri="{FF2B5EF4-FFF2-40B4-BE49-F238E27FC236}">
                  <a16:creationId xmlns:a16="http://schemas.microsoft.com/office/drawing/2014/main" id="{D83776BB-9542-913E-5A15-FFE4ABE4B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79" name="Grafik 252" descr="Daumen-hoch-Zeichen">
              <a:extLst>
                <a:ext uri="{FF2B5EF4-FFF2-40B4-BE49-F238E27FC236}">
                  <a16:creationId xmlns:a16="http://schemas.microsoft.com/office/drawing/2014/main" id="{709EE876-6A6F-8006-A06A-E4E256840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80" name="Gruppieren 253">
            <a:extLst>
              <a:ext uri="{FF2B5EF4-FFF2-40B4-BE49-F238E27FC236}">
                <a16:creationId xmlns:a16="http://schemas.microsoft.com/office/drawing/2014/main" id="{110B6502-540F-ACC1-60B5-EEF2058202E4}"/>
              </a:ext>
            </a:extLst>
          </p:cNvPr>
          <p:cNvGrpSpPr/>
          <p:nvPr/>
        </p:nvGrpSpPr>
        <p:grpSpPr>
          <a:xfrm>
            <a:off x="7966272" y="5270267"/>
            <a:ext cx="224648" cy="224648"/>
            <a:chOff x="9787094" y="3428364"/>
            <a:chExt cx="436765" cy="436765"/>
          </a:xfrm>
        </p:grpSpPr>
        <p:sp>
          <p:nvSpPr>
            <p:cNvPr id="1181" name="Oval 51">
              <a:extLst>
                <a:ext uri="{FF2B5EF4-FFF2-40B4-BE49-F238E27FC236}">
                  <a16:creationId xmlns:a16="http://schemas.microsoft.com/office/drawing/2014/main" id="{424BEFF8-B812-4AC5-7975-6E5CFADE5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82" name="Grafik 252" descr="Daumen-hoch-Zeichen">
              <a:extLst>
                <a:ext uri="{FF2B5EF4-FFF2-40B4-BE49-F238E27FC236}">
                  <a16:creationId xmlns:a16="http://schemas.microsoft.com/office/drawing/2014/main" id="{A23B7B3B-9B46-35CD-E314-D5B01BA0C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sp>
        <p:nvSpPr>
          <p:cNvPr id="1188" name="TextBox 1187">
            <a:extLst>
              <a:ext uri="{FF2B5EF4-FFF2-40B4-BE49-F238E27FC236}">
                <a16:creationId xmlns:a16="http://schemas.microsoft.com/office/drawing/2014/main" id="{BC4A82D4-4236-7598-A609-A669872E728F}"/>
              </a:ext>
            </a:extLst>
          </p:cNvPr>
          <p:cNvSpPr txBox="1"/>
          <p:nvPr/>
        </p:nvSpPr>
        <p:spPr>
          <a:xfrm>
            <a:off x="9289473" y="1279921"/>
            <a:ext cx="2213263" cy="41012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</a:rPr>
              <a:t>Key Take-Aways</a:t>
            </a:r>
          </a:p>
        </p:txBody>
      </p:sp>
      <p:cxnSp>
        <p:nvCxnSpPr>
          <p:cNvPr id="1190" name="Straight Connector 1189">
            <a:extLst>
              <a:ext uri="{FF2B5EF4-FFF2-40B4-BE49-F238E27FC236}">
                <a16:creationId xmlns:a16="http://schemas.microsoft.com/office/drawing/2014/main" id="{0ADB8FE9-874A-86DB-91D5-0EEACBD074E6}"/>
              </a:ext>
            </a:extLst>
          </p:cNvPr>
          <p:cNvCxnSpPr/>
          <p:nvPr/>
        </p:nvCxnSpPr>
        <p:spPr>
          <a:xfrm>
            <a:off x="9240709" y="1702154"/>
            <a:ext cx="2286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TextBox 1191">
            <a:extLst>
              <a:ext uri="{FF2B5EF4-FFF2-40B4-BE49-F238E27FC236}">
                <a16:creationId xmlns:a16="http://schemas.microsoft.com/office/drawing/2014/main" id="{13E720E7-5D10-E093-2742-D2FAC87C686E}"/>
              </a:ext>
            </a:extLst>
          </p:cNvPr>
          <p:cNvSpPr txBox="1"/>
          <p:nvPr/>
        </p:nvSpPr>
        <p:spPr>
          <a:xfrm>
            <a:off x="9240709" y="1822307"/>
            <a:ext cx="2285998" cy="41469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/>
              <a:t>All the </a:t>
            </a:r>
            <a:r>
              <a:rPr lang="en-US" sz="1600" b="1"/>
              <a:t>data was easily accessible </a:t>
            </a:r>
            <a:r>
              <a:rPr lang="en-US" sz="1600"/>
              <a:t>and available to the public without any restrictions</a:t>
            </a:r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1600"/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/>
              <a:t>Of a few features, we </a:t>
            </a:r>
            <a:r>
              <a:rPr lang="en-US" sz="1600" b="1"/>
              <a:t>incorporated lag features</a:t>
            </a:r>
            <a:r>
              <a:rPr lang="en-US" sz="1600"/>
              <a:t> to account for historic changes and patterns</a:t>
            </a:r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1600"/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/>
              <a:t>Several </a:t>
            </a:r>
            <a:r>
              <a:rPr lang="en-US" sz="1600" b="1"/>
              <a:t>external features </a:t>
            </a:r>
            <a:r>
              <a:rPr lang="en-US" sz="1600"/>
              <a:t>were highly important to our model performance (</a:t>
            </a:r>
            <a:r>
              <a:rPr lang="en-US" sz="1600" b="1"/>
              <a:t>GSCPI and USIR</a:t>
            </a:r>
            <a:r>
              <a:rPr lang="en-US" sz="1600"/>
              <a:t>)</a:t>
            </a:r>
            <a:endParaRPr lang="en-US" sz="1600">
              <a:highlight>
                <a:srgbClr val="FFFF00"/>
              </a:highlight>
            </a:endParaRPr>
          </a:p>
        </p:txBody>
      </p:sp>
      <p:grpSp>
        <p:nvGrpSpPr>
          <p:cNvPr id="6" name="flowarrow16x9">
            <a:extLst>
              <a:ext uri="{FF2B5EF4-FFF2-40B4-BE49-F238E27FC236}">
                <a16:creationId xmlns:a16="http://schemas.microsoft.com/office/drawing/2014/main" id="{FA122F22-6916-86A7-2EBC-3D135D56DA3D}"/>
              </a:ext>
            </a:extLst>
          </p:cNvPr>
          <p:cNvGrpSpPr/>
          <p:nvPr/>
        </p:nvGrpSpPr>
        <p:grpSpPr bwMode="gray">
          <a:xfrm>
            <a:off x="8805445" y="1432331"/>
            <a:ext cx="306910" cy="4451985"/>
            <a:chOff x="5942545" y="1857375"/>
            <a:chExt cx="306910" cy="445198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A029949-D633-5AFC-1D48-30D84BEBD3C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6096000" y="1857375"/>
              <a:ext cx="0" cy="4451985"/>
            </a:xfrm>
            <a:prstGeom prst="line">
              <a:avLst/>
            </a:prstGeom>
            <a:noFill/>
            <a:ln w="9525" cap="rnd" cmpd="sng" algn="ctr">
              <a:solidFill>
                <a:srgbClr val="75737D"/>
              </a:solidFill>
              <a:prstDash val="solid"/>
              <a:round/>
            </a:ln>
            <a:effectLst/>
          </p:spPr>
        </p:cxn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04DC888E-060A-7E1D-6B0C-89E1F250FB72}"/>
                </a:ext>
              </a:extLst>
            </p:cNvPr>
            <p:cNvGrpSpPr/>
            <p:nvPr/>
          </p:nvGrpSpPr>
          <p:grpSpPr bwMode="gray">
            <a:xfrm>
              <a:off x="5942545" y="3929912"/>
              <a:ext cx="306910" cy="306910"/>
              <a:chOff x="6313199" y="4229315"/>
              <a:chExt cx="306910" cy="306910"/>
            </a:xfrm>
          </p:grpSpPr>
          <p:sp>
            <p:nvSpPr>
              <p:cNvPr id="1193" name="Oval 50">
                <a:extLst>
                  <a:ext uri="{FF2B5EF4-FFF2-40B4-BE49-F238E27FC236}">
                    <a16:creationId xmlns:a16="http://schemas.microsoft.com/office/drawing/2014/main" id="{FDD32FCF-8C3A-26F8-2192-EE96E4C37ED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313199" y="4229315"/>
                <a:ext cx="306910" cy="30691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94" name="Group 1193">
                <a:extLst>
                  <a:ext uri="{FF2B5EF4-FFF2-40B4-BE49-F238E27FC236}">
                    <a16:creationId xmlns:a16="http://schemas.microsoft.com/office/drawing/2014/main" id="{10417407-B613-7660-ADEE-D15AEAF9B02F}"/>
                  </a:ext>
                </a:extLst>
              </p:cNvPr>
              <p:cNvGrpSpPr/>
              <p:nvPr/>
            </p:nvGrpSpPr>
            <p:grpSpPr bwMode="gray">
              <a:xfrm>
                <a:off x="6399804" y="4314508"/>
                <a:ext cx="140052" cy="136525"/>
                <a:chOff x="6405478" y="4314507"/>
                <a:chExt cx="140052" cy="136525"/>
              </a:xfrm>
            </p:grpSpPr>
            <p:sp>
              <p:nvSpPr>
                <p:cNvPr id="1195" name="Arrow: Chevron 373">
                  <a:extLst>
                    <a:ext uri="{FF2B5EF4-FFF2-40B4-BE49-F238E27FC236}">
                      <a16:creationId xmlns:a16="http://schemas.microsoft.com/office/drawing/2014/main" id="{7A7CFBE9-B7D4-6CD1-1C5B-0850429A4392}"/>
                    </a:ext>
                  </a:extLst>
                </p:cNvPr>
                <p:cNvSpPr/>
                <p:nvPr/>
              </p:nvSpPr>
              <p:spPr bwMode="gray">
                <a:xfrm>
                  <a:off x="6405478" y="4314507"/>
                  <a:ext cx="74784" cy="136525"/>
                </a:xfrm>
                <a:prstGeom prst="chevron">
                  <a:avLst>
                    <a:gd name="adj" fmla="val 71053"/>
                  </a:avLst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96" name="Arrow: Chevron 374">
                  <a:extLst>
                    <a:ext uri="{FF2B5EF4-FFF2-40B4-BE49-F238E27FC236}">
                      <a16:creationId xmlns:a16="http://schemas.microsoft.com/office/drawing/2014/main" id="{43D9DC65-336C-32E3-60F2-0720CB7F53CD}"/>
                    </a:ext>
                  </a:extLst>
                </p:cNvPr>
                <p:cNvSpPr/>
                <p:nvPr/>
              </p:nvSpPr>
              <p:spPr bwMode="gray">
                <a:xfrm>
                  <a:off x="6470746" y="4314507"/>
                  <a:ext cx="74784" cy="136525"/>
                </a:xfrm>
                <a:prstGeom prst="chevron">
                  <a:avLst>
                    <a:gd name="adj" fmla="val 71053"/>
                  </a:avLst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" name="Gruppieren 257">
            <a:extLst>
              <a:ext uri="{FF2B5EF4-FFF2-40B4-BE49-F238E27FC236}">
                <a16:creationId xmlns:a16="http://schemas.microsoft.com/office/drawing/2014/main" id="{EFDA6CA4-4A39-5C69-6267-E0EA5787AA50}"/>
              </a:ext>
            </a:extLst>
          </p:cNvPr>
          <p:cNvGrpSpPr/>
          <p:nvPr/>
        </p:nvGrpSpPr>
        <p:grpSpPr>
          <a:xfrm>
            <a:off x="7966272" y="3135845"/>
            <a:ext cx="224648" cy="224648"/>
            <a:chOff x="10357465" y="3428364"/>
            <a:chExt cx="436765" cy="436765"/>
          </a:xfrm>
        </p:grpSpPr>
        <p:sp>
          <p:nvSpPr>
            <p:cNvPr id="11" name="Oval 51">
              <a:extLst>
                <a:ext uri="{FF2B5EF4-FFF2-40B4-BE49-F238E27FC236}">
                  <a16:creationId xmlns:a16="http://schemas.microsoft.com/office/drawing/2014/main" id="{D99C9E9B-DC9A-DC0B-A48A-B2539E8B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465" y="3428364"/>
              <a:ext cx="436765" cy="436765"/>
            </a:xfrm>
            <a:prstGeom prst="ellipse">
              <a:avLst/>
            </a:prstGeom>
            <a:solidFill>
              <a:srgbClr val="F04C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2" name="Grafik 256" descr="Daumen-hoch-Zeichen">
              <a:extLst>
                <a:ext uri="{FF2B5EF4-FFF2-40B4-BE49-F238E27FC236}">
                  <a16:creationId xmlns:a16="http://schemas.microsoft.com/office/drawing/2014/main" id="{A1D7D712-1CEF-FA86-9D95-F4941D390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 rot="10800000">
              <a:off x="10408522" y="3474756"/>
              <a:ext cx="341444" cy="341444"/>
            </a:xfrm>
            <a:prstGeom prst="rect">
              <a:avLst/>
            </a:prstGeom>
          </p:spPr>
        </p:pic>
      </p:grpSp>
      <p:grpSp>
        <p:nvGrpSpPr>
          <p:cNvPr id="13" name="Gruppieren 253">
            <a:extLst>
              <a:ext uri="{FF2B5EF4-FFF2-40B4-BE49-F238E27FC236}">
                <a16:creationId xmlns:a16="http://schemas.microsoft.com/office/drawing/2014/main" id="{EA197FCA-AF4F-7F4D-275E-EA5B9A7CC1DB}"/>
              </a:ext>
            </a:extLst>
          </p:cNvPr>
          <p:cNvGrpSpPr/>
          <p:nvPr/>
        </p:nvGrpSpPr>
        <p:grpSpPr>
          <a:xfrm>
            <a:off x="7966272" y="2424371"/>
            <a:ext cx="224648" cy="224648"/>
            <a:chOff x="9787094" y="3428364"/>
            <a:chExt cx="436765" cy="436765"/>
          </a:xfrm>
        </p:grpSpPr>
        <p:sp>
          <p:nvSpPr>
            <p:cNvPr id="14" name="Oval 51">
              <a:extLst>
                <a:ext uri="{FF2B5EF4-FFF2-40B4-BE49-F238E27FC236}">
                  <a16:creationId xmlns:a16="http://schemas.microsoft.com/office/drawing/2014/main" id="{48AC26D7-B307-B26D-AB04-2A1E9E921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5" name="Grafik 252" descr="Daumen-hoch-Zeichen">
              <a:extLst>
                <a:ext uri="{FF2B5EF4-FFF2-40B4-BE49-F238E27FC236}">
                  <a16:creationId xmlns:a16="http://schemas.microsoft.com/office/drawing/2014/main" id="{6CB62DC0-0F75-FF97-B41B-71B92FBD3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6" name="Gruppieren 253">
            <a:extLst>
              <a:ext uri="{FF2B5EF4-FFF2-40B4-BE49-F238E27FC236}">
                <a16:creationId xmlns:a16="http://schemas.microsoft.com/office/drawing/2014/main" id="{7F8A9EB3-D36B-0A55-00EA-29AD9C1ABDF0}"/>
              </a:ext>
            </a:extLst>
          </p:cNvPr>
          <p:cNvGrpSpPr/>
          <p:nvPr/>
        </p:nvGrpSpPr>
        <p:grpSpPr>
          <a:xfrm>
            <a:off x="7966272" y="2187213"/>
            <a:ext cx="224648" cy="224648"/>
            <a:chOff x="9787094" y="3428364"/>
            <a:chExt cx="436765" cy="436765"/>
          </a:xfrm>
        </p:grpSpPr>
        <p:sp>
          <p:nvSpPr>
            <p:cNvPr id="17" name="Oval 51">
              <a:extLst>
                <a:ext uri="{FF2B5EF4-FFF2-40B4-BE49-F238E27FC236}">
                  <a16:creationId xmlns:a16="http://schemas.microsoft.com/office/drawing/2014/main" id="{0664B9F4-ACD3-9BBF-FFC4-13B994E8F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8" name="Grafik 252" descr="Daumen-hoch-Zeichen">
              <a:extLst>
                <a:ext uri="{FF2B5EF4-FFF2-40B4-BE49-F238E27FC236}">
                  <a16:creationId xmlns:a16="http://schemas.microsoft.com/office/drawing/2014/main" id="{4832512E-39F4-C9B9-3628-1E9B87DC1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9" name="Gruppieren 253">
            <a:extLst>
              <a:ext uri="{FF2B5EF4-FFF2-40B4-BE49-F238E27FC236}">
                <a16:creationId xmlns:a16="http://schemas.microsoft.com/office/drawing/2014/main" id="{8F2F06F1-045C-280F-657C-216C5C3E8261}"/>
              </a:ext>
            </a:extLst>
          </p:cNvPr>
          <p:cNvGrpSpPr/>
          <p:nvPr/>
        </p:nvGrpSpPr>
        <p:grpSpPr>
          <a:xfrm>
            <a:off x="7966272" y="3847319"/>
            <a:ext cx="224648" cy="224648"/>
            <a:chOff x="9787094" y="3428364"/>
            <a:chExt cx="436765" cy="436765"/>
          </a:xfrm>
        </p:grpSpPr>
        <p:sp>
          <p:nvSpPr>
            <p:cNvPr id="20" name="Oval 51">
              <a:extLst>
                <a:ext uri="{FF2B5EF4-FFF2-40B4-BE49-F238E27FC236}">
                  <a16:creationId xmlns:a16="http://schemas.microsoft.com/office/drawing/2014/main" id="{D4D8299F-078E-4EC5-72DF-1F0B4D029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21" name="Grafik 252" descr="Daumen-hoch-Zeichen">
              <a:extLst>
                <a:ext uri="{FF2B5EF4-FFF2-40B4-BE49-F238E27FC236}">
                  <a16:creationId xmlns:a16="http://schemas.microsoft.com/office/drawing/2014/main" id="{4EFD8910-0B03-E592-22AB-497C11BE6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4" name="Gruppieren 257">
            <a:extLst>
              <a:ext uri="{FF2B5EF4-FFF2-40B4-BE49-F238E27FC236}">
                <a16:creationId xmlns:a16="http://schemas.microsoft.com/office/drawing/2014/main" id="{F1EFEADF-95F5-AA00-D624-1E0F4EEBB82C}"/>
              </a:ext>
            </a:extLst>
          </p:cNvPr>
          <p:cNvGrpSpPr/>
          <p:nvPr/>
        </p:nvGrpSpPr>
        <p:grpSpPr>
          <a:xfrm>
            <a:off x="7966272" y="4321635"/>
            <a:ext cx="224648" cy="224648"/>
            <a:chOff x="10357465" y="3428364"/>
            <a:chExt cx="436765" cy="436765"/>
          </a:xfrm>
        </p:grpSpPr>
        <p:sp>
          <p:nvSpPr>
            <p:cNvPr id="8" name="Oval 51">
              <a:extLst>
                <a:ext uri="{FF2B5EF4-FFF2-40B4-BE49-F238E27FC236}">
                  <a16:creationId xmlns:a16="http://schemas.microsoft.com/office/drawing/2014/main" id="{B7F01C03-9CF4-DF5A-82C2-7228C37A7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465" y="3428364"/>
              <a:ext cx="436765" cy="436765"/>
            </a:xfrm>
            <a:prstGeom prst="ellipse">
              <a:avLst/>
            </a:prstGeom>
            <a:solidFill>
              <a:srgbClr val="F04C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22" name="Grafik 256" descr="Daumen-hoch-Zeichen">
              <a:extLst>
                <a:ext uri="{FF2B5EF4-FFF2-40B4-BE49-F238E27FC236}">
                  <a16:creationId xmlns:a16="http://schemas.microsoft.com/office/drawing/2014/main" id="{127F2DB8-F0B6-1062-AC4D-7570A13C6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 rot="10800000">
              <a:off x="10408522" y="3474756"/>
              <a:ext cx="341444" cy="341444"/>
            </a:xfrm>
            <a:prstGeom prst="rect">
              <a:avLst/>
            </a:prstGeom>
          </p:spPr>
        </p:pic>
      </p:grpSp>
      <p:grpSp>
        <p:nvGrpSpPr>
          <p:cNvPr id="23" name="Gruppieren 257">
            <a:extLst>
              <a:ext uri="{FF2B5EF4-FFF2-40B4-BE49-F238E27FC236}">
                <a16:creationId xmlns:a16="http://schemas.microsoft.com/office/drawing/2014/main" id="{8C61C33D-EE8C-0147-2413-B9B6057D2AEC}"/>
              </a:ext>
            </a:extLst>
          </p:cNvPr>
          <p:cNvGrpSpPr/>
          <p:nvPr/>
        </p:nvGrpSpPr>
        <p:grpSpPr>
          <a:xfrm>
            <a:off x="7966272" y="5033109"/>
            <a:ext cx="224648" cy="224648"/>
            <a:chOff x="10357465" y="3428364"/>
            <a:chExt cx="436765" cy="436765"/>
          </a:xfrm>
        </p:grpSpPr>
        <p:sp>
          <p:nvSpPr>
            <p:cNvPr id="24" name="Oval 51">
              <a:extLst>
                <a:ext uri="{FF2B5EF4-FFF2-40B4-BE49-F238E27FC236}">
                  <a16:creationId xmlns:a16="http://schemas.microsoft.com/office/drawing/2014/main" id="{D8878CD2-7DC3-1B7B-3DC3-5C2103C4C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465" y="3428364"/>
              <a:ext cx="436765" cy="436765"/>
            </a:xfrm>
            <a:prstGeom prst="ellipse">
              <a:avLst/>
            </a:prstGeom>
            <a:solidFill>
              <a:srgbClr val="F04C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25" name="Grafik 256" descr="Daumen-hoch-Zeichen">
              <a:extLst>
                <a:ext uri="{FF2B5EF4-FFF2-40B4-BE49-F238E27FC236}">
                  <a16:creationId xmlns:a16="http://schemas.microsoft.com/office/drawing/2014/main" id="{A844FF9A-3511-7763-69A9-F4448E371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 rot="10800000">
              <a:off x="10408522" y="3474756"/>
              <a:ext cx="341444" cy="341444"/>
            </a:xfrm>
            <a:prstGeom prst="rect">
              <a:avLst/>
            </a:prstGeom>
          </p:spPr>
        </p:pic>
      </p:grpSp>
      <p:grpSp>
        <p:nvGrpSpPr>
          <p:cNvPr id="26" name="Gruppieren 257">
            <a:extLst>
              <a:ext uri="{FF2B5EF4-FFF2-40B4-BE49-F238E27FC236}">
                <a16:creationId xmlns:a16="http://schemas.microsoft.com/office/drawing/2014/main" id="{C65AC4DE-610A-B397-EC9F-E8AE5DE29B5D}"/>
              </a:ext>
            </a:extLst>
          </p:cNvPr>
          <p:cNvGrpSpPr/>
          <p:nvPr/>
        </p:nvGrpSpPr>
        <p:grpSpPr>
          <a:xfrm>
            <a:off x="7966272" y="3373003"/>
            <a:ext cx="224648" cy="224648"/>
            <a:chOff x="10357465" y="3428364"/>
            <a:chExt cx="436765" cy="436765"/>
          </a:xfrm>
        </p:grpSpPr>
        <p:sp>
          <p:nvSpPr>
            <p:cNvPr id="27" name="Oval 51">
              <a:extLst>
                <a:ext uri="{FF2B5EF4-FFF2-40B4-BE49-F238E27FC236}">
                  <a16:creationId xmlns:a16="http://schemas.microsoft.com/office/drawing/2014/main" id="{4DD8660C-64FD-977A-66F8-BF7E81EC3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465" y="3428364"/>
              <a:ext cx="436765" cy="436765"/>
            </a:xfrm>
            <a:prstGeom prst="ellipse">
              <a:avLst/>
            </a:prstGeom>
            <a:solidFill>
              <a:srgbClr val="F04C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28" name="Grafik 256" descr="Daumen-hoch-Zeichen">
              <a:extLst>
                <a:ext uri="{FF2B5EF4-FFF2-40B4-BE49-F238E27FC236}">
                  <a16:creationId xmlns:a16="http://schemas.microsoft.com/office/drawing/2014/main" id="{6FCFDD9F-B8F8-82DF-71EC-399ED2C4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 rot="10800000">
              <a:off x="10408522" y="3474756"/>
              <a:ext cx="341444" cy="341444"/>
            </a:xfrm>
            <a:prstGeom prst="rect">
              <a:avLst/>
            </a:prstGeom>
          </p:spPr>
        </p:pic>
      </p:grpSp>
      <p:sp>
        <p:nvSpPr>
          <p:cNvPr id="29" name="Freeform 12">
            <a:extLst>
              <a:ext uri="{FF2B5EF4-FFF2-40B4-BE49-F238E27FC236}">
                <a16:creationId xmlns:a16="http://schemas.microsoft.com/office/drawing/2014/main" id="{4A2C6DE2-8668-CDA7-CAA9-C7CF8798312D}"/>
              </a:ext>
            </a:extLst>
          </p:cNvPr>
          <p:cNvSpPr>
            <a:spLocks noChangeAspect="1"/>
          </p:cNvSpPr>
          <p:nvPr>
            <p:custDataLst>
              <p:tags r:id="rId37"/>
            </p:custDataLst>
          </p:nvPr>
        </p:nvSpPr>
        <p:spPr bwMode="auto">
          <a:xfrm>
            <a:off x="4040277" y="3115976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40F0057-FAED-8BEA-1256-9402C23BDF59}"/>
              </a:ext>
            </a:extLst>
          </p:cNvPr>
          <p:cNvSpPr/>
          <p:nvPr/>
        </p:nvSpPr>
        <p:spPr>
          <a:xfrm>
            <a:off x="6681216" y="1726959"/>
            <a:ext cx="231648" cy="2310042"/>
          </a:xfrm>
          <a:prstGeom prst="rightBrace">
            <a:avLst>
              <a:gd name="adj1" fmla="val 34455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36929C4F-C4BC-E2F6-1BE3-3EAEA335FDCB}"/>
              </a:ext>
            </a:extLst>
          </p:cNvPr>
          <p:cNvSpPr/>
          <p:nvPr/>
        </p:nvSpPr>
        <p:spPr>
          <a:xfrm>
            <a:off x="6685304" y="4112481"/>
            <a:ext cx="231648" cy="1821784"/>
          </a:xfrm>
          <a:prstGeom prst="rightBrace">
            <a:avLst>
              <a:gd name="adj1" fmla="val 34455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F434E7-74BA-087F-1BD5-FE832AA1E5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35882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F434E7-74BA-087F-1BD5-FE832AA1E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Rigorous methods were used to create a strong performing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F7694-9F2E-418D-9BB3-EE5CEB834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C60DD031-6773-6BC6-A2CE-C8D20EF4EB1E}"/>
              </a:ext>
            </a:extLst>
          </p:cNvPr>
          <p:cNvSpPr/>
          <p:nvPr/>
        </p:nvSpPr>
        <p:spPr bwMode="gray">
          <a:xfrm>
            <a:off x="549289" y="1368426"/>
            <a:ext cx="3321984" cy="4459990"/>
          </a:xfrm>
          <a:custGeom>
            <a:avLst/>
            <a:gdLst>
              <a:gd name="connsiteX0" fmla="*/ 2243318 w 2476881"/>
              <a:gd name="connsiteY0" fmla="*/ 3013605 h 3013614"/>
              <a:gd name="connsiteX1" fmla="*/ 233543 w 2476881"/>
              <a:gd name="connsiteY1" fmla="*/ 3013605 h 3013614"/>
              <a:gd name="connsiteX2" fmla="*/ -10 w 2476881"/>
              <a:gd name="connsiteY2" fmla="*/ 2780052 h 3013614"/>
              <a:gd name="connsiteX3" fmla="*/ -10 w 2476881"/>
              <a:gd name="connsiteY3" fmla="*/ 233543 h 3013614"/>
              <a:gd name="connsiteX4" fmla="*/ 233638 w 2476881"/>
              <a:gd name="connsiteY4" fmla="*/ -10 h 3013614"/>
              <a:gd name="connsiteX5" fmla="*/ 2243414 w 2476881"/>
              <a:gd name="connsiteY5" fmla="*/ -10 h 3013614"/>
              <a:gd name="connsiteX6" fmla="*/ 2476871 w 2476881"/>
              <a:gd name="connsiteY6" fmla="*/ 233543 h 3013614"/>
              <a:gd name="connsiteX7" fmla="*/ 2476871 w 2476881"/>
              <a:gd name="connsiteY7" fmla="*/ 2780052 h 3013614"/>
              <a:gd name="connsiteX8" fmla="*/ 2243318 w 2476881"/>
              <a:gd name="connsiteY8" fmla="*/ 3013605 h 3013614"/>
              <a:gd name="connsiteX9" fmla="*/ 233543 w 2476881"/>
              <a:gd name="connsiteY9" fmla="*/ 42757 h 3013614"/>
              <a:gd name="connsiteX10" fmla="*/ 43043 w 2476881"/>
              <a:gd name="connsiteY10" fmla="*/ 233257 h 3013614"/>
              <a:gd name="connsiteX11" fmla="*/ 43043 w 2476881"/>
              <a:gd name="connsiteY11" fmla="*/ 2780052 h 3013614"/>
              <a:gd name="connsiteX12" fmla="*/ 233543 w 2476881"/>
              <a:gd name="connsiteY12" fmla="*/ 2970552 h 3013614"/>
              <a:gd name="connsiteX13" fmla="*/ 2243318 w 2476881"/>
              <a:gd name="connsiteY13" fmla="*/ 2970552 h 3013614"/>
              <a:gd name="connsiteX14" fmla="*/ 2433818 w 2476881"/>
              <a:gd name="connsiteY14" fmla="*/ 2780052 h 3013614"/>
              <a:gd name="connsiteX15" fmla="*/ 2433818 w 2476881"/>
              <a:gd name="connsiteY15" fmla="*/ 233543 h 3013614"/>
              <a:gd name="connsiteX16" fmla="*/ 2243318 w 2476881"/>
              <a:gd name="connsiteY16" fmla="*/ 43043 h 301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6881" h="3013614">
                <a:moveTo>
                  <a:pt x="2243318" y="3013605"/>
                </a:moveTo>
                <a:lnTo>
                  <a:pt x="233543" y="3013605"/>
                </a:lnTo>
                <a:cubicBezTo>
                  <a:pt x="104620" y="3013443"/>
                  <a:pt x="148" y="2908973"/>
                  <a:pt x="-10" y="2780052"/>
                </a:cubicBezTo>
                <a:lnTo>
                  <a:pt x="-10" y="233543"/>
                </a:lnTo>
                <a:cubicBezTo>
                  <a:pt x="148" y="104583"/>
                  <a:pt x="104679" y="95"/>
                  <a:pt x="233638" y="-10"/>
                </a:cubicBezTo>
                <a:lnTo>
                  <a:pt x="2243414" y="-10"/>
                </a:lnTo>
                <a:cubicBezTo>
                  <a:pt x="2372296" y="200"/>
                  <a:pt x="2476709" y="104658"/>
                  <a:pt x="2476871" y="233543"/>
                </a:cubicBezTo>
                <a:lnTo>
                  <a:pt x="2476871" y="2780052"/>
                </a:lnTo>
                <a:cubicBezTo>
                  <a:pt x="2476709" y="2908973"/>
                  <a:pt x="2372239" y="3013443"/>
                  <a:pt x="2243318" y="3013605"/>
                </a:cubicBezTo>
                <a:close/>
                <a:moveTo>
                  <a:pt x="233543" y="42757"/>
                </a:moveTo>
                <a:cubicBezTo>
                  <a:pt x="128441" y="43019"/>
                  <a:pt x="43305" y="128156"/>
                  <a:pt x="43043" y="233257"/>
                </a:cubicBezTo>
                <a:lnTo>
                  <a:pt x="43043" y="2780052"/>
                </a:lnTo>
                <a:cubicBezTo>
                  <a:pt x="43357" y="2885132"/>
                  <a:pt x="128463" y="2970238"/>
                  <a:pt x="233543" y="2970552"/>
                </a:cubicBezTo>
                <a:lnTo>
                  <a:pt x="2243318" y="2970552"/>
                </a:lnTo>
                <a:cubicBezTo>
                  <a:pt x="2348398" y="2970238"/>
                  <a:pt x="2433504" y="2885132"/>
                  <a:pt x="2433818" y="2780052"/>
                </a:cubicBezTo>
                <a:lnTo>
                  <a:pt x="2433818" y="233543"/>
                </a:lnTo>
                <a:cubicBezTo>
                  <a:pt x="2433552" y="128441"/>
                  <a:pt x="2348417" y="43305"/>
                  <a:pt x="2243318" y="4304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2AAE48-0073-AE7A-15F1-128D616F2DBB}"/>
              </a:ext>
            </a:extLst>
          </p:cNvPr>
          <p:cNvGrpSpPr/>
          <p:nvPr/>
        </p:nvGrpSpPr>
        <p:grpSpPr>
          <a:xfrm>
            <a:off x="955913" y="989540"/>
            <a:ext cx="2523425" cy="678090"/>
            <a:chOff x="955900" y="1857375"/>
            <a:chExt cx="2523425" cy="678090"/>
          </a:xfrm>
        </p:grpSpPr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3F015DC4-074F-BEEB-39FA-026C5E13C2D1}"/>
                </a:ext>
              </a:extLst>
            </p:cNvPr>
            <p:cNvSpPr/>
            <p:nvPr/>
          </p:nvSpPr>
          <p:spPr bwMode="gray">
            <a:xfrm>
              <a:off x="1013131" y="1914735"/>
              <a:ext cx="2408834" cy="563500"/>
            </a:xfrm>
            <a:prstGeom prst="roundRect">
              <a:avLst>
                <a:gd name="adj" fmla="val 50000"/>
              </a:avLst>
            </a:prstGeom>
            <a:solidFill>
              <a:srgbClr val="0046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DB6911C-B5A9-FA6E-4330-A9937FCB7349}"/>
                </a:ext>
              </a:extLst>
            </p:cNvPr>
            <p:cNvSpPr/>
            <p:nvPr/>
          </p:nvSpPr>
          <p:spPr bwMode="gray">
            <a:xfrm>
              <a:off x="955900" y="1857375"/>
              <a:ext cx="2523425" cy="678090"/>
            </a:xfrm>
            <a:custGeom>
              <a:avLst/>
              <a:gdLst>
                <a:gd name="connsiteX0" fmla="*/ 1628670 w 1881473"/>
                <a:gd name="connsiteY0" fmla="*/ 505577 h 505586"/>
                <a:gd name="connsiteX1" fmla="*/ 252784 w 1881473"/>
                <a:gd name="connsiteY1" fmla="*/ 505577 h 505586"/>
                <a:gd name="connsiteX2" fmla="*/ -10 w 1881473"/>
                <a:gd name="connsiteY2" fmla="*/ 252784 h 505586"/>
                <a:gd name="connsiteX3" fmla="*/ 252784 w 1881473"/>
                <a:gd name="connsiteY3" fmla="*/ -10 h 505586"/>
                <a:gd name="connsiteX4" fmla="*/ 1628670 w 1881473"/>
                <a:gd name="connsiteY4" fmla="*/ -10 h 505586"/>
                <a:gd name="connsiteX5" fmla="*/ 1881463 w 1881473"/>
                <a:gd name="connsiteY5" fmla="*/ 252784 h 505586"/>
                <a:gd name="connsiteX6" fmla="*/ 1628670 w 1881473"/>
                <a:gd name="connsiteY6" fmla="*/ 505577 h 505586"/>
                <a:gd name="connsiteX7" fmla="*/ 252784 w 1881473"/>
                <a:gd name="connsiteY7" fmla="*/ 85429 h 505586"/>
                <a:gd name="connsiteX8" fmla="*/ 85429 w 1881473"/>
                <a:gd name="connsiteY8" fmla="*/ 252784 h 505586"/>
                <a:gd name="connsiteX9" fmla="*/ 252784 w 1881473"/>
                <a:gd name="connsiteY9" fmla="*/ 420138 h 505586"/>
                <a:gd name="connsiteX10" fmla="*/ 1628670 w 1881473"/>
                <a:gd name="connsiteY10" fmla="*/ 420138 h 505586"/>
                <a:gd name="connsiteX11" fmla="*/ 1796024 w 1881473"/>
                <a:gd name="connsiteY11" fmla="*/ 252784 h 505586"/>
                <a:gd name="connsiteX12" fmla="*/ 1628670 w 1881473"/>
                <a:gd name="connsiteY12" fmla="*/ 85429 h 50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1473" h="505586">
                  <a:moveTo>
                    <a:pt x="1628670" y="505577"/>
                  </a:moveTo>
                  <a:lnTo>
                    <a:pt x="252784" y="505577"/>
                  </a:lnTo>
                  <a:cubicBezTo>
                    <a:pt x="113170" y="505577"/>
                    <a:pt x="-10" y="392397"/>
                    <a:pt x="-10" y="252784"/>
                  </a:cubicBezTo>
                  <a:cubicBezTo>
                    <a:pt x="-10" y="113170"/>
                    <a:pt x="113170" y="-10"/>
                    <a:pt x="252784" y="-10"/>
                  </a:cubicBezTo>
                  <a:lnTo>
                    <a:pt x="1628670" y="-10"/>
                  </a:lnTo>
                  <a:cubicBezTo>
                    <a:pt x="1768287" y="-10"/>
                    <a:pt x="1881463" y="113170"/>
                    <a:pt x="1881463" y="252784"/>
                  </a:cubicBezTo>
                  <a:cubicBezTo>
                    <a:pt x="1881463" y="392397"/>
                    <a:pt x="1768287" y="505577"/>
                    <a:pt x="1628670" y="505577"/>
                  </a:cubicBezTo>
                  <a:close/>
                  <a:moveTo>
                    <a:pt x="252784" y="85429"/>
                  </a:moveTo>
                  <a:cubicBezTo>
                    <a:pt x="160357" y="85429"/>
                    <a:pt x="85429" y="160357"/>
                    <a:pt x="85429" y="252784"/>
                  </a:cubicBezTo>
                  <a:cubicBezTo>
                    <a:pt x="85429" y="345210"/>
                    <a:pt x="160357" y="420138"/>
                    <a:pt x="252784" y="420138"/>
                  </a:cubicBezTo>
                  <a:lnTo>
                    <a:pt x="1628670" y="420138"/>
                  </a:lnTo>
                  <a:cubicBezTo>
                    <a:pt x="1721101" y="420138"/>
                    <a:pt x="1796024" y="345210"/>
                    <a:pt x="1796024" y="252784"/>
                  </a:cubicBezTo>
                  <a:cubicBezTo>
                    <a:pt x="1796024" y="160357"/>
                    <a:pt x="1721101" y="85429"/>
                    <a:pt x="1628670" y="854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6354D9C-49A3-65F4-81B6-BC48ECA02E2E}"/>
                </a:ext>
              </a:extLst>
            </p:cNvPr>
            <p:cNvSpPr/>
            <p:nvPr/>
          </p:nvSpPr>
          <p:spPr bwMode="gray">
            <a:xfrm>
              <a:off x="2135024" y="2116579"/>
              <a:ext cx="150615" cy="150742"/>
            </a:xfrm>
            <a:custGeom>
              <a:avLst/>
              <a:gdLst>
                <a:gd name="connsiteX0" fmla="*/ 56092 w 112299"/>
                <a:gd name="connsiteY0" fmla="*/ 112385 h 112394"/>
                <a:gd name="connsiteX1" fmla="*/ 56092 w 112299"/>
                <a:gd name="connsiteY1" fmla="*/ 112385 h 112394"/>
                <a:gd name="connsiteX2" fmla="*/ -10 w 112299"/>
                <a:gd name="connsiteY2" fmla="*/ 56188 h 112394"/>
                <a:gd name="connsiteX3" fmla="*/ -10 w 112299"/>
                <a:gd name="connsiteY3" fmla="*/ 56188 h 112394"/>
                <a:gd name="connsiteX4" fmla="*/ 56092 w 112299"/>
                <a:gd name="connsiteY4" fmla="*/ -10 h 112394"/>
                <a:gd name="connsiteX5" fmla="*/ 56092 w 112299"/>
                <a:gd name="connsiteY5" fmla="*/ -10 h 112394"/>
                <a:gd name="connsiteX6" fmla="*/ 112290 w 112299"/>
                <a:gd name="connsiteY6" fmla="*/ 56188 h 112394"/>
                <a:gd name="connsiteX7" fmla="*/ 112290 w 112299"/>
                <a:gd name="connsiteY7" fmla="*/ 56188 h 112394"/>
                <a:gd name="connsiteX8" fmla="*/ 56092 w 112299"/>
                <a:gd name="connsiteY8" fmla="*/ 112385 h 1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299" h="112394">
                  <a:moveTo>
                    <a:pt x="56092" y="112385"/>
                  </a:moveTo>
                  <a:lnTo>
                    <a:pt x="56092" y="112385"/>
                  </a:lnTo>
                  <a:cubicBezTo>
                    <a:pt x="25136" y="112228"/>
                    <a:pt x="95" y="87144"/>
                    <a:pt x="-10" y="56188"/>
                  </a:cubicBezTo>
                  <a:lnTo>
                    <a:pt x="-10" y="56188"/>
                  </a:lnTo>
                  <a:cubicBezTo>
                    <a:pt x="95" y="25231"/>
                    <a:pt x="25136" y="147"/>
                    <a:pt x="56092" y="-10"/>
                  </a:cubicBezTo>
                  <a:lnTo>
                    <a:pt x="56092" y="-10"/>
                  </a:lnTo>
                  <a:cubicBezTo>
                    <a:pt x="87087" y="95"/>
                    <a:pt x="112185" y="25194"/>
                    <a:pt x="112290" y="56188"/>
                  </a:cubicBezTo>
                  <a:lnTo>
                    <a:pt x="112290" y="56188"/>
                  </a:lnTo>
                  <a:cubicBezTo>
                    <a:pt x="112185" y="87181"/>
                    <a:pt x="87087" y="112280"/>
                    <a:pt x="56092" y="112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Freeform 9">
            <a:extLst>
              <a:ext uri="{FF2B5EF4-FFF2-40B4-BE49-F238E27FC236}">
                <a16:creationId xmlns:a16="http://schemas.microsoft.com/office/drawing/2014/main" id="{55D09FF0-A27C-FC54-0AAB-EBCA712E23D7}"/>
              </a:ext>
            </a:extLst>
          </p:cNvPr>
          <p:cNvSpPr/>
          <p:nvPr/>
        </p:nvSpPr>
        <p:spPr bwMode="gray">
          <a:xfrm>
            <a:off x="4433496" y="1368426"/>
            <a:ext cx="3321984" cy="4459990"/>
          </a:xfrm>
          <a:custGeom>
            <a:avLst/>
            <a:gdLst>
              <a:gd name="connsiteX0" fmla="*/ 2243319 w 2476881"/>
              <a:gd name="connsiteY0" fmla="*/ 3013605 h 3013614"/>
              <a:gd name="connsiteX1" fmla="*/ 233543 w 2476881"/>
              <a:gd name="connsiteY1" fmla="*/ 3013605 h 3013614"/>
              <a:gd name="connsiteX2" fmla="*/ -10 w 2476881"/>
              <a:gd name="connsiteY2" fmla="*/ 2780052 h 3013614"/>
              <a:gd name="connsiteX3" fmla="*/ -10 w 2476881"/>
              <a:gd name="connsiteY3" fmla="*/ 233543 h 3013614"/>
              <a:gd name="connsiteX4" fmla="*/ 233543 w 2476881"/>
              <a:gd name="connsiteY4" fmla="*/ -10 h 3013614"/>
              <a:gd name="connsiteX5" fmla="*/ 2243319 w 2476881"/>
              <a:gd name="connsiteY5" fmla="*/ -10 h 3013614"/>
              <a:gd name="connsiteX6" fmla="*/ 2476872 w 2476881"/>
              <a:gd name="connsiteY6" fmla="*/ 233543 h 3013614"/>
              <a:gd name="connsiteX7" fmla="*/ 2476872 w 2476881"/>
              <a:gd name="connsiteY7" fmla="*/ 2780052 h 3013614"/>
              <a:gd name="connsiteX8" fmla="*/ 2243319 w 2476881"/>
              <a:gd name="connsiteY8" fmla="*/ 3013605 h 3013614"/>
              <a:gd name="connsiteX9" fmla="*/ 233543 w 2476881"/>
              <a:gd name="connsiteY9" fmla="*/ 42757 h 3013614"/>
              <a:gd name="connsiteX10" fmla="*/ 43043 w 2476881"/>
              <a:gd name="connsiteY10" fmla="*/ 233257 h 3013614"/>
              <a:gd name="connsiteX11" fmla="*/ 43043 w 2476881"/>
              <a:gd name="connsiteY11" fmla="*/ 2780052 h 3013614"/>
              <a:gd name="connsiteX12" fmla="*/ 233543 w 2476881"/>
              <a:gd name="connsiteY12" fmla="*/ 2970552 h 3013614"/>
              <a:gd name="connsiteX13" fmla="*/ 2243319 w 2476881"/>
              <a:gd name="connsiteY13" fmla="*/ 2970552 h 3013614"/>
              <a:gd name="connsiteX14" fmla="*/ 2433819 w 2476881"/>
              <a:gd name="connsiteY14" fmla="*/ 2780052 h 3013614"/>
              <a:gd name="connsiteX15" fmla="*/ 2433819 w 2476881"/>
              <a:gd name="connsiteY15" fmla="*/ 233543 h 3013614"/>
              <a:gd name="connsiteX16" fmla="*/ 2243319 w 2476881"/>
              <a:gd name="connsiteY16" fmla="*/ 43043 h 301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6881" h="3013614">
                <a:moveTo>
                  <a:pt x="2243319" y="3013605"/>
                </a:moveTo>
                <a:lnTo>
                  <a:pt x="233543" y="3013605"/>
                </a:lnTo>
                <a:cubicBezTo>
                  <a:pt x="104622" y="3013443"/>
                  <a:pt x="152" y="2908973"/>
                  <a:pt x="-10" y="2780052"/>
                </a:cubicBezTo>
                <a:lnTo>
                  <a:pt x="-10" y="233543"/>
                </a:lnTo>
                <a:cubicBezTo>
                  <a:pt x="152" y="104620"/>
                  <a:pt x="104622" y="147"/>
                  <a:pt x="233543" y="-10"/>
                </a:cubicBezTo>
                <a:lnTo>
                  <a:pt x="2243319" y="-10"/>
                </a:lnTo>
                <a:cubicBezTo>
                  <a:pt x="2372239" y="147"/>
                  <a:pt x="2476709" y="104620"/>
                  <a:pt x="2476872" y="233543"/>
                </a:cubicBezTo>
                <a:lnTo>
                  <a:pt x="2476872" y="2780052"/>
                </a:lnTo>
                <a:cubicBezTo>
                  <a:pt x="2476709" y="2908973"/>
                  <a:pt x="2372239" y="3013443"/>
                  <a:pt x="2243319" y="3013605"/>
                </a:cubicBezTo>
                <a:close/>
                <a:moveTo>
                  <a:pt x="233543" y="42757"/>
                </a:moveTo>
                <a:cubicBezTo>
                  <a:pt x="128445" y="43019"/>
                  <a:pt x="43310" y="128156"/>
                  <a:pt x="43043" y="233257"/>
                </a:cubicBezTo>
                <a:lnTo>
                  <a:pt x="43043" y="2780052"/>
                </a:lnTo>
                <a:cubicBezTo>
                  <a:pt x="43358" y="2885132"/>
                  <a:pt x="128463" y="2970238"/>
                  <a:pt x="233543" y="2970552"/>
                </a:cubicBezTo>
                <a:lnTo>
                  <a:pt x="2243319" y="2970552"/>
                </a:lnTo>
                <a:cubicBezTo>
                  <a:pt x="2348398" y="2970238"/>
                  <a:pt x="2433504" y="2885132"/>
                  <a:pt x="2433819" y="2780052"/>
                </a:cubicBezTo>
                <a:lnTo>
                  <a:pt x="2433819" y="233543"/>
                </a:lnTo>
                <a:cubicBezTo>
                  <a:pt x="2433562" y="128441"/>
                  <a:pt x="2348417" y="43305"/>
                  <a:pt x="2243319" y="4304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5CCCE9-9C60-6764-2BA9-595D92970800}"/>
              </a:ext>
            </a:extLst>
          </p:cNvPr>
          <p:cNvGrpSpPr/>
          <p:nvPr/>
        </p:nvGrpSpPr>
        <p:grpSpPr>
          <a:xfrm>
            <a:off x="4832838" y="989540"/>
            <a:ext cx="2523297" cy="678090"/>
            <a:chOff x="4832825" y="1857375"/>
            <a:chExt cx="2523297" cy="678090"/>
          </a:xfrm>
        </p:grpSpPr>
        <p:sp>
          <p:nvSpPr>
            <p:cNvPr id="15" name="Rounded Rectangle 10">
              <a:extLst>
                <a:ext uri="{FF2B5EF4-FFF2-40B4-BE49-F238E27FC236}">
                  <a16:creationId xmlns:a16="http://schemas.microsoft.com/office/drawing/2014/main" id="{FBB63100-ECA6-2DF0-50B7-BC09CA15EE3A}"/>
                </a:ext>
              </a:extLst>
            </p:cNvPr>
            <p:cNvSpPr/>
            <p:nvPr/>
          </p:nvSpPr>
          <p:spPr bwMode="gray">
            <a:xfrm>
              <a:off x="4890057" y="1914735"/>
              <a:ext cx="2408834" cy="563500"/>
            </a:xfrm>
            <a:prstGeom prst="roundRect">
              <a:avLst>
                <a:gd name="adj" fmla="val 50000"/>
              </a:avLst>
            </a:prstGeom>
            <a:solidFill>
              <a:srgbClr val="0046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4AF208B-126A-9559-0219-5B86DD915BE6}"/>
                </a:ext>
              </a:extLst>
            </p:cNvPr>
            <p:cNvSpPr/>
            <p:nvPr/>
          </p:nvSpPr>
          <p:spPr bwMode="gray">
            <a:xfrm>
              <a:off x="4832825" y="1857375"/>
              <a:ext cx="2523297" cy="678090"/>
            </a:xfrm>
            <a:custGeom>
              <a:avLst/>
              <a:gdLst>
                <a:gd name="connsiteX0" fmla="*/ 1628575 w 1881378"/>
                <a:gd name="connsiteY0" fmla="*/ 505577 h 505586"/>
                <a:gd name="connsiteX1" fmla="*/ 252784 w 1881378"/>
                <a:gd name="connsiteY1" fmla="*/ 505577 h 505586"/>
                <a:gd name="connsiteX2" fmla="*/ -10 w 1881378"/>
                <a:gd name="connsiteY2" fmla="*/ 252784 h 505586"/>
                <a:gd name="connsiteX3" fmla="*/ 252784 w 1881378"/>
                <a:gd name="connsiteY3" fmla="*/ -10 h 505586"/>
                <a:gd name="connsiteX4" fmla="*/ 1628575 w 1881378"/>
                <a:gd name="connsiteY4" fmla="*/ -10 h 505586"/>
                <a:gd name="connsiteX5" fmla="*/ 1881368 w 1881378"/>
                <a:gd name="connsiteY5" fmla="*/ 252784 h 505586"/>
                <a:gd name="connsiteX6" fmla="*/ 1628575 w 1881378"/>
                <a:gd name="connsiteY6" fmla="*/ 505577 h 505586"/>
                <a:gd name="connsiteX7" fmla="*/ 252784 w 1881378"/>
                <a:gd name="connsiteY7" fmla="*/ 85429 h 505586"/>
                <a:gd name="connsiteX8" fmla="*/ 85429 w 1881378"/>
                <a:gd name="connsiteY8" fmla="*/ 252784 h 505586"/>
                <a:gd name="connsiteX9" fmla="*/ 252784 w 1881378"/>
                <a:gd name="connsiteY9" fmla="*/ 420138 h 505586"/>
                <a:gd name="connsiteX10" fmla="*/ 1628575 w 1881378"/>
                <a:gd name="connsiteY10" fmla="*/ 420138 h 505586"/>
                <a:gd name="connsiteX11" fmla="*/ 1795929 w 1881378"/>
                <a:gd name="connsiteY11" fmla="*/ 252784 h 505586"/>
                <a:gd name="connsiteX12" fmla="*/ 1628575 w 1881378"/>
                <a:gd name="connsiteY12" fmla="*/ 85429 h 50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1378" h="505586">
                  <a:moveTo>
                    <a:pt x="1628575" y="505577"/>
                  </a:moveTo>
                  <a:lnTo>
                    <a:pt x="252784" y="505577"/>
                  </a:lnTo>
                  <a:cubicBezTo>
                    <a:pt x="113166" y="505577"/>
                    <a:pt x="-10" y="392397"/>
                    <a:pt x="-10" y="252784"/>
                  </a:cubicBezTo>
                  <a:cubicBezTo>
                    <a:pt x="-10" y="113170"/>
                    <a:pt x="113166" y="-10"/>
                    <a:pt x="252784" y="-10"/>
                  </a:cubicBezTo>
                  <a:lnTo>
                    <a:pt x="1628575" y="-10"/>
                  </a:lnTo>
                  <a:cubicBezTo>
                    <a:pt x="1768192" y="-10"/>
                    <a:pt x="1881368" y="113170"/>
                    <a:pt x="1881368" y="252784"/>
                  </a:cubicBezTo>
                  <a:cubicBezTo>
                    <a:pt x="1881368" y="392397"/>
                    <a:pt x="1768192" y="505577"/>
                    <a:pt x="1628575" y="505577"/>
                  </a:cubicBezTo>
                  <a:close/>
                  <a:moveTo>
                    <a:pt x="252784" y="85429"/>
                  </a:moveTo>
                  <a:cubicBezTo>
                    <a:pt x="160353" y="85429"/>
                    <a:pt x="85429" y="160357"/>
                    <a:pt x="85429" y="252784"/>
                  </a:cubicBezTo>
                  <a:cubicBezTo>
                    <a:pt x="85429" y="345210"/>
                    <a:pt x="160353" y="420138"/>
                    <a:pt x="252784" y="420138"/>
                  </a:cubicBezTo>
                  <a:lnTo>
                    <a:pt x="1628575" y="420138"/>
                  </a:lnTo>
                  <a:cubicBezTo>
                    <a:pt x="1721006" y="420138"/>
                    <a:pt x="1795929" y="345210"/>
                    <a:pt x="1795929" y="252784"/>
                  </a:cubicBezTo>
                  <a:cubicBezTo>
                    <a:pt x="1795929" y="160357"/>
                    <a:pt x="1721006" y="85429"/>
                    <a:pt x="1628575" y="854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1058FFC-FA96-EB78-6C8B-94B4F11565C8}"/>
                </a:ext>
              </a:extLst>
            </p:cNvPr>
            <p:cNvSpPr/>
            <p:nvPr/>
          </p:nvSpPr>
          <p:spPr bwMode="gray">
            <a:xfrm>
              <a:off x="5905662" y="2116579"/>
              <a:ext cx="150742" cy="150742"/>
            </a:xfrm>
            <a:custGeom>
              <a:avLst/>
              <a:gdLst>
                <a:gd name="connsiteX0" fmla="*/ 56188 w 112394"/>
                <a:gd name="connsiteY0" fmla="*/ 112385 h 112394"/>
                <a:gd name="connsiteX1" fmla="*/ 56188 w 112394"/>
                <a:gd name="connsiteY1" fmla="*/ 112385 h 112394"/>
                <a:gd name="connsiteX2" fmla="*/ -10 w 112394"/>
                <a:gd name="connsiteY2" fmla="*/ 56188 h 112394"/>
                <a:gd name="connsiteX3" fmla="*/ -10 w 112394"/>
                <a:gd name="connsiteY3" fmla="*/ 56188 h 112394"/>
                <a:gd name="connsiteX4" fmla="*/ 56188 w 112394"/>
                <a:gd name="connsiteY4" fmla="*/ -10 h 112394"/>
                <a:gd name="connsiteX5" fmla="*/ 56188 w 112394"/>
                <a:gd name="connsiteY5" fmla="*/ -10 h 112394"/>
                <a:gd name="connsiteX6" fmla="*/ 112385 w 112394"/>
                <a:gd name="connsiteY6" fmla="*/ 56188 h 112394"/>
                <a:gd name="connsiteX7" fmla="*/ 112385 w 112394"/>
                <a:gd name="connsiteY7" fmla="*/ 56188 h 112394"/>
                <a:gd name="connsiteX8" fmla="*/ 56188 w 112394"/>
                <a:gd name="connsiteY8" fmla="*/ 112385 h 1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394" h="112394">
                  <a:moveTo>
                    <a:pt x="56188" y="112385"/>
                  </a:moveTo>
                  <a:lnTo>
                    <a:pt x="56188" y="112385"/>
                  </a:lnTo>
                  <a:cubicBezTo>
                    <a:pt x="25193" y="112280"/>
                    <a:pt x="95" y="87181"/>
                    <a:pt x="-10" y="56188"/>
                  </a:cubicBezTo>
                  <a:lnTo>
                    <a:pt x="-10" y="56188"/>
                  </a:lnTo>
                  <a:cubicBezTo>
                    <a:pt x="95" y="25194"/>
                    <a:pt x="25193" y="95"/>
                    <a:pt x="56188" y="-10"/>
                  </a:cubicBezTo>
                  <a:lnTo>
                    <a:pt x="56188" y="-10"/>
                  </a:lnTo>
                  <a:cubicBezTo>
                    <a:pt x="87182" y="95"/>
                    <a:pt x="112280" y="25194"/>
                    <a:pt x="112385" y="56188"/>
                  </a:cubicBezTo>
                  <a:lnTo>
                    <a:pt x="112385" y="56188"/>
                  </a:lnTo>
                  <a:cubicBezTo>
                    <a:pt x="112280" y="87181"/>
                    <a:pt x="87182" y="112280"/>
                    <a:pt x="56188" y="112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E07F676-F9B3-FE5E-4101-AC0045F97361}"/>
                </a:ext>
              </a:extLst>
            </p:cNvPr>
            <p:cNvSpPr/>
            <p:nvPr/>
          </p:nvSpPr>
          <p:spPr bwMode="gray">
            <a:xfrm>
              <a:off x="6171252" y="2116579"/>
              <a:ext cx="150615" cy="150742"/>
            </a:xfrm>
            <a:custGeom>
              <a:avLst/>
              <a:gdLst>
                <a:gd name="connsiteX0" fmla="*/ 56188 w 112299"/>
                <a:gd name="connsiteY0" fmla="*/ 112385 h 112394"/>
                <a:gd name="connsiteX1" fmla="*/ 56188 w 112299"/>
                <a:gd name="connsiteY1" fmla="*/ 112385 h 112394"/>
                <a:gd name="connsiteX2" fmla="*/ -10 w 112299"/>
                <a:gd name="connsiteY2" fmla="*/ 56188 h 112394"/>
                <a:gd name="connsiteX3" fmla="*/ -10 w 112299"/>
                <a:gd name="connsiteY3" fmla="*/ 56188 h 112394"/>
                <a:gd name="connsiteX4" fmla="*/ 56188 w 112299"/>
                <a:gd name="connsiteY4" fmla="*/ -10 h 112394"/>
                <a:gd name="connsiteX5" fmla="*/ 56188 w 112299"/>
                <a:gd name="connsiteY5" fmla="*/ -10 h 112394"/>
                <a:gd name="connsiteX6" fmla="*/ 112290 w 112299"/>
                <a:gd name="connsiteY6" fmla="*/ 56188 h 112394"/>
                <a:gd name="connsiteX7" fmla="*/ 112290 w 112299"/>
                <a:gd name="connsiteY7" fmla="*/ 56188 h 112394"/>
                <a:gd name="connsiteX8" fmla="*/ 56188 w 112299"/>
                <a:gd name="connsiteY8" fmla="*/ 112385 h 1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299" h="112394">
                  <a:moveTo>
                    <a:pt x="56188" y="112385"/>
                  </a:moveTo>
                  <a:lnTo>
                    <a:pt x="56188" y="112385"/>
                  </a:lnTo>
                  <a:cubicBezTo>
                    <a:pt x="25193" y="112280"/>
                    <a:pt x="95" y="87181"/>
                    <a:pt x="-10" y="56188"/>
                  </a:cubicBezTo>
                  <a:lnTo>
                    <a:pt x="-10" y="56188"/>
                  </a:lnTo>
                  <a:cubicBezTo>
                    <a:pt x="95" y="25194"/>
                    <a:pt x="25193" y="95"/>
                    <a:pt x="56188" y="-10"/>
                  </a:cubicBezTo>
                  <a:lnTo>
                    <a:pt x="56188" y="-10"/>
                  </a:lnTo>
                  <a:cubicBezTo>
                    <a:pt x="87144" y="147"/>
                    <a:pt x="112185" y="25231"/>
                    <a:pt x="112290" y="56188"/>
                  </a:cubicBezTo>
                  <a:lnTo>
                    <a:pt x="112290" y="56188"/>
                  </a:lnTo>
                  <a:cubicBezTo>
                    <a:pt x="112185" y="87144"/>
                    <a:pt x="87144" y="112228"/>
                    <a:pt x="56188" y="112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Freeform 14">
            <a:extLst>
              <a:ext uri="{FF2B5EF4-FFF2-40B4-BE49-F238E27FC236}">
                <a16:creationId xmlns:a16="http://schemas.microsoft.com/office/drawing/2014/main" id="{E7E6199B-3483-3982-E472-7EADA796288F}"/>
              </a:ext>
            </a:extLst>
          </p:cNvPr>
          <p:cNvSpPr/>
          <p:nvPr/>
        </p:nvSpPr>
        <p:spPr bwMode="gray">
          <a:xfrm>
            <a:off x="8317575" y="1368425"/>
            <a:ext cx="3322750" cy="4459991"/>
          </a:xfrm>
          <a:custGeom>
            <a:avLst/>
            <a:gdLst>
              <a:gd name="connsiteX0" fmla="*/ 2243318 w 2477452"/>
              <a:gd name="connsiteY0" fmla="*/ 3013605 h 3013615"/>
              <a:gd name="connsiteX1" fmla="*/ 233543 w 2477452"/>
              <a:gd name="connsiteY1" fmla="*/ 3013605 h 3013615"/>
              <a:gd name="connsiteX2" fmla="*/ -10 w 2477452"/>
              <a:gd name="connsiteY2" fmla="*/ 2780052 h 3013615"/>
              <a:gd name="connsiteX3" fmla="*/ -10 w 2477452"/>
              <a:gd name="connsiteY3" fmla="*/ 233543 h 3013615"/>
              <a:gd name="connsiteX4" fmla="*/ 233543 w 2477452"/>
              <a:gd name="connsiteY4" fmla="*/ -10 h 3013615"/>
              <a:gd name="connsiteX5" fmla="*/ 2243318 w 2477452"/>
              <a:gd name="connsiteY5" fmla="*/ -10 h 3013615"/>
              <a:gd name="connsiteX6" fmla="*/ 2477443 w 2477452"/>
              <a:gd name="connsiteY6" fmla="*/ 233543 h 3013615"/>
              <a:gd name="connsiteX7" fmla="*/ 2477443 w 2477452"/>
              <a:gd name="connsiteY7" fmla="*/ 2780052 h 3013615"/>
              <a:gd name="connsiteX8" fmla="*/ 2243318 w 2477452"/>
              <a:gd name="connsiteY8" fmla="*/ 3013605 h 3013615"/>
              <a:gd name="connsiteX9" fmla="*/ 233543 w 2477452"/>
              <a:gd name="connsiteY9" fmla="*/ 42758 h 3013615"/>
              <a:gd name="connsiteX10" fmla="*/ 43043 w 2477452"/>
              <a:gd name="connsiteY10" fmla="*/ 233258 h 3013615"/>
              <a:gd name="connsiteX11" fmla="*/ 43043 w 2477452"/>
              <a:gd name="connsiteY11" fmla="*/ 2780052 h 3013615"/>
              <a:gd name="connsiteX12" fmla="*/ 233543 w 2477452"/>
              <a:gd name="connsiteY12" fmla="*/ 2970552 h 3013615"/>
              <a:gd name="connsiteX13" fmla="*/ 2243318 w 2477452"/>
              <a:gd name="connsiteY13" fmla="*/ 2970552 h 3013615"/>
              <a:gd name="connsiteX14" fmla="*/ 2433818 w 2477452"/>
              <a:gd name="connsiteY14" fmla="*/ 2780052 h 3013615"/>
              <a:gd name="connsiteX15" fmla="*/ 2433818 w 2477452"/>
              <a:gd name="connsiteY15" fmla="*/ 233543 h 3013615"/>
              <a:gd name="connsiteX16" fmla="*/ 2243318 w 2477452"/>
              <a:gd name="connsiteY16" fmla="*/ 43043 h 301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7452" h="3013615">
                <a:moveTo>
                  <a:pt x="2243318" y="3013605"/>
                </a:moveTo>
                <a:lnTo>
                  <a:pt x="233543" y="3013605"/>
                </a:lnTo>
                <a:cubicBezTo>
                  <a:pt x="104622" y="3013443"/>
                  <a:pt x="152" y="2908973"/>
                  <a:pt x="-10" y="2780052"/>
                </a:cubicBezTo>
                <a:lnTo>
                  <a:pt x="-10" y="233543"/>
                </a:lnTo>
                <a:cubicBezTo>
                  <a:pt x="152" y="104621"/>
                  <a:pt x="104622" y="148"/>
                  <a:pt x="233543" y="-10"/>
                </a:cubicBezTo>
                <a:lnTo>
                  <a:pt x="2243318" y="-10"/>
                </a:lnTo>
                <a:cubicBezTo>
                  <a:pt x="2372468" y="-168"/>
                  <a:pt x="2477280" y="104398"/>
                  <a:pt x="2477443" y="233543"/>
                </a:cubicBezTo>
                <a:lnTo>
                  <a:pt x="2477443" y="2780052"/>
                </a:lnTo>
                <a:cubicBezTo>
                  <a:pt x="2477280" y="2909202"/>
                  <a:pt x="2372468" y="3013767"/>
                  <a:pt x="2243318" y="3013605"/>
                </a:cubicBezTo>
                <a:close/>
                <a:moveTo>
                  <a:pt x="233543" y="42758"/>
                </a:moveTo>
                <a:cubicBezTo>
                  <a:pt x="128444" y="43020"/>
                  <a:pt x="43300" y="128156"/>
                  <a:pt x="43043" y="233258"/>
                </a:cubicBezTo>
                <a:lnTo>
                  <a:pt x="43043" y="2780052"/>
                </a:lnTo>
                <a:cubicBezTo>
                  <a:pt x="43357" y="2885132"/>
                  <a:pt x="128463" y="2970238"/>
                  <a:pt x="233543" y="2970552"/>
                </a:cubicBezTo>
                <a:lnTo>
                  <a:pt x="2243318" y="2970552"/>
                </a:lnTo>
                <a:cubicBezTo>
                  <a:pt x="2348398" y="2970238"/>
                  <a:pt x="2433504" y="2885132"/>
                  <a:pt x="2433818" y="2780052"/>
                </a:cubicBezTo>
                <a:lnTo>
                  <a:pt x="2433818" y="233543"/>
                </a:lnTo>
                <a:cubicBezTo>
                  <a:pt x="2433561" y="128442"/>
                  <a:pt x="2348417" y="43305"/>
                  <a:pt x="2243318" y="4304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0925E1-FD50-BF93-0003-90A699558176}"/>
              </a:ext>
            </a:extLst>
          </p:cNvPr>
          <p:cNvGrpSpPr/>
          <p:nvPr/>
        </p:nvGrpSpPr>
        <p:grpSpPr>
          <a:xfrm>
            <a:off x="8716918" y="989540"/>
            <a:ext cx="2523425" cy="678090"/>
            <a:chOff x="8716905" y="1857375"/>
            <a:chExt cx="2523425" cy="678090"/>
          </a:xfrm>
        </p:grpSpPr>
        <p:sp>
          <p:nvSpPr>
            <p:cNvPr id="21" name="Rounded Rectangle 15">
              <a:extLst>
                <a:ext uri="{FF2B5EF4-FFF2-40B4-BE49-F238E27FC236}">
                  <a16:creationId xmlns:a16="http://schemas.microsoft.com/office/drawing/2014/main" id="{309BD05D-7168-183A-70D6-1BE2787D083D}"/>
                </a:ext>
              </a:extLst>
            </p:cNvPr>
            <p:cNvSpPr/>
            <p:nvPr/>
          </p:nvSpPr>
          <p:spPr bwMode="gray">
            <a:xfrm>
              <a:off x="8774136" y="1914735"/>
              <a:ext cx="2408834" cy="563500"/>
            </a:xfrm>
            <a:prstGeom prst="roundRect">
              <a:avLst>
                <a:gd name="adj" fmla="val 50000"/>
              </a:avLst>
            </a:prstGeom>
            <a:solidFill>
              <a:srgbClr val="0046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E43A823-141B-F03F-0CA7-3192A1190A0E}"/>
                </a:ext>
              </a:extLst>
            </p:cNvPr>
            <p:cNvSpPr/>
            <p:nvPr/>
          </p:nvSpPr>
          <p:spPr bwMode="gray">
            <a:xfrm>
              <a:off x="8716905" y="1857375"/>
              <a:ext cx="2523425" cy="678090"/>
            </a:xfrm>
            <a:custGeom>
              <a:avLst/>
              <a:gdLst>
                <a:gd name="connsiteX0" fmla="*/ 1628670 w 1881473"/>
                <a:gd name="connsiteY0" fmla="*/ 505577 h 505586"/>
                <a:gd name="connsiteX1" fmla="*/ 252784 w 1881473"/>
                <a:gd name="connsiteY1" fmla="*/ 505577 h 505586"/>
                <a:gd name="connsiteX2" fmla="*/ -10 w 1881473"/>
                <a:gd name="connsiteY2" fmla="*/ 252784 h 505586"/>
                <a:gd name="connsiteX3" fmla="*/ 252784 w 1881473"/>
                <a:gd name="connsiteY3" fmla="*/ -10 h 505586"/>
                <a:gd name="connsiteX4" fmla="*/ 1628670 w 1881473"/>
                <a:gd name="connsiteY4" fmla="*/ -10 h 505586"/>
                <a:gd name="connsiteX5" fmla="*/ 1881464 w 1881473"/>
                <a:gd name="connsiteY5" fmla="*/ 252784 h 505586"/>
                <a:gd name="connsiteX6" fmla="*/ 1628670 w 1881473"/>
                <a:gd name="connsiteY6" fmla="*/ 505577 h 505586"/>
                <a:gd name="connsiteX7" fmla="*/ 252784 w 1881473"/>
                <a:gd name="connsiteY7" fmla="*/ 85429 h 505586"/>
                <a:gd name="connsiteX8" fmla="*/ 85430 w 1881473"/>
                <a:gd name="connsiteY8" fmla="*/ 252784 h 505586"/>
                <a:gd name="connsiteX9" fmla="*/ 252784 w 1881473"/>
                <a:gd name="connsiteY9" fmla="*/ 420138 h 505586"/>
                <a:gd name="connsiteX10" fmla="*/ 1628670 w 1881473"/>
                <a:gd name="connsiteY10" fmla="*/ 420138 h 505586"/>
                <a:gd name="connsiteX11" fmla="*/ 1796024 w 1881473"/>
                <a:gd name="connsiteY11" fmla="*/ 252784 h 505586"/>
                <a:gd name="connsiteX12" fmla="*/ 1628670 w 1881473"/>
                <a:gd name="connsiteY12" fmla="*/ 85429 h 50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1473" h="505586">
                  <a:moveTo>
                    <a:pt x="1628670" y="505577"/>
                  </a:moveTo>
                  <a:lnTo>
                    <a:pt x="252784" y="505577"/>
                  </a:lnTo>
                  <a:cubicBezTo>
                    <a:pt x="113166" y="505577"/>
                    <a:pt x="-10" y="392397"/>
                    <a:pt x="-10" y="252784"/>
                  </a:cubicBezTo>
                  <a:cubicBezTo>
                    <a:pt x="-10" y="113170"/>
                    <a:pt x="113166" y="-10"/>
                    <a:pt x="252784" y="-10"/>
                  </a:cubicBezTo>
                  <a:lnTo>
                    <a:pt x="1628670" y="-10"/>
                  </a:lnTo>
                  <a:cubicBezTo>
                    <a:pt x="1768288" y="-10"/>
                    <a:pt x="1881464" y="113170"/>
                    <a:pt x="1881464" y="252784"/>
                  </a:cubicBezTo>
                  <a:cubicBezTo>
                    <a:pt x="1881464" y="392397"/>
                    <a:pt x="1768288" y="505577"/>
                    <a:pt x="1628670" y="505577"/>
                  </a:cubicBezTo>
                  <a:close/>
                  <a:moveTo>
                    <a:pt x="252784" y="85429"/>
                  </a:moveTo>
                  <a:cubicBezTo>
                    <a:pt x="160353" y="85429"/>
                    <a:pt x="85430" y="160357"/>
                    <a:pt x="85430" y="252784"/>
                  </a:cubicBezTo>
                  <a:cubicBezTo>
                    <a:pt x="85430" y="345210"/>
                    <a:pt x="160353" y="420138"/>
                    <a:pt x="252784" y="420138"/>
                  </a:cubicBezTo>
                  <a:lnTo>
                    <a:pt x="1628670" y="420138"/>
                  </a:lnTo>
                  <a:cubicBezTo>
                    <a:pt x="1721101" y="420138"/>
                    <a:pt x="1796024" y="345210"/>
                    <a:pt x="1796024" y="252784"/>
                  </a:cubicBezTo>
                  <a:cubicBezTo>
                    <a:pt x="1796024" y="160357"/>
                    <a:pt x="1721101" y="85429"/>
                    <a:pt x="1628670" y="854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221280BA-60BC-3CA6-53F6-C4A10476B4B7}"/>
                </a:ext>
              </a:extLst>
            </p:cNvPr>
            <p:cNvSpPr/>
            <p:nvPr/>
          </p:nvSpPr>
          <p:spPr bwMode="gray">
            <a:xfrm>
              <a:off x="9637975" y="2121049"/>
              <a:ext cx="150742" cy="150615"/>
            </a:xfrm>
            <a:custGeom>
              <a:avLst/>
              <a:gdLst>
                <a:gd name="connsiteX0" fmla="*/ 56187 w 112394"/>
                <a:gd name="connsiteY0" fmla="*/ 112290 h 112299"/>
                <a:gd name="connsiteX1" fmla="*/ 56187 w 112394"/>
                <a:gd name="connsiteY1" fmla="*/ 112290 h 112299"/>
                <a:gd name="connsiteX2" fmla="*/ -10 w 112394"/>
                <a:gd name="connsiteY2" fmla="*/ 56188 h 112299"/>
                <a:gd name="connsiteX3" fmla="*/ -10 w 112394"/>
                <a:gd name="connsiteY3" fmla="*/ 56188 h 112299"/>
                <a:gd name="connsiteX4" fmla="*/ 56187 w 112394"/>
                <a:gd name="connsiteY4" fmla="*/ -10 h 112299"/>
                <a:gd name="connsiteX5" fmla="*/ 56187 w 112394"/>
                <a:gd name="connsiteY5" fmla="*/ -10 h 112299"/>
                <a:gd name="connsiteX6" fmla="*/ 112385 w 112394"/>
                <a:gd name="connsiteY6" fmla="*/ 56188 h 112299"/>
                <a:gd name="connsiteX7" fmla="*/ 112385 w 112394"/>
                <a:gd name="connsiteY7" fmla="*/ 56188 h 112299"/>
                <a:gd name="connsiteX8" fmla="*/ 56187 w 112394"/>
                <a:gd name="connsiteY8" fmla="*/ 112290 h 1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394" h="112299">
                  <a:moveTo>
                    <a:pt x="56187" y="112290"/>
                  </a:moveTo>
                  <a:lnTo>
                    <a:pt x="56187" y="112290"/>
                  </a:lnTo>
                  <a:cubicBezTo>
                    <a:pt x="25231" y="112186"/>
                    <a:pt x="143" y="87144"/>
                    <a:pt x="-10" y="56188"/>
                  </a:cubicBezTo>
                  <a:lnTo>
                    <a:pt x="-10" y="56188"/>
                  </a:lnTo>
                  <a:cubicBezTo>
                    <a:pt x="95" y="25194"/>
                    <a:pt x="25193" y="95"/>
                    <a:pt x="56187" y="-10"/>
                  </a:cubicBezTo>
                  <a:lnTo>
                    <a:pt x="56187" y="-10"/>
                  </a:lnTo>
                  <a:cubicBezTo>
                    <a:pt x="87201" y="43"/>
                    <a:pt x="112328" y="25172"/>
                    <a:pt x="112385" y="56188"/>
                  </a:cubicBezTo>
                  <a:lnTo>
                    <a:pt x="112385" y="56188"/>
                  </a:lnTo>
                  <a:cubicBezTo>
                    <a:pt x="112280" y="87166"/>
                    <a:pt x="87163" y="112238"/>
                    <a:pt x="56187" y="1122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2D27D42-340A-0BE0-5A72-9E8E95398E6E}"/>
                </a:ext>
              </a:extLst>
            </p:cNvPr>
            <p:cNvSpPr/>
            <p:nvPr/>
          </p:nvSpPr>
          <p:spPr bwMode="gray">
            <a:xfrm>
              <a:off x="9903310" y="2121049"/>
              <a:ext cx="150615" cy="150615"/>
            </a:xfrm>
            <a:custGeom>
              <a:avLst/>
              <a:gdLst>
                <a:gd name="connsiteX0" fmla="*/ 56187 w 112299"/>
                <a:gd name="connsiteY0" fmla="*/ 112290 h 112299"/>
                <a:gd name="connsiteX1" fmla="*/ 56187 w 112299"/>
                <a:gd name="connsiteY1" fmla="*/ 112290 h 112299"/>
                <a:gd name="connsiteX2" fmla="*/ -10 w 112299"/>
                <a:gd name="connsiteY2" fmla="*/ 56188 h 112299"/>
                <a:gd name="connsiteX3" fmla="*/ -10 w 112299"/>
                <a:gd name="connsiteY3" fmla="*/ 56188 h 112299"/>
                <a:gd name="connsiteX4" fmla="*/ 56187 w 112299"/>
                <a:gd name="connsiteY4" fmla="*/ -10 h 112299"/>
                <a:gd name="connsiteX5" fmla="*/ 56187 w 112299"/>
                <a:gd name="connsiteY5" fmla="*/ -10 h 112299"/>
                <a:gd name="connsiteX6" fmla="*/ 112290 w 112299"/>
                <a:gd name="connsiteY6" fmla="*/ 56188 h 112299"/>
                <a:gd name="connsiteX7" fmla="*/ 112290 w 112299"/>
                <a:gd name="connsiteY7" fmla="*/ 56188 h 112299"/>
                <a:gd name="connsiteX8" fmla="*/ 56187 w 112299"/>
                <a:gd name="connsiteY8" fmla="*/ 112290 h 1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299" h="112299">
                  <a:moveTo>
                    <a:pt x="56187" y="112290"/>
                  </a:moveTo>
                  <a:lnTo>
                    <a:pt x="56187" y="112290"/>
                  </a:lnTo>
                  <a:cubicBezTo>
                    <a:pt x="25212" y="112238"/>
                    <a:pt x="95" y="87166"/>
                    <a:pt x="-10" y="56188"/>
                  </a:cubicBezTo>
                  <a:lnTo>
                    <a:pt x="-10" y="56188"/>
                  </a:lnTo>
                  <a:cubicBezTo>
                    <a:pt x="47" y="25172"/>
                    <a:pt x="25174" y="43"/>
                    <a:pt x="56187" y="-10"/>
                  </a:cubicBezTo>
                  <a:lnTo>
                    <a:pt x="56187" y="-10"/>
                  </a:lnTo>
                  <a:cubicBezTo>
                    <a:pt x="87163" y="95"/>
                    <a:pt x="112242" y="25210"/>
                    <a:pt x="112290" y="56188"/>
                  </a:cubicBezTo>
                  <a:lnTo>
                    <a:pt x="112290" y="56188"/>
                  </a:lnTo>
                  <a:cubicBezTo>
                    <a:pt x="112185" y="87129"/>
                    <a:pt x="87124" y="112185"/>
                    <a:pt x="56187" y="1122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BA333701-87AE-E2F6-00D7-63878D8A0C7B}"/>
                </a:ext>
              </a:extLst>
            </p:cNvPr>
            <p:cNvSpPr/>
            <p:nvPr/>
          </p:nvSpPr>
          <p:spPr bwMode="gray">
            <a:xfrm>
              <a:off x="10168517" y="2121049"/>
              <a:ext cx="150744" cy="150615"/>
            </a:xfrm>
            <a:custGeom>
              <a:avLst/>
              <a:gdLst>
                <a:gd name="connsiteX0" fmla="*/ 56188 w 112395"/>
                <a:gd name="connsiteY0" fmla="*/ 112290 h 112299"/>
                <a:gd name="connsiteX1" fmla="*/ 56188 w 112395"/>
                <a:gd name="connsiteY1" fmla="*/ 112290 h 112299"/>
                <a:gd name="connsiteX2" fmla="*/ -10 w 112395"/>
                <a:gd name="connsiteY2" fmla="*/ 56188 h 112299"/>
                <a:gd name="connsiteX3" fmla="*/ -10 w 112395"/>
                <a:gd name="connsiteY3" fmla="*/ 56188 h 112299"/>
                <a:gd name="connsiteX4" fmla="*/ 56188 w 112395"/>
                <a:gd name="connsiteY4" fmla="*/ -10 h 112299"/>
                <a:gd name="connsiteX5" fmla="*/ 56188 w 112395"/>
                <a:gd name="connsiteY5" fmla="*/ -10 h 112299"/>
                <a:gd name="connsiteX6" fmla="*/ 112386 w 112395"/>
                <a:gd name="connsiteY6" fmla="*/ 56188 h 112299"/>
                <a:gd name="connsiteX7" fmla="*/ 112386 w 112395"/>
                <a:gd name="connsiteY7" fmla="*/ 56188 h 112299"/>
                <a:gd name="connsiteX8" fmla="*/ 56188 w 112395"/>
                <a:gd name="connsiteY8" fmla="*/ 112290 h 1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395" h="112299">
                  <a:moveTo>
                    <a:pt x="56188" y="112290"/>
                  </a:moveTo>
                  <a:lnTo>
                    <a:pt x="56188" y="112290"/>
                  </a:lnTo>
                  <a:cubicBezTo>
                    <a:pt x="25232" y="112186"/>
                    <a:pt x="143" y="87144"/>
                    <a:pt x="-10" y="56188"/>
                  </a:cubicBezTo>
                  <a:lnTo>
                    <a:pt x="-10" y="56188"/>
                  </a:lnTo>
                  <a:cubicBezTo>
                    <a:pt x="95" y="25194"/>
                    <a:pt x="25193" y="95"/>
                    <a:pt x="56188" y="-10"/>
                  </a:cubicBezTo>
                  <a:lnTo>
                    <a:pt x="56188" y="-10"/>
                  </a:lnTo>
                  <a:cubicBezTo>
                    <a:pt x="87182" y="95"/>
                    <a:pt x="112280" y="25194"/>
                    <a:pt x="112386" y="56188"/>
                  </a:cubicBezTo>
                  <a:lnTo>
                    <a:pt x="112386" y="56188"/>
                  </a:lnTo>
                  <a:cubicBezTo>
                    <a:pt x="112233" y="87144"/>
                    <a:pt x="87144" y="112186"/>
                    <a:pt x="56188" y="1122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20C0556-9E82-2D21-4543-C425F1EF3826}"/>
              </a:ext>
            </a:extLst>
          </p:cNvPr>
          <p:cNvSpPr/>
          <p:nvPr/>
        </p:nvSpPr>
        <p:spPr bwMode="auto">
          <a:xfrm>
            <a:off x="8443583" y="2422583"/>
            <a:ext cx="3118552" cy="30367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2"/>
                </a:solidFill>
                <a:latin typeface="Arial" panose="020B0604020202020204" pitchFamily="34" charset="0"/>
              </a:rPr>
              <a:t>Modelling process</a:t>
            </a:r>
          </a:p>
          <a:p>
            <a:pPr marL="203200" lvl="1" indent="-203200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>
                <a:latin typeface="Arial" panose="020B0604020202020204" pitchFamily="34" charset="0"/>
              </a:rPr>
              <a:t>Various models were evaluated:</a:t>
            </a:r>
          </a:p>
          <a:p>
            <a:pPr marL="400050" lvl="2" indent="-161925"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b="1" err="1">
                <a:latin typeface="Arial" panose="020B0604020202020204" pitchFamily="34" charset="0"/>
              </a:rPr>
              <a:t>Croston’s</a:t>
            </a:r>
            <a:r>
              <a:rPr lang="en-US" sz="1600">
                <a:latin typeface="Arial" panose="020B0604020202020204" pitchFamily="34" charset="0"/>
              </a:rPr>
              <a:t> time series</a:t>
            </a:r>
          </a:p>
          <a:p>
            <a:pPr marL="400050" lvl="2" indent="-161925"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1600">
                <a:latin typeface="Arial" panose="020B0604020202020204" pitchFamily="34" charset="0"/>
              </a:rPr>
              <a:t>Extreme Gradient Boosting (</a:t>
            </a:r>
            <a:r>
              <a:rPr lang="en-GB" sz="1600" b="1">
                <a:latin typeface="Arial" panose="020B0604020202020204" pitchFamily="34" charset="0"/>
              </a:rPr>
              <a:t>XGBoost</a:t>
            </a:r>
            <a:r>
              <a:rPr lang="en-GB" sz="1600">
                <a:latin typeface="Arial" panose="020B0604020202020204" pitchFamily="34" charset="0"/>
              </a:rPr>
              <a:t>)</a:t>
            </a:r>
          </a:p>
          <a:p>
            <a:pPr marL="400050" lvl="2" indent="-161925"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1600">
                <a:latin typeface="Arial" panose="020B0604020202020204" pitchFamily="34" charset="0"/>
              </a:rPr>
              <a:t>Light Gradient Boosting (</a:t>
            </a:r>
            <a:r>
              <a:rPr lang="en-GB" sz="1600" b="1">
                <a:latin typeface="Arial" panose="020B0604020202020204" pitchFamily="34" charset="0"/>
              </a:rPr>
              <a:t>LightGBM</a:t>
            </a:r>
            <a:r>
              <a:rPr lang="en-GB" sz="1600">
                <a:latin typeface="Arial" panose="020B0604020202020204" pitchFamily="34" charset="0"/>
              </a:rPr>
              <a:t>)</a:t>
            </a:r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1600" b="1">
                <a:latin typeface="Arial" panose="020B0604020202020204" pitchFamily="34" charset="0"/>
              </a:rPr>
              <a:t>Monotonicity</a:t>
            </a:r>
            <a:r>
              <a:rPr lang="en-GB" sz="1600">
                <a:latin typeface="Arial" panose="020B0604020202020204" pitchFamily="34" charset="0"/>
              </a:rPr>
              <a:t> inputs </a:t>
            </a:r>
            <a:r>
              <a:rPr lang="en-GB" sz="1600" b="1">
                <a:latin typeface="Arial" panose="020B0604020202020204" pitchFamily="34" charset="0"/>
              </a:rPr>
              <a:t>didn’t improve </a:t>
            </a:r>
            <a:r>
              <a:rPr lang="en-GB" sz="1600">
                <a:latin typeface="Arial" panose="020B0604020202020204" pitchFamily="34" charset="0"/>
              </a:rPr>
              <a:t>the performance</a:t>
            </a:r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1600">
                <a:latin typeface="Arial" panose="020B0604020202020204" pitchFamily="34" charset="0"/>
              </a:rPr>
              <a:t>Insights were generated using SHAP* and feature importance plots</a:t>
            </a: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3FD927-D059-509A-2D2B-E0C80F1AAC2D}"/>
              </a:ext>
            </a:extLst>
          </p:cNvPr>
          <p:cNvSpPr/>
          <p:nvPr/>
        </p:nvSpPr>
        <p:spPr bwMode="auto">
          <a:xfrm>
            <a:off x="674914" y="2422583"/>
            <a:ext cx="3118552" cy="234936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2"/>
                </a:solidFill>
                <a:latin typeface="Arial" panose="020B0604020202020204" pitchFamily="34" charset="0"/>
              </a:rPr>
              <a:t>Feature engineering</a:t>
            </a:r>
          </a:p>
          <a:p>
            <a:pPr marL="203200" lvl="1" indent="-203200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>
                <a:latin typeface="Arial" panose="020B0604020202020204" pitchFamily="34" charset="0"/>
              </a:rPr>
              <a:t>A combination </a:t>
            </a:r>
            <a:r>
              <a:rPr lang="en-US" sz="1600" b="1">
                <a:latin typeface="Arial" panose="020B0604020202020204" pitchFamily="34" charset="0"/>
              </a:rPr>
              <a:t>of internal and external features </a:t>
            </a:r>
            <a:r>
              <a:rPr lang="en-US" sz="1600">
                <a:latin typeface="Arial" panose="020B0604020202020204" pitchFamily="34" charset="0"/>
              </a:rPr>
              <a:t>capturing lag variables and market trends were used for modelling</a:t>
            </a:r>
          </a:p>
          <a:p>
            <a:pPr marL="203200" lvl="1" indent="-203200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>
                <a:latin typeface="Arial" panose="020B0604020202020204" pitchFamily="34" charset="0"/>
              </a:rPr>
              <a:t>Different lag periods were used to capture </a:t>
            </a:r>
            <a:r>
              <a:rPr lang="en-US" sz="1600" b="1">
                <a:latin typeface="Arial" panose="020B0604020202020204" pitchFamily="34" charset="0"/>
              </a:rPr>
              <a:t>different seasonality patterns </a:t>
            </a:r>
            <a:r>
              <a:rPr lang="en-US" sz="1600">
                <a:latin typeface="Arial" panose="020B0604020202020204" pitchFamily="34" charset="0"/>
              </a:rPr>
              <a:t>observed during the EDA process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EE725-9FE3-D608-0A96-F30B8E8E4A59}"/>
              </a:ext>
            </a:extLst>
          </p:cNvPr>
          <p:cNvSpPr/>
          <p:nvPr/>
        </p:nvSpPr>
        <p:spPr bwMode="auto">
          <a:xfrm>
            <a:off x="4559121" y="2422583"/>
            <a:ext cx="3118552" cy="267252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2"/>
                </a:solidFill>
                <a:latin typeface="Arial" panose="020B0604020202020204" pitchFamily="34" charset="0"/>
              </a:rPr>
              <a:t>Feature selection</a:t>
            </a:r>
          </a:p>
          <a:p>
            <a:pPr marL="203200" lvl="1" indent="-203200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>
                <a:latin typeface="Arial" panose="020B0604020202020204" pitchFamily="34" charset="0"/>
              </a:rPr>
              <a:t>Various </a:t>
            </a:r>
            <a:r>
              <a:rPr lang="en-US" sz="1600" b="1">
                <a:latin typeface="Arial" panose="020B0604020202020204" pitchFamily="34" charset="0"/>
              </a:rPr>
              <a:t>stepwise feature </a:t>
            </a:r>
            <a:r>
              <a:rPr lang="en-US" sz="1600">
                <a:latin typeface="Arial" panose="020B0604020202020204" pitchFamily="34" charset="0"/>
              </a:rPr>
              <a:t>selection methods were used to explore the optimum combination of features</a:t>
            </a:r>
          </a:p>
          <a:p>
            <a:pPr marL="203200" lvl="1" indent="-203200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b="1">
                <a:latin typeface="Arial" panose="020B0604020202020204" pitchFamily="34" charset="0"/>
              </a:rPr>
              <a:t>L1 regularization </a:t>
            </a:r>
            <a:r>
              <a:rPr lang="en-US" sz="1600">
                <a:latin typeface="Arial" panose="020B0604020202020204" pitchFamily="34" charset="0"/>
              </a:rPr>
              <a:t>was also used in the </a:t>
            </a:r>
            <a:r>
              <a:rPr lang="en-US" sz="1600" err="1">
                <a:latin typeface="Arial" panose="020B0604020202020204" pitchFamily="34" charset="0"/>
              </a:rPr>
              <a:t>LightGBM</a:t>
            </a:r>
            <a:r>
              <a:rPr lang="en-US" sz="1600">
                <a:latin typeface="Arial" panose="020B0604020202020204" pitchFamily="34" charset="0"/>
              </a:rPr>
              <a:t> regression method to select features further</a:t>
            </a:r>
          </a:p>
          <a:p>
            <a:pPr marL="285750" indent="-28575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67883C-080F-AE1F-E520-496CB951B8A4}"/>
              </a:ext>
            </a:extLst>
          </p:cNvPr>
          <p:cNvSpPr txBox="1"/>
          <p:nvPr/>
        </p:nvSpPr>
        <p:spPr>
          <a:xfrm>
            <a:off x="773026" y="6345123"/>
            <a:ext cx="110945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/>
              <a:t>*SHAP (</a:t>
            </a:r>
            <a:r>
              <a:rPr lang="en-US" sz="1000" err="1"/>
              <a:t>SHapley</a:t>
            </a:r>
            <a:r>
              <a:rPr lang="en-US" sz="1000"/>
              <a:t> Additive </a:t>
            </a:r>
            <a:r>
              <a:rPr lang="en-US" sz="1000" err="1"/>
              <a:t>exPlanations</a:t>
            </a:r>
            <a:r>
              <a:rPr lang="en-US" sz="1000"/>
              <a:t>) is a method used to explain the predictions of machine learning models. It assigns a "score" or "importance" to each feature (or input variable) of the model</a:t>
            </a:r>
            <a:endParaRPr lang="en-GB" sz="1000"/>
          </a:p>
        </p:txBody>
      </p:sp>
      <p:pic>
        <p:nvPicPr>
          <p:cNvPr id="58" name="Picture 57" descr="Shape&#10;&#10;Description automatically generated with low confidence">
            <a:extLst>
              <a:ext uri="{FF2B5EF4-FFF2-40B4-BE49-F238E27FC236}">
                <a16:creationId xmlns:a16="http://schemas.microsoft.com/office/drawing/2014/main" id="{5AFE4CB0-A0BC-8DCB-77C3-132B624D416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56891" y="1448658"/>
            <a:ext cx="1121338" cy="1121338"/>
          </a:xfrm>
          <a:prstGeom prst="rect">
            <a:avLst/>
          </a:prstGeom>
        </p:spPr>
      </p:pic>
      <p:pic>
        <p:nvPicPr>
          <p:cNvPr id="60" name="Picture 59" descr="Shape&#10;&#10;Description automatically generated with low confidence">
            <a:extLst>
              <a:ext uri="{FF2B5EF4-FFF2-40B4-BE49-F238E27FC236}">
                <a16:creationId xmlns:a16="http://schemas.microsoft.com/office/drawing/2014/main" id="{2460A9F0-4043-DD22-C729-6DD71BC4F0A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9264" y="1361746"/>
            <a:ext cx="1233471" cy="1233471"/>
          </a:xfrm>
          <a:prstGeom prst="rect">
            <a:avLst/>
          </a:prstGeom>
        </p:spPr>
      </p:pic>
      <p:pic>
        <p:nvPicPr>
          <p:cNvPr id="62" name="Picture 61" descr="Shape&#10;&#10;Description automatically generated with low confidence">
            <a:extLst>
              <a:ext uri="{FF2B5EF4-FFF2-40B4-BE49-F238E27FC236}">
                <a16:creationId xmlns:a16="http://schemas.microsoft.com/office/drawing/2014/main" id="{D6600E77-A0DB-CB20-E728-E6610DA1AE0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57505" y="1436783"/>
            <a:ext cx="1042122" cy="10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7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F434E7-74BA-087F-1BD5-FE832AA1E5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167770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F434E7-74BA-087F-1BD5-FE832AA1E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Using </a:t>
            </a:r>
            <a:r>
              <a:rPr lang="en-US" sz="2800" err="1"/>
              <a:t>LightGBM</a:t>
            </a:r>
            <a:r>
              <a:rPr lang="en-US" sz="2800"/>
              <a:t>, our model took &lt;3 seconds and returned an RMSE of 3.39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F7694-9F2E-418D-9BB3-EE5CEB834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47E8C-A273-5F9A-E1E5-02AF9B75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Primary model: </a:t>
            </a:r>
            <a:r>
              <a:rPr lang="en-US" sz="2400" b="1" err="1"/>
              <a:t>LightGBM</a:t>
            </a:r>
            <a:endParaRPr lang="en-US" sz="2400" b="1"/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/>
              <a:t>Description: </a:t>
            </a:r>
            <a:r>
              <a:rPr lang="en-US" sz="2000" b="1" err="1"/>
              <a:t>LightGBM</a:t>
            </a:r>
            <a:r>
              <a:rPr lang="en-US" sz="2000" b="1"/>
              <a:t> modelling with lag-based features</a:t>
            </a:r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/>
              <a:t>Runtime to predict on the validation dataset: 3 seconds</a:t>
            </a:r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/>
              <a:t>RMSE value on the validation dataset: 3.39</a:t>
            </a: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 b="1"/>
              <a:t>Secondary model: Time Series</a:t>
            </a:r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/>
              <a:t>Description: </a:t>
            </a:r>
            <a:r>
              <a:rPr lang="en-US" sz="2000" b="1"/>
              <a:t>Time series modelling </a:t>
            </a:r>
            <a:r>
              <a:rPr lang="en-US" sz="2000"/>
              <a:t>(Croston’s method)</a:t>
            </a:r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/>
              <a:t>Runtime to predict on the validation dataset: 40 seconds</a:t>
            </a:r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/>
              <a:t>RMSE value on the validation dataset: 5.92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EC7B1C-8392-BFC6-3F74-D652D29909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87" b="10149"/>
          <a:stretch/>
        </p:blipFill>
        <p:spPr>
          <a:xfrm>
            <a:off x="7985425" y="3461350"/>
            <a:ext cx="3251200" cy="2596551"/>
          </a:xfrm>
          <a:prstGeom prst="rect">
            <a:avLst/>
          </a:prstGeom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4A4BCD15-1AC9-CD50-2CBF-F0964769FDC7}"/>
              </a:ext>
            </a:extLst>
          </p:cNvPr>
          <p:cNvSpPr/>
          <p:nvPr/>
        </p:nvSpPr>
        <p:spPr>
          <a:xfrm rot="10800000">
            <a:off x="6687150" y="2163073"/>
            <a:ext cx="1144517" cy="2596551"/>
          </a:xfrm>
          <a:prstGeom prst="curv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D0DD4F2-B790-C038-1518-86691EB90D90}"/>
              </a:ext>
            </a:extLst>
          </p:cNvPr>
          <p:cNvSpPr/>
          <p:nvPr/>
        </p:nvSpPr>
        <p:spPr>
          <a:xfrm>
            <a:off x="8058750" y="1718733"/>
            <a:ext cx="3049517" cy="1222735"/>
          </a:xfrm>
          <a:prstGeom prst="wedgeRoundRectCallout">
            <a:avLst>
              <a:gd name="adj1" fmla="val -58870"/>
              <a:gd name="adj2" fmla="val 32897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Significant lift in baseline performance with near 0 runtime!</a:t>
            </a:r>
            <a:endParaRPr lang="en-GB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5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F434E7-74BA-087F-1BD5-FE832AA1E5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196316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F434E7-74BA-087F-1BD5-FE832AA1E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Best Buy can plug our strong model directly into their forecasting process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F7694-9F2E-418D-9BB3-EE5CEB834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Body copy 3">
            <a:extLst>
              <a:ext uri="{FF2B5EF4-FFF2-40B4-BE49-F238E27FC236}">
                <a16:creationId xmlns:a16="http://schemas.microsoft.com/office/drawing/2014/main" id="{1381CC33-AC0E-E872-6009-D1145E7F5860}"/>
              </a:ext>
            </a:extLst>
          </p:cNvPr>
          <p:cNvSpPr txBox="1">
            <a:spLocks/>
          </p:cNvSpPr>
          <p:nvPr/>
        </p:nvSpPr>
        <p:spPr bwMode="auto">
          <a:xfrm>
            <a:off x="8256702" y="2192886"/>
            <a:ext cx="3328416" cy="39497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defTabSz="91440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2286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sz="1800">
                <a:latin typeface="+mn-lt"/>
              </a:defRPr>
            </a:lvl2pPr>
            <a:lvl3pPr marL="4572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800">
                <a:latin typeface="+mn-lt"/>
              </a:defRPr>
            </a:lvl3pPr>
            <a:lvl4pPr marL="16002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4pPr>
            <a:lvl5pPr marL="20574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190500" lvl="1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The entire model pipeline is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Python based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&amp; can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easily be implemented in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any system</a:t>
            </a:r>
          </a:p>
          <a:p>
            <a:pPr marL="190500" lvl="1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For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model lifecycle management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, we recommend constantly updating data and collecting user feedback</a:t>
            </a:r>
          </a:p>
          <a:p>
            <a:pPr marL="190500" lvl="1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To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improve our modelling process</a:t>
            </a:r>
          </a:p>
          <a:p>
            <a:pPr marL="419100" lvl="2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Combine other internal data sources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such as location, source of sales (offline vs. online), etc.</a:t>
            </a:r>
          </a:p>
          <a:p>
            <a:pPr marL="419100" lvl="2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Explore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additional methods of feature selection</a:t>
            </a:r>
            <a:endParaRPr lang="en-US" sz="1600">
              <a:solidFill>
                <a:srgbClr val="1A1628"/>
              </a:solidFill>
              <a:highlight>
                <a:srgbClr val="FFFF00"/>
              </a:highlight>
              <a:cs typeface="Arial" panose="020B0604020202020204" pitchFamily="34" charset="0"/>
            </a:endParaRPr>
          </a:p>
          <a:p>
            <a:pPr marL="419100" lvl="2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Add models at a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more granular level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, such as Category name instead of an overall model</a:t>
            </a:r>
          </a:p>
        </p:txBody>
      </p:sp>
      <p:grpSp>
        <p:nvGrpSpPr>
          <p:cNvPr id="7" name="H3">
            <a:extLst>
              <a:ext uri="{FF2B5EF4-FFF2-40B4-BE49-F238E27FC236}">
                <a16:creationId xmlns:a16="http://schemas.microsoft.com/office/drawing/2014/main" id="{D2D78F11-5A7B-705E-EA56-09F6E1FDF572}"/>
              </a:ext>
            </a:extLst>
          </p:cNvPr>
          <p:cNvGrpSpPr/>
          <p:nvPr/>
        </p:nvGrpSpPr>
        <p:grpSpPr bwMode="auto">
          <a:xfrm>
            <a:off x="8256702" y="1686662"/>
            <a:ext cx="3328416" cy="341632"/>
            <a:chOff x="6532258" y="2172968"/>
            <a:chExt cx="2423160" cy="341632"/>
          </a:xfrm>
        </p:grpSpPr>
        <p:cxnSp>
          <p:nvCxnSpPr>
            <p:cNvPr id="8" name="Heading underline 3">
              <a:extLst>
                <a:ext uri="{FF2B5EF4-FFF2-40B4-BE49-F238E27FC236}">
                  <a16:creationId xmlns:a16="http://schemas.microsoft.com/office/drawing/2014/main" id="{18BAC8F0-79D3-6A98-0C69-7AD0F1028D43}"/>
                </a:ext>
              </a:extLst>
            </p:cNvPr>
            <p:cNvCxnSpPr/>
            <p:nvPr/>
          </p:nvCxnSpPr>
          <p:spPr bwMode="auto">
            <a:xfrm>
              <a:off x="6532258" y="2514600"/>
              <a:ext cx="2423160" cy="0"/>
            </a:xfrm>
            <a:prstGeom prst="line">
              <a:avLst/>
            </a:prstGeom>
            <a:noFill/>
            <a:ln w="12700" cap="flat" cmpd="sng" algn="ctr">
              <a:solidFill>
                <a:srgbClr val="1A1628"/>
              </a:solidFill>
              <a:prstDash val="solid"/>
              <a:round/>
            </a:ln>
            <a:effectLst/>
          </p:spPr>
        </p:cxnSp>
        <p:sp>
          <p:nvSpPr>
            <p:cNvPr id="9" name="Heading 3">
              <a:extLst>
                <a:ext uri="{FF2B5EF4-FFF2-40B4-BE49-F238E27FC236}">
                  <a16:creationId xmlns:a16="http://schemas.microsoft.com/office/drawing/2014/main" id="{B16F16B9-761B-F307-D634-A4EAA8F3060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32258" y="2172968"/>
              <a:ext cx="2423160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lIns="0" tIns="0" rIns="0" bIns="64008" rtlCol="0" anchor="b">
              <a:spAutoFit/>
            </a:bodyPr>
            <a:lstStyle>
              <a:lvl1pPr mar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0" b="1">
                  <a:solidFill>
                    <a:schemeClr val="bg2"/>
                  </a:solidFill>
                  <a:latin typeface="+mn-lt"/>
                </a:defRPr>
              </a:lvl1pPr>
              <a:lvl2pPr marL="2286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  <a:defRPr sz="1800">
                  <a:latin typeface="+mn-lt"/>
                </a:defRPr>
              </a:lvl2pPr>
              <a:lvl3pPr marL="4572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800">
                  <a:latin typeface="+mn-lt"/>
                </a:defRPr>
              </a:lvl3pPr>
              <a:lvl4pPr marL="16002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4pPr>
              <a:lvl5pPr marL="20574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800" ker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 steps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Body copy 2">
            <a:extLst>
              <a:ext uri="{FF2B5EF4-FFF2-40B4-BE49-F238E27FC236}">
                <a16:creationId xmlns:a16="http://schemas.microsoft.com/office/drawing/2014/main" id="{4DBA6675-BDA7-9AFB-0030-134699EAB71E}"/>
              </a:ext>
            </a:extLst>
          </p:cNvPr>
          <p:cNvSpPr txBox="1">
            <a:spLocks/>
          </p:cNvSpPr>
          <p:nvPr/>
        </p:nvSpPr>
        <p:spPr bwMode="auto">
          <a:xfrm>
            <a:off x="4375074" y="2192886"/>
            <a:ext cx="3328416" cy="370357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</a:lvl1pPr>
            <a:lvl2pPr marL="190500" lvl="1" indent="-190500" fontAlgn="base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1300">
                <a:solidFill>
                  <a:srgbClr val="1A1628"/>
                </a:solidFill>
                <a:cs typeface="Arial" panose="020B0604020202020204" pitchFamily="34" charset="0"/>
              </a:defRPr>
            </a:lvl2pPr>
            <a:lvl3pPr marL="419100" lvl="2" indent="-190500" fontAlgn="base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1300">
                <a:solidFill>
                  <a:srgbClr val="1A1628"/>
                </a:solidFill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65100" lvl="1" indent="-165100">
              <a:buFont typeface="Wingdings" pitchFamily="2" charset="2"/>
              <a:buChar char="§"/>
            </a:pPr>
            <a:r>
              <a:rPr lang="en-US" sz="1600" b="1"/>
              <a:t>Leverage </a:t>
            </a:r>
            <a:r>
              <a:rPr lang="en-US" sz="1600" b="1" err="1"/>
              <a:t>LightGBM</a:t>
            </a:r>
            <a:r>
              <a:rPr lang="en-US" sz="1600" b="1"/>
              <a:t> </a:t>
            </a:r>
            <a:r>
              <a:rPr lang="en-US" sz="1600"/>
              <a:t>for further SKU predictions in contrast to </a:t>
            </a:r>
            <a:r>
              <a:rPr lang="en-US" sz="1600" err="1"/>
              <a:t>XGBoost</a:t>
            </a:r>
            <a:r>
              <a:rPr lang="en-US" sz="1600"/>
              <a:t>, Time Series, or similar models</a:t>
            </a:r>
          </a:p>
          <a:p>
            <a:pPr marL="165100" lvl="1" indent="-165100">
              <a:buFont typeface="Wingdings" pitchFamily="2" charset="2"/>
              <a:buChar char="§"/>
            </a:pPr>
            <a:r>
              <a:rPr lang="en-US" sz="1600" b="1"/>
              <a:t>Stock inventory </a:t>
            </a:r>
            <a:r>
              <a:rPr lang="en-US" sz="1600"/>
              <a:t>in anticipation of promotions</a:t>
            </a:r>
          </a:p>
          <a:p>
            <a:pPr marL="165100" lvl="1" indent="-165100">
              <a:buFont typeface="Wingdings" pitchFamily="2" charset="2"/>
              <a:buChar char="§"/>
            </a:pPr>
            <a:r>
              <a:rPr lang="en-US" sz="1600"/>
              <a:t>Constantly </a:t>
            </a:r>
            <a:r>
              <a:rPr lang="en-US" sz="1600" b="1"/>
              <a:t>adjust prices and promotions </a:t>
            </a:r>
            <a:r>
              <a:rPr lang="en-US" sz="1600"/>
              <a:t>according to inflation and consumer sentiment</a:t>
            </a:r>
          </a:p>
          <a:p>
            <a:pPr marL="165100" lvl="1" indent="-165100">
              <a:buFont typeface="Wingdings" pitchFamily="2" charset="2"/>
              <a:buChar char="§"/>
            </a:pPr>
            <a:r>
              <a:rPr lang="en-US" sz="1600" b="1"/>
              <a:t>Incorporate seasonality </a:t>
            </a:r>
            <a:r>
              <a:rPr lang="en-US" sz="1600"/>
              <a:t>of products during the order process</a:t>
            </a:r>
          </a:p>
          <a:p>
            <a:pPr marL="165100" lvl="1" indent="-165100">
              <a:buFont typeface="Wingdings" pitchFamily="2" charset="2"/>
              <a:buChar char="§"/>
            </a:pPr>
            <a:r>
              <a:rPr lang="en-US" sz="1600" b="1"/>
              <a:t>Utilize discounting strategies </a:t>
            </a:r>
            <a:r>
              <a:rPr lang="en-US" sz="1600"/>
              <a:t>for pushing sales of slow-selling SKUs</a:t>
            </a:r>
          </a:p>
          <a:p>
            <a:pPr marL="165100" lvl="1" indent="-165100">
              <a:buFont typeface="Wingdings" pitchFamily="2" charset="2"/>
              <a:buChar char="§"/>
            </a:pPr>
            <a:r>
              <a:rPr lang="en-US" sz="1600"/>
              <a:t>Improve capturing </a:t>
            </a:r>
            <a:r>
              <a:rPr lang="en-US" sz="1600" b="1"/>
              <a:t>competitor prices</a:t>
            </a:r>
            <a:r>
              <a:rPr lang="en-US" sz="1600"/>
              <a:t> to boost data quality</a:t>
            </a:r>
            <a:endParaRPr lang="en-US" sz="1600" b="1"/>
          </a:p>
        </p:txBody>
      </p:sp>
      <p:grpSp>
        <p:nvGrpSpPr>
          <p:cNvPr id="11" name="H2">
            <a:extLst>
              <a:ext uri="{FF2B5EF4-FFF2-40B4-BE49-F238E27FC236}">
                <a16:creationId xmlns:a16="http://schemas.microsoft.com/office/drawing/2014/main" id="{4B17B53E-41CF-3105-EB5F-9E41D3736E91}"/>
              </a:ext>
            </a:extLst>
          </p:cNvPr>
          <p:cNvGrpSpPr/>
          <p:nvPr/>
        </p:nvGrpSpPr>
        <p:grpSpPr bwMode="auto">
          <a:xfrm>
            <a:off x="4375074" y="1686662"/>
            <a:ext cx="3328416" cy="341632"/>
            <a:chOff x="3594526" y="2172968"/>
            <a:chExt cx="2423160" cy="341632"/>
          </a:xfrm>
        </p:grpSpPr>
        <p:cxnSp>
          <p:nvCxnSpPr>
            <p:cNvPr id="12" name="Heading underline 2">
              <a:extLst>
                <a:ext uri="{FF2B5EF4-FFF2-40B4-BE49-F238E27FC236}">
                  <a16:creationId xmlns:a16="http://schemas.microsoft.com/office/drawing/2014/main" id="{EA360E11-5FC0-9E9F-2907-F8BF2B458E32}"/>
                </a:ext>
              </a:extLst>
            </p:cNvPr>
            <p:cNvCxnSpPr/>
            <p:nvPr/>
          </p:nvCxnSpPr>
          <p:spPr bwMode="auto">
            <a:xfrm>
              <a:off x="3594526" y="2514600"/>
              <a:ext cx="2423160" cy="0"/>
            </a:xfrm>
            <a:prstGeom prst="line">
              <a:avLst/>
            </a:prstGeom>
            <a:noFill/>
            <a:ln w="12700" cap="flat" cmpd="sng" algn="ctr">
              <a:solidFill>
                <a:srgbClr val="1A1628"/>
              </a:solidFill>
              <a:prstDash val="solid"/>
              <a:round/>
            </a:ln>
            <a:effectLst/>
          </p:spPr>
        </p:cxnSp>
        <p:sp>
          <p:nvSpPr>
            <p:cNvPr id="13" name="Heading 2">
              <a:extLst>
                <a:ext uri="{FF2B5EF4-FFF2-40B4-BE49-F238E27FC236}">
                  <a16:creationId xmlns:a16="http://schemas.microsoft.com/office/drawing/2014/main" id="{023A9A77-F867-5A12-08B4-653D02ADA12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594526" y="2172968"/>
              <a:ext cx="2423160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lIns="0" tIns="0" rIns="0" bIns="64008" rtlCol="0" anchor="b">
              <a:spAutoFit/>
            </a:bodyPr>
            <a:lstStyle>
              <a:lvl1pPr mar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0" b="1">
                  <a:solidFill>
                    <a:schemeClr val="bg2"/>
                  </a:solidFill>
                  <a:latin typeface="+mn-lt"/>
                </a:defRPr>
              </a:lvl1pPr>
              <a:lvl2pPr marL="2286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  <a:defRPr sz="1800">
                  <a:latin typeface="+mn-lt"/>
                </a:defRPr>
              </a:lvl2pPr>
              <a:lvl3pPr marL="4572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800">
                  <a:latin typeface="+mn-lt"/>
                </a:defRPr>
              </a:lvl3pPr>
              <a:lvl4pPr marL="16002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4pPr>
              <a:lvl5pPr marL="20574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Recommendations</a:t>
              </a:r>
            </a:p>
          </p:txBody>
        </p:sp>
      </p:grpSp>
      <p:sp>
        <p:nvSpPr>
          <p:cNvPr id="14" name="Body copy 1">
            <a:extLst>
              <a:ext uri="{FF2B5EF4-FFF2-40B4-BE49-F238E27FC236}">
                <a16:creationId xmlns:a16="http://schemas.microsoft.com/office/drawing/2014/main" id="{B29C6593-7EBE-4367-EEA7-EC6BB46FA621}"/>
              </a:ext>
            </a:extLst>
          </p:cNvPr>
          <p:cNvSpPr txBox="1">
            <a:spLocks/>
          </p:cNvSpPr>
          <p:nvPr/>
        </p:nvSpPr>
        <p:spPr bwMode="auto">
          <a:xfrm>
            <a:off x="493446" y="2192886"/>
            <a:ext cx="3328416" cy="375487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defTabSz="91440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2286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sz="1800">
                <a:latin typeface="+mn-lt"/>
              </a:defRPr>
            </a:lvl2pPr>
            <a:lvl3pPr marL="4572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800">
                <a:latin typeface="+mn-lt"/>
              </a:defRPr>
            </a:lvl3pPr>
            <a:lvl4pPr marL="16002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4pPr>
            <a:lvl5pPr marL="20574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165100" lvl="1" indent="-165100" fontAlgn="base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 b="1" err="1">
                <a:solidFill>
                  <a:srgbClr val="1A1628"/>
                </a:solidFill>
                <a:cs typeface="Arial" panose="020B0604020202020204" pitchFamily="34" charset="0"/>
              </a:rPr>
              <a:t>LightGBM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 is extremely fast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and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 has extremely low RMSE</a:t>
            </a:r>
          </a:p>
          <a:p>
            <a:pPr marL="165100" lvl="1" indent="-165100" fontAlgn="base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Most important features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are most recent sales, day of the week, and promotional discount</a:t>
            </a:r>
          </a:p>
          <a:p>
            <a:pPr marL="165100" lvl="1" indent="-165100" fontAlgn="base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External features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such as the global supply chain pressure index and the inflation rate also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played important roles</a:t>
            </a:r>
          </a:p>
          <a:p>
            <a:pPr marL="165100" lvl="1" indent="-165100" fontAlgn="base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The higher the recent sales, the higher the predicted sales. Similar for promotional discount</a:t>
            </a:r>
          </a:p>
          <a:p>
            <a:pPr marL="165100" lvl="1" indent="-165100" fontAlgn="base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The more the supply chain pressure, the lower the predicted sales</a:t>
            </a:r>
          </a:p>
        </p:txBody>
      </p:sp>
      <p:grpSp>
        <p:nvGrpSpPr>
          <p:cNvPr id="15" name="H1">
            <a:extLst>
              <a:ext uri="{FF2B5EF4-FFF2-40B4-BE49-F238E27FC236}">
                <a16:creationId xmlns:a16="http://schemas.microsoft.com/office/drawing/2014/main" id="{D637C13F-C229-BDB8-A05B-8D5F3174FF22}"/>
              </a:ext>
            </a:extLst>
          </p:cNvPr>
          <p:cNvGrpSpPr/>
          <p:nvPr/>
        </p:nvGrpSpPr>
        <p:grpSpPr bwMode="auto">
          <a:xfrm>
            <a:off x="493446" y="1686662"/>
            <a:ext cx="3328416" cy="341632"/>
            <a:chOff x="548640" y="2172968"/>
            <a:chExt cx="2423160" cy="341632"/>
          </a:xfrm>
        </p:grpSpPr>
        <p:cxnSp>
          <p:nvCxnSpPr>
            <p:cNvPr id="16" name="Heading underline 1">
              <a:extLst>
                <a:ext uri="{FF2B5EF4-FFF2-40B4-BE49-F238E27FC236}">
                  <a16:creationId xmlns:a16="http://schemas.microsoft.com/office/drawing/2014/main" id="{67255774-09CC-8515-03A2-9DD1174400B4}"/>
                </a:ext>
              </a:extLst>
            </p:cNvPr>
            <p:cNvCxnSpPr/>
            <p:nvPr/>
          </p:nvCxnSpPr>
          <p:spPr bwMode="auto">
            <a:xfrm>
              <a:off x="548640" y="2514600"/>
              <a:ext cx="2423160" cy="0"/>
            </a:xfrm>
            <a:prstGeom prst="line">
              <a:avLst/>
            </a:prstGeom>
            <a:noFill/>
            <a:ln w="12700" cap="flat" cmpd="sng" algn="ctr">
              <a:solidFill>
                <a:srgbClr val="1A1628"/>
              </a:solidFill>
              <a:prstDash val="solid"/>
              <a:round/>
            </a:ln>
            <a:effectLst/>
          </p:spPr>
        </p:cxnSp>
        <p:sp>
          <p:nvSpPr>
            <p:cNvPr id="17" name="Heading 1">
              <a:extLst>
                <a:ext uri="{FF2B5EF4-FFF2-40B4-BE49-F238E27FC236}">
                  <a16:creationId xmlns:a16="http://schemas.microsoft.com/office/drawing/2014/main" id="{0DEB3184-65C2-1D25-20FA-0D98F7D21E5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640" y="2172968"/>
              <a:ext cx="2423160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lIns="0" tIns="0" rIns="0" bIns="64008" rtlCol="0" anchor="b">
              <a:spAutoFit/>
            </a:bodyPr>
            <a:lstStyle>
              <a:lvl1pPr mar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0" b="1">
                  <a:solidFill>
                    <a:schemeClr val="bg2"/>
                  </a:solidFill>
                  <a:latin typeface="+mn-lt"/>
                </a:defRPr>
              </a:lvl1pPr>
              <a:lvl2pPr marL="2286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  <a:defRPr sz="1800">
                  <a:latin typeface="+mn-lt"/>
                </a:defRPr>
              </a:lvl2pPr>
              <a:lvl3pPr marL="4572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800">
                  <a:latin typeface="+mn-lt"/>
                </a:defRPr>
              </a:lvl3pPr>
              <a:lvl4pPr marL="16002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4pPr>
              <a:lvl5pPr marL="20574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Insights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CC76ED-F899-2C7D-B526-94459A153B1A}"/>
              </a:ext>
            </a:extLst>
          </p:cNvPr>
          <p:cNvCxnSpPr>
            <a:cxnSpLocks/>
          </p:cNvCxnSpPr>
          <p:nvPr/>
        </p:nvCxnSpPr>
        <p:spPr bwMode="gray">
          <a:xfrm>
            <a:off x="7980096" y="1397438"/>
            <a:ext cx="0" cy="4754880"/>
          </a:xfrm>
          <a:prstGeom prst="line">
            <a:avLst/>
          </a:prstGeom>
          <a:noFill/>
          <a:ln w="9525" cap="rnd" cmpd="sng" algn="ctr">
            <a:solidFill>
              <a:srgbClr val="75737D"/>
            </a:solidFill>
            <a:prstDash val="solid"/>
            <a:round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38604B-8998-2C4D-7B87-F3CC2C5EE132}"/>
              </a:ext>
            </a:extLst>
          </p:cNvPr>
          <p:cNvGrpSpPr/>
          <p:nvPr/>
        </p:nvGrpSpPr>
        <p:grpSpPr bwMode="gray">
          <a:xfrm>
            <a:off x="7826641" y="3621423"/>
            <a:ext cx="306910" cy="306910"/>
            <a:chOff x="6313199" y="4229315"/>
            <a:chExt cx="306910" cy="306910"/>
          </a:xfrm>
        </p:grpSpPr>
        <p:sp>
          <p:nvSpPr>
            <p:cNvPr id="28" name="Oval 50">
              <a:extLst>
                <a:ext uri="{FF2B5EF4-FFF2-40B4-BE49-F238E27FC236}">
                  <a16:creationId xmlns:a16="http://schemas.microsoft.com/office/drawing/2014/main" id="{215FC472-8814-2A82-D247-93A9BF9EAF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13199" y="4229315"/>
              <a:ext cx="306910" cy="30691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5825938-9157-50F8-12B7-91E849C48626}"/>
                </a:ext>
              </a:extLst>
            </p:cNvPr>
            <p:cNvGrpSpPr/>
            <p:nvPr/>
          </p:nvGrpSpPr>
          <p:grpSpPr bwMode="gray">
            <a:xfrm>
              <a:off x="6399804" y="4314508"/>
              <a:ext cx="140052" cy="136525"/>
              <a:chOff x="6405478" y="4314507"/>
              <a:chExt cx="140052" cy="136525"/>
            </a:xfrm>
          </p:grpSpPr>
          <p:sp>
            <p:nvSpPr>
              <p:cNvPr id="30" name="Arrow: Chevron 373">
                <a:extLst>
                  <a:ext uri="{FF2B5EF4-FFF2-40B4-BE49-F238E27FC236}">
                    <a16:creationId xmlns:a16="http://schemas.microsoft.com/office/drawing/2014/main" id="{2671AA52-3333-E40B-1732-7CBD9CE1C1D9}"/>
                  </a:ext>
                </a:extLst>
              </p:cNvPr>
              <p:cNvSpPr/>
              <p:nvPr/>
            </p:nvSpPr>
            <p:spPr bwMode="gray">
              <a:xfrm>
                <a:off x="6405478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Arrow: Chevron 374">
                <a:extLst>
                  <a:ext uri="{FF2B5EF4-FFF2-40B4-BE49-F238E27FC236}">
                    <a16:creationId xmlns:a16="http://schemas.microsoft.com/office/drawing/2014/main" id="{1A71FF59-DAD2-AA2C-9CF3-435063521F78}"/>
                  </a:ext>
                </a:extLst>
              </p:cNvPr>
              <p:cNvSpPr/>
              <p:nvPr/>
            </p:nvSpPr>
            <p:spPr bwMode="gray">
              <a:xfrm>
                <a:off x="6470746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1" name="Graphic 40" descr="Lights On with solid fill">
            <a:extLst>
              <a:ext uri="{FF2B5EF4-FFF2-40B4-BE49-F238E27FC236}">
                <a16:creationId xmlns:a16="http://schemas.microsoft.com/office/drawing/2014/main" id="{39D4F2E9-AD55-B110-912B-A6E2E1F5C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1117" y="1276999"/>
            <a:ext cx="750745" cy="750745"/>
          </a:xfrm>
          <a:prstGeom prst="rect">
            <a:avLst/>
          </a:prstGeom>
        </p:spPr>
      </p:pic>
      <p:pic>
        <p:nvPicPr>
          <p:cNvPr id="43" name="Graphic 42" descr="Speech with solid fill">
            <a:extLst>
              <a:ext uri="{FF2B5EF4-FFF2-40B4-BE49-F238E27FC236}">
                <a16:creationId xmlns:a16="http://schemas.microsoft.com/office/drawing/2014/main" id="{59A27BFE-BC45-7D5F-33C9-E270D5528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2745" y="1353201"/>
            <a:ext cx="750745" cy="750745"/>
          </a:xfrm>
          <a:prstGeom prst="rect">
            <a:avLst/>
          </a:prstGeom>
        </p:spPr>
      </p:pic>
      <p:pic>
        <p:nvPicPr>
          <p:cNvPr id="45" name="Graphic 44" descr="End with solid fill">
            <a:extLst>
              <a:ext uri="{FF2B5EF4-FFF2-40B4-BE49-F238E27FC236}">
                <a16:creationId xmlns:a16="http://schemas.microsoft.com/office/drawing/2014/main" id="{44ADCD0F-306B-50C5-82F2-F4FA159926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34373" y="1320543"/>
            <a:ext cx="750745" cy="75074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D15CC1-7C59-FA74-411E-DD3AE7A04847}"/>
              </a:ext>
            </a:extLst>
          </p:cNvPr>
          <p:cNvCxnSpPr>
            <a:cxnSpLocks/>
          </p:cNvCxnSpPr>
          <p:nvPr/>
        </p:nvCxnSpPr>
        <p:spPr bwMode="gray">
          <a:xfrm>
            <a:off x="4098468" y="1397438"/>
            <a:ext cx="0" cy="4754880"/>
          </a:xfrm>
          <a:prstGeom prst="line">
            <a:avLst/>
          </a:prstGeom>
          <a:noFill/>
          <a:ln w="9525" cap="rnd" cmpd="sng" algn="ctr">
            <a:solidFill>
              <a:srgbClr val="75737D"/>
            </a:solidFill>
            <a:prstDash val="solid"/>
            <a:round/>
          </a:ln>
          <a:effectLst/>
        </p:spPr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3BAFDC-80D5-B5F1-1648-16179C306658}"/>
              </a:ext>
            </a:extLst>
          </p:cNvPr>
          <p:cNvGrpSpPr/>
          <p:nvPr/>
        </p:nvGrpSpPr>
        <p:grpSpPr bwMode="gray">
          <a:xfrm>
            <a:off x="3945013" y="3621423"/>
            <a:ext cx="306910" cy="306910"/>
            <a:chOff x="6313199" y="4229315"/>
            <a:chExt cx="306910" cy="306910"/>
          </a:xfrm>
        </p:grpSpPr>
        <p:sp>
          <p:nvSpPr>
            <p:cNvPr id="50" name="Oval 50">
              <a:extLst>
                <a:ext uri="{FF2B5EF4-FFF2-40B4-BE49-F238E27FC236}">
                  <a16:creationId xmlns:a16="http://schemas.microsoft.com/office/drawing/2014/main" id="{37BB1E33-2E64-D43B-76C0-A94831A4FE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13199" y="4229315"/>
              <a:ext cx="306910" cy="30691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390226-22D8-15DC-F6FD-2BEB8AE1A416}"/>
                </a:ext>
              </a:extLst>
            </p:cNvPr>
            <p:cNvGrpSpPr/>
            <p:nvPr/>
          </p:nvGrpSpPr>
          <p:grpSpPr bwMode="gray">
            <a:xfrm>
              <a:off x="6399804" y="4314508"/>
              <a:ext cx="140052" cy="136525"/>
              <a:chOff x="6405478" y="4314507"/>
              <a:chExt cx="140052" cy="136525"/>
            </a:xfrm>
          </p:grpSpPr>
          <p:sp>
            <p:nvSpPr>
              <p:cNvPr id="52" name="Arrow: Chevron 373">
                <a:extLst>
                  <a:ext uri="{FF2B5EF4-FFF2-40B4-BE49-F238E27FC236}">
                    <a16:creationId xmlns:a16="http://schemas.microsoft.com/office/drawing/2014/main" id="{DBB3EF9E-87EC-ACAB-0458-67F3A64A8246}"/>
                  </a:ext>
                </a:extLst>
              </p:cNvPr>
              <p:cNvSpPr/>
              <p:nvPr/>
            </p:nvSpPr>
            <p:spPr bwMode="gray">
              <a:xfrm>
                <a:off x="6405478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3" name="Arrow: Chevron 374">
                <a:extLst>
                  <a:ext uri="{FF2B5EF4-FFF2-40B4-BE49-F238E27FC236}">
                    <a16:creationId xmlns:a16="http://schemas.microsoft.com/office/drawing/2014/main" id="{BD8C4A2A-0A23-E95D-3C92-4495E5E0A91C}"/>
                  </a:ext>
                </a:extLst>
              </p:cNvPr>
              <p:cNvSpPr/>
              <p:nvPr/>
            </p:nvSpPr>
            <p:spPr bwMode="gray">
              <a:xfrm>
                <a:off x="6470746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598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53FD54-E6DC-BCE0-4BBB-69BAF9ED7A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207858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53FD54-E6DC-BCE0-4BBB-69BAF9ED7A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F7694-9F2E-418D-9BB3-EE5CEB834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47E8C-A273-5F9A-E1E5-02AF9B75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350" indent="0" algn="ctr">
              <a:buNone/>
            </a:pPr>
            <a:r>
              <a:rPr lang="en-US" sz="4800"/>
              <a:t>THANK YOU! </a:t>
            </a:r>
            <a:r>
              <a:rPr lang="en-US" sz="4800">
                <a:sym typeface="Wingdings" panose="05000000000000000000" pitchFamily="2" charset="2"/>
              </a:rPr>
              <a:t></a:t>
            </a:r>
            <a:endParaRPr lang="en-US" sz="4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1B7169-A1EA-8B9F-7189-849E8CEA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427F91-FBFC-227D-69DA-4EC4C96F7A7F}"/>
              </a:ext>
            </a:extLst>
          </p:cNvPr>
          <p:cNvSpPr txBox="1">
            <a:spLocks/>
          </p:cNvSpPr>
          <p:nvPr/>
        </p:nvSpPr>
        <p:spPr>
          <a:xfrm>
            <a:off x="5874948" y="446313"/>
            <a:ext cx="6144986" cy="557805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marL="171450" indent="-1651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481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10000"/>
              <a:buFont typeface="Human BBY Office" pitchFamily="2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238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Human BBY Office" pitchFamily="2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0613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 algn="r">
              <a:buFont typeface="Arial" panose="020B0604020202020204" pitchFamily="34" charset="0"/>
              <a:buNone/>
            </a:pPr>
            <a:r>
              <a:rPr lang="en-US" sz="4800" b="1">
                <a:solidFill>
                  <a:schemeClr val="tx2"/>
                </a:solidFill>
              </a:rPr>
              <a:t>Time for Your Questions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903E906-9394-58D8-051F-65BF0A5A06F4}"/>
              </a:ext>
            </a:extLst>
          </p:cNvPr>
          <p:cNvSpPr txBox="1">
            <a:spLocks/>
          </p:cNvSpPr>
          <p:nvPr/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lang="en-US" sz="700" kern="1200" cap="all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C09DA5-8C43-4702-8900-F4900F7A89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D579B7B-79D6-490B-8438-0569403A604F}"/>
              </a:ext>
            </a:extLst>
          </p:cNvPr>
          <p:cNvSpPr txBox="1">
            <a:spLocks/>
          </p:cNvSpPr>
          <p:nvPr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448D93E-45BE-940B-160D-EC43047E830F}"/>
              </a:ext>
            </a:extLst>
          </p:cNvPr>
          <p:cNvSpPr txBox="1">
            <a:spLocks/>
          </p:cNvSpPr>
          <p:nvPr/>
        </p:nvSpPr>
        <p:spPr>
          <a:xfrm>
            <a:off x="7665720" y="6647867"/>
            <a:ext cx="377554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lang="en-US" sz="70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SAMPLE FOOTER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04A43-C200-3D67-9A7B-C8695B9495C5}"/>
              </a:ext>
            </a:extLst>
          </p:cNvPr>
          <p:cNvCxnSpPr>
            <a:cxnSpLocks/>
          </p:cNvCxnSpPr>
          <p:nvPr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42A34613-A824-A500-9FF5-496822CDC43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8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PRESENTATIONDONOTDELETE" val="&lt;?xml version=&quot;1.0&quot; encoding=&quot;UTF-16&quot; standalone=&quot;yes&quot;?&gt;&lt;root reqver=&quot;27037&quot;&gt;&lt;version val=&quot;33011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heme/theme1.xml><?xml version="1.0" encoding="utf-8"?>
<a:theme xmlns:a="http://schemas.openxmlformats.org/drawingml/2006/main" name="1_Office Theme">
  <a:themeElements>
    <a:clrScheme name="BBY Brand Template Blue">
      <a:dk1>
        <a:srgbClr val="FFFFFF"/>
      </a:dk1>
      <a:lt1>
        <a:srgbClr val="000000"/>
      </a:lt1>
      <a:dk2>
        <a:srgbClr val="D2D8E2"/>
      </a:dk2>
      <a:lt2>
        <a:srgbClr val="0046BE"/>
      </a:lt2>
      <a:accent1>
        <a:srgbClr val="FFF200"/>
      </a:accent1>
      <a:accent2>
        <a:srgbClr val="4976E6"/>
      </a:accent2>
      <a:accent3>
        <a:srgbClr val="FFCE00"/>
      </a:accent3>
      <a:accent4>
        <a:srgbClr val="001E73"/>
      </a:accent4>
      <a:accent5>
        <a:srgbClr val="E0E6EF"/>
      </a:accent5>
      <a:accent6>
        <a:srgbClr val="BB0628"/>
      </a:accent6>
      <a:hlink>
        <a:srgbClr val="1D252C"/>
      </a:hlink>
      <a:folHlink>
        <a:srgbClr val="1D252C"/>
      </a:folHlink>
    </a:clrScheme>
    <a:fontScheme name="Custom 7">
      <a:majorFont>
        <a:latin typeface="Human BBY Office"/>
        <a:ea typeface=""/>
        <a:cs typeface=""/>
      </a:majorFont>
      <a:minorFont>
        <a:latin typeface="Human BBY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BYpowerpoint_presentationv1.pptx" id="{110878AA-913F-44B6-A8FF-38E050512EFD}" vid="{BBB3517F-CEE0-4F08-80A5-5F6F73F517EC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4" ma:contentTypeDescription="Create a new document." ma:contentTypeScope="" ma:versionID="757b53bc0f7e752bacb27c2ff807b649">
  <xsd:schema xmlns:xsd="http://www.w3.org/2001/XMLSchema" xmlns:xs="http://www.w3.org/2001/XMLSchema" xmlns:p="http://schemas.microsoft.com/office/2006/metadata/properties" xmlns:ns2="0d4e0842-4262-4d93-9217-e6082ad598f2" xmlns:ns3="3843dc87-6e8d-433b-8318-2e78ea0b348d" targetNamespace="http://schemas.microsoft.com/office/2006/metadata/properties" ma:root="true" ma:fieldsID="789199a7b830ebd0a3187887854a4b87" ns2:_="" ns3:_="">
    <xsd:import namespace="0d4e0842-4262-4d93-9217-e6082ad598f2"/>
    <xsd:import namespace="3843dc87-6e8d-433b-8318-2e78ea0b34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3dc87-6e8d-433b-8318-2e78ea0b348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A5A25E-3D5F-4AB4-9AD7-D2A77133F1A9}">
  <ds:schemaRefs>
    <ds:schemaRef ds:uri="0d4e0842-4262-4d93-9217-e6082ad598f2"/>
    <ds:schemaRef ds:uri="3843dc87-6e8d-433b-8318-2e78ea0b34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388A79-4A91-4BB0-B210-99104F2DC403}">
  <ds:schemaRefs>
    <ds:schemaRef ds:uri="http://schemas.microsoft.com/office/2006/metadata/properties"/>
    <ds:schemaRef ds:uri="3843dc87-6e8d-433b-8318-2e78ea0b348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0d4e0842-4262-4d93-9217-e6082ad598f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9C627B-B9A4-4538-9739-67EA9B353E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Microsoft Macintosh PowerPoint</Application>
  <PresentationFormat>Widescreen</PresentationFormat>
  <Paragraphs>140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Human BBY Office</vt:lpstr>
      <vt:lpstr>Klavika</vt:lpstr>
      <vt:lpstr>Wingdings</vt:lpstr>
      <vt:lpstr>1_Office Theme</vt:lpstr>
      <vt:lpstr>think-cell Slide</vt:lpstr>
      <vt:lpstr>PowerPoint Presentation</vt:lpstr>
      <vt:lpstr>Scarce Prophets for Best Buy Sanchita Porwal, Sri Ravi Teja Kolipakula, Suraj Shourie &amp; Paul Jordan GT MSA Project Week Final Presentation | January 20, 2022</vt:lpstr>
      <vt:lpstr>Our highly accurate machine-learning model forecasts slow-selling SKU sales</vt:lpstr>
      <vt:lpstr>The EDA offers various insights such as high spikes in sales around holidays</vt:lpstr>
      <vt:lpstr>A wide variety of features were explored for the model</vt:lpstr>
      <vt:lpstr>Rigorous methods were used to create a strong performing model</vt:lpstr>
      <vt:lpstr>Using LightGBM, our model took &lt;3 seconds and returned an RMSE of 3.39</vt:lpstr>
      <vt:lpstr>Best Buy can plug our strong model directly into their forecasting process </vt:lpstr>
      <vt:lpstr>Q&amp;A</vt:lpstr>
      <vt:lpstr>SHAP &amp; feature importance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Scarce Prophets for Best Buy Sanchita Porwal, Sri Ravi Teja Kolipakula, Suraj Shouri &amp; Paul Jordan GT MSA Project Week Final Presentation | January 20, 2022</dc:title>
  <dc:creator>Jordan, Paul</dc:creator>
  <cp:lastModifiedBy>Paul Jordan</cp:lastModifiedBy>
  <cp:revision>1</cp:revision>
  <dcterms:created xsi:type="dcterms:W3CDTF">2023-01-18T22:03:18Z</dcterms:created>
  <dcterms:modified xsi:type="dcterms:W3CDTF">2023-01-20T18:55:15Z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</Properties>
</file>