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4" r:id="rId6"/>
    <p:sldId id="262" r:id="rId7"/>
    <p:sldId id="263"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07082B-D9D3-4DE7-8549-E45D6D29DE60}" v="2" dt="2022-07-18T10:45:30.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szek Gasieniec" userId="R8YxBFM8pT0R9Uh3gcYE/WBRP/GDo5RxIj7E2bU7uTM=" providerId="None" clId="Web-{B207082B-D9D3-4DE7-8549-E45D6D29DE60}"/>
    <pc:docChg chg="modSld">
      <pc:chgData name="Leszek Gasieniec" userId="R8YxBFM8pT0R9Uh3gcYE/WBRP/GDo5RxIj7E2bU7uTM=" providerId="None" clId="Web-{B207082B-D9D3-4DE7-8549-E45D6D29DE60}" dt="2022-07-18T10:45:26.382" v="0" actId="20577"/>
      <pc:docMkLst>
        <pc:docMk/>
      </pc:docMkLst>
      <pc:sldChg chg="modSp">
        <pc:chgData name="Leszek Gasieniec" userId="R8YxBFM8pT0R9Uh3gcYE/WBRP/GDo5RxIj7E2bU7uTM=" providerId="None" clId="Web-{B207082B-D9D3-4DE7-8549-E45D6D29DE60}" dt="2022-07-18T10:45:26.382" v="0" actId="20577"/>
        <pc:sldMkLst>
          <pc:docMk/>
          <pc:sldMk cId="0" sldId="258"/>
        </pc:sldMkLst>
        <pc:spChg chg="mod">
          <ac:chgData name="Leszek Gasieniec" userId="R8YxBFM8pT0R9Uh3gcYE/WBRP/GDo5RxIj7E2bU7uTM=" providerId="None" clId="Web-{B207082B-D9D3-4DE7-8549-E45D6D29DE60}" dt="2022-07-18T10:45:26.382" v="0" actId="20577"/>
          <ac:spMkLst>
            <pc:docMk/>
            <pc:sldMk cId="0" sldId="25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FA93D8-13A1-4105-829F-805034932678}"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21E2-6275-41F6-B82F-80FE41FD32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FA93D8-13A1-4105-829F-805034932678}"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21E2-6275-41F6-B82F-80FE41FD32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FA93D8-13A1-4105-829F-805034932678}"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21E2-6275-41F6-B82F-80FE41FD32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FA93D8-13A1-4105-829F-805034932678}"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21E2-6275-41F6-B82F-80FE41FD32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A93D8-13A1-4105-829F-805034932678}"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421E2-6275-41F6-B82F-80FE41FD32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FA93D8-13A1-4105-829F-805034932678}"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421E2-6275-41F6-B82F-80FE41FD32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FA93D8-13A1-4105-829F-805034932678}" type="datetimeFigureOut">
              <a:rPr lang="en-US" smtClean="0"/>
              <a:pPr/>
              <a:t>7/18/2022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421E2-6275-41F6-B82F-80FE41FD32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FA93D8-13A1-4105-829F-805034932678}" type="datetimeFigureOut">
              <a:rPr lang="en-US" smtClean="0"/>
              <a:pPr/>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421E2-6275-41F6-B82F-80FE41FD32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A93D8-13A1-4105-829F-805034932678}" type="datetimeFigureOut">
              <a:rPr lang="en-US" smtClean="0"/>
              <a:pPr/>
              <a:t>7/18/2022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421E2-6275-41F6-B82F-80FE41FD32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A93D8-13A1-4105-829F-805034932678}"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421E2-6275-41F6-B82F-80FE41FD32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A93D8-13A1-4105-829F-805034932678}"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421E2-6275-41F6-B82F-80FE41FD32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A93D8-13A1-4105-829F-805034932678}" type="datetimeFigureOut">
              <a:rPr lang="en-US" smtClean="0"/>
              <a:pPr/>
              <a:t>7/18/2022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421E2-6275-41F6-B82F-80FE41FD32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1847850"/>
          </a:xfrm>
        </p:spPr>
        <p:txBody>
          <a:bodyPr>
            <a:normAutofit fontScale="90000"/>
          </a:bodyPr>
          <a:lstStyle/>
          <a:p>
            <a:r>
              <a:rPr lang="en-US" sz="3600" b="1" dirty="0">
                <a:latin typeface="Baskerville Old Face" pitchFamily="18" charset="0"/>
              </a:rPr>
              <a:t>Clocks and Oscillators in Population Protocols</a:t>
            </a:r>
            <a:br>
              <a:rPr lang="en-US" sz="3600" b="1" dirty="0">
                <a:latin typeface="Baskerville Old Face" pitchFamily="18" charset="0"/>
              </a:rPr>
            </a:br>
            <a:r>
              <a:rPr lang="en-US" sz="3600" b="1" dirty="0">
                <a:latin typeface="Baskerville Old Face" pitchFamily="18" charset="0"/>
              </a:rPr>
              <a:t>[Specification and Proposed Design]</a:t>
            </a:r>
            <a:br>
              <a:rPr lang="en-US" sz="3600" b="1" dirty="0">
                <a:latin typeface="Baskerville Old Face" pitchFamily="18" charset="0"/>
              </a:rPr>
            </a:br>
            <a:endParaRPr lang="en-US" sz="3600" dirty="0">
              <a:latin typeface="Baskerville Old Face" pitchFamily="18" charset="0"/>
            </a:endParaRPr>
          </a:p>
        </p:txBody>
      </p:sp>
      <p:sp>
        <p:nvSpPr>
          <p:cNvPr id="3" name="Subtitle 2"/>
          <p:cNvSpPr>
            <a:spLocks noGrp="1"/>
          </p:cNvSpPr>
          <p:nvPr>
            <p:ph type="subTitle" idx="1"/>
          </p:nvPr>
        </p:nvSpPr>
        <p:spPr/>
        <p:txBody>
          <a:bodyPr>
            <a:normAutofit/>
          </a:bodyPr>
          <a:lstStyle/>
          <a:p>
            <a:r>
              <a:rPr lang="en-US" sz="2800" dirty="0">
                <a:solidFill>
                  <a:schemeClr val="tx2">
                    <a:lumMod val="75000"/>
                  </a:schemeClr>
                </a:solidFill>
                <a:latin typeface="Georgia" pitchFamily="18" charset="0"/>
              </a:rPr>
              <a:t>Sanchita Roy</a:t>
            </a:r>
          </a:p>
          <a:p>
            <a:r>
              <a:rPr lang="en-US" sz="2800" dirty="0">
                <a:solidFill>
                  <a:schemeClr val="tx2">
                    <a:lumMod val="75000"/>
                  </a:schemeClr>
                </a:solidFill>
                <a:latin typeface="Georgia" pitchFamily="18" charset="0"/>
              </a:rPr>
              <a:t>Student Id - 201594919</a:t>
            </a:r>
          </a:p>
          <a:p>
            <a:r>
              <a:rPr lang="en-US" sz="2800" dirty="0">
                <a:solidFill>
                  <a:schemeClr val="tx2">
                    <a:lumMod val="75000"/>
                  </a:schemeClr>
                </a:solidFill>
                <a:latin typeface="Georgia" pitchFamily="18" charset="0"/>
              </a:rPr>
              <a:t>Primary Supervisor - Leszek Gasieniec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a:xfrm>
            <a:off x="457200" y="1600200"/>
            <a:ext cx="8229600" cy="5105400"/>
          </a:xfrm>
        </p:spPr>
        <p:txBody>
          <a:bodyPr>
            <a:normAutofit/>
          </a:bodyPr>
          <a:lstStyle/>
          <a:p>
            <a:r>
              <a:rPr lang="en-US" sz="1400" dirty="0"/>
              <a:t>Population protocol models are a fairly recent development. Fundamentally, a population of miniature mobile agents that interact with one another to do a computation is characterized as population protocols. The agents are finite state machines with identical programming. The agents are first given input values, and pairs of agents can communicate When agents are close to one another, they should exchange information. The Although the agents' movement is random, there is some justice limitations, calculations, and the right result must ultimately converge any timetable that emerges from that movement will be valuable.</a:t>
            </a:r>
          </a:p>
          <a:p>
            <a:endParaRPr lang="en-US" sz="1400" dirty="0"/>
          </a:p>
          <a:p>
            <a:r>
              <a:rPr lang="en-US" sz="1400" dirty="0"/>
              <a:t>The population protocol model was developed to depict sensor networks made up of a small number of immobile entities that are unable to control their own motion. It is also strikingly similar to theoretical chemistry models of interacting molecules.</a:t>
            </a:r>
          </a:p>
          <a:p>
            <a:r>
              <a:rPr lang="en-US" sz="1400" dirty="0"/>
              <a:t>The uniformity and anonymity of the population protocol model are two significant features. Because the specification of a protocol is independent of the number of participating agents, it is uniform. Because the agents lack distinctive Identifier and the transition relation treats each agent equally, the system is anonymous.</a:t>
            </a:r>
          </a:p>
          <a:p>
            <a:r>
              <a:rPr lang="en-US" sz="1400" dirty="0"/>
              <a:t>In this research, I take into account a population of anonymous finite-state agents that interact with one another to update their states. A = 0, 1,..., n, 1 designates the population's set of </a:t>
            </a:r>
            <a:r>
              <a:rPr lang="en-US" sz="1400" dirty="0" err="1"/>
              <a:t>nagents</a:t>
            </a:r>
            <a:r>
              <a:rPr lang="en-US" sz="1400" dirty="0"/>
              <a:t>. I've just taken into account paired interactions, which involve exactly two agents updating their states in accordance with a set protocol. Identity I and identity A are simply used for notation. The agents are anonymous and cannot be separated from one another. Additionally, the same protocol is used by all agents. Any pair of agents in the population, I and j I = j), has the potential to interact.</a:t>
            </a:r>
          </a:p>
          <a:p>
            <a:endParaRPr lang="en-US" sz="1400" dirty="0"/>
          </a:p>
          <a:p>
            <a:endParaRPr lang="en-US" sz="1400" dirty="0"/>
          </a:p>
          <a:p>
            <a:endParaRPr lang="en-US" sz="1400" dirty="0"/>
          </a:p>
          <a:p>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Aims and Objective</a:t>
            </a:r>
          </a:p>
        </p:txBody>
      </p:sp>
      <p:sp>
        <p:nvSpPr>
          <p:cNvPr id="3" name="Content Placeholder 2"/>
          <p:cNvSpPr>
            <a:spLocks noGrp="1"/>
          </p:cNvSpPr>
          <p:nvPr>
            <p:ph idx="1"/>
          </p:nvPr>
        </p:nvSpPr>
        <p:spPr/>
        <p:txBody>
          <a:bodyPr vert="horz" lIns="91440" tIns="45720" rIns="91440" bIns="45720" rtlCol="0" anchor="t">
            <a:normAutofit/>
          </a:bodyPr>
          <a:lstStyle/>
          <a:p>
            <a:r>
              <a:rPr lang="en-US" sz="1400" dirty="0"/>
              <a:t>Computability: When researching which functions can be computed by population protocols, one can emphasis on computing predicates.</a:t>
            </a:r>
          </a:p>
          <a:p>
            <a:r>
              <a:rPr lang="en-US" sz="1400" dirty="0"/>
              <a:t>One-way communication: </a:t>
            </a:r>
            <a:r>
              <a:rPr lang="en-US" sz="1400" dirty="0" err="1"/>
              <a:t>Angluin</a:t>
            </a:r>
            <a:r>
              <a:rPr lang="en-US" sz="1400" dirty="0"/>
              <a:t> et al. investigated a number of weaker interaction models in which information only travels in one direction during interactions. The status of a sender agent is revealed to a receiver agent, but the sender is unaware of the receiver's condition. A system with such one-way communication is only as powerful as the specifics of the communication mechanism.</a:t>
            </a:r>
          </a:p>
          <a:p>
            <a:r>
              <a:rPr lang="en-US" sz="1400" dirty="0"/>
              <a:t>Interaction Graphs: Physical restrictions on agents' mobility may exist in particular circumstances, which will restrict the interactions that may take place. This data is represented by an interaction graph, where nodes are agents and edges are potential interactions.</a:t>
            </a:r>
          </a:p>
          <a:p>
            <a:r>
              <a:rPr lang="en-US" sz="1400" dirty="0"/>
              <a:t>Random Interactions:   The most basic version of this type assumes uniform random interactions, where each pair of agents has an equal chance of interacting at each phase. The first population protocol paper by </a:t>
            </a:r>
            <a:r>
              <a:rPr lang="en-US" sz="1400" dirty="0" err="1"/>
              <a:t>Angluin</a:t>
            </a:r>
            <a:r>
              <a:rPr lang="en-US" sz="1400" dirty="0"/>
              <a:t> et al. included protocols for random scheduling.</a:t>
            </a:r>
          </a:p>
          <a:p>
            <a:r>
              <a:rPr lang="en-US" sz="1400" dirty="0"/>
              <a:t>Failures: Some assumptions could be unrealistic in the context of mobile systems of small agents, an effort was made to start with a clear model. Some work has studied fault tolerant population protocol like, Crash failures, Byzantine failures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results</a:t>
            </a:r>
          </a:p>
        </p:txBody>
      </p:sp>
      <p:sp>
        <p:nvSpPr>
          <p:cNvPr id="3" name="Content Placeholder 2"/>
          <p:cNvSpPr>
            <a:spLocks noGrp="1"/>
          </p:cNvSpPr>
          <p:nvPr>
            <p:ph idx="1"/>
          </p:nvPr>
        </p:nvSpPr>
        <p:spPr/>
        <p:txBody>
          <a:bodyPr>
            <a:normAutofit lnSpcReduction="10000"/>
          </a:bodyPr>
          <a:lstStyle/>
          <a:p>
            <a:r>
              <a:rPr lang="en-US" sz="1400" dirty="0"/>
              <a:t>A number of fundamental distributed computing problems, such as leader election, aggregate and threshold functions on the population, such as majority computation, and plurality consensus, can be solved within this extremely simple framework.</a:t>
            </a:r>
          </a:p>
          <a:p>
            <a:pPr>
              <a:buNone/>
            </a:pPr>
            <a:endParaRPr lang="en-US" sz="1400" dirty="0"/>
          </a:p>
          <a:p>
            <a:r>
              <a:rPr lang="en-US" sz="1400" dirty="0"/>
              <a:t>Let f represent a function for some natural integers a and b from [a, b] to N.</a:t>
            </a:r>
          </a:p>
          <a:p>
            <a:pPr>
              <a:buNone/>
            </a:pPr>
            <a:r>
              <a:rPr lang="en-US" sz="1400" dirty="0"/>
              <a:t>	 If there is a number </a:t>
            </a:r>
            <a:r>
              <a:rPr lang="en-US" sz="1400" dirty="0" err="1"/>
              <a:t>cN</a:t>
            </a:r>
            <a:r>
              <a:rPr lang="en-US" sz="1400" dirty="0"/>
              <a:t> such that each of the following four requirements is true, we say that f is an oscillation</a:t>
            </a:r>
          </a:p>
          <a:p>
            <a:pPr>
              <a:buNone/>
            </a:pPr>
            <a:r>
              <a:rPr lang="en-US" sz="1400" dirty="0"/>
              <a:t>	1. a &gt; c &gt; b, </a:t>
            </a:r>
          </a:p>
          <a:p>
            <a:pPr>
              <a:buNone/>
            </a:pPr>
            <a:r>
              <a:rPr lang="en-US" sz="1400" dirty="0"/>
              <a:t>	2. f (a) f (c) &gt; f (b),</a:t>
            </a:r>
          </a:p>
          <a:p>
            <a:pPr>
              <a:buNone/>
            </a:pPr>
            <a:r>
              <a:rPr lang="en-US" sz="1400" dirty="0"/>
              <a:t> 	3. f (a) = f (b), and</a:t>
            </a:r>
          </a:p>
          <a:p>
            <a:pPr>
              <a:buNone/>
            </a:pPr>
            <a:r>
              <a:rPr lang="en-US" sz="1400" dirty="0"/>
              <a:t> 	4. f is weakly growing in [a, c] and weakly decreasing in [c, b].</a:t>
            </a:r>
          </a:p>
          <a:p>
            <a:pPr>
              <a:buNone/>
            </a:pPr>
            <a:r>
              <a:rPr lang="en-US" sz="1400" dirty="0"/>
              <a:t>	</a:t>
            </a:r>
          </a:p>
          <a:p>
            <a:pPr>
              <a:buNone/>
            </a:pPr>
            <a:r>
              <a:rPr lang="en-US" sz="1400" dirty="0"/>
              <a:t>	The expression f(c) f(a) is known as the oscillation's amplitude and is denoted by the symbol a, whereas b an is known as the oscillation's period and is denoted by the symbol p. The oscillation's slightly growing (or dropping) phase is represented by the interval in which f is weakly decreasing.</a:t>
            </a:r>
          </a:p>
          <a:p>
            <a:endParaRPr lang="en-US" sz="1400" dirty="0"/>
          </a:p>
          <a:p>
            <a:r>
              <a:rPr lang="en-US" sz="1400" dirty="0"/>
              <a:t>I have offered a broad framework for programming in what I referred to as a sequential code for population protocols and outline how to compile such code into a collection of rules that are ready to be executed in the protocol environment. The language itself consists of branching instructions and finite-depth loops with predetermined lengths. Below is the screenshot of the output. </a:t>
            </a:r>
          </a:p>
          <a:p>
            <a:endParaRPr lang="en-US" sz="1400" dirty="0"/>
          </a:p>
          <a:p>
            <a:endParaRPr lang="en-US" sz="1400" dirty="0"/>
          </a:p>
          <a:p>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200" dirty="0"/>
              <a:t>Time complexity and auxiliary space of Rock, Paper, Scissor</a:t>
            </a:r>
          </a:p>
        </p:txBody>
      </p:sp>
      <p:sp>
        <p:nvSpPr>
          <p:cNvPr id="3" name="Content Placeholder 2"/>
          <p:cNvSpPr>
            <a:spLocks noGrp="1"/>
          </p:cNvSpPr>
          <p:nvPr>
            <p:ph idx="1"/>
          </p:nvPr>
        </p:nvSpPr>
        <p:spPr>
          <a:xfrm>
            <a:off x="457200" y="1371600"/>
            <a:ext cx="8229600" cy="4754563"/>
          </a:xfrm>
        </p:spPr>
        <p:txBody>
          <a:bodyPr>
            <a:normAutofit/>
          </a:bodyPr>
          <a:lstStyle/>
          <a:p>
            <a:r>
              <a:rPr lang="en-US" sz="1400" dirty="0"/>
              <a:t>Let the lengths of the strings a and b be n and m, respectively. The games would repeat after n * m moves, which is the observation in this case. As a result, we can replicate the procedure for n * m games before counting the instances in which it is repeated. Since it would now be less than n * m, we can simulate the process once more for the remaining games. For instance, in the first illustration up top, n = 2 and m = 1. As a result, the games will repeat every n * m = 2 * 1 = 2 moves as follows: (Player2, Draw), (Player2, Draw).. (Player2, Draw).</a:t>
            </a:r>
          </a:p>
          <a:p>
            <a:endParaRPr lang="en-US" sz="1400" dirty="0"/>
          </a:p>
          <a:p>
            <a:pPr>
              <a:buNone/>
            </a:pPr>
            <a:r>
              <a:rPr lang="en-US" sz="1400" b="1" dirty="0"/>
              <a:t>	Time Complexity:</a:t>
            </a:r>
            <a:r>
              <a:rPr lang="en-US" sz="1400" dirty="0"/>
              <a:t> O(N * M)</a:t>
            </a:r>
            <a:br>
              <a:rPr lang="en-US" sz="1400" dirty="0"/>
            </a:br>
            <a:r>
              <a:rPr lang="en-US" sz="1400" dirty="0"/>
              <a:t> </a:t>
            </a:r>
            <a:r>
              <a:rPr lang="en-US" sz="1400" b="1" dirty="0"/>
              <a:t>Auxiliary Space: </a:t>
            </a:r>
            <a:r>
              <a:rPr lang="en-US" sz="1400" dirty="0"/>
              <a:t>O(1)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1.PNG"/>
          <p:cNvPicPr>
            <a:picLocks noGrp="1" noChangeAspect="1"/>
          </p:cNvPicPr>
          <p:nvPr>
            <p:ph idx="1"/>
          </p:nvPr>
        </p:nvPicPr>
        <p:blipFill>
          <a:blip r:embed="rId2"/>
          <a:stretch>
            <a:fillRect/>
          </a:stretch>
        </p:blipFill>
        <p:spPr>
          <a:xfrm>
            <a:off x="1447800" y="1371600"/>
            <a:ext cx="6400800" cy="4953000"/>
          </a:xfrm>
          <a:prstGeom prst="rect">
            <a:avLst/>
          </a:prstGeom>
        </p:spPr>
      </p:pic>
      <p:sp>
        <p:nvSpPr>
          <p:cNvPr id="5" name="TextBox 4"/>
          <p:cNvSpPr txBox="1"/>
          <p:nvPr/>
        </p:nvSpPr>
        <p:spPr>
          <a:xfrm>
            <a:off x="1371600" y="381000"/>
            <a:ext cx="5791200" cy="400110"/>
          </a:xfrm>
          <a:prstGeom prst="rect">
            <a:avLst/>
          </a:prstGeom>
          <a:noFill/>
        </p:spPr>
        <p:txBody>
          <a:bodyPr wrap="square" rtlCol="0">
            <a:spAutoFit/>
          </a:bodyPr>
          <a:lstStyle/>
          <a:p>
            <a:pPr algn="ctr"/>
            <a:r>
              <a:rPr lang="en-US" sz="2000" dirty="0"/>
              <a:t>Implementation of Rock, Paper, Scissor in Python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22.PNG"/>
          <p:cNvPicPr>
            <a:picLocks noChangeAspect="1"/>
          </p:cNvPicPr>
          <p:nvPr/>
        </p:nvPicPr>
        <p:blipFill>
          <a:blip r:embed="rId2"/>
          <a:stretch>
            <a:fillRect/>
          </a:stretch>
        </p:blipFill>
        <p:spPr>
          <a:xfrm>
            <a:off x="990600" y="1143001"/>
            <a:ext cx="7391400" cy="4800600"/>
          </a:xfrm>
          <a:prstGeom prst="rect">
            <a:avLst/>
          </a:prstGeom>
        </p:spPr>
      </p:pic>
      <p:sp>
        <p:nvSpPr>
          <p:cNvPr id="5" name="TextBox 4"/>
          <p:cNvSpPr txBox="1"/>
          <p:nvPr/>
        </p:nvSpPr>
        <p:spPr>
          <a:xfrm>
            <a:off x="1447800" y="381000"/>
            <a:ext cx="6553200" cy="400110"/>
          </a:xfrm>
          <a:prstGeom prst="rect">
            <a:avLst/>
          </a:prstGeom>
          <a:noFill/>
        </p:spPr>
        <p:txBody>
          <a:bodyPr wrap="square" rtlCol="0">
            <a:spAutoFit/>
          </a:bodyPr>
          <a:lstStyle/>
          <a:p>
            <a:pPr algn="ctr"/>
            <a:r>
              <a:rPr lang="en-US" sz="2000" dirty="0"/>
              <a:t>A system based on two species feeding on one another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3" name="Content Placeholder 2"/>
          <p:cNvSpPr>
            <a:spLocks noGrp="1"/>
          </p:cNvSpPr>
          <p:nvPr>
            <p:ph idx="1"/>
          </p:nvPr>
        </p:nvSpPr>
        <p:spPr/>
        <p:txBody>
          <a:bodyPr>
            <a:normAutofit/>
          </a:bodyPr>
          <a:lstStyle/>
          <a:p>
            <a:r>
              <a:rPr lang="pl-PL" sz="1400" dirty="0"/>
              <a:t>Adrian Kosowski</a:t>
            </a:r>
            <a:r>
              <a:rPr lang="en-US" sz="1400" dirty="0"/>
              <a:t>, </a:t>
            </a:r>
            <a:r>
              <a:rPr lang="pl-PL" sz="1400" dirty="0"/>
              <a:t>Przemysław Uzna´nski</a:t>
            </a:r>
            <a:r>
              <a:rPr lang="en-US" sz="1400" dirty="0"/>
              <a:t>: Population Protocols Are Fast</a:t>
            </a:r>
          </a:p>
          <a:p>
            <a:r>
              <a:rPr lang="en-US" sz="1400" dirty="0"/>
              <a:t> </a:t>
            </a:r>
            <a:r>
              <a:rPr lang="en-US" sz="1400" dirty="0" err="1"/>
              <a:t>ColinCoopera</a:t>
            </a:r>
            <a:r>
              <a:rPr lang="en-US" sz="1400" dirty="0"/>
              <a:t>, </a:t>
            </a:r>
            <a:r>
              <a:rPr lang="en-US" sz="1400" dirty="0" err="1"/>
              <a:t>AnissaLamanib</a:t>
            </a:r>
            <a:r>
              <a:rPr lang="en-US" sz="1400" dirty="0"/>
              <a:t>, </a:t>
            </a:r>
            <a:r>
              <a:rPr lang="en-US" sz="1400" dirty="0" err="1"/>
              <a:t>GiovanniVigliettac</a:t>
            </a:r>
            <a:r>
              <a:rPr lang="en-US" sz="1400" dirty="0"/>
              <a:t>, </a:t>
            </a:r>
            <a:r>
              <a:rPr lang="en-US" sz="1400" dirty="0" err="1"/>
              <a:t>MasafumiYamashitab</a:t>
            </a:r>
            <a:r>
              <a:rPr lang="en-US" sz="1400" dirty="0"/>
              <a:t>, </a:t>
            </a:r>
            <a:r>
              <a:rPr lang="en-US" sz="1400" dirty="0" err="1"/>
              <a:t>YukikoYamauchib</a:t>
            </a:r>
            <a:r>
              <a:rPr lang="en-US" sz="1400" dirty="0"/>
              <a:t>:  Constructing self-stabilizing oscillators in population protocols</a:t>
            </a:r>
          </a:p>
          <a:p>
            <a:r>
              <a:rPr lang="en-US" sz="1400" dirty="0"/>
              <a:t>James </a:t>
            </a:r>
            <a:r>
              <a:rPr lang="en-US" sz="1400" dirty="0" err="1"/>
              <a:t>Aspnes</a:t>
            </a:r>
            <a:r>
              <a:rPr lang="en-US" sz="1400" dirty="0"/>
              <a:t>, Eric </a:t>
            </a:r>
            <a:r>
              <a:rPr lang="en-US" sz="1400" dirty="0" err="1"/>
              <a:t>Ruppert</a:t>
            </a:r>
            <a:r>
              <a:rPr lang="en-US" sz="1400" dirty="0"/>
              <a:t>: An Introduction to Population Protocols</a:t>
            </a:r>
          </a:p>
          <a:p>
            <a:endParaRPr lang="en-US" sz="1400" dirty="0"/>
          </a:p>
          <a:p>
            <a:endParaRPr lang="en-US" sz="1400" dirty="0"/>
          </a:p>
          <a:p>
            <a:endParaRPr lang="en-US" sz="1400" dirty="0"/>
          </a:p>
          <a:p>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2485</TotalTime>
  <Words>740</Words>
  <Application>Microsoft Office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Clocks and Oscillators in Population Protocols [Specification and Proposed Design] </vt:lpstr>
      <vt:lpstr>Project Description</vt:lpstr>
      <vt:lpstr>Aims and Objective</vt:lpstr>
      <vt:lpstr>Overview of the results</vt:lpstr>
      <vt:lpstr>Time complexity and auxiliary space of Rock, Paper, Scissor</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Clocks and Oscillators in Population Protocols </dc:title>
  <dc:creator>Sanchita Roy</dc:creator>
  <cp:lastModifiedBy>Sanchita Roy</cp:lastModifiedBy>
  <cp:revision>13</cp:revision>
  <dcterms:created xsi:type="dcterms:W3CDTF">2022-07-05T13:21:26Z</dcterms:created>
  <dcterms:modified xsi:type="dcterms:W3CDTF">2022-07-18T10:45:36Z</dcterms:modified>
</cp:coreProperties>
</file>