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3" r:id="rId4"/>
    <p:sldId id="267" r:id="rId5"/>
    <p:sldId id="259" r:id="rId6"/>
    <p:sldId id="268" r:id="rId7"/>
    <p:sldId id="271" r:id="rId8"/>
    <p:sldId id="274" r:id="rId9"/>
    <p:sldId id="275" r:id="rId10"/>
    <p:sldId id="276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40" y="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BA3B4-2057-4A98-8376-4B1988125FC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3E6FE-AE7D-40D3-9B4C-7F1AAF82C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5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EAF48-63FE-2721-96B0-AA15D341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7C0F5-CE19-3147-1B55-859663BEC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5B27E-C5D5-B674-F793-8133B5DB8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A87C-0E9F-5383-8C7F-4082506C6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8F646-4077-740F-5072-A0F655B9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50971-BE1D-09CD-A08A-2A158F1E8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E1213-FD72-8B06-9B8E-7A090388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7CBA0-5AEA-73D7-3EE5-70566C8EA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3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4CDC-16B7-939C-CC9E-823F6C65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13D5D-3DA3-4D9B-11EE-7D12A0259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00B39-AA8F-4CB0-2A96-A78679EAC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D64A-BBEC-3174-5C8B-570FAAFA9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6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F81-4460-D984-EDD5-6BA017CE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7D4A6-9044-7E24-2885-4188EF46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6621-F2B4-B817-5554-61FCFA3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2FA1-403A-9636-57C7-EB62D0D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D3DC-7BAF-4A87-E3B5-5181A48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EF-2F1A-9389-B361-06BE50BB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9E72-3286-ADEA-4C2B-6C53BE48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58EB-454D-55FC-B2DB-5C7BF9B4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5A63-B7CE-FCE2-46FA-6697093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5EF-F372-BD9A-7493-1571B810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612C9-C168-5333-EA22-AF9CB1C1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312B-898F-EA3C-603F-9E1459A4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4592-F1ED-B122-08B6-3AE0EBCE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F60B-01C5-D22F-5424-2B7A974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500A-0063-B728-AA8B-8153DD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55FB-0287-8732-4DA9-C814C14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42C7-B9D8-619E-B78B-AABA72CE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C8F3-A7D7-2A6B-1A58-18A25A61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C63D-E3A8-3836-67E4-F022386E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65DF-6BC9-F261-32AA-029DD7F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9286-828C-C238-6848-3A910494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7104-E736-D042-F25E-2FAEF114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835E-CE03-8D43-7A0D-04D9D632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C255-71F4-B188-E7EC-22927648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6686-D41E-87CA-6FAC-C054E0D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8EA-DAA2-7F8E-F473-D7E41044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A611-FF01-E61F-173F-7D31B9FB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27FF-97F4-86B4-D409-85D5A5BF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706D-9927-5B2F-5B69-2ED525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10D4-D3E1-FE08-7F08-7823D1CA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53D8-657A-C3FC-0363-F7DBA65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BF6-ADE6-36C1-873F-FD4E75FE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2FF5-16E9-6701-0025-A939D3FE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9BFE-F285-FC00-AFE0-EBA3BFF8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CE8B2-CA1A-A8A0-5B70-F19B71E7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E741B-A725-AE65-632B-63576C27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2B84-F90B-586E-58EC-A5AACAD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F8A36-7E7F-28A7-2061-C0433E1B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04D1-91D4-2B99-FD5F-0A0CED93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55F0-E37F-919B-1961-FAC612D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C769-9D60-D2E2-8323-E7F7107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B219E-D590-9D99-9221-74193D0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9994-DBA6-F25E-C8E1-48D7F2C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10AF1-668E-B6ED-AA07-72DA0F1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2B114-8C04-D0F5-DAD7-6D1BC07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1381-F74A-BE88-A4AA-F5DB72C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177-3CC7-7FB4-8183-8E446E3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CBA-F6F8-BC91-2F25-3A7EE380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633B-BEB3-8671-5FAB-F0AD4E8C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FE0C-BD95-90F8-6DC5-9A09A225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031E-62CC-C3C2-39F9-912566FD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C0A3-3C63-3B2F-6813-A689EB1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73ED-FD0A-EAED-C1EA-67945A7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10E63-E2EF-61A9-19A0-C39546D2B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9ED0C-732D-1E97-319A-29C4F415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424B-E7B3-EC24-2151-6EE9E9F2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E1C3-E4AC-12C4-387F-D0BC8FA7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B5CD-4496-243C-C73A-BFC2C5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008C7-5BA7-6B85-0F07-D487BB84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47B0F-FFB2-2762-6A7A-F6D9DFAE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E738-6F28-21A0-C3A2-C46F9CDA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E0FB-0A99-576E-253F-2CF01CA37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B8B4-CAA5-1999-505E-FF9A84F2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EFDC5-5F82-8EC6-40A2-9F40F9EA992F}"/>
              </a:ext>
            </a:extLst>
          </p:cNvPr>
          <p:cNvSpPr txBox="1"/>
          <p:nvPr/>
        </p:nvSpPr>
        <p:spPr>
          <a:xfrm>
            <a:off x="1406698" y="2297878"/>
            <a:ext cx="1022096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Internship Phase-II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Hackathon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Course: Deep Learning and Reinforcement Learning</a:t>
            </a:r>
          </a:p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“AI Legal Assistant for Document Analysis” </a:t>
            </a: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659B3-C4D8-313C-30E1-849ED9078B05}"/>
              </a:ext>
            </a:extLst>
          </p:cNvPr>
          <p:cNvSpPr txBox="1"/>
          <p:nvPr/>
        </p:nvSpPr>
        <p:spPr>
          <a:xfrm>
            <a:off x="221673" y="43554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Team Members </a:t>
            </a:r>
            <a:r>
              <a:rPr lang="en-US" sz="2400" b="1" dirty="0">
                <a:solidFill>
                  <a:schemeClr val="accent1"/>
                </a:solidFill>
                <a:ea typeface="+mj-lt"/>
                <a:cs typeface="+mj-lt"/>
              </a:rPr>
              <a:t>: </a:t>
            </a:r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084DE9-C5A7-2C7B-E3F5-7FC5EBC9E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57578"/>
              </p:ext>
            </p:extLst>
          </p:nvPr>
        </p:nvGraphicFramePr>
        <p:xfrm>
          <a:off x="257233" y="4942599"/>
          <a:ext cx="6573520" cy="160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760">
                  <a:extLst>
                    <a:ext uri="{9D8B030D-6E8A-4147-A177-3AD203B41FA5}">
                      <a16:colId xmlns:a16="http://schemas.microsoft.com/office/drawing/2014/main" val="4233055564"/>
                    </a:ext>
                  </a:extLst>
                </a:gridCol>
                <a:gridCol w="3286760">
                  <a:extLst>
                    <a:ext uri="{9D8B030D-6E8A-4147-A177-3AD203B41FA5}">
                      <a16:colId xmlns:a16="http://schemas.microsoft.com/office/drawing/2014/main" val="3008326957"/>
                    </a:ext>
                  </a:extLst>
                </a:gridCol>
              </a:tblGrid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2389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Sanchita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7701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Srusti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178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070C503C-B62B-B4A9-69B0-8F2D327B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" y="132080"/>
            <a:ext cx="10473099" cy="21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5F0E4-7923-6C34-F50B-E1F99FE1ABC8}"/>
              </a:ext>
            </a:extLst>
          </p:cNvPr>
          <p:cNvSpPr txBox="1"/>
          <p:nvPr/>
        </p:nvSpPr>
        <p:spPr>
          <a:xfrm>
            <a:off x="6376786" y="47009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Internship Offered By: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E2E Management Services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8E676-36D9-A74F-BABA-A82DE2120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31" y="5531987"/>
            <a:ext cx="14326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31A7-F08A-648D-D395-FAC5A56F1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C3C4A-EDEB-9A69-711F-B6B86E17744D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33A47-3712-1742-F921-EDF1D798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FDBCC-869C-D0BA-10E2-9C6F420F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67" y="0"/>
            <a:ext cx="458301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FE8DD-E088-48FF-2E6F-5938937F9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684" y="0"/>
            <a:ext cx="3907315" cy="3833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5D841-3F5E-C1BD-E14E-ED6B97CBB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666" y="3971523"/>
            <a:ext cx="8490333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and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CE684-EF90-3CF3-08AD-BB7D85F70033}"/>
              </a:ext>
            </a:extLst>
          </p:cNvPr>
          <p:cNvSpPr txBox="1"/>
          <p:nvPr/>
        </p:nvSpPr>
        <p:spPr>
          <a:xfrm>
            <a:off x="2738755" y="1651743"/>
            <a:ext cx="671449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Recognition(NER):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NLP to extract named parties, dates, obligations more accurately.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PDF Viewer: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original PDF alongside clause highlights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BERT-based Clause Classification: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clause detection with contextual understanding.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Document Security: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 encryption for uploaded files.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let users correct clause predictions to retrain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318672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13055"/>
            <a:ext cx="9509760" cy="784225"/>
          </a:xfrm>
        </p:spPr>
        <p:txBody>
          <a:bodyPr>
            <a:noAutofit/>
          </a:bodyPr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Reflections and Learning Outcomes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9DABB2-09BB-CCF3-1FD3-C6A4211C3D10}"/>
              </a:ext>
            </a:extLst>
          </p:cNvPr>
          <p:cNvSpPr/>
          <p:nvPr/>
        </p:nvSpPr>
        <p:spPr>
          <a:xfrm>
            <a:off x="213360" y="1493520"/>
            <a:ext cx="3332480" cy="4023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Learnings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T5-base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summarization using Hugging Face.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build an interactive web app.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and processed PDFs with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74921C-2303-DFA3-49A7-7EA90ADEBCF8}"/>
              </a:ext>
            </a:extLst>
          </p:cNvPr>
          <p:cNvSpPr/>
          <p:nvPr/>
        </p:nvSpPr>
        <p:spPr>
          <a:xfrm>
            <a:off x="4211320" y="1493520"/>
            <a:ext cx="3332480" cy="4023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Insights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to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large legal texts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model performance.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role of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legal clauses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compliance.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CBC0AB-EF0F-A44D-53BB-3731DDF03EFA}"/>
              </a:ext>
            </a:extLst>
          </p:cNvPr>
          <p:cNvSpPr/>
          <p:nvPr/>
        </p:nvSpPr>
        <p:spPr>
          <a:xfrm>
            <a:off x="8209280" y="1493520"/>
            <a:ext cx="3332480" cy="4023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Reflections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development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UI. 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opportunities for future improvements like integrating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Legal-BERT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classification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319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D5A6A-045B-5565-BD79-EF0D0F5E5ABE}"/>
              </a:ext>
            </a:extLst>
          </p:cNvPr>
          <p:cNvSpPr txBox="1"/>
          <p:nvPr/>
        </p:nvSpPr>
        <p:spPr>
          <a:xfrm>
            <a:off x="223519" y="399534"/>
            <a:ext cx="102338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C2ABB0-C314-8EF2-1DE0-7E54F01BB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49559"/>
            <a:ext cx="11988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Legal Document Analysis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AI-driven assistant that can upload and analyze legal PDFs to reduce manual effort and human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Legal Documents Intelligently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and generate concise, meaningful summaries using advanced NLP models trained on legal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Clause Detection and Visualization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categorize legal clauses (e.g., Termination, Confidentiality, Arbitration) and display clause distribution visually.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&amp; Compliance Evaluation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missing or risky clauses and compute a risk score to flag potentially fraudulent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Insight Extraction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key information such as parties involved, agreement type, governing law, and dates to give users a high-level understanding of the contract.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Report Generation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download summaries and compliance analysis in a clean, professional PDF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Web Interface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 intuitive and responsive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for both legal professionals and non-experts to interact with legal content efficiently.</a:t>
            </a:r>
          </a:p>
        </p:txBody>
      </p:sp>
    </p:spTree>
    <p:extLst>
      <p:ext uri="{BB962C8B-B14F-4D97-AF65-F5344CB8AC3E}">
        <p14:creationId xmlns:p14="http://schemas.microsoft.com/office/powerpoint/2010/main" val="38207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476A9-8375-75C2-3AF4-E8188033BC65}"/>
              </a:ext>
            </a:extLst>
          </p:cNvPr>
          <p:cNvSpPr txBox="1"/>
          <p:nvPr/>
        </p:nvSpPr>
        <p:spPr>
          <a:xfrm>
            <a:off x="776515" y="-70453"/>
            <a:ext cx="1006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7A91-AFE2-9F4F-39E6-15598C56DABB}"/>
              </a:ext>
            </a:extLst>
          </p:cNvPr>
          <p:cNvSpPr txBox="1"/>
          <p:nvPr/>
        </p:nvSpPr>
        <p:spPr>
          <a:xfrm>
            <a:off x="415747" y="424790"/>
            <a:ext cx="6714490" cy="675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Sources: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CUAD dataset for clause descriptions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T5 model trained on legal clause summaries</a:t>
            </a: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Preprocessing: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and cleaned text using </a:t>
            </a:r>
            <a:r>
              <a:rPr lang="en-IN" sz="175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endParaRPr lang="en-IN" sz="175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Tokenized and normalized clause data</a:t>
            </a: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Upload &amp; Extraction: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uploads PDF and it is extracted as text using </a:t>
            </a:r>
            <a:r>
              <a:rPr lang="en-IN" sz="175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endParaRPr lang="en-IN" sz="175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Clause Detection: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matching for 13+ clause categories</a:t>
            </a:r>
            <a:endParaRPr lang="en-IN" sz="175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Risk Assessment: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engine checks clause presence &amp; assigns risk score</a:t>
            </a: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Summarization: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T5-base model generates human readable summary</a:t>
            </a:r>
          </a:p>
          <a:p>
            <a:pPr>
              <a:lnSpc>
                <a:spcPct val="150000"/>
              </a:lnSpc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Visualization &amp; Output:</a:t>
            </a:r>
          </a:p>
          <a:p>
            <a:pPr>
              <a:lnSpc>
                <a:spcPct val="150000"/>
              </a:lnSpc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pie chart + risk gauge +formatted PDF export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CE400-7DE7-D2CB-CFBE-C65B29C08D17}"/>
              </a:ext>
            </a:extLst>
          </p:cNvPr>
          <p:cNvSpPr txBox="1"/>
          <p:nvPr/>
        </p:nvSpPr>
        <p:spPr>
          <a:xfrm>
            <a:off x="4367026" y="799016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9C9B5-BEC6-22EC-708E-4EA99BD8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34" y="572877"/>
            <a:ext cx="3081051" cy="62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5A11-DB8A-1FAD-1712-306BA70F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FB62-2E03-C732-A682-641064F3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5E93E-9840-2BA8-58D2-FA6373B1E258}"/>
              </a:ext>
            </a:extLst>
          </p:cNvPr>
          <p:cNvSpPr txBox="1"/>
          <p:nvPr/>
        </p:nvSpPr>
        <p:spPr>
          <a:xfrm>
            <a:off x="2651006" y="1986953"/>
            <a:ext cx="6889988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T5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generalizable across contract types.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 is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PDFs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readable, extractable text.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sufficient for initial clause classification.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looking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quick,non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-legally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assistance.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83D6A-E904-D10E-064E-84BB1FF9FD9F}"/>
              </a:ext>
            </a:extLst>
          </p:cNvPr>
          <p:cNvSpPr txBox="1"/>
          <p:nvPr/>
        </p:nvSpPr>
        <p:spPr>
          <a:xfrm>
            <a:off x="2070890" y="27773"/>
            <a:ext cx="7732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25E7F5-5E85-25D9-22DC-982D8B1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793935"/>
            <a:ext cx="477981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(from TensorFlow Datasets)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3,670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 (e.g., dandelion, daisy, tulips, sunflowers, roses)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80% (≈ 2,900 images)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20% (≈ 700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FAAC4-58C0-B700-68B7-9DBA1B35B904}"/>
              </a:ext>
            </a:extLst>
          </p:cNvPr>
          <p:cNvSpPr/>
          <p:nvPr/>
        </p:nvSpPr>
        <p:spPr>
          <a:xfrm>
            <a:off x="108066" y="955962"/>
            <a:ext cx="6147416" cy="2768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T5-Base (Text-to-Text Transfer Transformer)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Research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T5 (Text-to-Text Transfer Transformer) is a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NLP model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treats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language problem as a text-to-text task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is handled as a translation from legal text → concise summary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A5132-2313-1FC3-4570-8D47C744EBBB}"/>
              </a:ext>
            </a:extLst>
          </p:cNvPr>
          <p:cNvSpPr/>
          <p:nvPr/>
        </p:nvSpPr>
        <p:spPr>
          <a:xfrm>
            <a:off x="6264427" y="3953163"/>
            <a:ext cx="5575069" cy="2768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Variant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T5: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architecture.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220M parameters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balances accuracy and efficiency.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by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input text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the output summary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3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17B3-163A-C397-F6AB-A5D252EF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52BD-A639-62BF-56E1-1C4B9AC2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 and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6CDA-7E08-E269-74C0-D4582C242B9E}"/>
              </a:ext>
            </a:extLst>
          </p:cNvPr>
          <p:cNvSpPr txBox="1"/>
          <p:nvPr/>
        </p:nvSpPr>
        <p:spPr>
          <a:xfrm>
            <a:off x="1135207" y="2433230"/>
            <a:ext cx="9485053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AI-powered Legal Document Analyzer for contract review.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T5 transformer for clause summarization and risk detection.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accurate clause classification with rule-based extraction.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compliance checker with risk scoring and visual analytics.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the effectiveness of NLP and transfer learning in legal text understanding.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C562-62E5-084E-14C8-A2BD695F345C}"/>
              </a:ext>
            </a:extLst>
          </p:cNvPr>
          <p:cNvSpPr txBox="1"/>
          <p:nvPr/>
        </p:nvSpPr>
        <p:spPr>
          <a:xfrm>
            <a:off x="1135207" y="1602395"/>
            <a:ext cx="3031598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Summary:</a:t>
            </a:r>
          </a:p>
        </p:txBody>
      </p:sp>
    </p:spTree>
    <p:extLst>
      <p:ext uri="{BB962C8B-B14F-4D97-AF65-F5344CB8AC3E}">
        <p14:creationId xmlns:p14="http://schemas.microsoft.com/office/powerpoint/2010/main" val="26584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EF69F-F928-7C15-9858-09F5B48B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721DE-FE21-89BA-5C98-05F7BB74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356" y="0"/>
            <a:ext cx="4865784" cy="3171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D2D1D-E640-B00E-F149-4479BB323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283" y="0"/>
            <a:ext cx="3499717" cy="3200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D4C242-CAF5-D209-A50D-40553B900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423" y="3171636"/>
            <a:ext cx="3859577" cy="3686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FAE88-5C06-1B77-BE9C-A6BA33C3E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355" y="3171637"/>
            <a:ext cx="4458161" cy="36863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E33EAA-E0C8-E666-6FCB-3F4BEC44680D}"/>
              </a:ext>
            </a:extLst>
          </p:cNvPr>
          <p:cNvSpPr txBox="1"/>
          <p:nvPr/>
        </p:nvSpPr>
        <p:spPr>
          <a:xfrm>
            <a:off x="645351" y="3429000"/>
            <a:ext cx="238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risk-free file is uploaded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2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0BCE-5FCF-5988-817C-B7CDFC315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D3AF-9A49-C574-A92E-EAF265088B5F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4A2B8-1096-080A-86E6-4189EB07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7E115-8F76-DCD3-2F3F-D4ABDDC9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67" y="1"/>
            <a:ext cx="4869455" cy="363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090AF-826C-11B4-35E9-2DED02659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333" y="0"/>
            <a:ext cx="3701667" cy="41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F5F52-B05E-B107-24BB-C19EC85F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FE377-7FA0-2240-BF59-1DA658EFAC80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FEE1D-429D-227F-0C42-EA7D775A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9" y="0"/>
            <a:ext cx="37016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D525D-2C31-B1C5-FE83-55A72758C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68" y="0"/>
            <a:ext cx="4417764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B7482-EED9-4DE9-D1D4-6A5F8CC0A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432" y="0"/>
            <a:ext cx="4074067" cy="2767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AECE6-4AF2-FDBA-423A-13FA62FA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667" y="2767106"/>
            <a:ext cx="4649119" cy="4090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7FBD4B-ACE7-BEAC-A902-C32C599D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933" y="2767106"/>
            <a:ext cx="4074067" cy="4090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99904-C071-7F09-F0F7-96C7848B96B3}"/>
              </a:ext>
            </a:extLst>
          </p:cNvPr>
          <p:cNvSpPr txBox="1"/>
          <p:nvPr/>
        </p:nvSpPr>
        <p:spPr>
          <a:xfrm>
            <a:off x="658541" y="3510704"/>
            <a:ext cx="27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risky file is uploaded: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0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725</TotalTime>
  <Words>738</Words>
  <Application>Microsoft Office PowerPoint</Application>
  <PresentationFormat>Widescreen</PresentationFormat>
  <Paragraphs>114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Key Assumptions</vt:lpstr>
      <vt:lpstr>PowerPoint Presentation</vt:lpstr>
      <vt:lpstr>Project Summary and Outcomes</vt:lpstr>
      <vt:lpstr>PowerPoint Presentation</vt:lpstr>
      <vt:lpstr>PowerPoint Presentation</vt:lpstr>
      <vt:lpstr>PowerPoint Presentation</vt:lpstr>
      <vt:lpstr>PowerPoint Presentation</vt:lpstr>
      <vt:lpstr>Future Improvements and Extension</vt:lpstr>
      <vt:lpstr>  Reflections and Learning Outcomes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Yashaswini K M</dc:creator>
  <cp:lastModifiedBy>Sanchita H</cp:lastModifiedBy>
  <cp:revision>109</cp:revision>
  <dcterms:created xsi:type="dcterms:W3CDTF">2025-03-13T13:05:09Z</dcterms:created>
  <dcterms:modified xsi:type="dcterms:W3CDTF">2025-06-20T01:49:53Z</dcterms:modified>
</cp:coreProperties>
</file>