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3" r:id="rId4"/>
    <p:sldId id="267" r:id="rId5"/>
    <p:sldId id="259" r:id="rId6"/>
    <p:sldId id="260" r:id="rId7"/>
    <p:sldId id="268" r:id="rId8"/>
    <p:sldId id="271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BA3B4-2057-4A98-8376-4B1988125FCF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3E6FE-AE7D-40D3-9B4C-7F1AAF82C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5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0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0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3F81-4460-D984-EDD5-6BA017CEF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7D4A6-9044-7E24-2885-4188EF46F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6621-F2B4-B817-5554-61FCFA31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2FA1-403A-9636-57C7-EB62D0D2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D3DC-7BAF-4A87-E3B5-5181A48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0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72EF-2F1A-9389-B361-06BE50BB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9E72-3286-ADEA-4C2B-6C53BE48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B58EB-454D-55FC-B2DB-5C7BF9B4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5A63-B7CE-FCE2-46FA-6697093D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C5EF-F372-BD9A-7493-1571B810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3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612C9-C168-5333-EA22-AF9CB1C10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A312B-898F-EA3C-603F-9E1459A4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4592-F1ED-B122-08B6-3AE0EBCE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F60B-01C5-D22F-5424-2B7A974F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F500A-0063-B728-AA8B-8153DD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55FB-0287-8732-4DA9-C814C148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42C7-B9D8-619E-B78B-AABA72CE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C8F3-A7D7-2A6B-1A58-18A25A61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C63D-E3A8-3836-67E4-F022386E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65DF-6BC9-F261-32AA-029DD7F4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9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9286-828C-C238-6848-3A910494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37104-E736-D042-F25E-2FAEF114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835E-CE03-8D43-7A0D-04D9D632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C255-71F4-B188-E7EC-22927648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6686-D41E-87CA-6FAC-C054E0DB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7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88EA-DAA2-7F8E-F473-D7E41044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A611-FF01-E61F-173F-7D31B9FB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27FF-97F4-86B4-D409-85D5A5BF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7706D-9927-5B2F-5B69-2ED525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10D4-D3E1-FE08-7F08-7823D1CA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53D8-657A-C3FC-0363-F7DBA65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9BF6-ADE6-36C1-873F-FD4E75FE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2FF5-16E9-6701-0025-A939D3FE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9BFE-F285-FC00-AFE0-EBA3BFF8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CE8B2-CA1A-A8A0-5B70-F19B71E7B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E741B-A725-AE65-632B-63576C27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72B84-F90B-586E-58EC-A5AACAD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F8A36-7E7F-28A7-2061-C0433E1B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B04D1-91D4-2B99-FD5F-0A0CED93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55F0-E37F-919B-1961-FAC612D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C769-9D60-D2E2-8323-E7F71078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B219E-D590-9D99-9221-74193D00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69994-DBA6-F25E-C8E1-48D7F2C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6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10AF1-668E-B6ED-AA07-72DA0F1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2B114-8C04-D0F5-DAD7-6D1BC077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B1381-F74A-BE88-A4AA-F5DB72C8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7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A177-3CC7-7FB4-8183-8E446E3F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8CBA-F6F8-BC91-2F25-3A7EE380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F633B-BEB3-8671-5FAB-F0AD4E8C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0FE0C-BD95-90F8-6DC5-9A09A225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031E-62CC-C3C2-39F9-912566FD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C0A3-3C63-3B2F-6813-A689EB10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7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73ED-FD0A-EAED-C1EA-67945A76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10E63-E2EF-61A9-19A0-C39546D2B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9ED0C-732D-1E97-319A-29C4F415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9424B-E7B3-EC24-2151-6EE9E9F2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0E1C3-E4AC-12C4-387F-D0BC8FA7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B5CD-4496-243C-C73A-BFC2C5B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008C7-5BA7-6B85-0F07-D487BB84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47B0F-FFB2-2762-6A7A-F6D9DFAE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E738-6F28-21A0-C3A2-C46F9CDA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E0FB-0A99-576E-253F-2CF01CA37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B8B4-CAA5-1999-505E-FF9A84F2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usti20/Deep-Learning-and-Reinforcement-Learning-/blob/main/Project-Internship-2/ReadMe%20(2)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chitaH26/TransferLearning-for-Flower-Classification-using-TensorFlow-/blob/main/Report.pdf" TargetMode="External"/><Relationship Id="rId5" Type="http://schemas.openxmlformats.org/officeDocument/2006/relationships/hyperlink" Target="https://github.com/SanchitaH26/TransferLearning-for-Flower-Classification-using-TensorFlow-/blob/main/TransferLearning_project%20(1).ipynb" TargetMode="External"/><Relationship Id="rId4" Type="http://schemas.openxmlformats.org/officeDocument/2006/relationships/hyperlink" Target="https://github.com/Srusti20/Deep-Learning-and-Reinforcement-Learning-/blob/main/Project-Internship-2/TransferLearning_project.ipy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AEFDC5-5F82-8EC6-40A2-9F40F9EA992F}"/>
              </a:ext>
            </a:extLst>
          </p:cNvPr>
          <p:cNvSpPr txBox="1"/>
          <p:nvPr/>
        </p:nvSpPr>
        <p:spPr>
          <a:xfrm>
            <a:off x="1207193" y="2234882"/>
            <a:ext cx="10220960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Internship Phase-II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Project Assessment Report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Course: Deep Learning and Reinforcement Learning</a:t>
            </a: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“Transfer Learning For Flower Classification”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659B3-C4D8-313C-30E1-849ED9078B05}"/>
              </a:ext>
            </a:extLst>
          </p:cNvPr>
          <p:cNvSpPr txBox="1"/>
          <p:nvPr/>
        </p:nvSpPr>
        <p:spPr>
          <a:xfrm>
            <a:off x="221673" y="43554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Team Members </a:t>
            </a:r>
            <a:r>
              <a:rPr lang="en-US" sz="2400" b="1" dirty="0">
                <a:solidFill>
                  <a:schemeClr val="accent1"/>
                </a:solidFill>
                <a:ea typeface="+mj-lt"/>
                <a:cs typeface="+mj-lt"/>
              </a:rPr>
              <a:t>: </a:t>
            </a:r>
            <a:endParaRPr lang="en-IN" sz="24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084DE9-C5A7-2C7B-E3F5-7FC5EBC9E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57578"/>
              </p:ext>
            </p:extLst>
          </p:nvPr>
        </p:nvGraphicFramePr>
        <p:xfrm>
          <a:off x="257233" y="4942599"/>
          <a:ext cx="6573520" cy="160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760">
                  <a:extLst>
                    <a:ext uri="{9D8B030D-6E8A-4147-A177-3AD203B41FA5}">
                      <a16:colId xmlns:a16="http://schemas.microsoft.com/office/drawing/2014/main" val="4233055564"/>
                    </a:ext>
                  </a:extLst>
                </a:gridCol>
                <a:gridCol w="3286760">
                  <a:extLst>
                    <a:ext uri="{9D8B030D-6E8A-4147-A177-3AD203B41FA5}">
                      <a16:colId xmlns:a16="http://schemas.microsoft.com/office/drawing/2014/main" val="3008326957"/>
                    </a:ext>
                  </a:extLst>
                </a:gridCol>
              </a:tblGrid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62389"/>
                  </a:ext>
                </a:extLst>
              </a:tr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Sanchita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1BG23CS131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27701"/>
                  </a:ext>
                </a:extLst>
              </a:tr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Srusti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1BG23CS159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178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070C503C-B62B-B4A9-69B0-8F2D327B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" y="132080"/>
            <a:ext cx="10473099" cy="210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D5F0E4-7923-6C34-F50B-E1F99FE1ABC8}"/>
              </a:ext>
            </a:extLst>
          </p:cNvPr>
          <p:cNvSpPr txBox="1"/>
          <p:nvPr/>
        </p:nvSpPr>
        <p:spPr>
          <a:xfrm>
            <a:off x="6376786" y="470099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Internship Offered By: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 E2E Management Services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8E676-36D9-A74F-BABA-A82DE2120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31" y="5531987"/>
            <a:ext cx="14326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2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5382-7CEA-9A13-7E6B-E6A2481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13055"/>
            <a:ext cx="9509760" cy="784225"/>
          </a:xfrm>
        </p:spPr>
        <p:txBody>
          <a:bodyPr>
            <a:noAutofit/>
          </a:bodyPr>
          <a:lstStyle/>
          <a:p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Reflections and Learning Outcomes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864A0-9FFB-7D76-583C-5617F300C2AA}"/>
              </a:ext>
            </a:extLst>
          </p:cNvPr>
          <p:cNvSpPr txBox="1"/>
          <p:nvPr/>
        </p:nvSpPr>
        <p:spPr>
          <a:xfrm>
            <a:off x="508000" y="1996222"/>
            <a:ext cx="10535920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Understood Deep Learning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basics and model training workflow.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Transfer Learning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pre-trained MobileNetV2.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to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layers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better accuracy.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with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loss functions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(Focal Loss).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Practiced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normalization techniques.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skills in using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Datasets (TFDS)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resizing.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Visualized model performance through graphs and charts.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 through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metric-based evaluation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19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8E42B-60E6-AD79-6267-145754A9BB8D}"/>
              </a:ext>
            </a:extLst>
          </p:cNvPr>
          <p:cNvSpPr txBox="1"/>
          <p:nvPr/>
        </p:nvSpPr>
        <p:spPr>
          <a:xfrm>
            <a:off x="660041" y="2767106"/>
            <a:ext cx="2880828" cy="15508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Supporting Materials:</a:t>
            </a:r>
            <a:endParaRPr lang="en-US" sz="40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1B1D3A33-5115-9339-97B6-17480BFB8684}"/>
              </a:ext>
            </a:extLst>
          </p:cNvPr>
          <p:cNvSpPr txBox="1"/>
          <p:nvPr/>
        </p:nvSpPr>
        <p:spPr>
          <a:xfrm>
            <a:off x="4346678" y="1091209"/>
            <a:ext cx="8219440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detailed project report, including objectives, methodology, evaluation, and learning outcomes, has also been prepared and can be accessed in the repository.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https://github.com/SanchitaH26/TransferLearning-for-Flower-Classification-using-TensorFlow-/blob/main/TransferLearning_project%20(1).ipynb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Resources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source code, along with implementation details, data preprocessing pipeline, model architecture, training strategy, and evaluation scripts, is available on the GitHub repository: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6000"/>
                  </a:schemeClr>
                </a:solidFill>
                <a:ea typeface="Calibri"/>
                <a:cs typeface="Calibri"/>
                <a:hlinkClick r:id="rId6"/>
              </a:rPr>
              <a:t>https://github.com/SanchitaH26/TransferLearning-for-Flower-Classification-using-TensorFlow-/blob/main/Report.pdf</a:t>
            </a:r>
            <a:endParaRPr lang="en-US" dirty="0">
              <a:solidFill>
                <a:schemeClr val="accent1">
                  <a:lumMod val="76000"/>
                </a:schemeClr>
              </a:solidFill>
              <a:ea typeface="Calibri"/>
              <a:cs typeface="Calibri"/>
            </a:endParaRPr>
          </a:p>
          <a:p>
            <a:pPr algn="just"/>
            <a:endParaRPr lang="en-US" dirty="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039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B03E56-9331-7031-A092-36958C6F5F55}"/>
              </a:ext>
            </a:extLst>
          </p:cNvPr>
          <p:cNvSpPr txBox="1"/>
          <p:nvPr/>
        </p:nvSpPr>
        <p:spPr>
          <a:xfrm>
            <a:off x="429490" y="1428680"/>
            <a:ext cx="10617008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an intelligent image classification system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accurately identifies the species of flowers using deep learning techniques. By leveraging the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tf_flowers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harnessing the power of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with MobileNetV2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project aims to deliver a model that is not only accurate but also optimized for computational efficiency.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goes beyond traditional classification tasks by:  </a:t>
            </a:r>
          </a:p>
          <a:p>
            <a:pPr algn="just">
              <a:lnSpc>
                <a:spcPct val="150000"/>
              </a:lnSpc>
            </a:pPr>
            <a:endParaRPr lang="en-I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D5A6A-045B-5565-BD79-EF0D0F5E5ABE}"/>
              </a:ext>
            </a:extLst>
          </p:cNvPr>
          <p:cNvSpPr txBox="1"/>
          <p:nvPr/>
        </p:nvSpPr>
        <p:spPr>
          <a:xfrm>
            <a:off x="223519" y="399534"/>
            <a:ext cx="102338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CE4C1-8D16-F0E8-B499-35F30404BB6D}"/>
              </a:ext>
            </a:extLst>
          </p:cNvPr>
          <p:cNvSpPr txBox="1"/>
          <p:nvPr/>
        </p:nvSpPr>
        <p:spPr>
          <a:xfrm>
            <a:off x="1145502" y="3632200"/>
            <a:ext cx="7977254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fine-tuned transfer 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reuse pre-trained knowledge while adapting to the unique patterns in the flower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loss function (Focal Loss)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effectively handle class imbalances and improve sensitivity toward minority classes.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SGD optimizer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gain better control over convergence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and interpreting the model’s predictions to ensure explainability and class-wise performance insights.</a:t>
            </a:r>
          </a:p>
        </p:txBody>
      </p:sp>
    </p:spTree>
    <p:extLst>
      <p:ext uri="{BB962C8B-B14F-4D97-AF65-F5344CB8AC3E}">
        <p14:creationId xmlns:p14="http://schemas.microsoft.com/office/powerpoint/2010/main" val="38207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476A9-8375-75C2-3AF4-E8188033BC65}"/>
              </a:ext>
            </a:extLst>
          </p:cNvPr>
          <p:cNvSpPr txBox="1"/>
          <p:nvPr/>
        </p:nvSpPr>
        <p:spPr>
          <a:xfrm>
            <a:off x="762001" y="29575"/>
            <a:ext cx="10066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97A91-AFE2-9F4F-39E6-15598C56DABB}"/>
              </a:ext>
            </a:extLst>
          </p:cNvPr>
          <p:cNvSpPr txBox="1"/>
          <p:nvPr/>
        </p:nvSpPr>
        <p:spPr>
          <a:xfrm>
            <a:off x="173990" y="958466"/>
            <a:ext cx="6714490" cy="574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IN" sz="19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Tf_flowers</a:t>
            </a: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9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datasets. 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Split: </a:t>
            </a: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split into two parts: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training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validation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Resized images to 224 x 224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pixel values to [0,1]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 pretrained on ImageNet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Optimizer: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MySGDOptimizer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Unfroze top layers of base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757EE-62A5-DA5D-4EBD-B117CFD38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37" y="958466"/>
            <a:ext cx="5061763" cy="582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CE400-7DE7-D2CB-CFBE-C65B29C08D17}"/>
              </a:ext>
            </a:extLst>
          </p:cNvPr>
          <p:cNvSpPr txBox="1"/>
          <p:nvPr/>
        </p:nvSpPr>
        <p:spPr>
          <a:xfrm>
            <a:off x="4367026" y="799016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Flowchart:</a:t>
            </a:r>
          </a:p>
        </p:txBody>
      </p:sp>
    </p:spTree>
    <p:extLst>
      <p:ext uri="{BB962C8B-B14F-4D97-AF65-F5344CB8AC3E}">
        <p14:creationId xmlns:p14="http://schemas.microsoft.com/office/powerpoint/2010/main" val="329880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05A11-DB8A-1FAD-1712-306BA70FE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FB62-2E03-C732-A682-641064F3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5E93E-9840-2BA8-58D2-FA6373B1E258}"/>
              </a:ext>
            </a:extLst>
          </p:cNvPr>
          <p:cNvSpPr txBox="1"/>
          <p:nvPr/>
        </p:nvSpPr>
        <p:spPr>
          <a:xfrm>
            <a:off x="2651006" y="1986953"/>
            <a:ext cx="6889988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pretrained on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transferable to flower dataset.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Tf_flower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is sufficiently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validation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early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retain useful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features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optimizer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mimics behaviour of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effectively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smaller learning rate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30176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583D6A-E904-D10E-064E-84BB1FF9FD9F}"/>
              </a:ext>
            </a:extLst>
          </p:cNvPr>
          <p:cNvSpPr txBox="1"/>
          <p:nvPr/>
        </p:nvSpPr>
        <p:spPr>
          <a:xfrm>
            <a:off x="2070890" y="27773"/>
            <a:ext cx="7732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Model Evaluation and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25E7F5-5E85-25D9-22DC-982D8B1B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1793935"/>
            <a:ext cx="477981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tf_flowers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(from TensorFlow Datasets)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3,670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 (e.g., dandelion, daisy, tulips, sunflowers, roses)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80% (≈ 2,900 images)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set: 20% (≈ 700 images)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0FAAC4-58C0-B700-68B7-9DBA1B35B904}"/>
              </a:ext>
            </a:extLst>
          </p:cNvPr>
          <p:cNvSpPr/>
          <p:nvPr/>
        </p:nvSpPr>
        <p:spPr>
          <a:xfrm>
            <a:off x="108066" y="955962"/>
            <a:ext cx="6147416" cy="2768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MobileNetV2 (pre-trained on ImageNet, 16M parameters)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Layers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GlobalAveragePooling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Dense(256, swish) → BatchNorm → Dropout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Dense(128, swish) → BatchNorm → Dropout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Dense(64, </a:t>
            </a:r>
            <a:r>
              <a:rPr lang="en-US" alt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→ Dropout → Dense(5, </a:t>
            </a:r>
            <a:r>
              <a:rPr lang="en-US" alt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Custom Focal Loss (handles class imbalance)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Custom SGD Optimizer (MySGDOptimizer)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Phases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Freeze base model, train only head layers (5 epochs)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Unfreeze last 30 layers, fine-tune entire model (5 epochs)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A5132-2313-1FC3-4570-8D47C744EBBB}"/>
              </a:ext>
            </a:extLst>
          </p:cNvPr>
          <p:cNvSpPr/>
          <p:nvPr/>
        </p:nvSpPr>
        <p:spPr>
          <a:xfrm>
            <a:off x="6508865" y="955963"/>
            <a:ext cx="5575069" cy="2768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</a:t>
            </a:r>
          </a:p>
          <a:p>
            <a:pPr>
              <a:buNone/>
            </a:pP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 Accuracy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(Frozen Base): ~80.25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 Accuracy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(Fine-tuned): ~96.47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Decreased significantly after fine-tuning.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Per-Class Accuracy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(From bar graph, you can add)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Rose: 96.45%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Sunflower: 83.58%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Dandelion: 96%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Tulip: 92.72%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Daisy: 90.34%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3ED7E2-6DE6-2E84-E37C-C61108801528}"/>
              </a:ext>
            </a:extLst>
          </p:cNvPr>
          <p:cNvSpPr/>
          <p:nvPr/>
        </p:nvSpPr>
        <p:spPr>
          <a:xfrm>
            <a:off x="3435927" y="4000957"/>
            <a:ext cx="5860472" cy="2244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overall correct predictions out of total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&amp; Loss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Helps monitor generalization to unseen data and detect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Per-Class Accuracy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Reveals which specific flower classes the model predicts well vs. poorly.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Batch-wise Accuracy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Tracks consistency of performance across different data batches.</a:t>
            </a:r>
          </a:p>
          <a:p>
            <a:pPr algn="ctr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013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476A9-8375-75C2-3AF4-E8188033BC65}"/>
              </a:ext>
            </a:extLst>
          </p:cNvPr>
          <p:cNvSpPr txBox="1"/>
          <p:nvPr/>
        </p:nvSpPr>
        <p:spPr>
          <a:xfrm>
            <a:off x="762692" y="202163"/>
            <a:ext cx="10042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Analysis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1A8F2493-059F-97E9-93AC-761B7680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5" t="21017" r="60706" b="33791"/>
          <a:stretch>
            <a:fillRect/>
          </a:stretch>
        </p:blipFill>
        <p:spPr bwMode="auto">
          <a:xfrm>
            <a:off x="3507740" y="1047323"/>
            <a:ext cx="3590347" cy="22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4">
            <a:extLst>
              <a:ext uri="{FF2B5EF4-FFF2-40B4-BE49-F238E27FC236}">
                <a16:creationId xmlns:a16="http://schemas.microsoft.com/office/drawing/2014/main" id="{68275B44-6B14-99ED-CE7B-AC8D4EA0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7" t="21272" r="28691" b="25201"/>
          <a:stretch>
            <a:fillRect/>
          </a:stretch>
        </p:blipFill>
        <p:spPr bwMode="auto">
          <a:xfrm>
            <a:off x="1308302" y="3891680"/>
            <a:ext cx="3269240" cy="194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5">
            <a:extLst>
              <a:ext uri="{FF2B5EF4-FFF2-40B4-BE49-F238E27FC236}">
                <a16:creationId xmlns:a16="http://schemas.microsoft.com/office/drawing/2014/main" id="{E92AE066-C331-8252-5EDD-371403173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t="19553" r="29659" b="21561"/>
          <a:stretch>
            <a:fillRect/>
          </a:stretch>
        </p:blipFill>
        <p:spPr bwMode="auto">
          <a:xfrm>
            <a:off x="6024880" y="3691798"/>
            <a:ext cx="3590348" cy="234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080F08A9-70A7-A671-4421-5A35CD57B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612F18-D55B-669A-FAA3-356DF70AA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005955"/>
            <a:ext cx="4673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0144118-4FEA-A0A3-B572-31A00C3A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4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D45D2DF-EC4D-19F6-2975-C40FAC70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7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9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17B3-163A-C397-F6AB-A5D252EF9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52BD-A639-62BF-56E1-1C4B9AC2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 and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6CDA-7E08-E269-74C0-D4582C242B9E}"/>
              </a:ext>
            </a:extLst>
          </p:cNvPr>
          <p:cNvSpPr txBox="1"/>
          <p:nvPr/>
        </p:nvSpPr>
        <p:spPr>
          <a:xfrm>
            <a:off x="1135207" y="2433230"/>
            <a:ext cx="9485053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using a working  flower classifier using transfer learning.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MobileNetV2 + custom classification head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promising validation accuracy with fine-tuning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implementation of custom optimizer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Validated transfer learning’s effectiveness for image classification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C562-62E5-084E-14C8-A2BD695F345C}"/>
              </a:ext>
            </a:extLst>
          </p:cNvPr>
          <p:cNvSpPr txBox="1"/>
          <p:nvPr/>
        </p:nvSpPr>
        <p:spPr>
          <a:xfrm>
            <a:off x="1135207" y="1602395"/>
            <a:ext cx="3031598" cy="4770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Project Summary:</a:t>
            </a:r>
          </a:p>
        </p:txBody>
      </p:sp>
    </p:spTree>
    <p:extLst>
      <p:ext uri="{BB962C8B-B14F-4D97-AF65-F5344CB8AC3E}">
        <p14:creationId xmlns:p14="http://schemas.microsoft.com/office/powerpoint/2010/main" val="265847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8E42B-60E6-AD79-6267-145754A9BB8D}"/>
              </a:ext>
            </a:extLst>
          </p:cNvPr>
          <p:cNvSpPr txBox="1"/>
          <p:nvPr/>
        </p:nvSpPr>
        <p:spPr>
          <a:xfrm>
            <a:off x="660041" y="2767106"/>
            <a:ext cx="2880828" cy="10667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Outcome: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0F697-8863-726A-D776-87307187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40" y="178727"/>
            <a:ext cx="3021620" cy="3021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F1F54-2E17-396A-B91E-4C81E605B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33" y="361449"/>
            <a:ext cx="4189839" cy="2838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7EF69F-F928-7C15-9858-09F5B48B6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70166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F27FB-B1AB-894D-48C4-96270B316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040" y="3527700"/>
            <a:ext cx="4054820" cy="3151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BED5F-7FCA-BB13-9906-224E6F8392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5860" y="3300488"/>
            <a:ext cx="38151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5382-7CEA-9A13-7E6B-E6A2481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and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CE684-EF90-3CF3-08AD-BB7D85F70033}"/>
              </a:ext>
            </a:extLst>
          </p:cNvPr>
          <p:cNvSpPr txBox="1"/>
          <p:nvPr/>
        </p:nvSpPr>
        <p:spPr>
          <a:xfrm>
            <a:off x="2738755" y="1975936"/>
            <a:ext cx="6714490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of advanced Optimizers :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AdamW,Ranger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of Image Augmentation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flipping,rotating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zooming.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with different models :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EfficientNet,ViT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as web or mobile app using Tensorflow.js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Explainability: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Grad-CAM</a:t>
            </a:r>
          </a:p>
        </p:txBody>
      </p:sp>
    </p:spTree>
    <p:extLst>
      <p:ext uri="{BB962C8B-B14F-4D97-AF65-F5344CB8AC3E}">
        <p14:creationId xmlns:p14="http://schemas.microsoft.com/office/powerpoint/2010/main" val="318672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590</TotalTime>
  <Words>865</Words>
  <Application>Microsoft Office PowerPoint</Application>
  <PresentationFormat>Widescreen</PresentationFormat>
  <Paragraphs>120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Key Assumptions</vt:lpstr>
      <vt:lpstr>PowerPoint Presentation</vt:lpstr>
      <vt:lpstr>PowerPoint Presentation</vt:lpstr>
      <vt:lpstr>Project Summary and Outcomes</vt:lpstr>
      <vt:lpstr>PowerPoint Presentation</vt:lpstr>
      <vt:lpstr>Future Improvements and Extension</vt:lpstr>
      <vt:lpstr>  Reflections and Learning Outcomes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Yashaswini K M</dc:creator>
  <cp:lastModifiedBy>Sanchita H</cp:lastModifiedBy>
  <cp:revision>102</cp:revision>
  <dcterms:created xsi:type="dcterms:W3CDTF">2025-03-13T13:05:09Z</dcterms:created>
  <dcterms:modified xsi:type="dcterms:W3CDTF">2025-06-15T18:18:22Z</dcterms:modified>
</cp:coreProperties>
</file>