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7" r:id="rId2"/>
    <p:sldId id="261" r:id="rId3"/>
    <p:sldId id="262" r:id="rId4"/>
    <p:sldId id="260" r:id="rId5"/>
    <p:sldId id="259" r:id="rId6"/>
    <p:sldId id="258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0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1C1AB-56A0-45EF-B181-CDDA2DAEED7E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30CF5-7001-4CD2-935F-2E23B2AB7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390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1C1AB-56A0-45EF-B181-CDDA2DAEED7E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30CF5-7001-4CD2-935F-2E23B2AB7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76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1C1AB-56A0-45EF-B181-CDDA2DAEED7E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30CF5-7001-4CD2-935F-2E23B2AB7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697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1C1AB-56A0-45EF-B181-CDDA2DAEED7E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30CF5-7001-4CD2-935F-2E23B2AB7E2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604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1C1AB-56A0-45EF-B181-CDDA2DAEED7E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30CF5-7001-4CD2-935F-2E23B2AB7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3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1C1AB-56A0-45EF-B181-CDDA2DAEED7E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30CF5-7001-4CD2-935F-2E23B2AB7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194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1C1AB-56A0-45EF-B181-CDDA2DAEED7E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30CF5-7001-4CD2-935F-2E23B2AB7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3938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1C1AB-56A0-45EF-B181-CDDA2DAEED7E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30CF5-7001-4CD2-935F-2E23B2AB7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1756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1C1AB-56A0-45EF-B181-CDDA2DAEED7E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30CF5-7001-4CD2-935F-2E23B2AB7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19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1C1AB-56A0-45EF-B181-CDDA2DAEED7E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30CF5-7001-4CD2-935F-2E23B2AB7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62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1C1AB-56A0-45EF-B181-CDDA2DAEED7E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30CF5-7001-4CD2-935F-2E23B2AB7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32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1C1AB-56A0-45EF-B181-CDDA2DAEED7E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30CF5-7001-4CD2-935F-2E23B2AB7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51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1C1AB-56A0-45EF-B181-CDDA2DAEED7E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30CF5-7001-4CD2-935F-2E23B2AB7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666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1C1AB-56A0-45EF-B181-CDDA2DAEED7E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30CF5-7001-4CD2-935F-2E23B2AB7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21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1C1AB-56A0-45EF-B181-CDDA2DAEED7E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30CF5-7001-4CD2-935F-2E23B2AB7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054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1C1AB-56A0-45EF-B181-CDDA2DAEED7E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30CF5-7001-4CD2-935F-2E23B2AB7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97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1C1AB-56A0-45EF-B181-CDDA2DAEED7E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30CF5-7001-4CD2-935F-2E23B2AB7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80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9E1C1AB-56A0-45EF-B181-CDDA2DAEED7E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30CF5-7001-4CD2-935F-2E23B2AB7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3402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nchitaMishra170676" TargetMode="External"/><Relationship Id="rId2" Type="http://schemas.openxmlformats.org/officeDocument/2006/relationships/hyperlink" Target="https://github.com/sanchitamishra170676/javabasics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SanchitaMishra170676/javaBasic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0700CA3-A06D-44F8-9A18-09C122962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263" y="0"/>
            <a:ext cx="48654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414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3540F-D35A-483E-A092-DFD47461C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 </a:t>
            </a:r>
            <a:r>
              <a:rPr lang="en-US" dirty="0" err="1"/>
              <a:t>fuction</a:t>
            </a:r>
            <a:r>
              <a:rPr lang="en-US" dirty="0"/>
              <a:t> 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09BCA8C-11D5-416F-A0A7-60E27561C8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8052" y="3272752"/>
            <a:ext cx="9104501" cy="17320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1BFB1E-DDFF-4342-9278-FA5755063A19}"/>
              </a:ext>
            </a:extLst>
          </p:cNvPr>
          <p:cNvSpPr txBox="1"/>
          <p:nvPr/>
        </p:nvSpPr>
        <p:spPr>
          <a:xfrm>
            <a:off x="621761" y="2239834"/>
            <a:ext cx="2352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need to crate object for calling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8860CEE-31DA-43A9-98E3-F919DEB3352E}"/>
              </a:ext>
            </a:extLst>
          </p:cNvPr>
          <p:cNvCxnSpPr>
            <a:endCxn id="5" idx="2"/>
          </p:cNvCxnSpPr>
          <p:nvPr/>
        </p:nvCxnSpPr>
        <p:spPr>
          <a:xfrm flipH="1" flipV="1">
            <a:off x="1798052" y="2886165"/>
            <a:ext cx="732084" cy="5428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24AFD56-00B8-4DA8-B482-F8E342CA4F16}"/>
              </a:ext>
            </a:extLst>
          </p:cNvPr>
          <p:cNvSpPr txBox="1"/>
          <p:nvPr/>
        </p:nvSpPr>
        <p:spPr>
          <a:xfrm>
            <a:off x="2974343" y="1731146"/>
            <a:ext cx="1579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type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0E669CE-B034-47CB-AEF3-34BA377A983D}"/>
              </a:ext>
            </a:extLst>
          </p:cNvPr>
          <p:cNvCxnSpPr>
            <a:endCxn id="10" idx="2"/>
          </p:cNvCxnSpPr>
          <p:nvPr/>
        </p:nvCxnSpPr>
        <p:spPr>
          <a:xfrm flipV="1">
            <a:off x="3577701" y="2100478"/>
            <a:ext cx="186593" cy="12552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FBE66BD-03DE-468B-AC0D-FEA1B05A81B9}"/>
              </a:ext>
            </a:extLst>
          </p:cNvPr>
          <p:cNvSpPr txBox="1"/>
          <p:nvPr/>
        </p:nvSpPr>
        <p:spPr>
          <a:xfrm>
            <a:off x="4092605" y="2352583"/>
            <a:ext cx="1908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 Name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193844C-D787-4DE8-AC78-20A8E104A4E6}"/>
              </a:ext>
            </a:extLst>
          </p:cNvPr>
          <p:cNvCxnSpPr>
            <a:endCxn id="13" idx="2"/>
          </p:cNvCxnSpPr>
          <p:nvPr/>
        </p:nvCxnSpPr>
        <p:spPr>
          <a:xfrm flipV="1">
            <a:off x="4740676" y="2721915"/>
            <a:ext cx="306279" cy="6338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797525D-31BF-4DC1-AA6A-FDDFE89D1390}"/>
              </a:ext>
            </a:extLst>
          </p:cNvPr>
          <p:cNvSpPr txBox="1"/>
          <p:nvPr/>
        </p:nvSpPr>
        <p:spPr>
          <a:xfrm>
            <a:off x="6604986" y="1853248"/>
            <a:ext cx="2894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Parameters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666ACCB-9801-406D-9A21-4DB512645713}"/>
              </a:ext>
            </a:extLst>
          </p:cNvPr>
          <p:cNvCxnSpPr>
            <a:endCxn id="16" idx="2"/>
          </p:cNvCxnSpPr>
          <p:nvPr/>
        </p:nvCxnSpPr>
        <p:spPr>
          <a:xfrm flipV="1">
            <a:off x="7989903" y="2222580"/>
            <a:ext cx="62144" cy="11331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63701E6-BF4F-4090-B4E6-2D442886F9F6}"/>
              </a:ext>
            </a:extLst>
          </p:cNvPr>
          <p:cNvSpPr txBox="1"/>
          <p:nvPr/>
        </p:nvSpPr>
        <p:spPr>
          <a:xfrm>
            <a:off x="2601157" y="5273336"/>
            <a:ext cx="2982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Returning a double value to main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04BDA18-E5F3-4E02-9B68-DAA93A72791E}"/>
              </a:ext>
            </a:extLst>
          </p:cNvPr>
          <p:cNvCxnSpPr>
            <a:endCxn id="19" idx="0"/>
          </p:cNvCxnSpPr>
          <p:nvPr/>
        </p:nvCxnSpPr>
        <p:spPr>
          <a:xfrm>
            <a:off x="3364637" y="4528033"/>
            <a:ext cx="727969" cy="7453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914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E06E7E-A54F-4558-9130-D6E22C7A8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a static function :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086BA9F-0216-4D43-8692-2CC5956BE1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272" y="1233996"/>
            <a:ext cx="8815526" cy="533548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99CC883-9C12-4AD6-9974-98B128A1925E}"/>
              </a:ext>
            </a:extLst>
          </p:cNvPr>
          <p:cNvCxnSpPr/>
          <p:nvPr/>
        </p:nvCxnSpPr>
        <p:spPr>
          <a:xfrm>
            <a:off x="1349406" y="2634526"/>
            <a:ext cx="0" cy="112960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A47F3E1-1594-4D4B-BF4C-2E4EC0537564}"/>
              </a:ext>
            </a:extLst>
          </p:cNvPr>
          <p:cNvCxnSpPr/>
          <p:nvPr/>
        </p:nvCxnSpPr>
        <p:spPr>
          <a:xfrm>
            <a:off x="1340528" y="2636668"/>
            <a:ext cx="720866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42A35AC-583F-4178-88FF-1AB921D919A2}"/>
              </a:ext>
            </a:extLst>
          </p:cNvPr>
          <p:cNvCxnSpPr/>
          <p:nvPr/>
        </p:nvCxnSpPr>
        <p:spPr>
          <a:xfrm>
            <a:off x="8558074" y="2634526"/>
            <a:ext cx="0" cy="104082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9B63CE-F044-41C4-9076-1D95142B7C79}"/>
              </a:ext>
            </a:extLst>
          </p:cNvPr>
          <p:cNvCxnSpPr/>
          <p:nvPr/>
        </p:nvCxnSpPr>
        <p:spPr>
          <a:xfrm>
            <a:off x="1340528" y="3764132"/>
            <a:ext cx="720866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027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889E2-0EB1-423E-A65C-D40AA2904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a non-static function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B90DDC4-4A69-4FBD-9836-A296B1DE38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639" y="1313895"/>
            <a:ext cx="7998780" cy="52467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7C7A18-9CD0-4DC7-90CE-DE01D4383692}"/>
              </a:ext>
            </a:extLst>
          </p:cNvPr>
          <p:cNvSpPr txBox="1"/>
          <p:nvPr/>
        </p:nvSpPr>
        <p:spPr>
          <a:xfrm>
            <a:off x="8691239" y="2858610"/>
            <a:ext cx="3039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Createing</a:t>
            </a:r>
            <a:r>
              <a:rPr lang="en-US" dirty="0"/>
              <a:t> object of </a:t>
            </a:r>
            <a:r>
              <a:rPr lang="en-US" dirty="0" err="1"/>
              <a:t>funCall</a:t>
            </a:r>
            <a:r>
              <a:rPr lang="en-US" dirty="0"/>
              <a:t> class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CAB1703-6A7B-4815-A133-1E0399285E1C}"/>
              </a:ext>
            </a:extLst>
          </p:cNvPr>
          <p:cNvCxnSpPr>
            <a:endCxn id="5" idx="1"/>
          </p:cNvCxnSpPr>
          <p:nvPr/>
        </p:nvCxnSpPr>
        <p:spPr>
          <a:xfrm flipV="1">
            <a:off x="4527612" y="3181776"/>
            <a:ext cx="4163627" cy="10528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EDFDC0E-CEE8-4C85-A1E8-654ECDD70D51}"/>
              </a:ext>
            </a:extLst>
          </p:cNvPr>
          <p:cNvSpPr txBox="1"/>
          <p:nvPr/>
        </p:nvSpPr>
        <p:spPr>
          <a:xfrm>
            <a:off x="9028590" y="4740676"/>
            <a:ext cx="2432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Calling a </a:t>
            </a:r>
            <a:r>
              <a:rPr lang="en-US" dirty="0" err="1"/>
              <a:t>fuction</a:t>
            </a:r>
            <a:r>
              <a:rPr lang="en-US" dirty="0"/>
              <a:t> using object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94431C-63F4-4157-8B63-1AE41D3EE340}"/>
              </a:ext>
            </a:extLst>
          </p:cNvPr>
          <p:cNvCxnSpPr>
            <a:endCxn id="11" idx="1"/>
          </p:cNvCxnSpPr>
          <p:nvPr/>
        </p:nvCxnSpPr>
        <p:spPr>
          <a:xfrm flipV="1">
            <a:off x="5459767" y="5063842"/>
            <a:ext cx="3568823" cy="2538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775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4D5F6-E03F-4367-90F3-DBB4D9B66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Features of Oops:</a:t>
            </a:r>
            <a:br>
              <a:rPr lang="en-US" dirty="0">
                <a:sym typeface="Wingdings" panose="05000000000000000000" pitchFamily="2" charset="2"/>
              </a:rPr>
            </a:br>
            <a:br>
              <a:rPr lang="en-US" dirty="0">
                <a:sym typeface="Wingdings" panose="05000000000000000000" pitchFamily="2" charset="2"/>
              </a:rPr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E8FCE3-5B75-47D9-924D-A1D7A8055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ym typeface="Wingdings" panose="05000000000000000000" pitchFamily="2" charset="2"/>
              </a:rPr>
              <a:t>Classes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ym typeface="Wingdings" panose="05000000000000000000" pitchFamily="2" charset="2"/>
              </a:rPr>
              <a:t>Objects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ym typeface="Wingdings" panose="05000000000000000000" pitchFamily="2" charset="2"/>
              </a:rPr>
              <a:t>Data Abstraction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ym typeface="Wingdings" panose="05000000000000000000" pitchFamily="2" charset="2"/>
              </a:rPr>
              <a:t>Encapsulation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ym typeface="Wingdings" panose="05000000000000000000" pitchFamily="2" charset="2"/>
              </a:rPr>
              <a:t>Inheritance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ym typeface="Wingdings" panose="05000000000000000000" pitchFamily="2" charset="2"/>
              </a:rPr>
              <a:t> polymorphism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ym typeface="Wingdings" panose="05000000000000000000" pitchFamily="2" charset="2"/>
              </a:rPr>
              <a:t>Dynamic Binding</a:t>
            </a:r>
            <a:endParaRPr lang="en-US" dirty="0"/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A94486B5-347E-4CE4-AC45-BD11909E8EF3}"/>
              </a:ext>
            </a:extLst>
          </p:cNvPr>
          <p:cNvSpPr/>
          <p:nvPr/>
        </p:nvSpPr>
        <p:spPr>
          <a:xfrm>
            <a:off x="2840854" y="2201662"/>
            <a:ext cx="177554" cy="14204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DAFDE334-C6F5-4F96-A5F7-A10C7ACBD352}"/>
              </a:ext>
            </a:extLst>
          </p:cNvPr>
          <p:cNvSpPr/>
          <p:nvPr/>
        </p:nvSpPr>
        <p:spPr>
          <a:xfrm>
            <a:off x="2840854" y="2594465"/>
            <a:ext cx="177554" cy="14204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22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C6609-C165-4F20-866E-6885D0D6A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D1D11-AB0C-474D-AAE7-92579DA8F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4435" y="1445963"/>
            <a:ext cx="9274684" cy="81456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class is a blue print o </a:t>
            </a:r>
            <a:r>
              <a:rPr lang="en-US" dirty="0" err="1"/>
              <a:t>fobjects</a:t>
            </a:r>
            <a:r>
              <a:rPr lang="en-US" dirty="0"/>
              <a:t>. Objects are an instance of class with its data and functions (characteristic and </a:t>
            </a:r>
            <a:r>
              <a:rPr lang="en-US" dirty="0" err="1"/>
              <a:t>behaviour</a:t>
            </a:r>
            <a:r>
              <a:rPr lang="en-US" dirty="0"/>
              <a:t>).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E294FFB-E2A2-41A6-AE90-718E1AC2F31B}"/>
              </a:ext>
            </a:extLst>
          </p:cNvPr>
          <p:cNvSpPr/>
          <p:nvPr/>
        </p:nvSpPr>
        <p:spPr>
          <a:xfrm>
            <a:off x="2947387" y="2396688"/>
            <a:ext cx="3923930" cy="40453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43A679-5499-4B50-B35B-441D41C9857C}"/>
              </a:ext>
            </a:extLst>
          </p:cNvPr>
          <p:cNvSpPr txBox="1"/>
          <p:nvPr/>
        </p:nvSpPr>
        <p:spPr>
          <a:xfrm>
            <a:off x="4203577" y="2523327"/>
            <a:ext cx="1411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 Apartment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064FFB-2A68-482F-9A4C-1156D2A036F7}"/>
              </a:ext>
            </a:extLst>
          </p:cNvPr>
          <p:cNvSpPr/>
          <p:nvPr/>
        </p:nvSpPr>
        <p:spPr>
          <a:xfrm>
            <a:off x="3377954" y="3305814"/>
            <a:ext cx="3173766" cy="13937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FE7D26-5268-4D3C-B50E-9A6D6D21B160}"/>
              </a:ext>
            </a:extLst>
          </p:cNvPr>
          <p:cNvSpPr txBox="1"/>
          <p:nvPr/>
        </p:nvSpPr>
        <p:spPr>
          <a:xfrm>
            <a:off x="3377954" y="3305814"/>
            <a:ext cx="31737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Characteristics</a:t>
            </a:r>
            <a:endParaRPr lang="en-US" b="1" dirty="0"/>
          </a:p>
          <a:p>
            <a:r>
              <a:rPr lang="en-US" dirty="0"/>
              <a:t>Name</a:t>
            </a:r>
          </a:p>
          <a:p>
            <a:r>
              <a:rPr lang="en-US" dirty="0"/>
              <a:t>No. of flats</a:t>
            </a:r>
          </a:p>
          <a:p>
            <a:r>
              <a:rPr lang="en-US" dirty="0"/>
              <a:t>No. of rooms</a:t>
            </a:r>
          </a:p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B12822-195E-4C4F-B221-84C2E3626F7C}"/>
              </a:ext>
            </a:extLst>
          </p:cNvPr>
          <p:cNvSpPr/>
          <p:nvPr/>
        </p:nvSpPr>
        <p:spPr>
          <a:xfrm>
            <a:off x="3377954" y="4971495"/>
            <a:ext cx="3173766" cy="108307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7299E2-F7FC-47CD-9F41-C5C11D90D3DD}"/>
              </a:ext>
            </a:extLst>
          </p:cNvPr>
          <p:cNvSpPr txBox="1"/>
          <p:nvPr/>
        </p:nvSpPr>
        <p:spPr>
          <a:xfrm>
            <a:off x="3377954" y="5011630"/>
            <a:ext cx="3173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Behaviour</a:t>
            </a:r>
            <a:endParaRPr lang="en-US" dirty="0"/>
          </a:p>
          <a:p>
            <a:r>
              <a:rPr lang="en-US" dirty="0"/>
              <a:t>Made of </a:t>
            </a:r>
          </a:p>
          <a:p>
            <a:r>
              <a:rPr lang="en-US" dirty="0"/>
              <a:t>cement and bricks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AB24B6F-96E7-4718-86B2-17DD8A4882B8}"/>
              </a:ext>
            </a:extLst>
          </p:cNvPr>
          <p:cNvSpPr/>
          <p:nvPr/>
        </p:nvSpPr>
        <p:spPr>
          <a:xfrm>
            <a:off x="9974538" y="1764530"/>
            <a:ext cx="1123027" cy="1092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3015D2C-B99E-4F70-8EB4-47383C5A5F88}"/>
              </a:ext>
            </a:extLst>
          </p:cNvPr>
          <p:cNvSpPr/>
          <p:nvPr/>
        </p:nvSpPr>
        <p:spPr>
          <a:xfrm>
            <a:off x="10033078" y="2998361"/>
            <a:ext cx="1123027" cy="1092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8BA370E-08C3-410B-8B1A-0497C09F8BE1}"/>
              </a:ext>
            </a:extLst>
          </p:cNvPr>
          <p:cNvSpPr/>
          <p:nvPr/>
        </p:nvSpPr>
        <p:spPr>
          <a:xfrm>
            <a:off x="10050833" y="4263746"/>
            <a:ext cx="1123027" cy="1092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0CF1E32-DFAD-4CD8-980F-5BF4FEC6ED1E}"/>
              </a:ext>
            </a:extLst>
          </p:cNvPr>
          <p:cNvSpPr/>
          <p:nvPr/>
        </p:nvSpPr>
        <p:spPr>
          <a:xfrm>
            <a:off x="10050834" y="5508429"/>
            <a:ext cx="1123027" cy="1092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D18003C-51E4-41CA-9479-B2D50182DEF2}"/>
              </a:ext>
            </a:extLst>
          </p:cNvPr>
          <p:cNvCxnSpPr>
            <a:stCxn id="4" idx="3"/>
            <a:endCxn id="10" idx="2"/>
          </p:cNvCxnSpPr>
          <p:nvPr/>
        </p:nvCxnSpPr>
        <p:spPr>
          <a:xfrm flipV="1">
            <a:off x="6871317" y="2310672"/>
            <a:ext cx="3103221" cy="21086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73E92FE-2575-44C3-817D-EEA4D14D08EF}"/>
              </a:ext>
            </a:extLst>
          </p:cNvPr>
          <p:cNvCxnSpPr>
            <a:cxnSpLocks/>
            <a:stCxn id="4" idx="3"/>
            <a:endCxn id="12" idx="2"/>
          </p:cNvCxnSpPr>
          <p:nvPr/>
        </p:nvCxnSpPr>
        <p:spPr>
          <a:xfrm>
            <a:off x="6871317" y="4419341"/>
            <a:ext cx="3179516" cy="3905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84CFCE9-70C1-494B-A08B-3C79102C3223}"/>
              </a:ext>
            </a:extLst>
          </p:cNvPr>
          <p:cNvCxnSpPr>
            <a:cxnSpLocks/>
            <a:stCxn id="4" idx="3"/>
            <a:endCxn id="13" idx="2"/>
          </p:cNvCxnSpPr>
          <p:nvPr/>
        </p:nvCxnSpPr>
        <p:spPr>
          <a:xfrm>
            <a:off x="6871317" y="4419341"/>
            <a:ext cx="3179517" cy="16352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6FEC3E8-7885-4DBD-89A2-CF0AD3A63B32}"/>
              </a:ext>
            </a:extLst>
          </p:cNvPr>
          <p:cNvCxnSpPr>
            <a:cxnSpLocks/>
            <a:stCxn id="4" idx="3"/>
            <a:endCxn id="11" idx="2"/>
          </p:cNvCxnSpPr>
          <p:nvPr/>
        </p:nvCxnSpPr>
        <p:spPr>
          <a:xfrm flipV="1">
            <a:off x="6871317" y="3544503"/>
            <a:ext cx="3161761" cy="8748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2884939-B0C5-45DF-835F-5F825F0DA97F}"/>
              </a:ext>
            </a:extLst>
          </p:cNvPr>
          <p:cNvSpPr txBox="1"/>
          <p:nvPr/>
        </p:nvSpPr>
        <p:spPr>
          <a:xfrm>
            <a:off x="10147176" y="2068497"/>
            <a:ext cx="842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Ch. 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302999F-34B3-4429-9B6E-5F5E0E8EF18B}"/>
              </a:ext>
            </a:extLst>
          </p:cNvPr>
          <p:cNvSpPr txBox="1"/>
          <p:nvPr/>
        </p:nvSpPr>
        <p:spPr>
          <a:xfrm>
            <a:off x="10135532" y="3316171"/>
            <a:ext cx="842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Ch. 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74A15C1-DC45-49B4-B257-1BABA36D31D1}"/>
              </a:ext>
            </a:extLst>
          </p:cNvPr>
          <p:cNvSpPr txBox="1"/>
          <p:nvPr/>
        </p:nvSpPr>
        <p:spPr>
          <a:xfrm>
            <a:off x="10205408" y="5869904"/>
            <a:ext cx="842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Ch.W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33AE470-FC9A-41F7-8354-309AB0F64E90}"/>
              </a:ext>
            </a:extLst>
          </p:cNvPr>
          <p:cNvSpPr txBox="1"/>
          <p:nvPr/>
        </p:nvSpPr>
        <p:spPr>
          <a:xfrm>
            <a:off x="10190893" y="4602163"/>
            <a:ext cx="842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Ch. Z</a:t>
            </a:r>
          </a:p>
        </p:txBody>
      </p:sp>
    </p:spTree>
    <p:extLst>
      <p:ext uri="{BB962C8B-B14F-4D97-AF65-F5344CB8AC3E}">
        <p14:creationId xmlns:p14="http://schemas.microsoft.com/office/powerpoint/2010/main" val="750199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5D47722-B6A0-4EBE-A884-F4C755062DDE}"/>
              </a:ext>
            </a:extLst>
          </p:cNvPr>
          <p:cNvSpPr/>
          <p:nvPr/>
        </p:nvSpPr>
        <p:spPr>
          <a:xfrm>
            <a:off x="4421080" y="239697"/>
            <a:ext cx="3497802" cy="9410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6C3C8D-8DFF-40B9-9B12-EE9E8070367C}"/>
              </a:ext>
            </a:extLst>
          </p:cNvPr>
          <p:cNvSpPr txBox="1"/>
          <p:nvPr/>
        </p:nvSpPr>
        <p:spPr>
          <a:xfrm>
            <a:off x="4669654" y="443883"/>
            <a:ext cx="3053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Apartment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05A35A0-5051-47A5-9D16-B01D38271279}"/>
              </a:ext>
            </a:extLst>
          </p:cNvPr>
          <p:cNvSpPr/>
          <p:nvPr/>
        </p:nvSpPr>
        <p:spPr>
          <a:xfrm>
            <a:off x="1562471" y="2368812"/>
            <a:ext cx="3923930" cy="40453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88B760-1B33-4474-841B-1989599AE7E1}"/>
              </a:ext>
            </a:extLst>
          </p:cNvPr>
          <p:cNvSpPr/>
          <p:nvPr/>
        </p:nvSpPr>
        <p:spPr>
          <a:xfrm>
            <a:off x="7112494" y="2300514"/>
            <a:ext cx="3923930" cy="40453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6EF2111B-D90D-4C01-B6D6-109CF0A872E7}"/>
              </a:ext>
            </a:extLst>
          </p:cNvPr>
          <p:cNvCxnSpPr>
            <a:stCxn id="2" idx="2"/>
            <a:endCxn id="4" idx="0"/>
          </p:cNvCxnSpPr>
          <p:nvPr/>
        </p:nvCxnSpPr>
        <p:spPr>
          <a:xfrm rot="5400000">
            <a:off x="4253168" y="451999"/>
            <a:ext cx="1188082" cy="264554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61254A9B-CB00-4458-A35E-E0554C80C3B2}"/>
              </a:ext>
            </a:extLst>
          </p:cNvPr>
          <p:cNvCxnSpPr>
            <a:stCxn id="2" idx="2"/>
            <a:endCxn id="5" idx="0"/>
          </p:cNvCxnSpPr>
          <p:nvPr/>
        </p:nvCxnSpPr>
        <p:spPr>
          <a:xfrm rot="16200000" flipH="1">
            <a:off x="7062328" y="288383"/>
            <a:ext cx="1119784" cy="290447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7FBACBE-E294-4DBF-B4DB-326ED7462850}"/>
              </a:ext>
            </a:extLst>
          </p:cNvPr>
          <p:cNvSpPr/>
          <p:nvPr/>
        </p:nvSpPr>
        <p:spPr>
          <a:xfrm>
            <a:off x="2325950" y="2736328"/>
            <a:ext cx="24825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Object - Gaur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D25FD8-23F8-43B3-9B3A-40C46E30C0CF}"/>
              </a:ext>
            </a:extLst>
          </p:cNvPr>
          <p:cNvSpPr txBox="1"/>
          <p:nvPr/>
        </p:nvSpPr>
        <p:spPr>
          <a:xfrm>
            <a:off x="7918882" y="2736328"/>
            <a:ext cx="260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Object - </a:t>
            </a:r>
            <a:r>
              <a:rPr lang="en-US" dirty="0" err="1"/>
              <a:t>Panchsheel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05FF75A-F407-4AC1-AFAA-A465D22EB0D4}"/>
              </a:ext>
            </a:extLst>
          </p:cNvPr>
          <p:cNvSpPr/>
          <p:nvPr/>
        </p:nvSpPr>
        <p:spPr>
          <a:xfrm>
            <a:off x="1937553" y="4971495"/>
            <a:ext cx="3173766" cy="108307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Behaviour</a:t>
            </a:r>
          </a:p>
          <a:p>
            <a:r>
              <a:rPr lang="en-US"/>
              <a:t>Made of </a:t>
            </a:r>
          </a:p>
          <a:p>
            <a:r>
              <a:rPr lang="en-US"/>
              <a:t>cement and bricks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2F5633E-2915-4310-A05E-651A1B815553}"/>
              </a:ext>
            </a:extLst>
          </p:cNvPr>
          <p:cNvSpPr/>
          <p:nvPr/>
        </p:nvSpPr>
        <p:spPr>
          <a:xfrm>
            <a:off x="7622220" y="4971495"/>
            <a:ext cx="3173766" cy="108307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Behaviour</a:t>
            </a:r>
          </a:p>
          <a:p>
            <a:r>
              <a:rPr lang="en-US"/>
              <a:t>Made of </a:t>
            </a:r>
          </a:p>
          <a:p>
            <a:r>
              <a:rPr lang="en-US"/>
              <a:t>cement and bricks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C9EE7DD-0B78-48FA-AA72-51E40892BAFE}"/>
              </a:ext>
            </a:extLst>
          </p:cNvPr>
          <p:cNvSpPr/>
          <p:nvPr/>
        </p:nvSpPr>
        <p:spPr>
          <a:xfrm>
            <a:off x="1980353" y="3225915"/>
            <a:ext cx="3173766" cy="13937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Characteristics</a:t>
            </a:r>
            <a:endParaRPr lang="en-US" b="1" dirty="0"/>
          </a:p>
          <a:p>
            <a:r>
              <a:rPr lang="en-US" dirty="0"/>
              <a:t>Name : Gaur Homes</a:t>
            </a:r>
          </a:p>
          <a:p>
            <a:r>
              <a:rPr lang="en-US" dirty="0"/>
              <a:t>No. of flats : 50</a:t>
            </a:r>
          </a:p>
          <a:p>
            <a:r>
              <a:rPr lang="en-US" dirty="0"/>
              <a:t>No. of rooms : 100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5A236B-EA9A-434F-ACFA-70A067E5CD08}"/>
              </a:ext>
            </a:extLst>
          </p:cNvPr>
          <p:cNvSpPr/>
          <p:nvPr/>
        </p:nvSpPr>
        <p:spPr>
          <a:xfrm>
            <a:off x="7622220" y="3341680"/>
            <a:ext cx="3173766" cy="13937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Characteristics</a:t>
            </a:r>
            <a:endParaRPr lang="en-US" b="1" dirty="0"/>
          </a:p>
          <a:p>
            <a:r>
              <a:rPr lang="en-US" dirty="0"/>
              <a:t>Name : </a:t>
            </a:r>
            <a:r>
              <a:rPr lang="en-US" dirty="0" err="1"/>
              <a:t>panchsheel</a:t>
            </a:r>
            <a:r>
              <a:rPr lang="en-US" dirty="0"/>
              <a:t> </a:t>
            </a:r>
          </a:p>
          <a:p>
            <a:r>
              <a:rPr lang="en-US" dirty="0"/>
              <a:t>No. of flats : 70</a:t>
            </a:r>
          </a:p>
          <a:p>
            <a:r>
              <a:rPr lang="en-US" dirty="0"/>
              <a:t>No. of rooms : 170</a:t>
            </a:r>
          </a:p>
        </p:txBody>
      </p:sp>
    </p:spTree>
    <p:extLst>
      <p:ext uri="{BB962C8B-B14F-4D97-AF65-F5344CB8AC3E}">
        <p14:creationId xmlns:p14="http://schemas.microsoft.com/office/powerpoint/2010/main" val="1338261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F0D37A7-E7A8-4B73-8C7E-4A7A8E779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615" y="0"/>
            <a:ext cx="7980770" cy="685800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7BEAD13-465A-483B-97CE-E6B114660073}"/>
              </a:ext>
            </a:extLst>
          </p:cNvPr>
          <p:cNvCxnSpPr/>
          <p:nvPr/>
        </p:nvCxnSpPr>
        <p:spPr>
          <a:xfrm>
            <a:off x="2405849" y="470517"/>
            <a:ext cx="743060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C312DEC-5D07-4F85-A045-D66CDE50C759}"/>
              </a:ext>
            </a:extLst>
          </p:cNvPr>
          <p:cNvCxnSpPr/>
          <p:nvPr/>
        </p:nvCxnSpPr>
        <p:spPr>
          <a:xfrm>
            <a:off x="9836458" y="470517"/>
            <a:ext cx="0" cy="214839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19ACB8-ABE1-42BF-90C4-0CD3F3F31955}"/>
              </a:ext>
            </a:extLst>
          </p:cNvPr>
          <p:cNvCxnSpPr/>
          <p:nvPr/>
        </p:nvCxnSpPr>
        <p:spPr>
          <a:xfrm>
            <a:off x="2405849" y="470517"/>
            <a:ext cx="0" cy="213064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223358C-CC36-4C4C-A7EC-94A60DD9628E}"/>
              </a:ext>
            </a:extLst>
          </p:cNvPr>
          <p:cNvCxnSpPr/>
          <p:nvPr/>
        </p:nvCxnSpPr>
        <p:spPr>
          <a:xfrm>
            <a:off x="2405849" y="2618913"/>
            <a:ext cx="743060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354D914-B0F8-41E3-92B3-E9EE3E0780DB}"/>
              </a:ext>
            </a:extLst>
          </p:cNvPr>
          <p:cNvSpPr txBox="1"/>
          <p:nvPr/>
        </p:nvSpPr>
        <p:spPr>
          <a:xfrm>
            <a:off x="150920" y="665825"/>
            <a:ext cx="1704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Charateristics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F6A882-FFD7-480D-8590-557CF37E31F1}"/>
              </a:ext>
            </a:extLst>
          </p:cNvPr>
          <p:cNvSpPr txBox="1"/>
          <p:nvPr/>
        </p:nvSpPr>
        <p:spPr>
          <a:xfrm>
            <a:off x="150920" y="1846555"/>
            <a:ext cx="1890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Behaviour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F83A160-2FCD-4C06-9487-93936FC487FE}"/>
              </a:ext>
            </a:extLst>
          </p:cNvPr>
          <p:cNvCxnSpPr>
            <a:stCxn id="11" idx="3"/>
          </p:cNvCxnSpPr>
          <p:nvPr/>
        </p:nvCxnSpPr>
        <p:spPr>
          <a:xfrm>
            <a:off x="1855689" y="850491"/>
            <a:ext cx="754346" cy="905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7BFD570-15DC-4665-A388-05E9E0C40903}"/>
              </a:ext>
            </a:extLst>
          </p:cNvPr>
          <p:cNvCxnSpPr>
            <a:cxnSpLocks/>
          </p:cNvCxnSpPr>
          <p:nvPr/>
        </p:nvCxnSpPr>
        <p:spPr>
          <a:xfrm flipV="1">
            <a:off x="1491449" y="1969077"/>
            <a:ext cx="1118586" cy="905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579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4D5F6-E03F-4367-90F3-DBB4D9B66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Features of Oops:</a:t>
            </a:r>
            <a:br>
              <a:rPr lang="en-US" dirty="0">
                <a:sym typeface="Wingdings" panose="05000000000000000000" pitchFamily="2" charset="2"/>
              </a:rPr>
            </a:br>
            <a:br>
              <a:rPr lang="en-US" dirty="0">
                <a:sym typeface="Wingdings" panose="05000000000000000000" pitchFamily="2" charset="2"/>
              </a:rPr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E8FCE3-5B75-47D9-924D-A1D7A8055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ym typeface="Wingdings" panose="05000000000000000000" pitchFamily="2" charset="2"/>
              </a:rPr>
              <a:t>Classes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ym typeface="Wingdings" panose="05000000000000000000" pitchFamily="2" charset="2"/>
              </a:rPr>
              <a:t>Objects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ym typeface="Wingdings" panose="05000000000000000000" pitchFamily="2" charset="2"/>
              </a:rPr>
              <a:t>Data Abstraction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ym typeface="Wingdings" panose="05000000000000000000" pitchFamily="2" charset="2"/>
              </a:rPr>
              <a:t>Encapsulation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ym typeface="Wingdings" panose="05000000000000000000" pitchFamily="2" charset="2"/>
              </a:rPr>
              <a:t>Inheritance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ym typeface="Wingdings" panose="05000000000000000000" pitchFamily="2" charset="2"/>
              </a:rPr>
              <a:t> polymorphism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ym typeface="Wingdings" panose="05000000000000000000" pitchFamily="2" charset="2"/>
              </a:rPr>
              <a:t>Dynamic Binding</a:t>
            </a:r>
            <a:endParaRPr lang="en-US" dirty="0"/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A94486B5-347E-4CE4-AC45-BD11909E8EF3}"/>
              </a:ext>
            </a:extLst>
          </p:cNvPr>
          <p:cNvSpPr/>
          <p:nvPr/>
        </p:nvSpPr>
        <p:spPr>
          <a:xfrm>
            <a:off x="2840854" y="2201662"/>
            <a:ext cx="177554" cy="14204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DAFDE334-C6F5-4F96-A5F7-A10C7ACBD352}"/>
              </a:ext>
            </a:extLst>
          </p:cNvPr>
          <p:cNvSpPr/>
          <p:nvPr/>
        </p:nvSpPr>
        <p:spPr>
          <a:xfrm>
            <a:off x="2840854" y="2594465"/>
            <a:ext cx="177554" cy="14204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94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32F94-8D03-44CD-A0E8-229CA1AF4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5392" y="572612"/>
            <a:ext cx="9404723" cy="1400530"/>
          </a:xfrm>
        </p:spPr>
        <p:txBody>
          <a:bodyPr/>
          <a:lstStyle/>
          <a:p>
            <a:pPr algn="ctr"/>
            <a:r>
              <a:rPr lang="en-US" dirty="0"/>
              <a:t>Journey Ahead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6A30A71-F387-4F14-B0D1-9C859CA61C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980027"/>
              </p:ext>
            </p:extLst>
          </p:nvPr>
        </p:nvGraphicFramePr>
        <p:xfrm>
          <a:off x="921558" y="1626510"/>
          <a:ext cx="10348884" cy="4504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8412">
                  <a:extLst>
                    <a:ext uri="{9D8B030D-6E8A-4147-A177-3AD203B41FA5}">
                      <a16:colId xmlns:a16="http://schemas.microsoft.com/office/drawing/2014/main" val="2399130994"/>
                    </a:ext>
                  </a:extLst>
                </a:gridCol>
                <a:gridCol w="1478412">
                  <a:extLst>
                    <a:ext uri="{9D8B030D-6E8A-4147-A177-3AD203B41FA5}">
                      <a16:colId xmlns:a16="http://schemas.microsoft.com/office/drawing/2014/main" val="3771946940"/>
                    </a:ext>
                  </a:extLst>
                </a:gridCol>
                <a:gridCol w="1478412">
                  <a:extLst>
                    <a:ext uri="{9D8B030D-6E8A-4147-A177-3AD203B41FA5}">
                      <a16:colId xmlns:a16="http://schemas.microsoft.com/office/drawing/2014/main" val="1523772299"/>
                    </a:ext>
                  </a:extLst>
                </a:gridCol>
                <a:gridCol w="1478412">
                  <a:extLst>
                    <a:ext uri="{9D8B030D-6E8A-4147-A177-3AD203B41FA5}">
                      <a16:colId xmlns:a16="http://schemas.microsoft.com/office/drawing/2014/main" val="1659767355"/>
                    </a:ext>
                  </a:extLst>
                </a:gridCol>
                <a:gridCol w="1478412">
                  <a:extLst>
                    <a:ext uri="{9D8B030D-6E8A-4147-A177-3AD203B41FA5}">
                      <a16:colId xmlns:a16="http://schemas.microsoft.com/office/drawing/2014/main" val="1850395467"/>
                    </a:ext>
                  </a:extLst>
                </a:gridCol>
                <a:gridCol w="1478412">
                  <a:extLst>
                    <a:ext uri="{9D8B030D-6E8A-4147-A177-3AD203B41FA5}">
                      <a16:colId xmlns:a16="http://schemas.microsoft.com/office/drawing/2014/main" val="558417929"/>
                    </a:ext>
                  </a:extLst>
                </a:gridCol>
                <a:gridCol w="1478412">
                  <a:extLst>
                    <a:ext uri="{9D8B030D-6E8A-4147-A177-3AD203B41FA5}">
                      <a16:colId xmlns:a16="http://schemas.microsoft.com/office/drawing/2014/main" val="2688724471"/>
                    </a:ext>
                  </a:extLst>
                </a:gridCol>
              </a:tblGrid>
              <a:tr h="846550">
                <a:tc>
                  <a:txBody>
                    <a:bodyPr/>
                    <a:lstStyle/>
                    <a:p>
                      <a:r>
                        <a:rPr lang="en-US" dirty="0"/>
                        <a:t>        Days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Weeks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680650"/>
                  </a:ext>
                </a:extLst>
              </a:tr>
              <a:tr h="846550">
                <a:tc>
                  <a:txBody>
                    <a:bodyPr/>
                    <a:lstStyle/>
                    <a:p>
                      <a:r>
                        <a:rPr lang="en-US" dirty="0"/>
                        <a:t>Week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Variables and </a:t>
                      </a:r>
                    </a:p>
                    <a:p>
                      <a:pPr algn="ctr"/>
                      <a:r>
                        <a:rPr lang="en-US" dirty="0"/>
                        <a:t>Data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Operators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Conditional</a:t>
                      </a:r>
                    </a:p>
                    <a:p>
                      <a:pPr algn="ctr"/>
                      <a:r>
                        <a:rPr lang="en-US" dirty="0"/>
                        <a:t>If- else &amp; nesting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Conditional</a:t>
                      </a:r>
                    </a:p>
                    <a:p>
                      <a:pPr algn="ctr"/>
                      <a:r>
                        <a:rPr lang="en-US" dirty="0"/>
                        <a:t>Switch Case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For -loop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Nested – For Loop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48026"/>
                  </a:ext>
                </a:extLst>
              </a:tr>
              <a:tr h="846550">
                <a:tc>
                  <a:txBody>
                    <a:bodyPr/>
                    <a:lstStyle/>
                    <a:p>
                      <a:r>
                        <a:rPr lang="en-US" dirty="0"/>
                        <a:t>Week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While loop</a:t>
                      </a:r>
                    </a:p>
                    <a:p>
                      <a:pPr algn="ctr"/>
                      <a:r>
                        <a:rPr lang="en-US" dirty="0"/>
                        <a:t>&amp; nesting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Do-while &amp; mixed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Arrays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Arrays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Arrays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Arrays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54425"/>
                  </a:ext>
                </a:extLst>
              </a:tr>
              <a:tr h="846550">
                <a:tc>
                  <a:txBody>
                    <a:bodyPr/>
                    <a:lstStyle/>
                    <a:p>
                      <a:r>
                        <a:rPr lang="en-US" dirty="0"/>
                        <a:t>Week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Methods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Constructor</a:t>
                      </a:r>
                    </a:p>
                    <a:p>
                      <a:pPr algn="ctr"/>
                      <a:r>
                        <a:rPr lang="en-US" dirty="0"/>
                        <a:t>&amp; this keyword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Access specifiers &amp; static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951080"/>
                  </a:ext>
                </a:extLst>
              </a:tr>
              <a:tr h="846550">
                <a:tc>
                  <a:txBody>
                    <a:bodyPr/>
                    <a:lstStyle/>
                    <a:p>
                      <a:r>
                        <a:rPr lang="en-US" dirty="0"/>
                        <a:t>Week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Final keywords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Oops : Classes &amp; objects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ym typeface="Wingdings" panose="05000000000000000000" pitchFamily="2" charset="2"/>
                        </a:rPr>
                        <a:t>Encapsula-tion</a:t>
                      </a:r>
                      <a:endParaRPr lang="en-US" dirty="0">
                        <a:sym typeface="Wingdings" panose="05000000000000000000" pitchFamily="2" charset="2"/>
                      </a:endParaRP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ym typeface="Wingdings" panose="05000000000000000000" pitchFamily="2" charset="2"/>
                        </a:rPr>
                        <a:t>Inheritance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ym typeface="Wingdings" panose="05000000000000000000" pitchFamily="2" charset="2"/>
                        </a:rPr>
                        <a:t>polymorphism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ym typeface="Wingdings" panose="05000000000000000000" pitchFamily="2" charset="2"/>
                        </a:rPr>
                        <a:t>Data Abstraction</a:t>
                      </a:r>
                    </a:p>
                    <a:p>
                      <a:r>
                        <a:rPr lang="en-US" dirty="0"/>
                        <a:t>&amp; 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316522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A77F80A-57E1-4A9C-83DF-7F228E1805F7}"/>
              </a:ext>
            </a:extLst>
          </p:cNvPr>
          <p:cNvCxnSpPr/>
          <p:nvPr/>
        </p:nvCxnSpPr>
        <p:spPr>
          <a:xfrm>
            <a:off x="921558" y="1689057"/>
            <a:ext cx="1455938" cy="81674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195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8E462-8C4B-4707-B351-371E5FF94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490" y="923234"/>
            <a:ext cx="9404723" cy="1400530"/>
          </a:xfrm>
        </p:spPr>
        <p:txBody>
          <a:bodyPr/>
          <a:lstStyle/>
          <a:p>
            <a:pPr algn="ctr"/>
            <a:r>
              <a:rPr lang="en-US" dirty="0"/>
              <a:t>Made easy for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0B917-A714-46A1-9050-19A43C63A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5153" y="2121764"/>
            <a:ext cx="8946541" cy="41192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i="1" dirty="0"/>
              <a:t>Structured Course </a:t>
            </a:r>
          </a:p>
          <a:p>
            <a:pPr marL="0" indent="0">
              <a:buNone/>
            </a:pPr>
            <a:r>
              <a:rPr lang="en-US" b="1" i="1" dirty="0"/>
              <a:t>+ Regular assignments</a:t>
            </a:r>
          </a:p>
          <a:p>
            <a:pPr marL="0" indent="0">
              <a:buNone/>
            </a:pPr>
            <a:r>
              <a:rPr lang="en-US" b="1" i="1" dirty="0"/>
              <a:t>+ Daily practice questions</a:t>
            </a:r>
          </a:p>
          <a:p>
            <a:pPr marL="0" indent="0">
              <a:buNone/>
            </a:pPr>
            <a:r>
              <a:rPr lang="en-US" b="1" i="1" dirty="0"/>
              <a:t>+ Hacker rank and </a:t>
            </a:r>
            <a:r>
              <a:rPr lang="en-US" b="1" i="1" dirty="0" err="1"/>
              <a:t>codechef</a:t>
            </a:r>
            <a:r>
              <a:rPr lang="en-US" b="1" i="1" dirty="0"/>
              <a:t> beginner level selected questions</a:t>
            </a:r>
          </a:p>
          <a:p>
            <a:pPr marL="0" indent="0">
              <a:buNone/>
            </a:pPr>
            <a:r>
              <a:rPr lang="en-US" b="1" i="1" dirty="0"/>
              <a:t>+ Personal doubt clearing </a:t>
            </a:r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r>
              <a:rPr lang="en-US" b="1" i="1" dirty="0"/>
              <a:t>Course price :500/- 	</a:t>
            </a:r>
          </a:p>
          <a:p>
            <a:pPr marL="0" indent="0">
              <a:buNone/>
            </a:pPr>
            <a:r>
              <a:rPr lang="en-US" b="1" i="1" dirty="0"/>
              <a:t>Discount :      -150/-</a:t>
            </a:r>
          </a:p>
          <a:p>
            <a:pPr marL="0" indent="0">
              <a:buNone/>
            </a:pPr>
            <a:r>
              <a:rPr lang="en-US" b="1" i="1" dirty="0"/>
              <a:t>Total price :    350/-</a:t>
            </a:r>
          </a:p>
          <a:p>
            <a:pPr marL="0" indent="0">
              <a:buNone/>
            </a:pPr>
            <a:r>
              <a:rPr lang="en-US" b="1" i="1" dirty="0"/>
              <a:t>Contact : 8800912721 (Sanchita Mishra)</a:t>
            </a:r>
          </a:p>
          <a:p>
            <a:pPr marL="0" indent="0">
              <a:buNone/>
            </a:pP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850632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6B816-4787-421E-BCE7-F592A67D2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to be covered 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81A6F-F1CA-4B5E-BD87-8B88D14A3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Package </a:t>
            </a:r>
            <a:r>
              <a:rPr lang="en-US" dirty="0">
                <a:sym typeface="Wingdings" panose="05000000000000000000" pitchFamily="2" charset="2"/>
              </a:rPr>
              <a:t> Class  objects</a:t>
            </a:r>
          </a:p>
          <a:p>
            <a:r>
              <a:rPr lang="en-US" dirty="0">
                <a:sym typeface="Wingdings" panose="05000000000000000000" pitchFamily="2" charset="2"/>
              </a:rPr>
              <a:t>Basic snippet understanding</a:t>
            </a:r>
          </a:p>
          <a:p>
            <a:r>
              <a:rPr lang="en-US" dirty="0">
                <a:sym typeface="Wingdings" panose="05000000000000000000" pitchFamily="2" charset="2"/>
              </a:rPr>
              <a:t>Features of Java</a:t>
            </a:r>
          </a:p>
          <a:p>
            <a:r>
              <a:rPr lang="en-US" dirty="0">
                <a:sym typeface="Wingdings" panose="05000000000000000000" pitchFamily="2" charset="2"/>
              </a:rPr>
              <a:t>Creating methods and calling</a:t>
            </a:r>
          </a:p>
          <a:p>
            <a:r>
              <a:rPr lang="en-US" dirty="0">
                <a:sym typeface="Wingdings" panose="05000000000000000000" pitchFamily="2" charset="2"/>
              </a:rPr>
              <a:t>Features of Oops: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sym typeface="Wingdings" panose="05000000000000000000" pitchFamily="2" charset="2"/>
              </a:rPr>
              <a:t>Classes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sym typeface="Wingdings" panose="05000000000000000000" pitchFamily="2" charset="2"/>
              </a:rPr>
              <a:t>Objects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sym typeface="Wingdings" panose="05000000000000000000" pitchFamily="2" charset="2"/>
              </a:rPr>
              <a:t>Data Abstraction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sym typeface="Wingdings" panose="05000000000000000000" pitchFamily="2" charset="2"/>
              </a:rPr>
              <a:t>Encapsulation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sym typeface="Wingdings" panose="05000000000000000000" pitchFamily="2" charset="2"/>
              </a:rPr>
              <a:t>Inheritance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sym typeface="Wingdings" panose="05000000000000000000" pitchFamily="2" charset="2"/>
              </a:rPr>
              <a:t>polymorphism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sym typeface="Wingdings" panose="05000000000000000000" pitchFamily="2" charset="2"/>
              </a:rPr>
              <a:t>Dynamic Binding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397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F27DEA-16A4-49EE-99B3-A5D62A4B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877" y="257452"/>
            <a:ext cx="8825657" cy="1261823"/>
          </a:xfrm>
        </p:spPr>
        <p:txBody>
          <a:bodyPr/>
          <a:lstStyle/>
          <a:p>
            <a:pPr algn="ctr"/>
            <a:r>
              <a:rPr lang="en-US" sz="7200" dirty="0"/>
              <a:t>All the best!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E7695D-0D88-4E77-A142-366BA33F7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5" y="2485748"/>
            <a:ext cx="10208462" cy="3152033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5400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Contact : 8800912721</a:t>
            </a:r>
          </a:p>
          <a:p>
            <a:r>
              <a:rPr lang="en-US" sz="5400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ppt available at : </a:t>
            </a:r>
          </a:p>
          <a:p>
            <a:r>
              <a:rPr lang="en-US" sz="5400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/>
              </a:rPr>
              <a:t>https://github.com/sanchitamishra170676/javabasics</a:t>
            </a:r>
            <a:endParaRPr lang="en-US" sz="5400" cap="non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/>
              </a:rPr>
              <a:t>sanchitamishra170676</a:t>
            </a:r>
            <a:r>
              <a:rPr lang="en-US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en-US" u="sng" cap="non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4"/>
              </a:rPr>
              <a:t>javabasics</a:t>
            </a:r>
            <a:endParaRPr lang="en-US" cap="non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5400" cap="non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92626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58F45C6-5C24-489B-A369-9BC408DDCD7B}"/>
              </a:ext>
            </a:extLst>
          </p:cNvPr>
          <p:cNvSpPr/>
          <p:nvPr/>
        </p:nvSpPr>
        <p:spPr>
          <a:xfrm>
            <a:off x="4554245" y="461639"/>
            <a:ext cx="3373514" cy="130501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339314-B307-480E-A7D5-9173C505904F}"/>
              </a:ext>
            </a:extLst>
          </p:cNvPr>
          <p:cNvSpPr txBox="1"/>
          <p:nvPr/>
        </p:nvSpPr>
        <p:spPr>
          <a:xfrm>
            <a:off x="5521910" y="929481"/>
            <a:ext cx="1438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Package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C2F139B-F8C6-4230-94CF-40EAF52F6377}"/>
              </a:ext>
            </a:extLst>
          </p:cNvPr>
          <p:cNvSpPr/>
          <p:nvPr/>
        </p:nvSpPr>
        <p:spPr>
          <a:xfrm>
            <a:off x="2562690" y="2476870"/>
            <a:ext cx="1251751" cy="1225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675C20D-DAA5-422A-8594-7350C8F62BF6}"/>
              </a:ext>
            </a:extLst>
          </p:cNvPr>
          <p:cNvSpPr/>
          <p:nvPr/>
        </p:nvSpPr>
        <p:spPr>
          <a:xfrm>
            <a:off x="8541799" y="2476870"/>
            <a:ext cx="1251751" cy="1225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9D2681D-5F1E-42C4-8BB3-2C9A92935F43}"/>
              </a:ext>
            </a:extLst>
          </p:cNvPr>
          <p:cNvSpPr/>
          <p:nvPr/>
        </p:nvSpPr>
        <p:spPr>
          <a:xfrm>
            <a:off x="6439270" y="2476870"/>
            <a:ext cx="1251751" cy="1225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CF9A35C-4C01-4BCF-B014-20D458E93C91}"/>
              </a:ext>
            </a:extLst>
          </p:cNvPr>
          <p:cNvSpPr/>
          <p:nvPr/>
        </p:nvSpPr>
        <p:spPr>
          <a:xfrm>
            <a:off x="4500980" y="2476870"/>
            <a:ext cx="1251751" cy="1225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488860-944E-4548-A14F-BB32D03F7A5C}"/>
              </a:ext>
            </a:extLst>
          </p:cNvPr>
          <p:cNvSpPr txBox="1"/>
          <p:nvPr/>
        </p:nvSpPr>
        <p:spPr>
          <a:xfrm>
            <a:off x="2783891" y="2904763"/>
            <a:ext cx="103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A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7C0A0D-1D5D-4840-83AC-0DC91C7950DA}"/>
              </a:ext>
            </a:extLst>
          </p:cNvPr>
          <p:cNvSpPr txBox="1"/>
          <p:nvPr/>
        </p:nvSpPr>
        <p:spPr>
          <a:xfrm>
            <a:off x="8717868" y="2901803"/>
            <a:ext cx="1075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AEB501-0223-424C-BD52-E54CE61A0C32}"/>
              </a:ext>
            </a:extLst>
          </p:cNvPr>
          <p:cNvSpPr txBox="1"/>
          <p:nvPr/>
        </p:nvSpPr>
        <p:spPr>
          <a:xfrm>
            <a:off x="6665650" y="2901803"/>
            <a:ext cx="102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626A90-8879-4BDF-8B83-5FDE867CF6A6}"/>
              </a:ext>
            </a:extLst>
          </p:cNvPr>
          <p:cNvSpPr txBox="1"/>
          <p:nvPr/>
        </p:nvSpPr>
        <p:spPr>
          <a:xfrm>
            <a:off x="4665219" y="2901803"/>
            <a:ext cx="1028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0144CF3-9CB5-43DD-BC69-1899E3C103D3}"/>
              </a:ext>
            </a:extLst>
          </p:cNvPr>
          <p:cNvCxnSpPr>
            <a:cxnSpLocks/>
            <a:stCxn id="2" idx="2"/>
            <a:endCxn id="4" idx="7"/>
          </p:cNvCxnSpPr>
          <p:nvPr/>
        </p:nvCxnSpPr>
        <p:spPr>
          <a:xfrm flipH="1">
            <a:off x="3631126" y="1766656"/>
            <a:ext cx="2609876" cy="889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42A940C-DE04-4C83-B3B9-803175A80067}"/>
              </a:ext>
            </a:extLst>
          </p:cNvPr>
          <p:cNvCxnSpPr>
            <a:stCxn id="2" idx="2"/>
            <a:endCxn id="7" idx="7"/>
          </p:cNvCxnSpPr>
          <p:nvPr/>
        </p:nvCxnSpPr>
        <p:spPr>
          <a:xfrm flipH="1">
            <a:off x="5569416" y="1766656"/>
            <a:ext cx="671586" cy="889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E902A7D-E841-4A5B-AAD2-FC1CD0AB6D33}"/>
              </a:ext>
            </a:extLst>
          </p:cNvPr>
          <p:cNvCxnSpPr>
            <a:stCxn id="2" idx="2"/>
            <a:endCxn id="6" idx="1"/>
          </p:cNvCxnSpPr>
          <p:nvPr/>
        </p:nvCxnSpPr>
        <p:spPr>
          <a:xfrm>
            <a:off x="6241002" y="1766656"/>
            <a:ext cx="381583" cy="889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CE3AC54-0D1F-49F5-BF01-14FFD0EF72ED}"/>
              </a:ext>
            </a:extLst>
          </p:cNvPr>
          <p:cNvCxnSpPr>
            <a:stCxn id="2" idx="2"/>
            <a:endCxn id="5" idx="1"/>
          </p:cNvCxnSpPr>
          <p:nvPr/>
        </p:nvCxnSpPr>
        <p:spPr>
          <a:xfrm>
            <a:off x="6241002" y="1766656"/>
            <a:ext cx="2484112" cy="889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E487398-7051-4262-A62B-A19E4345FDE1}"/>
              </a:ext>
            </a:extLst>
          </p:cNvPr>
          <p:cNvCxnSpPr/>
          <p:nvPr/>
        </p:nvCxnSpPr>
        <p:spPr>
          <a:xfrm>
            <a:off x="3107184" y="3861786"/>
            <a:ext cx="0" cy="1074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3ED211A-FD82-4A74-91E4-C12D4D70853A}"/>
              </a:ext>
            </a:extLst>
          </p:cNvPr>
          <p:cNvCxnSpPr/>
          <p:nvPr/>
        </p:nvCxnSpPr>
        <p:spPr>
          <a:xfrm>
            <a:off x="3107184" y="4935984"/>
            <a:ext cx="2015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73730FF-8469-47F2-A179-93D21A3A9A4F}"/>
              </a:ext>
            </a:extLst>
          </p:cNvPr>
          <p:cNvCxnSpPr>
            <a:endCxn id="7" idx="4"/>
          </p:cNvCxnSpPr>
          <p:nvPr/>
        </p:nvCxnSpPr>
        <p:spPr>
          <a:xfrm flipV="1">
            <a:off x="5122416" y="3701988"/>
            <a:ext cx="4440" cy="1233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56E046F-5F6A-4CC4-9049-27D690FD90FC}"/>
              </a:ext>
            </a:extLst>
          </p:cNvPr>
          <p:cNvSpPr txBox="1"/>
          <p:nvPr/>
        </p:nvSpPr>
        <p:spPr>
          <a:xfrm>
            <a:off x="3596783" y="4505131"/>
            <a:ext cx="106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2990009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BF893B3-F6F4-4447-A4E2-001B93625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490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11E2E-D9C4-4442-9832-4903BE1FB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810" y="1610103"/>
            <a:ext cx="10315852" cy="1915647"/>
          </a:xfrm>
        </p:spPr>
        <p:txBody>
          <a:bodyPr/>
          <a:lstStyle/>
          <a:p>
            <a:r>
              <a:rPr lang="en-US" dirty="0"/>
              <a:t>Scanner </a:t>
            </a:r>
            <a:r>
              <a:rPr lang="en-US" i="1" dirty="0" err="1"/>
              <a:t>sc</a:t>
            </a:r>
            <a:r>
              <a:rPr lang="en-US" dirty="0"/>
              <a:t> = new Scanner (System.in);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6FE38-E97B-476B-8D2F-58798FB2D3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Objects? </a:t>
            </a:r>
          </a:p>
          <a:p>
            <a:r>
              <a:rPr lang="en-US" dirty="0"/>
              <a:t>Class 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9D339CB-2112-4535-9CFB-76379FE412C9}"/>
              </a:ext>
            </a:extLst>
          </p:cNvPr>
          <p:cNvCxnSpPr/>
          <p:nvPr/>
        </p:nvCxnSpPr>
        <p:spPr>
          <a:xfrm flipV="1">
            <a:off x="3586579" y="1731146"/>
            <a:ext cx="905522" cy="1171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A77AECD-05B4-407D-AA18-D98DC79326C5}"/>
              </a:ext>
            </a:extLst>
          </p:cNvPr>
          <p:cNvCxnSpPr/>
          <p:nvPr/>
        </p:nvCxnSpPr>
        <p:spPr>
          <a:xfrm flipV="1">
            <a:off x="5017363" y="1731146"/>
            <a:ext cx="905522" cy="1171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19D3AB-FC51-4B51-BD4F-215E103B20A8}"/>
              </a:ext>
            </a:extLst>
          </p:cNvPr>
          <p:cNvCxnSpPr/>
          <p:nvPr/>
        </p:nvCxnSpPr>
        <p:spPr>
          <a:xfrm flipV="1">
            <a:off x="8319856" y="1731146"/>
            <a:ext cx="905522" cy="1171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ECDC00-1B0F-41F8-B67C-715EA777F5DF}"/>
              </a:ext>
            </a:extLst>
          </p:cNvPr>
          <p:cNvCxnSpPr/>
          <p:nvPr/>
        </p:nvCxnSpPr>
        <p:spPr>
          <a:xfrm flipV="1">
            <a:off x="1714870" y="1731146"/>
            <a:ext cx="905522" cy="1171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3A29C42-9D56-402A-B7AB-62AB6C24B361}"/>
              </a:ext>
            </a:extLst>
          </p:cNvPr>
          <p:cNvSpPr txBox="1"/>
          <p:nvPr/>
        </p:nvSpPr>
        <p:spPr>
          <a:xfrm>
            <a:off x="1917577" y="1313895"/>
            <a:ext cx="1251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A4BAAE-DB5E-4672-96A1-D64044AAB12A}"/>
              </a:ext>
            </a:extLst>
          </p:cNvPr>
          <p:cNvSpPr txBox="1"/>
          <p:nvPr/>
        </p:nvSpPr>
        <p:spPr>
          <a:xfrm>
            <a:off x="3986074" y="1393794"/>
            <a:ext cx="1031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288483-25F0-4461-8B78-106F0B644529}"/>
              </a:ext>
            </a:extLst>
          </p:cNvPr>
          <p:cNvSpPr txBox="1"/>
          <p:nvPr/>
        </p:nvSpPr>
        <p:spPr>
          <a:xfrm>
            <a:off x="5237824" y="1393794"/>
            <a:ext cx="217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Creates instance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3291B2-5463-4908-861B-B669A20B992B}"/>
              </a:ext>
            </a:extLst>
          </p:cNvPr>
          <p:cNvSpPr txBox="1"/>
          <p:nvPr/>
        </p:nvSpPr>
        <p:spPr>
          <a:xfrm>
            <a:off x="8460419" y="1313895"/>
            <a:ext cx="1670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input</a:t>
            </a:r>
          </a:p>
        </p:txBody>
      </p:sp>
    </p:spTree>
    <p:extLst>
      <p:ext uri="{BB962C8B-B14F-4D97-AF65-F5344CB8AC3E}">
        <p14:creationId xmlns:p14="http://schemas.microsoft.com/office/powerpoint/2010/main" val="3954284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5683E-3290-410F-852D-AB70C97BE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Java?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E5D68-2899-473D-9ABF-51266959C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Java is a </a:t>
            </a:r>
            <a:r>
              <a:rPr lang="en-US" b="1" i="1" dirty="0"/>
              <a:t>high level </a:t>
            </a:r>
            <a:r>
              <a:rPr lang="en-US" dirty="0"/>
              <a:t>programming language developed by sun microsystems in 1995, by a team of five members lead by James Gosling.</a:t>
            </a:r>
          </a:p>
          <a:p>
            <a:pPr marL="0" indent="0">
              <a:buNone/>
            </a:pPr>
            <a:r>
              <a:rPr lang="en-US" dirty="0"/>
              <a:t>It is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Interpreted and compiled both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Platform independent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Object oriented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Multithreading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Dynamic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33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F87FF21-9278-462A-8B35-E126253741E0}"/>
              </a:ext>
            </a:extLst>
          </p:cNvPr>
          <p:cNvSpPr/>
          <p:nvPr/>
        </p:nvSpPr>
        <p:spPr>
          <a:xfrm>
            <a:off x="798990" y="887767"/>
            <a:ext cx="2441360" cy="1100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A684ED-D017-4392-A892-BEF1F314CB56}"/>
              </a:ext>
            </a:extLst>
          </p:cNvPr>
          <p:cNvSpPr txBox="1"/>
          <p:nvPr/>
        </p:nvSpPr>
        <p:spPr>
          <a:xfrm>
            <a:off x="896646" y="1278384"/>
            <a:ext cx="227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Languages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1F3A3573-5229-4524-B27E-326F93EE2CA3}"/>
              </a:ext>
            </a:extLst>
          </p:cNvPr>
          <p:cNvSpPr/>
          <p:nvPr/>
        </p:nvSpPr>
        <p:spPr>
          <a:xfrm>
            <a:off x="4341181" y="1154097"/>
            <a:ext cx="2441360" cy="656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ECB8DF2-4F96-4A17-9E90-EEDDA8DDC2DA}"/>
              </a:ext>
            </a:extLst>
          </p:cNvPr>
          <p:cNvSpPr/>
          <p:nvPr/>
        </p:nvSpPr>
        <p:spPr>
          <a:xfrm>
            <a:off x="8158579" y="887767"/>
            <a:ext cx="1216240" cy="1189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65075A-ED19-47B7-ABFD-507CAFDF2EB9}"/>
              </a:ext>
            </a:extLst>
          </p:cNvPr>
          <p:cNvSpPr txBox="1"/>
          <p:nvPr/>
        </p:nvSpPr>
        <p:spPr>
          <a:xfrm>
            <a:off x="8478175" y="1164714"/>
            <a:ext cx="896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Byte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D334F0-113B-437A-8412-832423452E4A}"/>
              </a:ext>
            </a:extLst>
          </p:cNvPr>
          <p:cNvSpPr txBox="1"/>
          <p:nvPr/>
        </p:nvSpPr>
        <p:spPr>
          <a:xfrm>
            <a:off x="4634144" y="994299"/>
            <a:ext cx="1597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Compiler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397E3C-1FF6-4905-B90B-BFBCDB043994}"/>
              </a:ext>
            </a:extLst>
          </p:cNvPr>
          <p:cNvSpPr/>
          <p:nvPr/>
        </p:nvSpPr>
        <p:spPr>
          <a:xfrm>
            <a:off x="896646" y="3071674"/>
            <a:ext cx="2343704" cy="1100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DED05F-BC7E-4123-AAAE-107C944B1A1B}"/>
              </a:ext>
            </a:extLst>
          </p:cNvPr>
          <p:cNvSpPr txBox="1"/>
          <p:nvPr/>
        </p:nvSpPr>
        <p:spPr>
          <a:xfrm>
            <a:off x="1056443" y="3429000"/>
            <a:ext cx="2041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Java</a:t>
            </a:r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75F3468A-84F9-499A-9766-1F4D5B2A8517}"/>
              </a:ext>
            </a:extLst>
          </p:cNvPr>
          <p:cNvSpPr/>
          <p:nvPr/>
        </p:nvSpPr>
        <p:spPr>
          <a:xfrm>
            <a:off x="4891596" y="4657247"/>
            <a:ext cx="2222379" cy="1903351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CBABB6-9AFD-432A-A436-E5A0BE96EEAB}"/>
              </a:ext>
            </a:extLst>
          </p:cNvPr>
          <p:cNvSpPr txBox="1"/>
          <p:nvPr/>
        </p:nvSpPr>
        <p:spPr>
          <a:xfrm>
            <a:off x="5415379" y="5273336"/>
            <a:ext cx="1260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JVM Byte Code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3CDEE21-B655-4C37-B5B3-35CEA9EBFB0B}"/>
              </a:ext>
            </a:extLst>
          </p:cNvPr>
          <p:cNvSpPr/>
          <p:nvPr/>
        </p:nvSpPr>
        <p:spPr>
          <a:xfrm>
            <a:off x="8158579" y="3071674"/>
            <a:ext cx="1216240" cy="1189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Byte Code</a:t>
            </a:r>
            <a:endParaRPr lang="en-US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79AAE3E7-BFA5-4B84-8339-5BD79DF3A656}"/>
              </a:ext>
            </a:extLst>
          </p:cNvPr>
          <p:cNvCxnSpPr>
            <a:cxnSpLocks/>
            <a:stCxn id="8" idx="3"/>
            <a:endCxn id="13" idx="3"/>
          </p:cNvCxnSpPr>
          <p:nvPr/>
        </p:nvCxnSpPr>
        <p:spPr>
          <a:xfrm>
            <a:off x="3240350" y="3622090"/>
            <a:ext cx="1651246" cy="19868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521F7FB6-C300-4FF8-A69C-07B6AABC2B3C}"/>
              </a:ext>
            </a:extLst>
          </p:cNvPr>
          <p:cNvCxnSpPr>
            <a:cxnSpLocks/>
            <a:stCxn id="13" idx="0"/>
            <a:endCxn id="15" idx="2"/>
          </p:cNvCxnSpPr>
          <p:nvPr/>
        </p:nvCxnSpPr>
        <p:spPr>
          <a:xfrm flipV="1">
            <a:off x="7113975" y="3666478"/>
            <a:ext cx="1044604" cy="19424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C4BD8F6-1F99-4F83-946E-FFC3F0C05BCD}"/>
              </a:ext>
            </a:extLst>
          </p:cNvPr>
          <p:cNvSpPr txBox="1"/>
          <p:nvPr/>
        </p:nvSpPr>
        <p:spPr>
          <a:xfrm>
            <a:off x="3382392" y="4287915"/>
            <a:ext cx="1633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Compiler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090297C-3AAF-4461-95E0-AEB9920EB5F4}"/>
              </a:ext>
            </a:extLst>
          </p:cNvPr>
          <p:cNvSpPr txBox="1"/>
          <p:nvPr/>
        </p:nvSpPr>
        <p:spPr>
          <a:xfrm>
            <a:off x="6924583" y="4287915"/>
            <a:ext cx="1740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Interpreter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CD2129-2A1C-4DDD-A4A6-5A6DC28EA7C4}"/>
              </a:ext>
            </a:extLst>
          </p:cNvPr>
          <p:cNvSpPr txBox="1"/>
          <p:nvPr/>
        </p:nvSpPr>
        <p:spPr>
          <a:xfrm>
            <a:off x="3462291" y="2423604"/>
            <a:ext cx="4856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Interpreted and compiled both</a:t>
            </a:r>
          </a:p>
        </p:txBody>
      </p:sp>
      <p:sp>
        <p:nvSpPr>
          <p:cNvPr id="29" name="Ribbon: Tilted Up 28">
            <a:extLst>
              <a:ext uri="{FF2B5EF4-FFF2-40B4-BE49-F238E27FC236}">
                <a16:creationId xmlns:a16="http://schemas.microsoft.com/office/drawing/2014/main" id="{E685F8F1-341B-44B2-A4E4-9A692342C91E}"/>
              </a:ext>
            </a:extLst>
          </p:cNvPr>
          <p:cNvSpPr/>
          <p:nvPr/>
        </p:nvSpPr>
        <p:spPr>
          <a:xfrm>
            <a:off x="8766699" y="4882718"/>
            <a:ext cx="3235911" cy="1331651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36D9F1A-4DEE-4F62-A69F-69F669628DF6}"/>
              </a:ext>
            </a:extLst>
          </p:cNvPr>
          <p:cNvSpPr txBox="1"/>
          <p:nvPr/>
        </p:nvSpPr>
        <p:spPr>
          <a:xfrm>
            <a:off x="9539798" y="5225377"/>
            <a:ext cx="1682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Platform Independent</a:t>
            </a:r>
          </a:p>
        </p:txBody>
      </p:sp>
    </p:spTree>
    <p:extLst>
      <p:ext uri="{BB962C8B-B14F-4D97-AF65-F5344CB8AC3E}">
        <p14:creationId xmlns:p14="http://schemas.microsoft.com/office/powerpoint/2010/main" val="1910958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5683E-3290-410F-852D-AB70C97BE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Java?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E5D68-2899-473D-9ABF-51266959C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Java is a </a:t>
            </a:r>
            <a:r>
              <a:rPr lang="en-US" b="1" i="1" dirty="0"/>
              <a:t>high level </a:t>
            </a:r>
            <a:r>
              <a:rPr lang="en-US" dirty="0"/>
              <a:t>programming language developed by sun microsystems in 1995, by a team of five members lead by James Gosling.</a:t>
            </a:r>
          </a:p>
          <a:p>
            <a:pPr marL="0" indent="0">
              <a:buNone/>
            </a:pPr>
            <a:r>
              <a:rPr lang="en-US" dirty="0"/>
              <a:t>It is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Interpreted and compiled both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Platform independent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Object oriented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Multithreading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Dynamic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897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6C0CE-F020-4E4E-BDF1-CBB78E669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/ Methods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2BE37-BF91-4167-85CE-8C2774230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8924" y="1449236"/>
            <a:ext cx="9878366" cy="14803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 method is a block of code which only runs when it is called. You can pass data, known as parameters, into a method. Methods are used to perform certain actions, and they are also known as functions.</a:t>
            </a:r>
          </a:p>
          <a:p>
            <a:pPr marL="0" indent="0">
              <a:buNone/>
            </a:pPr>
            <a:r>
              <a:rPr lang="en-US" dirty="0"/>
              <a:t>-W3 Schools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E634E5-E3A4-43DB-96F3-03A7BD9FF49E}"/>
              </a:ext>
            </a:extLst>
          </p:cNvPr>
          <p:cNvSpPr txBox="1"/>
          <p:nvPr/>
        </p:nvSpPr>
        <p:spPr>
          <a:xfrm>
            <a:off x="2006353" y="3181736"/>
            <a:ext cx="213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2DB01D-1438-44E5-95B2-C6CD1E31625F}"/>
              </a:ext>
            </a:extLst>
          </p:cNvPr>
          <p:cNvSpPr/>
          <p:nvPr/>
        </p:nvSpPr>
        <p:spPr>
          <a:xfrm>
            <a:off x="2006353" y="3577701"/>
            <a:ext cx="2139519" cy="32137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croll: Vertical 5">
            <a:extLst>
              <a:ext uri="{FF2B5EF4-FFF2-40B4-BE49-F238E27FC236}">
                <a16:creationId xmlns:a16="http://schemas.microsoft.com/office/drawing/2014/main" id="{85021D5C-1F6E-4FD7-84AF-9513D55D1677}"/>
              </a:ext>
            </a:extLst>
          </p:cNvPr>
          <p:cNvSpPr/>
          <p:nvPr/>
        </p:nvSpPr>
        <p:spPr>
          <a:xfrm>
            <a:off x="2459115" y="3693111"/>
            <a:ext cx="1233996" cy="1109708"/>
          </a:xfrm>
          <a:prstGeom prst="verticalScroll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9BE0B0-0BD2-458D-A654-E1BFFBEE5249}"/>
              </a:ext>
            </a:extLst>
          </p:cNvPr>
          <p:cNvSpPr txBox="1"/>
          <p:nvPr/>
        </p:nvSpPr>
        <p:spPr>
          <a:xfrm>
            <a:off x="2667740" y="4005594"/>
            <a:ext cx="1020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Func</a:t>
            </a:r>
            <a:r>
              <a:rPr lang="en-US" dirty="0"/>
              <a:t>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00B2E53-584E-4510-9A13-D4FD25590961}"/>
              </a:ext>
            </a:extLst>
          </p:cNvPr>
          <p:cNvSpPr/>
          <p:nvPr/>
        </p:nvSpPr>
        <p:spPr>
          <a:xfrm>
            <a:off x="2104008" y="5575177"/>
            <a:ext cx="1953087" cy="11097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4DCAB0-B307-4540-98CA-31D5A09ADEFF}"/>
              </a:ext>
            </a:extLst>
          </p:cNvPr>
          <p:cNvSpPr txBox="1"/>
          <p:nvPr/>
        </p:nvSpPr>
        <p:spPr>
          <a:xfrm>
            <a:off x="2428042" y="5213827"/>
            <a:ext cx="1296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BED19F-CFB8-46DA-A23A-9FC95935BC16}"/>
              </a:ext>
            </a:extLst>
          </p:cNvPr>
          <p:cNvSpPr txBox="1"/>
          <p:nvPr/>
        </p:nvSpPr>
        <p:spPr>
          <a:xfrm>
            <a:off x="2201662" y="5859262"/>
            <a:ext cx="1748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 the function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2343ACC4-D4B7-49E4-B3EE-1DF8FF04C2E7}"/>
              </a:ext>
            </a:extLst>
          </p:cNvPr>
          <p:cNvCxnSpPr>
            <a:stCxn id="8" idx="3"/>
            <a:endCxn id="7" idx="3"/>
          </p:cNvCxnSpPr>
          <p:nvPr/>
        </p:nvCxnSpPr>
        <p:spPr>
          <a:xfrm flipH="1" flipV="1">
            <a:off x="3688671" y="4190260"/>
            <a:ext cx="365760" cy="1939771"/>
          </a:xfrm>
          <a:prstGeom prst="bentConnector3">
            <a:avLst>
              <a:gd name="adj1" fmla="val -6204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182B0EF-9102-45DB-B811-0B7B4D89BF40}"/>
              </a:ext>
            </a:extLst>
          </p:cNvPr>
          <p:cNvSpPr/>
          <p:nvPr/>
        </p:nvSpPr>
        <p:spPr>
          <a:xfrm>
            <a:off x="5541440" y="4663411"/>
            <a:ext cx="1535837" cy="56817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croll: Vertical 13">
            <a:extLst>
              <a:ext uri="{FF2B5EF4-FFF2-40B4-BE49-F238E27FC236}">
                <a16:creationId xmlns:a16="http://schemas.microsoft.com/office/drawing/2014/main" id="{CAAB5DD5-D862-482D-8B82-1C09ACA12839}"/>
              </a:ext>
            </a:extLst>
          </p:cNvPr>
          <p:cNvSpPr/>
          <p:nvPr/>
        </p:nvSpPr>
        <p:spPr>
          <a:xfrm>
            <a:off x="8265111" y="3761869"/>
            <a:ext cx="2672179" cy="2976282"/>
          </a:xfrm>
          <a:prstGeom prst="verticalScroll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DA6F0F-D6BB-420B-9709-D467751F8C7B}"/>
              </a:ext>
            </a:extLst>
          </p:cNvPr>
          <p:cNvSpPr txBox="1"/>
          <p:nvPr/>
        </p:nvSpPr>
        <p:spPr>
          <a:xfrm>
            <a:off x="9268287" y="3746333"/>
            <a:ext cx="1447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9FA60F-BB0C-4CF9-A11E-00A373CDF8BB}"/>
              </a:ext>
            </a:extLst>
          </p:cNvPr>
          <p:cNvSpPr txBox="1"/>
          <p:nvPr/>
        </p:nvSpPr>
        <p:spPr>
          <a:xfrm>
            <a:off x="8713433" y="4247965"/>
            <a:ext cx="1775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 calculate % of 3 no.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6F836F-A1E2-4F0D-AE60-201F3FBD3A6B}"/>
              </a:ext>
            </a:extLst>
          </p:cNvPr>
          <p:cNvSpPr txBox="1"/>
          <p:nvPr/>
        </p:nvSpPr>
        <p:spPr>
          <a:xfrm>
            <a:off x="8544757" y="5213827"/>
            <a:ext cx="2112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pc="-300" dirty="0"/>
              <a:t>    </a:t>
            </a:r>
            <a:r>
              <a:rPr lang="en-US" dirty="0"/>
              <a:t>P = (</a:t>
            </a:r>
            <a:r>
              <a:rPr lang="en-US" dirty="0" err="1"/>
              <a:t>a+b+c</a:t>
            </a:r>
            <a:r>
              <a:rPr lang="en-US" dirty="0"/>
              <a:t>)/3</a:t>
            </a:r>
          </a:p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81ECEC-3766-4EB9-807D-964379C70C43}"/>
              </a:ext>
            </a:extLst>
          </p:cNvPr>
          <p:cNvSpPr txBox="1"/>
          <p:nvPr/>
        </p:nvSpPr>
        <p:spPr>
          <a:xfrm>
            <a:off x="5699464" y="3181736"/>
            <a:ext cx="2343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</a:t>
            </a:r>
            <a:r>
              <a:rPr lang="en-US" u="sng" dirty="0"/>
              <a:t>(</a:t>
            </a:r>
            <a:r>
              <a:rPr lang="en-US" u="sng" dirty="0" err="1"/>
              <a:t>a+b+c</a:t>
            </a:r>
            <a:r>
              <a:rPr lang="en-US" u="sng" dirty="0"/>
              <a:t>)</a:t>
            </a:r>
            <a:r>
              <a:rPr lang="en-US" dirty="0"/>
              <a:t>   X 1</a:t>
            </a:r>
            <a:r>
              <a:rPr lang="en-US" strike="sngStrike" dirty="0"/>
              <a:t>00</a:t>
            </a:r>
            <a:endParaRPr lang="en-US" u="sng" strike="sngStrike" dirty="0"/>
          </a:p>
          <a:p>
            <a:r>
              <a:rPr lang="en-US" dirty="0"/>
              <a:t>          3</a:t>
            </a:r>
            <a:r>
              <a:rPr lang="en-US" strike="sngStrike" dirty="0"/>
              <a:t>00</a:t>
            </a:r>
            <a:endParaRPr lang="en-US" u="sng" strike="sngStrike" dirty="0"/>
          </a:p>
        </p:txBody>
      </p:sp>
    </p:spTree>
    <p:extLst>
      <p:ext uri="{BB962C8B-B14F-4D97-AF65-F5344CB8AC3E}">
        <p14:creationId xmlns:p14="http://schemas.microsoft.com/office/powerpoint/2010/main" val="28001532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334</TotalTime>
  <Words>589</Words>
  <Application>Microsoft Office PowerPoint</Application>
  <PresentationFormat>Widescreen</PresentationFormat>
  <Paragraphs>183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Century Gothic</vt:lpstr>
      <vt:lpstr>Wingdings</vt:lpstr>
      <vt:lpstr>Wingdings 3</vt:lpstr>
      <vt:lpstr>Ion</vt:lpstr>
      <vt:lpstr>PowerPoint Presentation</vt:lpstr>
      <vt:lpstr>Points to be covered :</vt:lpstr>
      <vt:lpstr>PowerPoint Presentation</vt:lpstr>
      <vt:lpstr>PowerPoint Presentation</vt:lpstr>
      <vt:lpstr>Scanner sc = new Scanner (System.in);</vt:lpstr>
      <vt:lpstr>What is Java?</vt:lpstr>
      <vt:lpstr>PowerPoint Presentation</vt:lpstr>
      <vt:lpstr>What is Java?</vt:lpstr>
      <vt:lpstr>Functions / Methods </vt:lpstr>
      <vt:lpstr>Writing a fuction :</vt:lpstr>
      <vt:lpstr>Calling a static function :</vt:lpstr>
      <vt:lpstr>Calling a non-static function</vt:lpstr>
      <vt:lpstr>Features of Oops:  </vt:lpstr>
      <vt:lpstr>Classes and Objects</vt:lpstr>
      <vt:lpstr>PowerPoint Presentation</vt:lpstr>
      <vt:lpstr>PowerPoint Presentation</vt:lpstr>
      <vt:lpstr>Features of Oops:  </vt:lpstr>
      <vt:lpstr>Journey Ahead</vt:lpstr>
      <vt:lpstr>Made easy for you!</vt:lpstr>
      <vt:lpstr>All the best!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KAMAL KANT</dc:creator>
  <cp:lastModifiedBy>KAMAL KANT</cp:lastModifiedBy>
  <cp:revision>32</cp:revision>
  <dcterms:created xsi:type="dcterms:W3CDTF">2020-05-28T08:00:30Z</dcterms:created>
  <dcterms:modified xsi:type="dcterms:W3CDTF">2020-06-03T18:49:56Z</dcterms:modified>
</cp:coreProperties>
</file>