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1" r:id="rId3"/>
    <p:sldId id="262" r:id="rId4"/>
    <p:sldId id="260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0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1C1AB-56A0-45EF-B181-CDDA2DAEED7E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F5-7001-4CD2-935F-2E23B2AB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chitamishra170676/javabasic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anchitaMishra170676/javaBasics" TargetMode="External"/><Relationship Id="rId4" Type="http://schemas.openxmlformats.org/officeDocument/2006/relationships/hyperlink" Target="https://github.com/SanchitaMishra17067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700CA3-A06D-44F8-9A18-09C12296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63" y="0"/>
            <a:ext cx="486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540F-D35A-483E-A092-DFD47461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fuction</a:t>
            </a:r>
            <a:r>
              <a:rPr lang="en-US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BCA8C-11D5-416F-A0A7-60E27561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52" y="3272752"/>
            <a:ext cx="9104501" cy="173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1BFB1E-DDFF-4342-9278-FA5755063A19}"/>
              </a:ext>
            </a:extLst>
          </p:cNvPr>
          <p:cNvSpPr txBox="1"/>
          <p:nvPr/>
        </p:nvSpPr>
        <p:spPr>
          <a:xfrm>
            <a:off x="621761" y="2239834"/>
            <a:ext cx="23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crate object for calling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860CEE-31DA-43A9-98E3-F919DEB3352E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1798052" y="2886165"/>
            <a:ext cx="732084" cy="542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4AFD56-00B8-4DA8-B482-F8E342CA4F16}"/>
              </a:ext>
            </a:extLst>
          </p:cNvPr>
          <p:cNvSpPr txBox="1"/>
          <p:nvPr/>
        </p:nvSpPr>
        <p:spPr>
          <a:xfrm>
            <a:off x="2974343" y="1731146"/>
            <a:ext cx="15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E669CE-B034-47CB-AEF3-34BA377A983D}"/>
              </a:ext>
            </a:extLst>
          </p:cNvPr>
          <p:cNvCxnSpPr>
            <a:endCxn id="10" idx="2"/>
          </p:cNvCxnSpPr>
          <p:nvPr/>
        </p:nvCxnSpPr>
        <p:spPr>
          <a:xfrm flipV="1">
            <a:off x="3577701" y="2100478"/>
            <a:ext cx="186593" cy="1255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E66BD-03DE-468B-AC0D-FEA1B05A81B9}"/>
              </a:ext>
            </a:extLst>
          </p:cNvPr>
          <p:cNvSpPr txBox="1"/>
          <p:nvPr/>
        </p:nvSpPr>
        <p:spPr>
          <a:xfrm>
            <a:off x="4092605" y="2352583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93844C-D787-4DE8-AC78-20A8E104A4E6}"/>
              </a:ext>
            </a:extLst>
          </p:cNvPr>
          <p:cNvCxnSpPr>
            <a:endCxn id="13" idx="2"/>
          </p:cNvCxnSpPr>
          <p:nvPr/>
        </p:nvCxnSpPr>
        <p:spPr>
          <a:xfrm flipV="1">
            <a:off x="4740676" y="2721915"/>
            <a:ext cx="306279" cy="63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97525D-31BF-4DC1-AA6A-FDDFE89D1390}"/>
              </a:ext>
            </a:extLst>
          </p:cNvPr>
          <p:cNvSpPr txBox="1"/>
          <p:nvPr/>
        </p:nvSpPr>
        <p:spPr>
          <a:xfrm>
            <a:off x="6604986" y="1853248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66ACCB-9801-406D-9A21-4DB512645713}"/>
              </a:ext>
            </a:extLst>
          </p:cNvPr>
          <p:cNvCxnSpPr>
            <a:endCxn id="16" idx="2"/>
          </p:cNvCxnSpPr>
          <p:nvPr/>
        </p:nvCxnSpPr>
        <p:spPr>
          <a:xfrm flipV="1">
            <a:off x="7989903" y="2222580"/>
            <a:ext cx="62144" cy="113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3701E6-BF4F-4090-B4E6-2D442886F9F6}"/>
              </a:ext>
            </a:extLst>
          </p:cNvPr>
          <p:cNvSpPr txBox="1"/>
          <p:nvPr/>
        </p:nvSpPr>
        <p:spPr>
          <a:xfrm>
            <a:off x="2601157" y="5273336"/>
            <a:ext cx="29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Returning a double value to main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BDA18-E5F3-4E02-9B68-DAA93A72791E}"/>
              </a:ext>
            </a:extLst>
          </p:cNvPr>
          <p:cNvCxnSpPr>
            <a:endCxn id="19" idx="0"/>
          </p:cNvCxnSpPr>
          <p:nvPr/>
        </p:nvCxnSpPr>
        <p:spPr>
          <a:xfrm>
            <a:off x="3364637" y="4528033"/>
            <a:ext cx="727969" cy="745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06E7E-A54F-4558-9130-D6E22C7A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static function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86BA9F-0216-4D43-8692-2CC5956B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72" y="1233996"/>
            <a:ext cx="8815526" cy="53354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CC883-9C12-4AD6-9974-98B128A1925E}"/>
              </a:ext>
            </a:extLst>
          </p:cNvPr>
          <p:cNvCxnSpPr/>
          <p:nvPr/>
        </p:nvCxnSpPr>
        <p:spPr>
          <a:xfrm>
            <a:off x="1349406" y="2634526"/>
            <a:ext cx="0" cy="112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47F3E1-1594-4D4B-BF4C-2E4EC0537564}"/>
              </a:ext>
            </a:extLst>
          </p:cNvPr>
          <p:cNvCxnSpPr/>
          <p:nvPr/>
        </p:nvCxnSpPr>
        <p:spPr>
          <a:xfrm>
            <a:off x="1340528" y="2636668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2A35AC-583F-4178-88FF-1AB921D919A2}"/>
              </a:ext>
            </a:extLst>
          </p:cNvPr>
          <p:cNvCxnSpPr/>
          <p:nvPr/>
        </p:nvCxnSpPr>
        <p:spPr>
          <a:xfrm>
            <a:off x="8558074" y="2634526"/>
            <a:ext cx="0" cy="1040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B63CE-F044-41C4-9076-1D95142B7C79}"/>
              </a:ext>
            </a:extLst>
          </p:cNvPr>
          <p:cNvCxnSpPr/>
          <p:nvPr/>
        </p:nvCxnSpPr>
        <p:spPr>
          <a:xfrm>
            <a:off x="1340528" y="3764132"/>
            <a:ext cx="72086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89E2-0EB1-423E-A65C-D40AA290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non-static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0DDC4-4A69-4FBD-9836-A296B1DE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9" y="1313895"/>
            <a:ext cx="7998780" cy="5246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C7A18-9CD0-4DC7-90CE-DE01D4383692}"/>
              </a:ext>
            </a:extLst>
          </p:cNvPr>
          <p:cNvSpPr txBox="1"/>
          <p:nvPr/>
        </p:nvSpPr>
        <p:spPr>
          <a:xfrm>
            <a:off x="8691239" y="2858610"/>
            <a:ext cx="303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Createing</a:t>
            </a:r>
            <a:r>
              <a:rPr lang="en-US" dirty="0"/>
              <a:t> object of </a:t>
            </a:r>
            <a:r>
              <a:rPr lang="en-US" dirty="0" err="1"/>
              <a:t>funCall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B1703-6A7B-4815-A133-1E0399285E1C}"/>
              </a:ext>
            </a:extLst>
          </p:cNvPr>
          <p:cNvCxnSpPr>
            <a:endCxn id="5" idx="1"/>
          </p:cNvCxnSpPr>
          <p:nvPr/>
        </p:nvCxnSpPr>
        <p:spPr>
          <a:xfrm flipV="1">
            <a:off x="4527612" y="3181776"/>
            <a:ext cx="4163627" cy="1052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DFDC0E-CEE8-4C85-A1E8-654ECDD70D51}"/>
              </a:ext>
            </a:extLst>
          </p:cNvPr>
          <p:cNvSpPr txBox="1"/>
          <p:nvPr/>
        </p:nvSpPr>
        <p:spPr>
          <a:xfrm>
            <a:off x="9028590" y="4740676"/>
            <a:ext cx="243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a </a:t>
            </a:r>
            <a:r>
              <a:rPr lang="en-US" dirty="0" err="1"/>
              <a:t>fuction</a:t>
            </a:r>
            <a:r>
              <a:rPr lang="en-US" dirty="0"/>
              <a:t> using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4431C-63F4-4157-8B63-1AE41D3EE340}"/>
              </a:ext>
            </a:extLst>
          </p:cNvPr>
          <p:cNvCxnSpPr>
            <a:endCxn id="11" idx="1"/>
          </p:cNvCxnSpPr>
          <p:nvPr/>
        </p:nvCxnSpPr>
        <p:spPr>
          <a:xfrm flipV="1">
            <a:off x="5459767" y="5063842"/>
            <a:ext cx="3568823" cy="253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609-C165-4F20-866E-6885D0D6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D11-AB0C-474D-AAE7-92579DA8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5" y="1445963"/>
            <a:ext cx="9274684" cy="8145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class is a blue print o </a:t>
            </a:r>
            <a:r>
              <a:rPr lang="en-US" dirty="0" err="1"/>
              <a:t>fobjects</a:t>
            </a:r>
            <a:r>
              <a:rPr lang="en-US" dirty="0"/>
              <a:t>. Objects are an instance of class with its data and functions (characteristic and </a:t>
            </a:r>
            <a:r>
              <a:rPr lang="en-US" dirty="0" err="1"/>
              <a:t>behaviour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94FFB-E2A2-41A6-AE90-718E1AC2F31B}"/>
              </a:ext>
            </a:extLst>
          </p:cNvPr>
          <p:cNvSpPr/>
          <p:nvPr/>
        </p:nvSpPr>
        <p:spPr>
          <a:xfrm>
            <a:off x="2947387" y="2396688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3A679-5499-4B50-B35B-441D41C9857C}"/>
              </a:ext>
            </a:extLst>
          </p:cNvPr>
          <p:cNvSpPr txBox="1"/>
          <p:nvPr/>
        </p:nvSpPr>
        <p:spPr>
          <a:xfrm>
            <a:off x="4203577" y="2523327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64FFB-2A68-482F-9A4C-1156D2A036F7}"/>
              </a:ext>
            </a:extLst>
          </p:cNvPr>
          <p:cNvSpPr/>
          <p:nvPr/>
        </p:nvSpPr>
        <p:spPr>
          <a:xfrm>
            <a:off x="3377954" y="3305814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E7D26-5268-4D3C-B50E-9A6D6D21B160}"/>
              </a:ext>
            </a:extLst>
          </p:cNvPr>
          <p:cNvSpPr txBox="1"/>
          <p:nvPr/>
        </p:nvSpPr>
        <p:spPr>
          <a:xfrm>
            <a:off x="3377954" y="3305814"/>
            <a:ext cx="3173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</a:t>
            </a:r>
          </a:p>
          <a:p>
            <a:r>
              <a:rPr lang="en-US" dirty="0"/>
              <a:t>No. of flats</a:t>
            </a:r>
          </a:p>
          <a:p>
            <a:r>
              <a:rPr lang="en-US" dirty="0"/>
              <a:t>No. of rooms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12822-195E-4C4F-B221-84C2E3626F7C}"/>
              </a:ext>
            </a:extLst>
          </p:cNvPr>
          <p:cNvSpPr/>
          <p:nvPr/>
        </p:nvSpPr>
        <p:spPr>
          <a:xfrm>
            <a:off x="3377954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299E2-F7FC-47CD-9F41-C5C11D90D3DD}"/>
              </a:ext>
            </a:extLst>
          </p:cNvPr>
          <p:cNvSpPr txBox="1"/>
          <p:nvPr/>
        </p:nvSpPr>
        <p:spPr>
          <a:xfrm>
            <a:off x="3377954" y="5011630"/>
            <a:ext cx="317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Made of </a:t>
            </a:r>
          </a:p>
          <a:p>
            <a:r>
              <a:rPr lang="en-US" dirty="0"/>
              <a:t>cement and bricks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B24B6F-96E7-4718-86B2-17DD8A4882B8}"/>
              </a:ext>
            </a:extLst>
          </p:cNvPr>
          <p:cNvSpPr/>
          <p:nvPr/>
        </p:nvSpPr>
        <p:spPr>
          <a:xfrm>
            <a:off x="9974538" y="1764530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015D2C-B99E-4F70-8EB4-47383C5A5F88}"/>
              </a:ext>
            </a:extLst>
          </p:cNvPr>
          <p:cNvSpPr/>
          <p:nvPr/>
        </p:nvSpPr>
        <p:spPr>
          <a:xfrm>
            <a:off x="10033078" y="2998361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A370E-08C3-410B-8B1A-0497C09F8BE1}"/>
              </a:ext>
            </a:extLst>
          </p:cNvPr>
          <p:cNvSpPr/>
          <p:nvPr/>
        </p:nvSpPr>
        <p:spPr>
          <a:xfrm>
            <a:off x="10050833" y="4263746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CF1E32-DFAD-4CD8-980F-5BF4FEC6ED1E}"/>
              </a:ext>
            </a:extLst>
          </p:cNvPr>
          <p:cNvSpPr/>
          <p:nvPr/>
        </p:nvSpPr>
        <p:spPr>
          <a:xfrm>
            <a:off x="10050834" y="5508429"/>
            <a:ext cx="1123027" cy="1092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18003C-51E4-41CA-9479-B2D50182DEF2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6871317" y="2310672"/>
            <a:ext cx="3103221" cy="210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3E92FE-2575-44C3-817D-EEA4D14D08EF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6871317" y="4419341"/>
            <a:ext cx="3179516" cy="390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CFCE9-70C1-494B-A08B-3C79102C3223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6871317" y="4419341"/>
            <a:ext cx="3179517" cy="163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FEC3E8-7885-4DBD-89A2-CF0AD3A63B32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6871317" y="3544503"/>
            <a:ext cx="3161761" cy="87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884939-B0C5-45DF-835F-5F825F0DA97F}"/>
              </a:ext>
            </a:extLst>
          </p:cNvPr>
          <p:cNvSpPr txBox="1"/>
          <p:nvPr/>
        </p:nvSpPr>
        <p:spPr>
          <a:xfrm>
            <a:off x="10147176" y="2068497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999F-34B3-4429-9B6E-5F5E0E8EF18B}"/>
              </a:ext>
            </a:extLst>
          </p:cNvPr>
          <p:cNvSpPr txBox="1"/>
          <p:nvPr/>
        </p:nvSpPr>
        <p:spPr>
          <a:xfrm>
            <a:off x="10135532" y="3316171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A15C1-DC45-49B4-B257-1BABA36D31D1}"/>
              </a:ext>
            </a:extLst>
          </p:cNvPr>
          <p:cNvSpPr txBox="1"/>
          <p:nvPr/>
        </p:nvSpPr>
        <p:spPr>
          <a:xfrm>
            <a:off x="10205408" y="5869904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Ch.W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AE470-FC9A-41F7-8354-309AB0F64E90}"/>
              </a:ext>
            </a:extLst>
          </p:cNvPr>
          <p:cNvSpPr txBox="1"/>
          <p:nvPr/>
        </p:nvSpPr>
        <p:spPr>
          <a:xfrm>
            <a:off x="10190893" y="4602163"/>
            <a:ext cx="8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Ch. Z</a:t>
            </a:r>
          </a:p>
        </p:txBody>
      </p:sp>
    </p:spTree>
    <p:extLst>
      <p:ext uri="{BB962C8B-B14F-4D97-AF65-F5344CB8AC3E}">
        <p14:creationId xmlns:p14="http://schemas.microsoft.com/office/powerpoint/2010/main" val="75019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D47722-B6A0-4EBE-A884-F4C755062DDE}"/>
              </a:ext>
            </a:extLst>
          </p:cNvPr>
          <p:cNvSpPr/>
          <p:nvPr/>
        </p:nvSpPr>
        <p:spPr>
          <a:xfrm>
            <a:off x="4421080" y="239697"/>
            <a:ext cx="3497802" cy="94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C3C8D-8DFF-40B9-9B12-EE9E8070367C}"/>
              </a:ext>
            </a:extLst>
          </p:cNvPr>
          <p:cNvSpPr txBox="1"/>
          <p:nvPr/>
        </p:nvSpPr>
        <p:spPr>
          <a:xfrm>
            <a:off x="4669654" y="443883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Apartment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A35A0-5051-47A5-9D16-B01D38271279}"/>
              </a:ext>
            </a:extLst>
          </p:cNvPr>
          <p:cNvSpPr/>
          <p:nvPr/>
        </p:nvSpPr>
        <p:spPr>
          <a:xfrm>
            <a:off x="1562471" y="2368812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8B760-1B33-4474-841B-1989599AE7E1}"/>
              </a:ext>
            </a:extLst>
          </p:cNvPr>
          <p:cNvSpPr/>
          <p:nvPr/>
        </p:nvSpPr>
        <p:spPr>
          <a:xfrm>
            <a:off x="7112494" y="2300514"/>
            <a:ext cx="3923930" cy="4045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EF2111B-D90D-4C01-B6D6-109CF0A872E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253168" y="451999"/>
            <a:ext cx="1188082" cy="26455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254A9B-CB00-4458-A35E-E0554C80C3B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062328" y="288383"/>
            <a:ext cx="1119784" cy="29044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BACBE-E294-4DBF-B4DB-326ED7462850}"/>
              </a:ext>
            </a:extLst>
          </p:cNvPr>
          <p:cNvSpPr/>
          <p:nvPr/>
        </p:nvSpPr>
        <p:spPr>
          <a:xfrm>
            <a:off x="2325950" y="2736328"/>
            <a:ext cx="248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Object - Gaur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25FD8-23F8-43B3-9B3A-40C46E30C0CF}"/>
              </a:ext>
            </a:extLst>
          </p:cNvPr>
          <p:cNvSpPr txBox="1"/>
          <p:nvPr/>
        </p:nvSpPr>
        <p:spPr>
          <a:xfrm>
            <a:off x="7918882" y="2736328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- </a:t>
            </a:r>
            <a:r>
              <a:rPr lang="en-US" dirty="0" err="1"/>
              <a:t>Panchsheel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5FF75A-F407-4AC1-AFAA-A465D22EB0D4}"/>
              </a:ext>
            </a:extLst>
          </p:cNvPr>
          <p:cNvSpPr/>
          <p:nvPr/>
        </p:nvSpPr>
        <p:spPr>
          <a:xfrm>
            <a:off x="1937553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5633E-2915-4310-A05E-651A1B815553}"/>
              </a:ext>
            </a:extLst>
          </p:cNvPr>
          <p:cNvSpPr/>
          <p:nvPr/>
        </p:nvSpPr>
        <p:spPr>
          <a:xfrm>
            <a:off x="7622220" y="4971495"/>
            <a:ext cx="3173766" cy="1083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Behaviour</a:t>
            </a:r>
          </a:p>
          <a:p>
            <a:r>
              <a:rPr lang="en-US"/>
              <a:t>Made of </a:t>
            </a:r>
          </a:p>
          <a:p>
            <a:r>
              <a:rPr lang="en-US"/>
              <a:t>cement and bricks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EE7DD-0B78-48FA-AA72-51E40892BAFE}"/>
              </a:ext>
            </a:extLst>
          </p:cNvPr>
          <p:cNvSpPr/>
          <p:nvPr/>
        </p:nvSpPr>
        <p:spPr>
          <a:xfrm>
            <a:off x="1980353" y="3225915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Gaur Homes</a:t>
            </a:r>
          </a:p>
          <a:p>
            <a:r>
              <a:rPr lang="en-US" dirty="0"/>
              <a:t>No. of flats : 50</a:t>
            </a:r>
          </a:p>
          <a:p>
            <a:r>
              <a:rPr lang="en-US" dirty="0"/>
              <a:t>No. of rooms : 100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A236B-EA9A-434F-ACFA-70A067E5CD08}"/>
              </a:ext>
            </a:extLst>
          </p:cNvPr>
          <p:cNvSpPr/>
          <p:nvPr/>
        </p:nvSpPr>
        <p:spPr>
          <a:xfrm>
            <a:off x="7622220" y="3341680"/>
            <a:ext cx="3173766" cy="1393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Characteristics</a:t>
            </a:r>
            <a:endParaRPr lang="en-US" b="1" dirty="0"/>
          </a:p>
          <a:p>
            <a:r>
              <a:rPr lang="en-US" dirty="0"/>
              <a:t>Name : </a:t>
            </a:r>
            <a:r>
              <a:rPr lang="en-US" dirty="0" err="1"/>
              <a:t>panchsheel</a:t>
            </a:r>
            <a:r>
              <a:rPr lang="en-US" dirty="0"/>
              <a:t> </a:t>
            </a:r>
          </a:p>
          <a:p>
            <a:r>
              <a:rPr lang="en-US" dirty="0"/>
              <a:t>No. of flats : 70</a:t>
            </a:r>
          </a:p>
          <a:p>
            <a:r>
              <a:rPr lang="en-US" dirty="0"/>
              <a:t>No. of rooms : 170</a:t>
            </a:r>
          </a:p>
        </p:txBody>
      </p:sp>
    </p:spTree>
    <p:extLst>
      <p:ext uri="{BB962C8B-B14F-4D97-AF65-F5344CB8AC3E}">
        <p14:creationId xmlns:p14="http://schemas.microsoft.com/office/powerpoint/2010/main" val="133826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D37A7-E7A8-4B73-8C7E-4A7A8E77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15" y="0"/>
            <a:ext cx="7980770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EAD13-465A-483B-97CE-E6B114660073}"/>
              </a:ext>
            </a:extLst>
          </p:cNvPr>
          <p:cNvCxnSpPr/>
          <p:nvPr/>
        </p:nvCxnSpPr>
        <p:spPr>
          <a:xfrm>
            <a:off x="2405849" y="470517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12DEC-5D07-4F85-A045-D66CDE50C759}"/>
              </a:ext>
            </a:extLst>
          </p:cNvPr>
          <p:cNvCxnSpPr/>
          <p:nvPr/>
        </p:nvCxnSpPr>
        <p:spPr>
          <a:xfrm>
            <a:off x="9836458" y="470517"/>
            <a:ext cx="0" cy="2148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ACB8-ABE1-42BF-90C4-0CD3F3F31955}"/>
              </a:ext>
            </a:extLst>
          </p:cNvPr>
          <p:cNvCxnSpPr/>
          <p:nvPr/>
        </p:nvCxnSpPr>
        <p:spPr>
          <a:xfrm>
            <a:off x="2405849" y="470517"/>
            <a:ext cx="0" cy="2130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23358C-CC36-4C4C-A7EC-94A60DD9628E}"/>
              </a:ext>
            </a:extLst>
          </p:cNvPr>
          <p:cNvCxnSpPr/>
          <p:nvPr/>
        </p:nvCxnSpPr>
        <p:spPr>
          <a:xfrm>
            <a:off x="2405849" y="2618913"/>
            <a:ext cx="7430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54D914-B0F8-41E3-92B3-E9EE3E0780DB}"/>
              </a:ext>
            </a:extLst>
          </p:cNvPr>
          <p:cNvSpPr txBox="1"/>
          <p:nvPr/>
        </p:nvSpPr>
        <p:spPr>
          <a:xfrm>
            <a:off x="150920" y="665825"/>
            <a:ext cx="170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Charateristics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6A882-FFD7-480D-8590-557CF37E31F1}"/>
              </a:ext>
            </a:extLst>
          </p:cNvPr>
          <p:cNvSpPr txBox="1"/>
          <p:nvPr/>
        </p:nvSpPr>
        <p:spPr>
          <a:xfrm>
            <a:off x="150920" y="1846555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Behaviour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83A160-2FCD-4C06-9487-93936FC487FE}"/>
              </a:ext>
            </a:extLst>
          </p:cNvPr>
          <p:cNvCxnSpPr>
            <a:stCxn id="11" idx="3"/>
          </p:cNvCxnSpPr>
          <p:nvPr/>
        </p:nvCxnSpPr>
        <p:spPr>
          <a:xfrm>
            <a:off x="1855689" y="850491"/>
            <a:ext cx="75434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BFD570-15DC-4665-A388-05E9E0C40903}"/>
              </a:ext>
            </a:extLst>
          </p:cNvPr>
          <p:cNvCxnSpPr>
            <a:cxnSpLocks/>
          </p:cNvCxnSpPr>
          <p:nvPr/>
        </p:nvCxnSpPr>
        <p:spPr>
          <a:xfrm flipV="1">
            <a:off x="1491449" y="1969077"/>
            <a:ext cx="1118586" cy="9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7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4D5F6-E03F-4367-90F3-DBB4D9B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8FCE3-5B75-47D9-924D-A1D7A805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 polymorphism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  <a:endParaRPr lang="en-US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A94486B5-347E-4CE4-AC45-BD11909E8EF3}"/>
              </a:ext>
            </a:extLst>
          </p:cNvPr>
          <p:cNvSpPr/>
          <p:nvPr/>
        </p:nvSpPr>
        <p:spPr>
          <a:xfrm>
            <a:off x="2840854" y="2201662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AFDE334-C6F5-4F96-A5F7-A10C7ACBD352}"/>
              </a:ext>
            </a:extLst>
          </p:cNvPr>
          <p:cNvSpPr/>
          <p:nvPr/>
        </p:nvSpPr>
        <p:spPr>
          <a:xfrm>
            <a:off x="2840854" y="2594465"/>
            <a:ext cx="177554" cy="14204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2F94-8D03-44CD-A0E8-229CA1AF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92" y="57261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Journey Ahead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A30A71-F387-4F14-B0D1-9C859CA61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97959"/>
              </p:ext>
            </p:extLst>
          </p:nvPr>
        </p:nvGraphicFramePr>
        <p:xfrm>
          <a:off x="921558" y="1626510"/>
          <a:ext cx="10348884" cy="450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12">
                  <a:extLst>
                    <a:ext uri="{9D8B030D-6E8A-4147-A177-3AD203B41FA5}">
                      <a16:colId xmlns:a16="http://schemas.microsoft.com/office/drawing/2014/main" val="2399130994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3771946940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52377229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659767355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1850395467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558417929"/>
                    </a:ext>
                  </a:extLst>
                </a:gridCol>
                <a:gridCol w="1478412">
                  <a:extLst>
                    <a:ext uri="{9D8B030D-6E8A-4147-A177-3AD203B41FA5}">
                      <a16:colId xmlns:a16="http://schemas.microsoft.com/office/drawing/2014/main" val="2688724471"/>
                    </a:ext>
                  </a:extLst>
                </a:gridCol>
              </a:tblGrid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        Days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065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Variables and </a:t>
                      </a:r>
                    </a:p>
                    <a:p>
                      <a:pPr algn="ctr"/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If- else &amp; nesting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</a:t>
                      </a:r>
                    </a:p>
                    <a:p>
                      <a:pPr algn="ctr"/>
                      <a:r>
                        <a:rPr lang="en-US" dirty="0"/>
                        <a:t>Switch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 -loop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Nested – For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8026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While loop</a:t>
                      </a:r>
                    </a:p>
                    <a:p>
                      <a:pPr algn="ctr"/>
                      <a:r>
                        <a:rPr lang="en-US" dirty="0"/>
                        <a:t>&amp; nesting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Do-while &amp; mixed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4425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Constructor</a:t>
                      </a:r>
                    </a:p>
                    <a:p>
                      <a:pPr algn="ctr"/>
                      <a:r>
                        <a:rPr lang="en-US" dirty="0"/>
                        <a:t>&amp; this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specifiers &amp; static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51080"/>
                  </a:ext>
                </a:extLst>
              </a:tr>
              <a:tr h="846550"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Final 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Oops : Classes &amp;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ym typeface="Wingdings" panose="05000000000000000000" pitchFamily="2" charset="2"/>
                        </a:rPr>
                        <a:t>Encapsula-tion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Inheritance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polymorphism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Data Abstraction</a:t>
                      </a:r>
                    </a:p>
                    <a:p>
                      <a:r>
                        <a:rPr lang="en-US" dirty="0"/>
                        <a:t>&amp;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1652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77F80A-57E1-4A9C-83DF-7F228E1805F7}"/>
              </a:ext>
            </a:extLst>
          </p:cNvPr>
          <p:cNvCxnSpPr/>
          <p:nvPr/>
        </p:nvCxnSpPr>
        <p:spPr>
          <a:xfrm>
            <a:off x="921558" y="1689057"/>
            <a:ext cx="1455938" cy="816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9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E462-8C4B-4707-B351-371E5FF9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490" y="92323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Made easy for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B917-A714-46A1-9050-19A43C63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53" y="2121764"/>
            <a:ext cx="8946541" cy="41192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Structured Course </a:t>
            </a:r>
          </a:p>
          <a:p>
            <a:pPr marL="0" indent="0">
              <a:buNone/>
            </a:pPr>
            <a:r>
              <a:rPr lang="en-US" b="1" i="1" dirty="0"/>
              <a:t>+ Regular assignments</a:t>
            </a:r>
          </a:p>
          <a:p>
            <a:pPr marL="0" indent="0">
              <a:buNone/>
            </a:pPr>
            <a:r>
              <a:rPr lang="en-US" b="1" i="1" dirty="0"/>
              <a:t>+ Daily practice questions</a:t>
            </a:r>
          </a:p>
          <a:p>
            <a:pPr marL="0" indent="0">
              <a:buNone/>
            </a:pPr>
            <a:r>
              <a:rPr lang="en-US" b="1" i="1" dirty="0"/>
              <a:t>+ Hacker rank and </a:t>
            </a:r>
            <a:r>
              <a:rPr lang="en-US" b="1" i="1" dirty="0" err="1"/>
              <a:t>codechef</a:t>
            </a:r>
            <a:r>
              <a:rPr lang="en-US" b="1" i="1" dirty="0"/>
              <a:t> beginner level selected questions</a:t>
            </a:r>
          </a:p>
          <a:p>
            <a:pPr marL="0" indent="0">
              <a:buNone/>
            </a:pPr>
            <a:r>
              <a:rPr lang="en-US" b="1" i="1" dirty="0"/>
              <a:t>+ Personal doubt clearing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Course price :500/- 	</a:t>
            </a:r>
          </a:p>
          <a:p>
            <a:pPr marL="0" indent="0">
              <a:buNone/>
            </a:pPr>
            <a:r>
              <a:rPr lang="en-US" b="1" i="1" dirty="0"/>
              <a:t>Discount :      -150/-</a:t>
            </a:r>
          </a:p>
          <a:p>
            <a:pPr marL="0" indent="0">
              <a:buNone/>
            </a:pPr>
            <a:r>
              <a:rPr lang="en-US" b="1" i="1" dirty="0"/>
              <a:t>Total price :    350/-</a:t>
            </a:r>
          </a:p>
          <a:p>
            <a:pPr marL="0" indent="0">
              <a:buNone/>
            </a:pPr>
            <a:r>
              <a:rPr lang="en-US" b="1" i="1" dirty="0"/>
              <a:t>Contact : 8800912721 (Sanchita Mishra)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06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816-4787-421E-BCE7-F592A67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be covered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1A6F-F1CA-4B5E-BD87-8B88D14A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Class  objects</a:t>
            </a:r>
          </a:p>
          <a:p>
            <a:r>
              <a:rPr lang="en-US" dirty="0">
                <a:sym typeface="Wingdings" panose="05000000000000000000" pitchFamily="2" charset="2"/>
              </a:rPr>
              <a:t>Basic snippet understanding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Java</a:t>
            </a:r>
          </a:p>
          <a:p>
            <a:r>
              <a:rPr lang="en-US" dirty="0">
                <a:sym typeface="Wingdings" panose="05000000000000000000" pitchFamily="2" charset="2"/>
              </a:rPr>
              <a:t>Creating methods and calling</a:t>
            </a:r>
          </a:p>
          <a:p>
            <a:r>
              <a:rPr lang="en-US" dirty="0">
                <a:sym typeface="Wingdings" panose="05000000000000000000" pitchFamily="2" charset="2"/>
              </a:rPr>
              <a:t>Features of Oops: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Classes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Objects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Data Abstraction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Encapsulation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Inheritance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polymorphism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Dynamic Binding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F27DEA-16A4-49EE-99B3-A5D62A4B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877" y="257452"/>
            <a:ext cx="8825657" cy="1261823"/>
          </a:xfrm>
        </p:spPr>
        <p:txBody>
          <a:bodyPr/>
          <a:lstStyle/>
          <a:p>
            <a:pPr algn="ctr"/>
            <a:r>
              <a:rPr lang="en-US" sz="7200" dirty="0"/>
              <a:t>All the best!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5EBE5-AA66-46B2-BA44-46E3F13D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2" y="3700324"/>
            <a:ext cx="5613647" cy="31576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695D-0D88-4E77-A142-366BA33F7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2095130"/>
            <a:ext cx="5423397" cy="4003829"/>
          </a:xfrm>
        </p:spPr>
        <p:txBody>
          <a:bodyPr>
            <a:normAutofit/>
          </a:bodyPr>
          <a:lstStyle/>
          <a:p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r>
              <a:rPr lang="en-US" sz="5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r>
              <a:rPr lang="en-US" sz="72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8800912721</a:t>
            </a:r>
          </a:p>
          <a:p>
            <a:r>
              <a:rPr lang="en-US" sz="4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 : </a:t>
            </a:r>
            <a: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sanchitamishra170676@gmail.com</a:t>
            </a:r>
            <a:endParaRPr lang="en-US" sz="105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5850D-6D87-4FA4-AF2A-C354ED0DC5B8}"/>
              </a:ext>
            </a:extLst>
          </p:cNvPr>
          <p:cNvSpPr txBox="1"/>
          <p:nvPr/>
        </p:nvSpPr>
        <p:spPr>
          <a:xfrm>
            <a:off x="6578352" y="2020003"/>
            <a:ext cx="5423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 available at :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https://github.com/sanchitamishra170676/javabasics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sanchitamishra170676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javabasics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D0C1C-1E51-4B60-A266-99D7CB631A56}"/>
              </a:ext>
            </a:extLst>
          </p:cNvPr>
          <p:cNvSpPr txBox="1"/>
          <p:nvPr/>
        </p:nvSpPr>
        <p:spPr>
          <a:xfrm>
            <a:off x="1166796" y="5584885"/>
            <a:ext cx="5225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Certificate link:</a:t>
            </a:r>
          </a:p>
          <a:p>
            <a:r>
              <a:rPr lang="en-US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https://forms.gle/ZvXpGKU7X5GUWBag6</a:t>
            </a:r>
          </a:p>
        </p:txBody>
      </p:sp>
    </p:spTree>
    <p:extLst>
      <p:ext uri="{BB962C8B-B14F-4D97-AF65-F5344CB8AC3E}">
        <p14:creationId xmlns:p14="http://schemas.microsoft.com/office/powerpoint/2010/main" val="9926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F45C6-5C24-489B-A369-9BC408DDCD7B}"/>
              </a:ext>
            </a:extLst>
          </p:cNvPr>
          <p:cNvSpPr/>
          <p:nvPr/>
        </p:nvSpPr>
        <p:spPr>
          <a:xfrm>
            <a:off x="4554245" y="461639"/>
            <a:ext cx="3373514" cy="13050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39314-B307-480E-A7D5-9173C505904F}"/>
              </a:ext>
            </a:extLst>
          </p:cNvPr>
          <p:cNvSpPr txBox="1"/>
          <p:nvPr/>
        </p:nvSpPr>
        <p:spPr>
          <a:xfrm>
            <a:off x="5521910" y="929481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F139B-F8C6-4230-94CF-40EAF52F6377}"/>
              </a:ext>
            </a:extLst>
          </p:cNvPr>
          <p:cNvSpPr/>
          <p:nvPr/>
        </p:nvSpPr>
        <p:spPr>
          <a:xfrm>
            <a:off x="256269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5C20D-DAA5-422A-8594-7350C8F62BF6}"/>
              </a:ext>
            </a:extLst>
          </p:cNvPr>
          <p:cNvSpPr/>
          <p:nvPr/>
        </p:nvSpPr>
        <p:spPr>
          <a:xfrm>
            <a:off x="8541799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2681D-5F1E-42C4-8BB3-2C9A92935F43}"/>
              </a:ext>
            </a:extLst>
          </p:cNvPr>
          <p:cNvSpPr/>
          <p:nvPr/>
        </p:nvSpPr>
        <p:spPr>
          <a:xfrm>
            <a:off x="643927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9A35C-4C01-4BCF-B014-20D458E93C91}"/>
              </a:ext>
            </a:extLst>
          </p:cNvPr>
          <p:cNvSpPr/>
          <p:nvPr/>
        </p:nvSpPr>
        <p:spPr>
          <a:xfrm>
            <a:off x="4500980" y="247687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8860-944E-4548-A14F-BB32D03F7A5C}"/>
              </a:ext>
            </a:extLst>
          </p:cNvPr>
          <p:cNvSpPr txBox="1"/>
          <p:nvPr/>
        </p:nvSpPr>
        <p:spPr>
          <a:xfrm>
            <a:off x="2783891" y="2904763"/>
            <a:ext cx="10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0A0D-1D5D-4840-83AC-0DC91C7950DA}"/>
              </a:ext>
            </a:extLst>
          </p:cNvPr>
          <p:cNvSpPr txBox="1"/>
          <p:nvPr/>
        </p:nvSpPr>
        <p:spPr>
          <a:xfrm>
            <a:off x="8717868" y="2901803"/>
            <a:ext cx="10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EB501-0223-424C-BD52-E54CE61A0C32}"/>
              </a:ext>
            </a:extLst>
          </p:cNvPr>
          <p:cNvSpPr txBox="1"/>
          <p:nvPr/>
        </p:nvSpPr>
        <p:spPr>
          <a:xfrm>
            <a:off x="6665650" y="2901803"/>
            <a:ext cx="10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26A90-8879-4BDF-8B83-5FDE867CF6A6}"/>
              </a:ext>
            </a:extLst>
          </p:cNvPr>
          <p:cNvSpPr txBox="1"/>
          <p:nvPr/>
        </p:nvSpPr>
        <p:spPr>
          <a:xfrm>
            <a:off x="4665219" y="2901803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44CF3-9CB5-43DD-BC69-1899E3C103D3}"/>
              </a:ext>
            </a:extLst>
          </p:cNvPr>
          <p:cNvCxnSpPr>
            <a:cxnSpLocks/>
            <a:stCxn id="2" idx="2"/>
            <a:endCxn id="4" idx="7"/>
          </p:cNvCxnSpPr>
          <p:nvPr/>
        </p:nvCxnSpPr>
        <p:spPr>
          <a:xfrm flipH="1">
            <a:off x="3631126" y="1766656"/>
            <a:ext cx="260987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A940C-DE04-4C83-B3B9-803175A80067}"/>
              </a:ext>
            </a:extLst>
          </p:cNvPr>
          <p:cNvCxnSpPr>
            <a:stCxn id="2" idx="2"/>
            <a:endCxn id="7" idx="7"/>
          </p:cNvCxnSpPr>
          <p:nvPr/>
        </p:nvCxnSpPr>
        <p:spPr>
          <a:xfrm flipH="1">
            <a:off x="5569416" y="1766656"/>
            <a:ext cx="671586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02A7D-E841-4A5B-AAD2-FC1CD0AB6D33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6241002" y="1766656"/>
            <a:ext cx="381583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3AC54-0D1F-49F5-BF01-14FFD0EF72ED}"/>
              </a:ext>
            </a:extLst>
          </p:cNvPr>
          <p:cNvCxnSpPr>
            <a:stCxn id="2" idx="2"/>
            <a:endCxn id="5" idx="1"/>
          </p:cNvCxnSpPr>
          <p:nvPr/>
        </p:nvCxnSpPr>
        <p:spPr>
          <a:xfrm>
            <a:off x="6241002" y="1766656"/>
            <a:ext cx="2484112" cy="889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87398-7051-4262-A62B-A19E4345FDE1}"/>
              </a:ext>
            </a:extLst>
          </p:cNvPr>
          <p:cNvCxnSpPr/>
          <p:nvPr/>
        </p:nvCxnSpPr>
        <p:spPr>
          <a:xfrm>
            <a:off x="3107184" y="3861786"/>
            <a:ext cx="0" cy="10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ED211A-FD82-4A74-91E4-C12D4D70853A}"/>
              </a:ext>
            </a:extLst>
          </p:cNvPr>
          <p:cNvCxnSpPr/>
          <p:nvPr/>
        </p:nvCxnSpPr>
        <p:spPr>
          <a:xfrm>
            <a:off x="3107184" y="4935984"/>
            <a:ext cx="2015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3730FF-8469-47F2-A179-93D21A3A9A4F}"/>
              </a:ext>
            </a:extLst>
          </p:cNvPr>
          <p:cNvCxnSpPr>
            <a:endCxn id="7" idx="4"/>
          </p:cNvCxnSpPr>
          <p:nvPr/>
        </p:nvCxnSpPr>
        <p:spPr>
          <a:xfrm flipV="1">
            <a:off x="5122416" y="3701988"/>
            <a:ext cx="4440" cy="12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6E046F-5F6A-4CC4-9049-27D690FD90FC}"/>
              </a:ext>
            </a:extLst>
          </p:cNvPr>
          <p:cNvSpPr txBox="1"/>
          <p:nvPr/>
        </p:nvSpPr>
        <p:spPr>
          <a:xfrm>
            <a:off x="3596783" y="4505131"/>
            <a:ext cx="10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90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F893B3-F6F4-4447-A4E2-001B9362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1E2E-D9C4-4442-9832-4903BE1F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1610103"/>
            <a:ext cx="10315852" cy="1915647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i="1" dirty="0" err="1"/>
              <a:t>sc</a:t>
            </a:r>
            <a:r>
              <a:rPr lang="en-US" dirty="0"/>
              <a:t> = new Scanner (System.in);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FE38-E97B-476B-8D2F-58798FB2D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Objects? </a:t>
            </a:r>
          </a:p>
          <a:p>
            <a:r>
              <a:rPr lang="en-US" dirty="0"/>
              <a:t>Class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339CB-2112-4535-9CFB-76379FE412C9}"/>
              </a:ext>
            </a:extLst>
          </p:cNvPr>
          <p:cNvCxnSpPr/>
          <p:nvPr/>
        </p:nvCxnSpPr>
        <p:spPr>
          <a:xfrm flipV="1">
            <a:off x="3586579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7AECD-05B4-407D-AA18-D98DC79326C5}"/>
              </a:ext>
            </a:extLst>
          </p:cNvPr>
          <p:cNvCxnSpPr/>
          <p:nvPr/>
        </p:nvCxnSpPr>
        <p:spPr>
          <a:xfrm flipV="1">
            <a:off x="5017363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9D3AB-FC51-4B51-BD4F-215E103B20A8}"/>
              </a:ext>
            </a:extLst>
          </p:cNvPr>
          <p:cNvCxnSpPr/>
          <p:nvPr/>
        </p:nvCxnSpPr>
        <p:spPr>
          <a:xfrm flipV="1">
            <a:off x="8319856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CDC00-1B0F-41F8-B67C-715EA777F5DF}"/>
              </a:ext>
            </a:extLst>
          </p:cNvPr>
          <p:cNvCxnSpPr/>
          <p:nvPr/>
        </p:nvCxnSpPr>
        <p:spPr>
          <a:xfrm flipV="1">
            <a:off x="1714870" y="1731146"/>
            <a:ext cx="905522" cy="117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A29C42-9D56-402A-B7AB-62AB6C24B361}"/>
              </a:ext>
            </a:extLst>
          </p:cNvPr>
          <p:cNvSpPr txBox="1"/>
          <p:nvPr/>
        </p:nvSpPr>
        <p:spPr>
          <a:xfrm>
            <a:off x="1917577" y="1313895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4BAAE-DB5E-4672-96A1-D64044AAB12A}"/>
              </a:ext>
            </a:extLst>
          </p:cNvPr>
          <p:cNvSpPr txBox="1"/>
          <p:nvPr/>
        </p:nvSpPr>
        <p:spPr>
          <a:xfrm>
            <a:off x="3986074" y="1393794"/>
            <a:ext cx="103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88483-25F0-4461-8B78-106F0B644529}"/>
              </a:ext>
            </a:extLst>
          </p:cNvPr>
          <p:cNvSpPr txBox="1"/>
          <p:nvPr/>
        </p:nvSpPr>
        <p:spPr>
          <a:xfrm>
            <a:off x="5237824" y="1393794"/>
            <a:ext cx="21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instance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291B2-5463-4908-861B-B669A20B992B}"/>
              </a:ext>
            </a:extLst>
          </p:cNvPr>
          <p:cNvSpPr txBox="1"/>
          <p:nvPr/>
        </p:nvSpPr>
        <p:spPr>
          <a:xfrm>
            <a:off x="8460419" y="1313895"/>
            <a:ext cx="16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input</a:t>
            </a:r>
          </a:p>
        </p:txBody>
      </p:sp>
    </p:spTree>
    <p:extLst>
      <p:ext uri="{BB962C8B-B14F-4D97-AF65-F5344CB8AC3E}">
        <p14:creationId xmlns:p14="http://schemas.microsoft.com/office/powerpoint/2010/main" val="39542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87FF21-9278-462A-8B35-E126253741E0}"/>
              </a:ext>
            </a:extLst>
          </p:cNvPr>
          <p:cNvSpPr/>
          <p:nvPr/>
        </p:nvSpPr>
        <p:spPr>
          <a:xfrm>
            <a:off x="798990" y="887767"/>
            <a:ext cx="2441360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84ED-D017-4392-A892-BEF1F314CB56}"/>
              </a:ext>
            </a:extLst>
          </p:cNvPr>
          <p:cNvSpPr txBox="1"/>
          <p:nvPr/>
        </p:nvSpPr>
        <p:spPr>
          <a:xfrm>
            <a:off x="896646" y="1278384"/>
            <a:ext cx="22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Languages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3A3573-5229-4524-B27E-326F93EE2CA3}"/>
              </a:ext>
            </a:extLst>
          </p:cNvPr>
          <p:cNvSpPr/>
          <p:nvPr/>
        </p:nvSpPr>
        <p:spPr>
          <a:xfrm>
            <a:off x="4341181" y="1154097"/>
            <a:ext cx="2441360" cy="65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B8DF2-4F96-4A17-9E90-EEDDA8DDC2DA}"/>
              </a:ext>
            </a:extLst>
          </p:cNvPr>
          <p:cNvSpPr/>
          <p:nvPr/>
        </p:nvSpPr>
        <p:spPr>
          <a:xfrm>
            <a:off x="8158579" y="887767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5075A-ED19-47B7-ABFD-507CAFDF2EB9}"/>
              </a:ext>
            </a:extLst>
          </p:cNvPr>
          <p:cNvSpPr txBox="1"/>
          <p:nvPr/>
        </p:nvSpPr>
        <p:spPr>
          <a:xfrm>
            <a:off x="8478175" y="1164714"/>
            <a:ext cx="89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334F0-113B-437A-8412-832423452E4A}"/>
              </a:ext>
            </a:extLst>
          </p:cNvPr>
          <p:cNvSpPr txBox="1"/>
          <p:nvPr/>
        </p:nvSpPr>
        <p:spPr>
          <a:xfrm>
            <a:off x="4634144" y="994299"/>
            <a:ext cx="15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97E3C-1FF6-4905-B90B-BFBCDB043994}"/>
              </a:ext>
            </a:extLst>
          </p:cNvPr>
          <p:cNvSpPr/>
          <p:nvPr/>
        </p:nvSpPr>
        <p:spPr>
          <a:xfrm>
            <a:off x="896646" y="3071674"/>
            <a:ext cx="2343704" cy="1100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ED05F-BC7E-4123-AAAE-107C944B1A1B}"/>
              </a:ext>
            </a:extLst>
          </p:cNvPr>
          <p:cNvSpPr txBox="1"/>
          <p:nvPr/>
        </p:nvSpPr>
        <p:spPr>
          <a:xfrm>
            <a:off x="1056443" y="3429000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5F3468A-84F9-499A-9766-1F4D5B2A8517}"/>
              </a:ext>
            </a:extLst>
          </p:cNvPr>
          <p:cNvSpPr/>
          <p:nvPr/>
        </p:nvSpPr>
        <p:spPr>
          <a:xfrm>
            <a:off x="4891596" y="4657247"/>
            <a:ext cx="2222379" cy="190335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BABB6-9AFD-432A-A436-E5A0BE96EEAB}"/>
              </a:ext>
            </a:extLst>
          </p:cNvPr>
          <p:cNvSpPr txBox="1"/>
          <p:nvPr/>
        </p:nvSpPr>
        <p:spPr>
          <a:xfrm>
            <a:off x="5415379" y="5273336"/>
            <a:ext cx="126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JVM Byte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DEE21-B655-4C37-B5B3-35CEA9EBFB0B}"/>
              </a:ext>
            </a:extLst>
          </p:cNvPr>
          <p:cNvSpPr/>
          <p:nvPr/>
        </p:nvSpPr>
        <p:spPr>
          <a:xfrm>
            <a:off x="8158579" y="3071674"/>
            <a:ext cx="1216240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Byte Code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AAE3E7-BFA5-4B84-8339-5BD79DF3A656}"/>
              </a:ext>
            </a:extLst>
          </p:cNvPr>
          <p:cNvCxnSpPr>
            <a:cxnSpLocks/>
            <a:stCxn id="8" idx="3"/>
            <a:endCxn id="13" idx="3"/>
          </p:cNvCxnSpPr>
          <p:nvPr/>
        </p:nvCxnSpPr>
        <p:spPr>
          <a:xfrm>
            <a:off x="3240350" y="3622090"/>
            <a:ext cx="1651246" cy="1986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21F7FB6-C300-4FF8-A69C-07B6AABC2B3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7113975" y="3666478"/>
            <a:ext cx="1044604" cy="1942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4BD8F6-1F99-4F83-946E-FFC3F0C05BCD}"/>
              </a:ext>
            </a:extLst>
          </p:cNvPr>
          <p:cNvSpPr txBox="1"/>
          <p:nvPr/>
        </p:nvSpPr>
        <p:spPr>
          <a:xfrm>
            <a:off x="3382392" y="4287915"/>
            <a:ext cx="163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0297C-3AAF-4461-95E0-AEB9920EB5F4}"/>
              </a:ext>
            </a:extLst>
          </p:cNvPr>
          <p:cNvSpPr txBox="1"/>
          <p:nvPr/>
        </p:nvSpPr>
        <p:spPr>
          <a:xfrm>
            <a:off x="6924583" y="4287915"/>
            <a:ext cx="17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D2129-2A1C-4DDD-A4A6-5A6DC28EA7C4}"/>
              </a:ext>
            </a:extLst>
          </p:cNvPr>
          <p:cNvSpPr txBox="1"/>
          <p:nvPr/>
        </p:nvSpPr>
        <p:spPr>
          <a:xfrm>
            <a:off x="3462291" y="2423604"/>
            <a:ext cx="485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Interpreted and compiled both</a:t>
            </a:r>
          </a:p>
        </p:txBody>
      </p:sp>
      <p:sp>
        <p:nvSpPr>
          <p:cNvPr id="29" name="Ribbon: Tilted Up 28">
            <a:extLst>
              <a:ext uri="{FF2B5EF4-FFF2-40B4-BE49-F238E27FC236}">
                <a16:creationId xmlns:a16="http://schemas.microsoft.com/office/drawing/2014/main" id="{E685F8F1-341B-44B2-A4E4-9A692342C91E}"/>
              </a:ext>
            </a:extLst>
          </p:cNvPr>
          <p:cNvSpPr/>
          <p:nvPr/>
        </p:nvSpPr>
        <p:spPr>
          <a:xfrm>
            <a:off x="8766699" y="4882718"/>
            <a:ext cx="3235911" cy="1331651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6D9F1A-4DEE-4F62-A69F-69F669628DF6}"/>
              </a:ext>
            </a:extLst>
          </p:cNvPr>
          <p:cNvSpPr txBox="1"/>
          <p:nvPr/>
        </p:nvSpPr>
        <p:spPr>
          <a:xfrm>
            <a:off x="9539798" y="5225377"/>
            <a:ext cx="168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 Independent</a:t>
            </a:r>
          </a:p>
        </p:txBody>
      </p:sp>
    </p:spTree>
    <p:extLst>
      <p:ext uri="{BB962C8B-B14F-4D97-AF65-F5344CB8AC3E}">
        <p14:creationId xmlns:p14="http://schemas.microsoft.com/office/powerpoint/2010/main" val="191095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3E-3290-410F-852D-AB70C97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5D68-2899-473D-9ABF-51266959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is a </a:t>
            </a:r>
            <a:r>
              <a:rPr lang="en-US" b="1" i="1" dirty="0"/>
              <a:t>high level </a:t>
            </a:r>
            <a:r>
              <a:rPr lang="en-US" dirty="0"/>
              <a:t>programming language developed by sun microsystems in 1995, by a team of five members lead by James Gosling.</a:t>
            </a:r>
          </a:p>
          <a:p>
            <a:pPr marL="0" indent="0">
              <a:buNone/>
            </a:pPr>
            <a:r>
              <a:rPr lang="en-US" dirty="0"/>
              <a:t>It is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Interpreted and compiled both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 independent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oriented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Multithreading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Dynamic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0CE-F020-4E4E-BDF1-CBB78E66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/ Methods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BE37-BF91-4167-85CE-8C277423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924" y="1449236"/>
            <a:ext cx="9878366" cy="1480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method is a block of code which only runs when it is called. You can pass data, known as parameters, into a method. Methods are used to perform certain actions, and they are also known as functions.</a:t>
            </a:r>
          </a:p>
          <a:p>
            <a:pPr marL="0" indent="0">
              <a:buNone/>
            </a:pPr>
            <a:r>
              <a:rPr lang="en-US" dirty="0"/>
              <a:t>-W3 Schools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634E5-E3A4-43DB-96F3-03A7BD9FF49E}"/>
              </a:ext>
            </a:extLst>
          </p:cNvPr>
          <p:cNvSpPr txBox="1"/>
          <p:nvPr/>
        </p:nvSpPr>
        <p:spPr>
          <a:xfrm>
            <a:off x="2006353" y="3181736"/>
            <a:ext cx="21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B01D-1438-44E5-95B2-C6CD1E31625F}"/>
              </a:ext>
            </a:extLst>
          </p:cNvPr>
          <p:cNvSpPr/>
          <p:nvPr/>
        </p:nvSpPr>
        <p:spPr>
          <a:xfrm>
            <a:off x="2006353" y="3577701"/>
            <a:ext cx="2139519" cy="3213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5021D5C-1F6E-4FD7-84AF-9513D55D1677}"/>
              </a:ext>
            </a:extLst>
          </p:cNvPr>
          <p:cNvSpPr/>
          <p:nvPr/>
        </p:nvSpPr>
        <p:spPr>
          <a:xfrm>
            <a:off x="2459115" y="3693111"/>
            <a:ext cx="1233996" cy="110970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BE0B0-0BD2-458D-A654-E1BFFBEE5249}"/>
              </a:ext>
            </a:extLst>
          </p:cNvPr>
          <p:cNvSpPr txBox="1"/>
          <p:nvPr/>
        </p:nvSpPr>
        <p:spPr>
          <a:xfrm>
            <a:off x="2667740" y="4005594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B2E53-584E-4510-9A13-D4FD25590961}"/>
              </a:ext>
            </a:extLst>
          </p:cNvPr>
          <p:cNvSpPr/>
          <p:nvPr/>
        </p:nvSpPr>
        <p:spPr>
          <a:xfrm>
            <a:off x="2104008" y="5575177"/>
            <a:ext cx="1953087" cy="11097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DCAB0-B307-4540-98CA-31D5A09ADEFF}"/>
              </a:ext>
            </a:extLst>
          </p:cNvPr>
          <p:cNvSpPr txBox="1"/>
          <p:nvPr/>
        </p:nvSpPr>
        <p:spPr>
          <a:xfrm>
            <a:off x="2428042" y="5213827"/>
            <a:ext cx="12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ED19F-CFB8-46DA-A23A-9FC95935BC16}"/>
              </a:ext>
            </a:extLst>
          </p:cNvPr>
          <p:cNvSpPr txBox="1"/>
          <p:nvPr/>
        </p:nvSpPr>
        <p:spPr>
          <a:xfrm>
            <a:off x="2201662" y="585926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the function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43ACC4-D4B7-49E4-B3EE-1DF8FF04C2E7}"/>
              </a:ext>
            </a:extLst>
          </p:cNvPr>
          <p:cNvCxnSpPr>
            <a:stCxn id="8" idx="3"/>
            <a:endCxn id="7" idx="3"/>
          </p:cNvCxnSpPr>
          <p:nvPr/>
        </p:nvCxnSpPr>
        <p:spPr>
          <a:xfrm flipH="1" flipV="1">
            <a:off x="3688671" y="4190260"/>
            <a:ext cx="365760" cy="1939771"/>
          </a:xfrm>
          <a:prstGeom prst="bentConnector3">
            <a:avLst>
              <a:gd name="adj1" fmla="val -620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82B0EF-9102-45DB-B811-0B7B4D89BF40}"/>
              </a:ext>
            </a:extLst>
          </p:cNvPr>
          <p:cNvSpPr/>
          <p:nvPr/>
        </p:nvSpPr>
        <p:spPr>
          <a:xfrm>
            <a:off x="5541440" y="4663411"/>
            <a:ext cx="1535837" cy="56817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CAAB5DD5-D862-482D-8B82-1C09ACA12839}"/>
              </a:ext>
            </a:extLst>
          </p:cNvPr>
          <p:cNvSpPr/>
          <p:nvPr/>
        </p:nvSpPr>
        <p:spPr>
          <a:xfrm>
            <a:off x="8265111" y="3761869"/>
            <a:ext cx="2672179" cy="297628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A6F0F-D6BB-420B-9709-D467751F8C7B}"/>
              </a:ext>
            </a:extLst>
          </p:cNvPr>
          <p:cNvSpPr txBox="1"/>
          <p:nvPr/>
        </p:nvSpPr>
        <p:spPr>
          <a:xfrm>
            <a:off x="9268287" y="3746333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FA60F-BB0C-4CF9-A11E-00A373CDF8BB}"/>
              </a:ext>
            </a:extLst>
          </p:cNvPr>
          <p:cNvSpPr txBox="1"/>
          <p:nvPr/>
        </p:nvSpPr>
        <p:spPr>
          <a:xfrm>
            <a:off x="8713433" y="424796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calculate % of 3 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F836F-A1E2-4F0D-AE60-201F3FBD3A6B}"/>
              </a:ext>
            </a:extLst>
          </p:cNvPr>
          <p:cNvSpPr txBox="1"/>
          <p:nvPr/>
        </p:nvSpPr>
        <p:spPr>
          <a:xfrm>
            <a:off x="8544757" y="5213827"/>
            <a:ext cx="211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300" dirty="0"/>
              <a:t>    </a:t>
            </a:r>
            <a:r>
              <a:rPr lang="en-US" dirty="0"/>
              <a:t>P = (</a:t>
            </a:r>
            <a:r>
              <a:rPr lang="en-US" dirty="0" err="1"/>
              <a:t>a+b+c</a:t>
            </a:r>
            <a:r>
              <a:rPr lang="en-US" dirty="0"/>
              <a:t>)/3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1ECEC-3766-4EB9-807D-964379C70C43}"/>
              </a:ext>
            </a:extLst>
          </p:cNvPr>
          <p:cNvSpPr txBox="1"/>
          <p:nvPr/>
        </p:nvSpPr>
        <p:spPr>
          <a:xfrm>
            <a:off x="5699464" y="3181736"/>
            <a:ext cx="234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</a:t>
            </a:r>
            <a:r>
              <a:rPr lang="en-US" u="sng" dirty="0"/>
              <a:t>(</a:t>
            </a:r>
            <a:r>
              <a:rPr lang="en-US" u="sng" dirty="0" err="1"/>
              <a:t>a+b+c</a:t>
            </a:r>
            <a:r>
              <a:rPr lang="en-US" u="sng" dirty="0"/>
              <a:t>)</a:t>
            </a:r>
            <a:r>
              <a:rPr lang="en-US" dirty="0"/>
              <a:t>   X 1</a:t>
            </a:r>
            <a:r>
              <a:rPr lang="en-US" strike="sngStrike" dirty="0"/>
              <a:t>00</a:t>
            </a:r>
            <a:endParaRPr lang="en-US" u="sng" strike="sngStrike" dirty="0"/>
          </a:p>
          <a:p>
            <a:r>
              <a:rPr lang="en-US" dirty="0"/>
              <a:t>          3</a:t>
            </a:r>
            <a:r>
              <a:rPr lang="en-US" strike="sngStrike" dirty="0"/>
              <a:t>00</a:t>
            </a:r>
            <a:endParaRPr lang="en-US" u="sng" strike="sngStrike" dirty="0"/>
          </a:p>
        </p:txBody>
      </p:sp>
    </p:spTree>
    <p:extLst>
      <p:ext uri="{BB962C8B-B14F-4D97-AF65-F5344CB8AC3E}">
        <p14:creationId xmlns:p14="http://schemas.microsoft.com/office/powerpoint/2010/main" val="2800153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607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</vt:lpstr>
      <vt:lpstr>PowerPoint Presentation</vt:lpstr>
      <vt:lpstr>Points to be covered :</vt:lpstr>
      <vt:lpstr>PowerPoint Presentation</vt:lpstr>
      <vt:lpstr>PowerPoint Presentation</vt:lpstr>
      <vt:lpstr>Scanner sc = new Scanner (System.in);</vt:lpstr>
      <vt:lpstr>What is Java?</vt:lpstr>
      <vt:lpstr>PowerPoint Presentation</vt:lpstr>
      <vt:lpstr>What is Java?</vt:lpstr>
      <vt:lpstr>Functions / Methods </vt:lpstr>
      <vt:lpstr>Writing a fuction :</vt:lpstr>
      <vt:lpstr>Calling a static function :</vt:lpstr>
      <vt:lpstr>Calling a non-static function</vt:lpstr>
      <vt:lpstr>Features of Oops:  </vt:lpstr>
      <vt:lpstr>Classes and Objects</vt:lpstr>
      <vt:lpstr>PowerPoint Presentation</vt:lpstr>
      <vt:lpstr>PowerPoint Presentation</vt:lpstr>
      <vt:lpstr>Features of Oops:  </vt:lpstr>
      <vt:lpstr>Journey Ahead</vt:lpstr>
      <vt:lpstr>Made easy for you!</vt:lpstr>
      <vt:lpstr>All the best!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KANT</dc:creator>
  <cp:lastModifiedBy>KAMAL</cp:lastModifiedBy>
  <cp:revision>38</cp:revision>
  <dcterms:created xsi:type="dcterms:W3CDTF">2020-05-28T08:00:30Z</dcterms:created>
  <dcterms:modified xsi:type="dcterms:W3CDTF">2020-06-06T08:13:10Z</dcterms:modified>
</cp:coreProperties>
</file>