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9" r:id="rId3"/>
    <p:sldId id="258" r:id="rId4"/>
    <p:sldId id="275" r:id="rId5"/>
    <p:sldId id="276"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8"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0AA61-7F76-416B-A06F-98781B09D704}"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7142C-90FA-41D8-B75E-1BC4C57AAF5C}" type="slidenum">
              <a:rPr lang="en-IN" smtClean="0"/>
              <a:t>‹#›</a:t>
            </a:fld>
            <a:endParaRPr lang="en-IN"/>
          </a:p>
        </p:txBody>
      </p:sp>
    </p:spTree>
    <p:extLst>
      <p:ext uri="{BB962C8B-B14F-4D97-AF65-F5344CB8AC3E}">
        <p14:creationId xmlns:p14="http://schemas.microsoft.com/office/powerpoint/2010/main" val="895079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57142C-90FA-41D8-B75E-1BC4C57AAF5C}" type="slidenum">
              <a:rPr lang="en-IN" smtClean="0"/>
              <a:t>10</a:t>
            </a:fld>
            <a:endParaRPr lang="en-IN"/>
          </a:p>
        </p:txBody>
      </p:sp>
    </p:spTree>
    <p:extLst>
      <p:ext uri="{BB962C8B-B14F-4D97-AF65-F5344CB8AC3E}">
        <p14:creationId xmlns:p14="http://schemas.microsoft.com/office/powerpoint/2010/main" val="214643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57142C-90FA-41D8-B75E-1BC4C57AAF5C}" type="slidenum">
              <a:rPr lang="en-IN" smtClean="0"/>
              <a:t>13</a:t>
            </a:fld>
            <a:endParaRPr lang="en-IN"/>
          </a:p>
        </p:txBody>
      </p:sp>
    </p:spTree>
    <p:extLst>
      <p:ext uri="{BB962C8B-B14F-4D97-AF65-F5344CB8AC3E}">
        <p14:creationId xmlns:p14="http://schemas.microsoft.com/office/powerpoint/2010/main" val="336639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57142C-90FA-41D8-B75E-1BC4C57AAF5C}" type="slidenum">
              <a:rPr lang="en-IN" smtClean="0"/>
              <a:t>14</a:t>
            </a:fld>
            <a:endParaRPr lang="en-IN"/>
          </a:p>
        </p:txBody>
      </p:sp>
    </p:spTree>
    <p:extLst>
      <p:ext uri="{BB962C8B-B14F-4D97-AF65-F5344CB8AC3E}">
        <p14:creationId xmlns:p14="http://schemas.microsoft.com/office/powerpoint/2010/main" val="288400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0DE67D5-9988-43F2-9427-0BF86F81C09E}"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474C5-27ED-40FA-953B-40977BC6E78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77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E67D5-9988-43F2-9427-0BF86F81C09E}"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474C5-27ED-40FA-953B-40977BC6E780}" type="slidenum">
              <a:rPr lang="en-IN" smtClean="0"/>
              <a:t>‹#›</a:t>
            </a:fld>
            <a:endParaRPr lang="en-IN"/>
          </a:p>
        </p:txBody>
      </p:sp>
    </p:spTree>
    <p:extLst>
      <p:ext uri="{BB962C8B-B14F-4D97-AF65-F5344CB8AC3E}">
        <p14:creationId xmlns:p14="http://schemas.microsoft.com/office/powerpoint/2010/main" val="1883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E67D5-9988-43F2-9427-0BF86F81C09E}"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474C5-27ED-40FA-953B-40977BC6E78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80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E67D5-9988-43F2-9427-0BF86F81C09E}"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474C5-27ED-40FA-953B-40977BC6E780}" type="slidenum">
              <a:rPr lang="en-IN" smtClean="0"/>
              <a:t>‹#›</a:t>
            </a:fld>
            <a:endParaRPr lang="en-IN"/>
          </a:p>
        </p:txBody>
      </p:sp>
    </p:spTree>
    <p:extLst>
      <p:ext uri="{BB962C8B-B14F-4D97-AF65-F5344CB8AC3E}">
        <p14:creationId xmlns:p14="http://schemas.microsoft.com/office/powerpoint/2010/main" val="192455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E67D5-9988-43F2-9427-0BF86F81C09E}"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474C5-27ED-40FA-953B-40977BC6E78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53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E67D5-9988-43F2-9427-0BF86F81C09E}"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B474C5-27ED-40FA-953B-40977BC6E780}" type="slidenum">
              <a:rPr lang="en-IN" smtClean="0"/>
              <a:t>‹#›</a:t>
            </a:fld>
            <a:endParaRPr lang="en-IN"/>
          </a:p>
        </p:txBody>
      </p:sp>
    </p:spTree>
    <p:extLst>
      <p:ext uri="{BB962C8B-B14F-4D97-AF65-F5344CB8AC3E}">
        <p14:creationId xmlns:p14="http://schemas.microsoft.com/office/powerpoint/2010/main" val="101905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E67D5-9988-43F2-9427-0BF86F81C09E}"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B474C5-27ED-40FA-953B-40977BC6E780}" type="slidenum">
              <a:rPr lang="en-IN" smtClean="0"/>
              <a:t>‹#›</a:t>
            </a:fld>
            <a:endParaRPr lang="en-IN"/>
          </a:p>
        </p:txBody>
      </p:sp>
    </p:spTree>
    <p:extLst>
      <p:ext uri="{BB962C8B-B14F-4D97-AF65-F5344CB8AC3E}">
        <p14:creationId xmlns:p14="http://schemas.microsoft.com/office/powerpoint/2010/main" val="71811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E67D5-9988-43F2-9427-0BF86F81C09E}"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B474C5-27ED-40FA-953B-40977BC6E780}" type="slidenum">
              <a:rPr lang="en-IN" smtClean="0"/>
              <a:t>‹#›</a:t>
            </a:fld>
            <a:endParaRPr lang="en-IN"/>
          </a:p>
        </p:txBody>
      </p:sp>
    </p:spTree>
    <p:extLst>
      <p:ext uri="{BB962C8B-B14F-4D97-AF65-F5344CB8AC3E}">
        <p14:creationId xmlns:p14="http://schemas.microsoft.com/office/powerpoint/2010/main" val="128444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E67D5-9988-43F2-9427-0BF86F81C09E}"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B474C5-27ED-40FA-953B-40977BC6E780}" type="slidenum">
              <a:rPr lang="en-IN" smtClean="0"/>
              <a:t>‹#›</a:t>
            </a:fld>
            <a:endParaRPr lang="en-IN"/>
          </a:p>
        </p:txBody>
      </p:sp>
    </p:spTree>
    <p:extLst>
      <p:ext uri="{BB962C8B-B14F-4D97-AF65-F5344CB8AC3E}">
        <p14:creationId xmlns:p14="http://schemas.microsoft.com/office/powerpoint/2010/main" val="103377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E67D5-9988-43F2-9427-0BF86F81C09E}"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B474C5-27ED-40FA-953B-40977BC6E780}" type="slidenum">
              <a:rPr lang="en-IN" smtClean="0"/>
              <a:t>‹#›</a:t>
            </a:fld>
            <a:endParaRPr lang="en-IN"/>
          </a:p>
        </p:txBody>
      </p:sp>
    </p:spTree>
    <p:extLst>
      <p:ext uri="{BB962C8B-B14F-4D97-AF65-F5344CB8AC3E}">
        <p14:creationId xmlns:p14="http://schemas.microsoft.com/office/powerpoint/2010/main" val="303138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DE67D5-9988-43F2-9427-0BF86F81C09E}"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B474C5-27ED-40FA-953B-40977BC6E78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70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DE67D5-9988-43F2-9427-0BF86F81C09E}" type="datetimeFigureOut">
              <a:rPr lang="en-IN" smtClean="0"/>
              <a:t>22-11-2024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9B474C5-27ED-40FA-953B-40977BC6E78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4482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4.jp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jp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B39E-4793-3EA9-6C30-95001A332FE0}"/>
              </a:ext>
            </a:extLst>
          </p:cNvPr>
          <p:cNvSpPr>
            <a:spLocks noGrp="1"/>
          </p:cNvSpPr>
          <p:nvPr>
            <p:ph type="ctrTitle"/>
          </p:nvPr>
        </p:nvSpPr>
        <p:spPr>
          <a:xfrm>
            <a:off x="577689" y="4710020"/>
            <a:ext cx="7772400" cy="1463040"/>
          </a:xfrm>
        </p:spPr>
        <p:txBody>
          <a:bodyPr>
            <a:normAutofit fontScale="90000"/>
          </a:bodyPr>
          <a:lstStyle/>
          <a:p>
            <a:r>
              <a:rPr lang="en-IN" dirty="0"/>
              <a:t>ATLIQ HARDWARE –AD HOC INSIGHTS</a:t>
            </a:r>
            <a:br>
              <a:rPr lang="en-IN" dirty="0"/>
            </a:br>
            <a:r>
              <a:rPr lang="en-IN" dirty="0"/>
              <a:t>CONSUMER GOODS </a:t>
            </a:r>
            <a:br>
              <a:rPr lang="en-IN" dirty="0"/>
            </a:br>
            <a:endParaRPr lang="en-IN" dirty="0"/>
          </a:p>
        </p:txBody>
      </p:sp>
      <p:pic>
        <p:nvPicPr>
          <p:cNvPr id="5" name="Picture 4">
            <a:extLst>
              <a:ext uri="{FF2B5EF4-FFF2-40B4-BE49-F238E27FC236}">
                <a16:creationId xmlns:a16="http://schemas.microsoft.com/office/drawing/2014/main" id="{F7C0D455-B2F6-2895-C265-A8860ABFF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047" y="2509072"/>
            <a:ext cx="1880131" cy="1839854"/>
          </a:xfrm>
          <a:prstGeom prst="rect">
            <a:avLst/>
          </a:prstGeom>
        </p:spPr>
      </p:pic>
      <p:pic>
        <p:nvPicPr>
          <p:cNvPr id="7" name="Picture 6">
            <a:extLst>
              <a:ext uri="{FF2B5EF4-FFF2-40B4-BE49-F238E27FC236}">
                <a16:creationId xmlns:a16="http://schemas.microsoft.com/office/drawing/2014/main" id="{91938D8A-9B3D-0BC4-5DA1-EE7816F23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089" y="2635770"/>
            <a:ext cx="1586459" cy="1586459"/>
          </a:xfrm>
          <a:prstGeom prst="rect">
            <a:avLst/>
          </a:prstGeom>
        </p:spPr>
      </p:pic>
      <p:sp>
        <p:nvSpPr>
          <p:cNvPr id="3" name="TextBox 2">
            <a:extLst>
              <a:ext uri="{FF2B5EF4-FFF2-40B4-BE49-F238E27FC236}">
                <a16:creationId xmlns:a16="http://schemas.microsoft.com/office/drawing/2014/main" id="{778B2AC4-A2BD-1D10-318A-755CE64A4677}"/>
              </a:ext>
            </a:extLst>
          </p:cNvPr>
          <p:cNvSpPr txBox="1"/>
          <p:nvPr/>
        </p:nvSpPr>
        <p:spPr>
          <a:xfrm>
            <a:off x="8604354" y="5441540"/>
            <a:ext cx="3317824" cy="369332"/>
          </a:xfrm>
          <a:prstGeom prst="rect">
            <a:avLst/>
          </a:prstGeom>
          <a:noFill/>
        </p:spPr>
        <p:txBody>
          <a:bodyPr wrap="square" rtlCol="0">
            <a:spAutoFit/>
          </a:bodyPr>
          <a:lstStyle/>
          <a:p>
            <a:r>
              <a:rPr lang="en-IN" dirty="0"/>
              <a:t>Presented By –Sanchita Dasgupta</a:t>
            </a:r>
          </a:p>
        </p:txBody>
      </p:sp>
    </p:spTree>
    <p:extLst>
      <p:ext uri="{BB962C8B-B14F-4D97-AF65-F5344CB8AC3E}">
        <p14:creationId xmlns:p14="http://schemas.microsoft.com/office/powerpoint/2010/main" val="242062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EACB-E0E3-9F6F-BA42-86B2385CFB67}"/>
              </a:ext>
            </a:extLst>
          </p:cNvPr>
          <p:cNvSpPr>
            <a:spLocks noGrp="1"/>
          </p:cNvSpPr>
          <p:nvPr>
            <p:ph type="title"/>
          </p:nvPr>
        </p:nvSpPr>
        <p:spPr>
          <a:xfrm>
            <a:off x="1024128" y="585216"/>
            <a:ext cx="9720072" cy="1168633"/>
          </a:xfrm>
        </p:spPr>
        <p:txBody>
          <a:bodyPr>
            <a:normAutofit fontScale="90000"/>
          </a:bodyPr>
          <a:lstStyle/>
          <a:p>
            <a:pPr algn="ctr"/>
            <a:r>
              <a:rPr lang="en-IN" sz="2400" dirty="0">
                <a:solidFill>
                  <a:schemeClr val="accent1"/>
                </a:solidFill>
                <a:latin typeface="+mn-lt"/>
              </a:rPr>
              <a:t>3.</a:t>
            </a:r>
            <a:r>
              <a:rPr lang="en-US" sz="2400" dirty="0">
                <a:latin typeface="+mn-lt"/>
              </a:rPr>
              <a:t> Provide a report with all the unique product counts for each segment and sort them in descending order of product counts. The final output contains 2 fields, </a:t>
            </a:r>
            <a:r>
              <a:rPr lang="en-US" sz="2400" dirty="0">
                <a:solidFill>
                  <a:schemeClr val="accent1"/>
                </a:solidFill>
                <a:latin typeface="+mn-lt"/>
              </a:rPr>
              <a:t>segment product count</a:t>
            </a:r>
            <a:endParaRPr lang="en-IN" sz="2400" dirty="0">
              <a:latin typeface="+mn-lt"/>
            </a:endParaRPr>
          </a:p>
        </p:txBody>
      </p:sp>
      <p:pic>
        <p:nvPicPr>
          <p:cNvPr id="4" name="Picture 3">
            <a:extLst>
              <a:ext uri="{FF2B5EF4-FFF2-40B4-BE49-F238E27FC236}">
                <a16:creationId xmlns:a16="http://schemas.microsoft.com/office/drawing/2014/main" id="{C68F2000-7010-D871-169F-1C6D7BE59D3B}"/>
              </a:ext>
            </a:extLst>
          </p:cNvPr>
          <p:cNvPicPr>
            <a:picLocks noChangeAspect="1"/>
          </p:cNvPicPr>
          <p:nvPr/>
        </p:nvPicPr>
        <p:blipFill>
          <a:blip r:embed="rId3"/>
          <a:stretch>
            <a:fillRect/>
          </a:stretch>
        </p:blipFill>
        <p:spPr>
          <a:xfrm>
            <a:off x="1024128" y="2084832"/>
            <a:ext cx="4470688" cy="2996834"/>
          </a:xfrm>
          <a:prstGeom prst="rect">
            <a:avLst/>
          </a:prstGeom>
        </p:spPr>
      </p:pic>
      <p:pic>
        <p:nvPicPr>
          <p:cNvPr id="6" name="Picture 5">
            <a:extLst>
              <a:ext uri="{FF2B5EF4-FFF2-40B4-BE49-F238E27FC236}">
                <a16:creationId xmlns:a16="http://schemas.microsoft.com/office/drawing/2014/main" id="{B9E120D2-16AA-DC4D-983A-BA10E8E2461C}"/>
              </a:ext>
            </a:extLst>
          </p:cNvPr>
          <p:cNvPicPr>
            <a:picLocks noChangeAspect="1"/>
          </p:cNvPicPr>
          <p:nvPr/>
        </p:nvPicPr>
        <p:blipFill>
          <a:blip r:embed="rId4"/>
          <a:stretch>
            <a:fillRect/>
          </a:stretch>
        </p:blipFill>
        <p:spPr>
          <a:xfrm>
            <a:off x="7479487" y="2279703"/>
            <a:ext cx="3688385" cy="3701371"/>
          </a:xfrm>
          <a:prstGeom prst="rect">
            <a:avLst/>
          </a:prstGeom>
        </p:spPr>
      </p:pic>
      <p:sp>
        <p:nvSpPr>
          <p:cNvPr id="7" name="Arrow: Curved Down 6">
            <a:extLst>
              <a:ext uri="{FF2B5EF4-FFF2-40B4-BE49-F238E27FC236}">
                <a16:creationId xmlns:a16="http://schemas.microsoft.com/office/drawing/2014/main" id="{64F613B2-8BE1-22D2-FF63-A2E0D4DC49CA}"/>
              </a:ext>
            </a:extLst>
          </p:cNvPr>
          <p:cNvSpPr/>
          <p:nvPr/>
        </p:nvSpPr>
        <p:spPr>
          <a:xfrm>
            <a:off x="5494816" y="1753849"/>
            <a:ext cx="2255099" cy="52585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8F6D7E03-A8CB-8F2D-6F36-AD44449E059F}"/>
              </a:ext>
            </a:extLst>
          </p:cNvPr>
          <p:cNvSpPr txBox="1"/>
          <p:nvPr/>
        </p:nvSpPr>
        <p:spPr>
          <a:xfrm>
            <a:off x="272821" y="5412649"/>
            <a:ext cx="5973301" cy="1231106"/>
          </a:xfrm>
          <a:prstGeom prst="rect">
            <a:avLst/>
          </a:prstGeom>
          <a:noFill/>
        </p:spPr>
        <p:txBody>
          <a:bodyPr wrap="square" rtlCol="0">
            <a:spAutoFit/>
          </a:bodyPr>
          <a:lstStyle/>
          <a:p>
            <a:r>
              <a:rPr lang="en-IN" b="1" dirty="0">
                <a:solidFill>
                  <a:schemeClr val="accent1"/>
                </a:solidFill>
              </a:rPr>
              <a:t>INSIGHTS:</a:t>
            </a:r>
            <a:r>
              <a:rPr lang="en-US" sz="1400" dirty="0"/>
              <a:t>The data reveals that </a:t>
            </a:r>
            <a:r>
              <a:rPr lang="en-US" sz="1400" b="1" dirty="0"/>
              <a:t>Notebooks</a:t>
            </a:r>
            <a:r>
              <a:rPr lang="en-US" sz="1400" dirty="0"/>
              <a:t> and </a:t>
            </a:r>
            <a:r>
              <a:rPr lang="en-US" sz="1400" b="1" dirty="0"/>
              <a:t>Accessories</a:t>
            </a:r>
            <a:r>
              <a:rPr lang="en-US" sz="1400" dirty="0"/>
              <a:t> account for approximately </a:t>
            </a:r>
            <a:r>
              <a:rPr lang="en-US" sz="1400" b="1" dirty="0"/>
              <a:t>83%</a:t>
            </a:r>
            <a:r>
              <a:rPr lang="en-US" sz="1400" dirty="0"/>
              <a:t> of the total product count, indicating their dominant role in the product lineup. In contrast, categories like </a:t>
            </a:r>
            <a:r>
              <a:rPr lang="en-US" sz="1400" b="1" dirty="0"/>
              <a:t>Desktops</a:t>
            </a:r>
            <a:r>
              <a:rPr lang="en-US" sz="1400" dirty="0"/>
              <a:t>, </a:t>
            </a:r>
            <a:r>
              <a:rPr lang="en-US" sz="1400" b="1" dirty="0"/>
              <a:t>Storage</a:t>
            </a:r>
            <a:r>
              <a:rPr lang="en-US" sz="1400" dirty="0"/>
              <a:t>, and </a:t>
            </a:r>
            <a:r>
              <a:rPr lang="en-US" sz="1400" b="1" dirty="0"/>
              <a:t>Networking</a:t>
            </a:r>
            <a:r>
              <a:rPr lang="en-US" sz="1400" dirty="0"/>
              <a:t> make up only </a:t>
            </a:r>
            <a:r>
              <a:rPr lang="en-US" sz="1400" b="1" dirty="0"/>
              <a:t>16%</a:t>
            </a:r>
            <a:r>
              <a:rPr lang="en-US" sz="1400" dirty="0"/>
              <a:t> of the product count, highlighting a more limited contribution to the overall inventory.</a:t>
            </a:r>
            <a:endParaRPr lang="en-IN" sz="1400" b="1" dirty="0">
              <a:solidFill>
                <a:schemeClr val="accent1"/>
              </a:solidFill>
            </a:endParaRPr>
          </a:p>
        </p:txBody>
      </p:sp>
    </p:spTree>
    <p:extLst>
      <p:ext uri="{BB962C8B-B14F-4D97-AF65-F5344CB8AC3E}">
        <p14:creationId xmlns:p14="http://schemas.microsoft.com/office/powerpoint/2010/main" val="135260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43A9-6F1E-D385-F07B-6618B8E4E108}"/>
              </a:ext>
            </a:extLst>
          </p:cNvPr>
          <p:cNvSpPr>
            <a:spLocks noGrp="1"/>
          </p:cNvSpPr>
          <p:nvPr>
            <p:ph type="title"/>
          </p:nvPr>
        </p:nvSpPr>
        <p:spPr/>
        <p:txBody>
          <a:bodyPr>
            <a:normAutofit/>
          </a:bodyPr>
          <a:lstStyle/>
          <a:p>
            <a:r>
              <a:rPr lang="en-US" sz="2400" dirty="0">
                <a:solidFill>
                  <a:schemeClr val="accent1"/>
                </a:solidFill>
                <a:latin typeface="+mn-lt"/>
              </a:rPr>
              <a:t>4.</a:t>
            </a:r>
            <a:r>
              <a:rPr lang="en-US" sz="900" dirty="0"/>
              <a:t> </a:t>
            </a:r>
            <a:r>
              <a:rPr lang="en-US" sz="2400" dirty="0">
                <a:latin typeface="+mn-lt"/>
              </a:rPr>
              <a:t>Follow-up: Which segment had the most increase in unique products in 2021 vs 2020? The final output contains these fields, </a:t>
            </a:r>
            <a:r>
              <a:rPr lang="en-US" sz="2400" dirty="0">
                <a:solidFill>
                  <a:schemeClr val="accent1"/>
                </a:solidFill>
                <a:latin typeface="+mn-lt"/>
              </a:rPr>
              <a:t>segment product_count_2020 product_count_2021 difference</a:t>
            </a:r>
            <a:endParaRPr lang="en-IN" sz="2400" dirty="0">
              <a:solidFill>
                <a:schemeClr val="accent1"/>
              </a:solidFill>
              <a:latin typeface="+mn-lt"/>
            </a:endParaRPr>
          </a:p>
        </p:txBody>
      </p:sp>
      <p:pic>
        <p:nvPicPr>
          <p:cNvPr id="4" name="Picture 3">
            <a:extLst>
              <a:ext uri="{FF2B5EF4-FFF2-40B4-BE49-F238E27FC236}">
                <a16:creationId xmlns:a16="http://schemas.microsoft.com/office/drawing/2014/main" id="{849D8191-F379-91D7-3A5A-8DAFE5401E16}"/>
              </a:ext>
            </a:extLst>
          </p:cNvPr>
          <p:cNvPicPr>
            <a:picLocks noChangeAspect="1"/>
          </p:cNvPicPr>
          <p:nvPr/>
        </p:nvPicPr>
        <p:blipFill>
          <a:blip r:embed="rId2"/>
          <a:stretch>
            <a:fillRect/>
          </a:stretch>
        </p:blipFill>
        <p:spPr>
          <a:xfrm>
            <a:off x="704538" y="2346507"/>
            <a:ext cx="5391462" cy="2870070"/>
          </a:xfrm>
          <a:prstGeom prst="rect">
            <a:avLst/>
          </a:prstGeom>
        </p:spPr>
      </p:pic>
      <p:sp>
        <p:nvSpPr>
          <p:cNvPr id="7" name="Arrow: Curved Down 6">
            <a:extLst>
              <a:ext uri="{FF2B5EF4-FFF2-40B4-BE49-F238E27FC236}">
                <a16:creationId xmlns:a16="http://schemas.microsoft.com/office/drawing/2014/main" id="{66EE4D95-1145-7719-C6E4-C99FE2431460}"/>
              </a:ext>
            </a:extLst>
          </p:cNvPr>
          <p:cNvSpPr/>
          <p:nvPr/>
        </p:nvSpPr>
        <p:spPr>
          <a:xfrm>
            <a:off x="6096000" y="1768839"/>
            <a:ext cx="1623934" cy="46469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A056295C-C06F-C273-12AE-7A5BFBADAFD2}"/>
              </a:ext>
            </a:extLst>
          </p:cNvPr>
          <p:cNvSpPr txBox="1"/>
          <p:nvPr/>
        </p:nvSpPr>
        <p:spPr>
          <a:xfrm>
            <a:off x="1024128" y="5666282"/>
            <a:ext cx="5391462" cy="923330"/>
          </a:xfrm>
          <a:prstGeom prst="rect">
            <a:avLst/>
          </a:prstGeom>
          <a:noFill/>
        </p:spPr>
        <p:txBody>
          <a:bodyPr wrap="square" rtlCol="0">
            <a:spAutoFit/>
          </a:bodyPr>
          <a:lstStyle/>
          <a:p>
            <a:r>
              <a:rPr lang="en-IN" b="1" dirty="0">
                <a:solidFill>
                  <a:schemeClr val="accent1"/>
                </a:solidFill>
              </a:rPr>
              <a:t>INSIGHTS</a:t>
            </a:r>
            <a:r>
              <a:rPr lang="en-IN" dirty="0">
                <a:solidFill>
                  <a:schemeClr val="accent1"/>
                </a:solidFill>
              </a:rPr>
              <a:t>: </a:t>
            </a:r>
            <a:r>
              <a:rPr lang="en-IN" dirty="0"/>
              <a:t>Accessories is the largest growth in product increase of </a:t>
            </a:r>
            <a:r>
              <a:rPr lang="en-IN" b="1" dirty="0"/>
              <a:t>38%</a:t>
            </a:r>
            <a:r>
              <a:rPr lang="en-IN" dirty="0"/>
              <a:t> from previous year and the networking is lowest increasing the production growth </a:t>
            </a:r>
          </a:p>
        </p:txBody>
      </p:sp>
      <p:pic>
        <p:nvPicPr>
          <p:cNvPr id="11" name="Picture 10">
            <a:extLst>
              <a:ext uri="{FF2B5EF4-FFF2-40B4-BE49-F238E27FC236}">
                <a16:creationId xmlns:a16="http://schemas.microsoft.com/office/drawing/2014/main" id="{E78DF3B2-0DB3-EC22-E054-3210EB40C73C}"/>
              </a:ext>
            </a:extLst>
          </p:cNvPr>
          <p:cNvPicPr>
            <a:picLocks noChangeAspect="1"/>
          </p:cNvPicPr>
          <p:nvPr/>
        </p:nvPicPr>
        <p:blipFill>
          <a:blip r:embed="rId3"/>
          <a:stretch>
            <a:fillRect/>
          </a:stretch>
        </p:blipFill>
        <p:spPr>
          <a:xfrm>
            <a:off x="7150308" y="2263513"/>
            <a:ext cx="4337154" cy="3089479"/>
          </a:xfrm>
          <a:prstGeom prst="rect">
            <a:avLst/>
          </a:prstGeom>
        </p:spPr>
      </p:pic>
    </p:spTree>
    <p:extLst>
      <p:ext uri="{BB962C8B-B14F-4D97-AF65-F5344CB8AC3E}">
        <p14:creationId xmlns:p14="http://schemas.microsoft.com/office/powerpoint/2010/main" val="10815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0746-C8B0-46F9-4266-29BA757EC599}"/>
              </a:ext>
            </a:extLst>
          </p:cNvPr>
          <p:cNvSpPr>
            <a:spLocks noGrp="1"/>
          </p:cNvSpPr>
          <p:nvPr>
            <p:ph type="title"/>
          </p:nvPr>
        </p:nvSpPr>
        <p:spPr/>
        <p:txBody>
          <a:bodyPr>
            <a:normAutofit/>
          </a:bodyPr>
          <a:lstStyle/>
          <a:p>
            <a:r>
              <a:rPr lang="en-US" sz="2400" dirty="0">
                <a:solidFill>
                  <a:schemeClr val="accent1"/>
                </a:solidFill>
                <a:latin typeface="+mn-lt"/>
              </a:rPr>
              <a:t>5</a:t>
            </a:r>
            <a:r>
              <a:rPr lang="en-US" sz="2400" dirty="0">
                <a:latin typeface="+mn-lt"/>
              </a:rPr>
              <a:t>.Get the products that have the highest and lowest manufacturing costs. The final output should contain these fields, </a:t>
            </a:r>
            <a:r>
              <a:rPr lang="en-US" sz="2400" dirty="0">
                <a:solidFill>
                  <a:schemeClr val="accent1"/>
                </a:solidFill>
                <a:latin typeface="+mn-lt"/>
              </a:rPr>
              <a:t>product code product manufacturing cost</a:t>
            </a:r>
            <a:endParaRPr lang="en-IN" sz="2400" dirty="0">
              <a:solidFill>
                <a:schemeClr val="accent1"/>
              </a:solidFill>
              <a:latin typeface="+mn-lt"/>
            </a:endParaRPr>
          </a:p>
        </p:txBody>
      </p:sp>
      <p:pic>
        <p:nvPicPr>
          <p:cNvPr id="4" name="Picture 3">
            <a:extLst>
              <a:ext uri="{FF2B5EF4-FFF2-40B4-BE49-F238E27FC236}">
                <a16:creationId xmlns:a16="http://schemas.microsoft.com/office/drawing/2014/main" id="{001D42C9-6CD2-B9A0-F583-54CA14BEEE78}"/>
              </a:ext>
            </a:extLst>
          </p:cNvPr>
          <p:cNvPicPr>
            <a:picLocks noChangeAspect="1"/>
          </p:cNvPicPr>
          <p:nvPr/>
        </p:nvPicPr>
        <p:blipFill>
          <a:blip r:embed="rId2"/>
          <a:stretch>
            <a:fillRect/>
          </a:stretch>
        </p:blipFill>
        <p:spPr>
          <a:xfrm>
            <a:off x="811499" y="2961926"/>
            <a:ext cx="4794822" cy="1265299"/>
          </a:xfrm>
          <a:prstGeom prst="rect">
            <a:avLst/>
          </a:prstGeom>
        </p:spPr>
      </p:pic>
      <p:pic>
        <p:nvPicPr>
          <p:cNvPr id="6" name="Picture 5">
            <a:extLst>
              <a:ext uri="{FF2B5EF4-FFF2-40B4-BE49-F238E27FC236}">
                <a16:creationId xmlns:a16="http://schemas.microsoft.com/office/drawing/2014/main" id="{68AB068E-3001-FF8F-B783-E733E5CC2331}"/>
              </a:ext>
            </a:extLst>
          </p:cNvPr>
          <p:cNvPicPr>
            <a:picLocks noChangeAspect="1"/>
          </p:cNvPicPr>
          <p:nvPr/>
        </p:nvPicPr>
        <p:blipFill>
          <a:blip r:embed="rId3"/>
          <a:stretch>
            <a:fillRect/>
          </a:stretch>
        </p:blipFill>
        <p:spPr>
          <a:xfrm>
            <a:off x="6723378" y="2621235"/>
            <a:ext cx="4801270" cy="2400635"/>
          </a:xfrm>
          <a:prstGeom prst="rect">
            <a:avLst/>
          </a:prstGeom>
        </p:spPr>
      </p:pic>
      <p:sp>
        <p:nvSpPr>
          <p:cNvPr id="7" name="Arrow: Curved Down 6">
            <a:extLst>
              <a:ext uri="{FF2B5EF4-FFF2-40B4-BE49-F238E27FC236}">
                <a16:creationId xmlns:a16="http://schemas.microsoft.com/office/drawing/2014/main" id="{705CEC32-11F1-5C5E-2B6C-BCB2D7184473}"/>
              </a:ext>
            </a:extLst>
          </p:cNvPr>
          <p:cNvSpPr/>
          <p:nvPr/>
        </p:nvSpPr>
        <p:spPr>
          <a:xfrm>
            <a:off x="4916774" y="1933731"/>
            <a:ext cx="2278505" cy="68750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06D3F5A2-A293-BFA2-2BDC-DA74D2C0ABCB}"/>
              </a:ext>
            </a:extLst>
          </p:cNvPr>
          <p:cNvSpPr txBox="1"/>
          <p:nvPr/>
        </p:nvSpPr>
        <p:spPr>
          <a:xfrm>
            <a:off x="524656" y="5321508"/>
            <a:ext cx="7105337" cy="1477328"/>
          </a:xfrm>
          <a:prstGeom prst="rect">
            <a:avLst/>
          </a:prstGeom>
          <a:noFill/>
        </p:spPr>
        <p:txBody>
          <a:bodyPr wrap="square" rtlCol="0">
            <a:spAutoFit/>
          </a:bodyPr>
          <a:lstStyle/>
          <a:p>
            <a:r>
              <a:rPr lang="en-IN" dirty="0">
                <a:solidFill>
                  <a:schemeClr val="accent1"/>
                </a:solidFill>
              </a:rPr>
              <a:t>INSIGHTS:</a:t>
            </a:r>
            <a:r>
              <a:rPr lang="en-US" dirty="0">
                <a:solidFill>
                  <a:schemeClr val="accent1"/>
                </a:solidFill>
              </a:rPr>
              <a:t> </a:t>
            </a:r>
            <a:r>
              <a:rPr lang="en-US" dirty="0"/>
              <a:t>The </a:t>
            </a:r>
            <a:r>
              <a:rPr lang="en-US" b="1" dirty="0"/>
              <a:t>highest manufacturing cost</a:t>
            </a:r>
            <a:r>
              <a:rPr lang="en-US" dirty="0"/>
              <a:t> is associated with the </a:t>
            </a:r>
            <a:r>
              <a:rPr lang="en-US" b="1" dirty="0"/>
              <a:t>Personal Laptop: AQ Home Allin1Gen2</a:t>
            </a:r>
            <a:r>
              <a:rPr lang="en-US" dirty="0"/>
              <a:t>, indicating that it likely involves more complex components or advanced technology. On the other hand, the </a:t>
            </a:r>
            <a:r>
              <a:rPr lang="en-US" b="1" dirty="0"/>
              <a:t>lowest manufacturing cost</a:t>
            </a:r>
            <a:r>
              <a:rPr lang="en-US" dirty="0"/>
              <a:t> is for the </a:t>
            </a:r>
            <a:r>
              <a:rPr lang="en-US" b="1" dirty="0"/>
              <a:t>Mouse: AQ Master Wired X1Ms</a:t>
            </a:r>
            <a:r>
              <a:rPr lang="en-US" dirty="0"/>
              <a:t>, reflecting its simpler design and production requirements.</a:t>
            </a:r>
            <a:endParaRPr lang="en-IN" dirty="0"/>
          </a:p>
        </p:txBody>
      </p:sp>
    </p:spTree>
    <p:extLst>
      <p:ext uri="{BB962C8B-B14F-4D97-AF65-F5344CB8AC3E}">
        <p14:creationId xmlns:p14="http://schemas.microsoft.com/office/powerpoint/2010/main" val="327734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3FAF-DEC2-AEDE-7364-BEDFCB7CA440}"/>
              </a:ext>
            </a:extLst>
          </p:cNvPr>
          <p:cNvSpPr>
            <a:spLocks noGrp="1"/>
          </p:cNvSpPr>
          <p:nvPr>
            <p:ph type="title"/>
          </p:nvPr>
        </p:nvSpPr>
        <p:spPr/>
        <p:txBody>
          <a:bodyPr>
            <a:normAutofit fontScale="90000"/>
          </a:bodyPr>
          <a:lstStyle/>
          <a:p>
            <a:r>
              <a:rPr lang="en-US" sz="2400" dirty="0">
                <a:latin typeface="+mn-lt"/>
              </a:rPr>
              <a:t>6.Generate a report which contains the top 5 customers who received an average high pre_invoice_discount_pct for the fiscal year 2021 and in the Indian market. The final output contains these fields, </a:t>
            </a:r>
            <a:r>
              <a:rPr lang="en-US" sz="2400" dirty="0">
                <a:solidFill>
                  <a:schemeClr val="accent1"/>
                </a:solidFill>
                <a:latin typeface="+mn-lt"/>
              </a:rPr>
              <a:t>customer code customer average-discount-percentage</a:t>
            </a:r>
            <a:endParaRPr lang="en-IN" sz="2400" dirty="0">
              <a:solidFill>
                <a:schemeClr val="accent1"/>
              </a:solidFill>
              <a:latin typeface="+mn-lt"/>
            </a:endParaRPr>
          </a:p>
        </p:txBody>
      </p:sp>
      <p:pic>
        <p:nvPicPr>
          <p:cNvPr id="4" name="Picture 3">
            <a:extLst>
              <a:ext uri="{FF2B5EF4-FFF2-40B4-BE49-F238E27FC236}">
                <a16:creationId xmlns:a16="http://schemas.microsoft.com/office/drawing/2014/main" id="{825BCBB9-C06C-6AAF-F249-B0EB07A9D977}"/>
              </a:ext>
            </a:extLst>
          </p:cNvPr>
          <p:cNvPicPr>
            <a:picLocks noChangeAspect="1"/>
          </p:cNvPicPr>
          <p:nvPr/>
        </p:nvPicPr>
        <p:blipFill>
          <a:blip r:embed="rId3"/>
          <a:stretch>
            <a:fillRect/>
          </a:stretch>
        </p:blipFill>
        <p:spPr>
          <a:xfrm>
            <a:off x="619978" y="2559661"/>
            <a:ext cx="5476022" cy="1738677"/>
          </a:xfrm>
          <a:prstGeom prst="rect">
            <a:avLst/>
          </a:prstGeom>
        </p:spPr>
      </p:pic>
      <p:sp>
        <p:nvSpPr>
          <p:cNvPr id="7" name="Arrow: Curved Down 6">
            <a:extLst>
              <a:ext uri="{FF2B5EF4-FFF2-40B4-BE49-F238E27FC236}">
                <a16:creationId xmlns:a16="http://schemas.microsoft.com/office/drawing/2014/main" id="{54F00F89-72C9-7F2B-958A-472B44357499}"/>
              </a:ext>
            </a:extLst>
          </p:cNvPr>
          <p:cNvSpPr/>
          <p:nvPr/>
        </p:nvSpPr>
        <p:spPr>
          <a:xfrm>
            <a:off x="5471410" y="1677363"/>
            <a:ext cx="2083633" cy="73196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2DAB01A5-1887-F433-F44A-5A6EA47777D9}"/>
              </a:ext>
            </a:extLst>
          </p:cNvPr>
          <p:cNvSpPr txBox="1"/>
          <p:nvPr/>
        </p:nvSpPr>
        <p:spPr>
          <a:xfrm>
            <a:off x="1319134" y="5501390"/>
            <a:ext cx="5681273" cy="1034321"/>
          </a:xfrm>
          <a:prstGeom prst="rect">
            <a:avLst/>
          </a:prstGeom>
          <a:noFill/>
        </p:spPr>
        <p:txBody>
          <a:bodyPr wrap="square" rtlCol="0">
            <a:spAutoFit/>
          </a:bodyPr>
          <a:lstStyle/>
          <a:p>
            <a:endParaRPr lang="en-IN"/>
          </a:p>
        </p:txBody>
      </p:sp>
      <p:pic>
        <p:nvPicPr>
          <p:cNvPr id="8" name="Picture 7">
            <a:extLst>
              <a:ext uri="{FF2B5EF4-FFF2-40B4-BE49-F238E27FC236}">
                <a16:creationId xmlns:a16="http://schemas.microsoft.com/office/drawing/2014/main" id="{EE3CA89A-AC1F-1017-A2CC-4AE1F735362D}"/>
              </a:ext>
            </a:extLst>
          </p:cNvPr>
          <p:cNvPicPr>
            <a:picLocks noChangeAspect="1"/>
          </p:cNvPicPr>
          <p:nvPr/>
        </p:nvPicPr>
        <p:blipFill>
          <a:blip r:embed="rId4"/>
          <a:stretch>
            <a:fillRect/>
          </a:stretch>
        </p:blipFill>
        <p:spPr>
          <a:xfrm>
            <a:off x="6273382" y="2435470"/>
            <a:ext cx="5731229" cy="2579053"/>
          </a:xfrm>
          <a:prstGeom prst="rect">
            <a:avLst/>
          </a:prstGeom>
        </p:spPr>
      </p:pic>
      <p:sp>
        <p:nvSpPr>
          <p:cNvPr id="9" name="TextBox 8">
            <a:extLst>
              <a:ext uri="{FF2B5EF4-FFF2-40B4-BE49-F238E27FC236}">
                <a16:creationId xmlns:a16="http://schemas.microsoft.com/office/drawing/2014/main" id="{9020DF06-5AFE-23A3-57C2-B52D424E1ED0}"/>
              </a:ext>
            </a:extLst>
          </p:cNvPr>
          <p:cNvSpPr txBox="1"/>
          <p:nvPr/>
        </p:nvSpPr>
        <p:spPr>
          <a:xfrm>
            <a:off x="1454046" y="5501390"/>
            <a:ext cx="5731228" cy="923330"/>
          </a:xfrm>
          <a:prstGeom prst="rect">
            <a:avLst/>
          </a:prstGeom>
          <a:noFill/>
        </p:spPr>
        <p:txBody>
          <a:bodyPr wrap="square" rtlCol="0">
            <a:spAutoFit/>
          </a:bodyPr>
          <a:lstStyle/>
          <a:p>
            <a:r>
              <a:rPr lang="en-IN" dirty="0">
                <a:solidFill>
                  <a:schemeClr val="accent1"/>
                </a:solidFill>
              </a:rPr>
              <a:t>INSIGHTS </a:t>
            </a:r>
            <a:r>
              <a:rPr lang="en-IN" dirty="0"/>
              <a:t>:</a:t>
            </a:r>
            <a:r>
              <a:rPr lang="en-US" dirty="0"/>
              <a:t>Flipkart offers the highest discount percentage among the compared platforms, while Amazon provides the lowest discount percentage.</a:t>
            </a:r>
            <a:endParaRPr lang="en-IN" dirty="0"/>
          </a:p>
        </p:txBody>
      </p:sp>
    </p:spTree>
    <p:extLst>
      <p:ext uri="{BB962C8B-B14F-4D97-AF65-F5344CB8AC3E}">
        <p14:creationId xmlns:p14="http://schemas.microsoft.com/office/powerpoint/2010/main" val="74434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523D-2437-A09D-8DCC-DC8F5E89CC70}"/>
              </a:ext>
            </a:extLst>
          </p:cNvPr>
          <p:cNvSpPr>
            <a:spLocks noGrp="1"/>
          </p:cNvSpPr>
          <p:nvPr>
            <p:ph type="title"/>
          </p:nvPr>
        </p:nvSpPr>
        <p:spPr>
          <a:xfrm>
            <a:off x="704538" y="142107"/>
            <a:ext cx="11081824" cy="1499616"/>
          </a:xfrm>
        </p:spPr>
        <p:txBody>
          <a:bodyPr>
            <a:noAutofit/>
          </a:bodyPr>
          <a:lstStyle/>
          <a:p>
            <a:r>
              <a:rPr lang="en-US" sz="2000" dirty="0">
                <a:solidFill>
                  <a:schemeClr val="accent1"/>
                </a:solidFill>
                <a:latin typeface="+mn-lt"/>
              </a:rPr>
              <a:t>7.</a:t>
            </a:r>
            <a:r>
              <a:rPr lang="en-US" sz="2000" dirty="0">
                <a:latin typeface="+mn-lt"/>
              </a:rPr>
              <a:t>Get the complete report of the Gross sales amount for the customer “Atliq Exclusive” for each month. This analysis helps to get an idea of low and high-performing months and take strategic decisions. The final report contains these columns: </a:t>
            </a:r>
            <a:r>
              <a:rPr lang="en-US" sz="2000" dirty="0">
                <a:solidFill>
                  <a:schemeClr val="accent1"/>
                </a:solidFill>
                <a:latin typeface="+mn-lt"/>
              </a:rPr>
              <a:t>Month Year Gross sales Amount</a:t>
            </a:r>
            <a:endParaRPr lang="en-IN" sz="2000" dirty="0">
              <a:solidFill>
                <a:schemeClr val="accent1"/>
              </a:solidFill>
              <a:latin typeface="+mn-lt"/>
            </a:endParaRPr>
          </a:p>
        </p:txBody>
      </p:sp>
      <p:pic>
        <p:nvPicPr>
          <p:cNvPr id="4" name="Picture 3">
            <a:extLst>
              <a:ext uri="{FF2B5EF4-FFF2-40B4-BE49-F238E27FC236}">
                <a16:creationId xmlns:a16="http://schemas.microsoft.com/office/drawing/2014/main" id="{D2E37DDB-BDAA-0196-959C-6C88BE2017C9}"/>
              </a:ext>
            </a:extLst>
          </p:cNvPr>
          <p:cNvPicPr>
            <a:picLocks noChangeAspect="1"/>
          </p:cNvPicPr>
          <p:nvPr/>
        </p:nvPicPr>
        <p:blipFill>
          <a:blip r:embed="rId3"/>
          <a:stretch>
            <a:fillRect/>
          </a:stretch>
        </p:blipFill>
        <p:spPr>
          <a:xfrm>
            <a:off x="848338" y="2084832"/>
            <a:ext cx="3094075" cy="2133898"/>
          </a:xfrm>
          <a:prstGeom prst="rect">
            <a:avLst/>
          </a:prstGeom>
        </p:spPr>
      </p:pic>
      <p:pic>
        <p:nvPicPr>
          <p:cNvPr id="6" name="Picture 5">
            <a:extLst>
              <a:ext uri="{FF2B5EF4-FFF2-40B4-BE49-F238E27FC236}">
                <a16:creationId xmlns:a16="http://schemas.microsoft.com/office/drawing/2014/main" id="{08C52766-ED30-6224-CFE8-9B762295B425}"/>
              </a:ext>
            </a:extLst>
          </p:cNvPr>
          <p:cNvPicPr>
            <a:picLocks noChangeAspect="1"/>
          </p:cNvPicPr>
          <p:nvPr/>
        </p:nvPicPr>
        <p:blipFill>
          <a:blip r:embed="rId4"/>
          <a:stretch>
            <a:fillRect/>
          </a:stretch>
        </p:blipFill>
        <p:spPr>
          <a:xfrm>
            <a:off x="848338" y="4218730"/>
            <a:ext cx="3094075" cy="1857634"/>
          </a:xfrm>
          <a:prstGeom prst="rect">
            <a:avLst/>
          </a:prstGeom>
        </p:spPr>
      </p:pic>
      <p:cxnSp>
        <p:nvCxnSpPr>
          <p:cNvPr id="13" name="Straight Arrow Connector 12">
            <a:extLst>
              <a:ext uri="{FF2B5EF4-FFF2-40B4-BE49-F238E27FC236}">
                <a16:creationId xmlns:a16="http://schemas.microsoft.com/office/drawing/2014/main" id="{06F3FCF0-BF8D-E24C-7062-4F530E8B5F13}"/>
              </a:ext>
            </a:extLst>
          </p:cNvPr>
          <p:cNvCxnSpPr>
            <a:cxnSpLocks/>
          </p:cNvCxnSpPr>
          <p:nvPr/>
        </p:nvCxnSpPr>
        <p:spPr>
          <a:xfrm>
            <a:off x="6850505" y="4321514"/>
            <a:ext cx="0" cy="826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rrow: Curved Down 13">
            <a:extLst>
              <a:ext uri="{FF2B5EF4-FFF2-40B4-BE49-F238E27FC236}">
                <a16:creationId xmlns:a16="http://schemas.microsoft.com/office/drawing/2014/main" id="{0A4B5973-2775-F009-7914-7B123DCF7A8C}"/>
              </a:ext>
            </a:extLst>
          </p:cNvPr>
          <p:cNvSpPr/>
          <p:nvPr/>
        </p:nvSpPr>
        <p:spPr>
          <a:xfrm>
            <a:off x="3942413" y="1438628"/>
            <a:ext cx="2578309" cy="73294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F63377A7-3782-0FDA-4FFE-BDB8614B7784}"/>
              </a:ext>
            </a:extLst>
          </p:cNvPr>
          <p:cNvSpPr txBox="1"/>
          <p:nvPr/>
        </p:nvSpPr>
        <p:spPr>
          <a:xfrm>
            <a:off x="8682801" y="1479050"/>
            <a:ext cx="1305293" cy="461665"/>
          </a:xfrm>
          <a:prstGeom prst="rect">
            <a:avLst/>
          </a:prstGeom>
          <a:noFill/>
        </p:spPr>
        <p:txBody>
          <a:bodyPr wrap="square" rtlCol="0">
            <a:spAutoFit/>
          </a:bodyPr>
          <a:lstStyle/>
          <a:p>
            <a:r>
              <a:rPr lang="en-IN" sz="1200" b="1" dirty="0"/>
              <a:t>Highest gross sales amount </a:t>
            </a:r>
          </a:p>
        </p:txBody>
      </p:sp>
      <p:sp>
        <p:nvSpPr>
          <p:cNvPr id="17" name="TextBox 16">
            <a:extLst>
              <a:ext uri="{FF2B5EF4-FFF2-40B4-BE49-F238E27FC236}">
                <a16:creationId xmlns:a16="http://schemas.microsoft.com/office/drawing/2014/main" id="{B7652C4E-9698-79A3-63BF-874EB90EA15F}"/>
              </a:ext>
            </a:extLst>
          </p:cNvPr>
          <p:cNvSpPr txBox="1"/>
          <p:nvPr/>
        </p:nvSpPr>
        <p:spPr>
          <a:xfrm>
            <a:off x="6325849" y="5188539"/>
            <a:ext cx="1049311" cy="461665"/>
          </a:xfrm>
          <a:prstGeom prst="rect">
            <a:avLst/>
          </a:prstGeom>
          <a:noFill/>
        </p:spPr>
        <p:txBody>
          <a:bodyPr wrap="square" rtlCol="0">
            <a:spAutoFit/>
          </a:bodyPr>
          <a:lstStyle/>
          <a:p>
            <a:r>
              <a:rPr lang="en-IN" sz="1200" dirty="0"/>
              <a:t>Lowest gross sales amount </a:t>
            </a:r>
          </a:p>
        </p:txBody>
      </p:sp>
      <p:cxnSp>
        <p:nvCxnSpPr>
          <p:cNvPr id="9" name="Straight Arrow Connector 8">
            <a:extLst>
              <a:ext uri="{FF2B5EF4-FFF2-40B4-BE49-F238E27FC236}">
                <a16:creationId xmlns:a16="http://schemas.microsoft.com/office/drawing/2014/main" id="{8A328030-38F0-E578-444A-48BDE667B2FC}"/>
              </a:ext>
            </a:extLst>
          </p:cNvPr>
          <p:cNvCxnSpPr/>
          <p:nvPr/>
        </p:nvCxnSpPr>
        <p:spPr>
          <a:xfrm flipV="1">
            <a:off x="9290477" y="1982401"/>
            <a:ext cx="0" cy="27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7703B87-1BB5-36F6-1144-814139082BAB}"/>
              </a:ext>
            </a:extLst>
          </p:cNvPr>
          <p:cNvSpPr txBox="1"/>
          <p:nvPr/>
        </p:nvSpPr>
        <p:spPr>
          <a:xfrm>
            <a:off x="1059207" y="6057781"/>
            <a:ext cx="10962808" cy="800219"/>
          </a:xfrm>
          <a:prstGeom prst="rect">
            <a:avLst/>
          </a:prstGeom>
          <a:noFill/>
        </p:spPr>
        <p:txBody>
          <a:bodyPr wrap="square" rtlCol="0">
            <a:spAutoFit/>
          </a:bodyPr>
          <a:lstStyle/>
          <a:p>
            <a:r>
              <a:rPr lang="en-IN" dirty="0">
                <a:solidFill>
                  <a:schemeClr val="accent1"/>
                </a:solidFill>
              </a:rPr>
              <a:t>INSIGHTS: </a:t>
            </a:r>
            <a:r>
              <a:rPr lang="en-US" sz="1400" dirty="0"/>
              <a:t>The </a:t>
            </a:r>
            <a:r>
              <a:rPr lang="en-US" sz="1400" b="1" dirty="0"/>
              <a:t>highest gross sales</a:t>
            </a:r>
            <a:r>
              <a:rPr lang="en-US" sz="1400" dirty="0"/>
              <a:t> were recorded in </a:t>
            </a:r>
            <a:r>
              <a:rPr lang="en-US" sz="1400" b="1" dirty="0"/>
              <a:t>November 2021</a:t>
            </a:r>
            <a:r>
              <a:rPr lang="en-US" sz="1400" dirty="0"/>
              <a:t>, while the </a:t>
            </a:r>
            <a:r>
              <a:rPr lang="en-US" sz="1400" b="1" dirty="0"/>
              <a:t>lowest gross sales</a:t>
            </a:r>
            <a:r>
              <a:rPr lang="en-US" sz="1400" dirty="0"/>
              <a:t> occurred in </a:t>
            </a:r>
            <a:r>
              <a:rPr lang="en-US" sz="1400" b="1" dirty="0"/>
              <a:t>March 2020</a:t>
            </a:r>
            <a:r>
              <a:rPr lang="en-US" sz="1400" dirty="0"/>
              <a:t>. This disparity can be attributed to the global economic shock caused by </a:t>
            </a:r>
            <a:r>
              <a:rPr lang="en-US" sz="1400" b="1" dirty="0"/>
              <a:t>COVID-19</a:t>
            </a:r>
            <a:r>
              <a:rPr lang="en-US" sz="1400" dirty="0"/>
              <a:t>, which significantly impacted consumer behavior and business operations during early 2020.</a:t>
            </a:r>
            <a:endParaRPr lang="en-IN" sz="1400" dirty="0"/>
          </a:p>
        </p:txBody>
      </p:sp>
      <p:pic>
        <p:nvPicPr>
          <p:cNvPr id="16" name="Picture 15">
            <a:extLst>
              <a:ext uri="{FF2B5EF4-FFF2-40B4-BE49-F238E27FC236}">
                <a16:creationId xmlns:a16="http://schemas.microsoft.com/office/drawing/2014/main" id="{EFD95297-439F-36A1-CB37-DF5237BEC596}"/>
              </a:ext>
            </a:extLst>
          </p:cNvPr>
          <p:cNvPicPr>
            <a:picLocks noChangeAspect="1"/>
          </p:cNvPicPr>
          <p:nvPr/>
        </p:nvPicPr>
        <p:blipFill>
          <a:blip r:embed="rId5"/>
          <a:stretch>
            <a:fillRect/>
          </a:stretch>
        </p:blipFill>
        <p:spPr>
          <a:xfrm>
            <a:off x="4477162" y="2333472"/>
            <a:ext cx="7544853" cy="2191056"/>
          </a:xfrm>
          <a:prstGeom prst="rect">
            <a:avLst/>
          </a:prstGeom>
        </p:spPr>
      </p:pic>
    </p:spTree>
    <p:extLst>
      <p:ext uri="{BB962C8B-B14F-4D97-AF65-F5344CB8AC3E}">
        <p14:creationId xmlns:p14="http://schemas.microsoft.com/office/powerpoint/2010/main" val="29260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1DFF-40DA-DB6D-F982-0B5948475CF6}"/>
              </a:ext>
            </a:extLst>
          </p:cNvPr>
          <p:cNvSpPr>
            <a:spLocks noGrp="1"/>
          </p:cNvSpPr>
          <p:nvPr>
            <p:ph type="title"/>
          </p:nvPr>
        </p:nvSpPr>
        <p:spPr/>
        <p:txBody>
          <a:bodyPr>
            <a:normAutofit/>
          </a:bodyPr>
          <a:lstStyle/>
          <a:p>
            <a:r>
              <a:rPr lang="en-US" sz="2400" dirty="0">
                <a:latin typeface="+mn-lt"/>
              </a:rPr>
              <a:t>8.In which quarter of 2020, got the maximum total-sold-quantity? The final output contains these fields sorted by the </a:t>
            </a:r>
            <a:r>
              <a:rPr lang="en-US" sz="2400" dirty="0">
                <a:solidFill>
                  <a:schemeClr val="accent1"/>
                </a:solidFill>
                <a:latin typeface="+mn-lt"/>
              </a:rPr>
              <a:t>total-sold-quantity, Quarter ,total-sold-quantity</a:t>
            </a:r>
            <a:endParaRPr lang="en-IN" sz="2400" dirty="0">
              <a:solidFill>
                <a:schemeClr val="accent1"/>
              </a:solidFill>
              <a:latin typeface="+mn-lt"/>
            </a:endParaRPr>
          </a:p>
        </p:txBody>
      </p:sp>
      <p:pic>
        <p:nvPicPr>
          <p:cNvPr id="4" name="Picture 3">
            <a:extLst>
              <a:ext uri="{FF2B5EF4-FFF2-40B4-BE49-F238E27FC236}">
                <a16:creationId xmlns:a16="http://schemas.microsoft.com/office/drawing/2014/main" id="{BDAA44E4-9D36-8147-0F4D-337A8F0827C5}"/>
              </a:ext>
            </a:extLst>
          </p:cNvPr>
          <p:cNvPicPr>
            <a:picLocks noChangeAspect="1"/>
          </p:cNvPicPr>
          <p:nvPr/>
        </p:nvPicPr>
        <p:blipFill>
          <a:blip r:embed="rId2"/>
          <a:stretch>
            <a:fillRect/>
          </a:stretch>
        </p:blipFill>
        <p:spPr>
          <a:xfrm>
            <a:off x="874226" y="2084832"/>
            <a:ext cx="3601645" cy="3204019"/>
          </a:xfrm>
          <a:prstGeom prst="rect">
            <a:avLst/>
          </a:prstGeom>
        </p:spPr>
      </p:pic>
      <p:pic>
        <p:nvPicPr>
          <p:cNvPr id="6" name="Picture 5">
            <a:extLst>
              <a:ext uri="{FF2B5EF4-FFF2-40B4-BE49-F238E27FC236}">
                <a16:creationId xmlns:a16="http://schemas.microsoft.com/office/drawing/2014/main" id="{2A447770-7483-B142-C749-4E150F6A1A01}"/>
              </a:ext>
            </a:extLst>
          </p:cNvPr>
          <p:cNvPicPr>
            <a:picLocks noChangeAspect="1"/>
          </p:cNvPicPr>
          <p:nvPr/>
        </p:nvPicPr>
        <p:blipFill>
          <a:blip r:embed="rId3"/>
          <a:stretch>
            <a:fillRect/>
          </a:stretch>
        </p:blipFill>
        <p:spPr>
          <a:xfrm>
            <a:off x="8220419" y="2084832"/>
            <a:ext cx="3516625" cy="3462019"/>
          </a:xfrm>
          <a:prstGeom prst="rect">
            <a:avLst/>
          </a:prstGeom>
        </p:spPr>
      </p:pic>
      <p:pic>
        <p:nvPicPr>
          <p:cNvPr id="8" name="Picture 7">
            <a:extLst>
              <a:ext uri="{FF2B5EF4-FFF2-40B4-BE49-F238E27FC236}">
                <a16:creationId xmlns:a16="http://schemas.microsoft.com/office/drawing/2014/main" id="{C2EE92BF-4211-6042-DB58-A73BF985C1BD}"/>
              </a:ext>
            </a:extLst>
          </p:cNvPr>
          <p:cNvPicPr>
            <a:picLocks noChangeAspect="1"/>
          </p:cNvPicPr>
          <p:nvPr/>
        </p:nvPicPr>
        <p:blipFill>
          <a:blip r:embed="rId4"/>
          <a:stretch>
            <a:fillRect/>
          </a:stretch>
        </p:blipFill>
        <p:spPr>
          <a:xfrm>
            <a:off x="5304660" y="2308486"/>
            <a:ext cx="3067023" cy="2761848"/>
          </a:xfrm>
          <a:prstGeom prst="rect">
            <a:avLst/>
          </a:prstGeom>
        </p:spPr>
      </p:pic>
      <p:sp>
        <p:nvSpPr>
          <p:cNvPr id="9" name="Arrow: Curved Down 8">
            <a:extLst>
              <a:ext uri="{FF2B5EF4-FFF2-40B4-BE49-F238E27FC236}">
                <a16:creationId xmlns:a16="http://schemas.microsoft.com/office/drawing/2014/main" id="{96DE7B89-F75E-4D13-C8CB-6080A77AF862}"/>
              </a:ext>
            </a:extLst>
          </p:cNvPr>
          <p:cNvSpPr/>
          <p:nvPr/>
        </p:nvSpPr>
        <p:spPr>
          <a:xfrm>
            <a:off x="4295207" y="1821904"/>
            <a:ext cx="1588957" cy="37475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TextBox 9">
            <a:extLst>
              <a:ext uri="{FF2B5EF4-FFF2-40B4-BE49-F238E27FC236}">
                <a16:creationId xmlns:a16="http://schemas.microsoft.com/office/drawing/2014/main" id="{2CE9D328-02F2-4E27-F76A-DFFE16A467B7}"/>
              </a:ext>
            </a:extLst>
          </p:cNvPr>
          <p:cNvSpPr txBox="1"/>
          <p:nvPr/>
        </p:nvSpPr>
        <p:spPr>
          <a:xfrm>
            <a:off x="874226" y="5546851"/>
            <a:ext cx="8839400" cy="923330"/>
          </a:xfrm>
          <a:prstGeom prst="rect">
            <a:avLst/>
          </a:prstGeom>
          <a:noFill/>
        </p:spPr>
        <p:txBody>
          <a:bodyPr wrap="square" rtlCol="0">
            <a:spAutoFit/>
          </a:bodyPr>
          <a:lstStyle/>
          <a:p>
            <a:r>
              <a:rPr lang="en-IN" dirty="0">
                <a:solidFill>
                  <a:schemeClr val="accent1"/>
                </a:solidFill>
              </a:rPr>
              <a:t>INSIGHTS</a:t>
            </a:r>
            <a:r>
              <a:rPr lang="en-IN" dirty="0"/>
              <a:t>-</a:t>
            </a:r>
            <a:r>
              <a:rPr lang="en-US" dirty="0"/>
              <a:t> </a:t>
            </a:r>
            <a:r>
              <a:rPr lang="en-US" b="1" dirty="0"/>
              <a:t>Quarter 1</a:t>
            </a:r>
            <a:r>
              <a:rPr lang="en-US" dirty="0"/>
              <a:t> records the highest sales, while </a:t>
            </a:r>
            <a:r>
              <a:rPr lang="en-US" b="1" dirty="0"/>
              <a:t>Quarter 3</a:t>
            </a:r>
            <a:r>
              <a:rPr lang="en-US" dirty="0"/>
              <a:t> has the lowest sales, contributing </a:t>
            </a:r>
            <a:r>
              <a:rPr lang="en-US" b="1" dirty="0"/>
              <a:t>34%</a:t>
            </a:r>
            <a:r>
              <a:rPr lang="en-US" dirty="0"/>
              <a:t> of the total. Among the months, December has the highest sales volume, whereas March has the lowest</a:t>
            </a:r>
            <a:r>
              <a:rPr lang="en-IN" dirty="0"/>
              <a:t>.</a:t>
            </a:r>
          </a:p>
        </p:txBody>
      </p:sp>
    </p:spTree>
    <p:extLst>
      <p:ext uri="{BB962C8B-B14F-4D97-AF65-F5344CB8AC3E}">
        <p14:creationId xmlns:p14="http://schemas.microsoft.com/office/powerpoint/2010/main" val="690041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5ECA-EE4C-CC79-3B02-E9262043881E}"/>
              </a:ext>
            </a:extLst>
          </p:cNvPr>
          <p:cNvSpPr>
            <a:spLocks noGrp="1"/>
          </p:cNvSpPr>
          <p:nvPr>
            <p:ph type="title"/>
          </p:nvPr>
        </p:nvSpPr>
        <p:spPr/>
        <p:txBody>
          <a:bodyPr>
            <a:normAutofit/>
          </a:bodyPr>
          <a:lstStyle/>
          <a:p>
            <a:r>
              <a:rPr lang="en-US" sz="2400" dirty="0">
                <a:latin typeface="+mn-lt"/>
              </a:rPr>
              <a:t>9.Which channel helped to bring more gross sales in the fiscal year 2021 and the percentage of contribution? The final output contains these fields, </a:t>
            </a:r>
            <a:r>
              <a:rPr lang="en-US" sz="2400" dirty="0">
                <a:solidFill>
                  <a:schemeClr val="accent1"/>
                </a:solidFill>
                <a:latin typeface="+mn-lt"/>
              </a:rPr>
              <a:t>channel gross-sales-Million percentage</a:t>
            </a:r>
            <a:endParaRPr lang="en-IN" sz="2400" dirty="0">
              <a:solidFill>
                <a:schemeClr val="accent1"/>
              </a:solidFill>
              <a:latin typeface="+mn-lt"/>
            </a:endParaRPr>
          </a:p>
        </p:txBody>
      </p:sp>
      <p:pic>
        <p:nvPicPr>
          <p:cNvPr id="6" name="Picture 5">
            <a:extLst>
              <a:ext uri="{FF2B5EF4-FFF2-40B4-BE49-F238E27FC236}">
                <a16:creationId xmlns:a16="http://schemas.microsoft.com/office/drawing/2014/main" id="{A5DB4B98-1CDC-F9D5-C891-5FB6F8FE01FB}"/>
              </a:ext>
            </a:extLst>
          </p:cNvPr>
          <p:cNvPicPr>
            <a:picLocks noChangeAspect="1"/>
          </p:cNvPicPr>
          <p:nvPr/>
        </p:nvPicPr>
        <p:blipFill>
          <a:blip r:embed="rId2"/>
          <a:stretch>
            <a:fillRect/>
          </a:stretch>
        </p:blipFill>
        <p:spPr>
          <a:xfrm>
            <a:off x="588635" y="2635072"/>
            <a:ext cx="5295529" cy="2277625"/>
          </a:xfrm>
          <a:prstGeom prst="rect">
            <a:avLst/>
          </a:prstGeom>
        </p:spPr>
      </p:pic>
      <p:pic>
        <p:nvPicPr>
          <p:cNvPr id="5" name="Picture 4">
            <a:extLst>
              <a:ext uri="{FF2B5EF4-FFF2-40B4-BE49-F238E27FC236}">
                <a16:creationId xmlns:a16="http://schemas.microsoft.com/office/drawing/2014/main" id="{2653C922-A8E6-4595-6A00-F321321C64AA}"/>
              </a:ext>
            </a:extLst>
          </p:cNvPr>
          <p:cNvPicPr>
            <a:picLocks noChangeAspect="1"/>
          </p:cNvPicPr>
          <p:nvPr/>
        </p:nvPicPr>
        <p:blipFill>
          <a:blip r:embed="rId3"/>
          <a:stretch>
            <a:fillRect/>
          </a:stretch>
        </p:blipFill>
        <p:spPr>
          <a:xfrm>
            <a:off x="7010620" y="2612058"/>
            <a:ext cx="3857448" cy="3605092"/>
          </a:xfrm>
          <a:prstGeom prst="rect">
            <a:avLst/>
          </a:prstGeom>
        </p:spPr>
      </p:pic>
      <p:sp>
        <p:nvSpPr>
          <p:cNvPr id="8" name="Arrow: Curved Down 7">
            <a:extLst>
              <a:ext uri="{FF2B5EF4-FFF2-40B4-BE49-F238E27FC236}">
                <a16:creationId xmlns:a16="http://schemas.microsoft.com/office/drawing/2014/main" id="{157014BE-502D-9CDB-6EF4-D5340A52DDDD}"/>
              </a:ext>
            </a:extLst>
          </p:cNvPr>
          <p:cNvSpPr/>
          <p:nvPr/>
        </p:nvSpPr>
        <p:spPr>
          <a:xfrm>
            <a:off x="4691921" y="1708879"/>
            <a:ext cx="2618503" cy="73451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1AB50097-0B45-6222-6DB1-B60C04E8097A}"/>
              </a:ext>
            </a:extLst>
          </p:cNvPr>
          <p:cNvSpPr txBox="1"/>
          <p:nvPr/>
        </p:nvSpPr>
        <p:spPr>
          <a:xfrm>
            <a:off x="239843" y="5606321"/>
            <a:ext cx="6655632" cy="1200329"/>
          </a:xfrm>
          <a:prstGeom prst="rect">
            <a:avLst/>
          </a:prstGeom>
          <a:noFill/>
        </p:spPr>
        <p:txBody>
          <a:bodyPr wrap="square" rtlCol="0">
            <a:spAutoFit/>
          </a:bodyPr>
          <a:lstStyle/>
          <a:p>
            <a:r>
              <a:rPr lang="en-IN" dirty="0">
                <a:solidFill>
                  <a:schemeClr val="accent1"/>
                </a:solidFill>
              </a:rPr>
              <a:t>INSIGHTS: </a:t>
            </a:r>
            <a:r>
              <a:rPr lang="en-US" dirty="0"/>
              <a:t>The </a:t>
            </a:r>
            <a:r>
              <a:rPr lang="en-US" b="1" dirty="0"/>
              <a:t>Retailers channel</a:t>
            </a:r>
            <a:r>
              <a:rPr lang="en-US" dirty="0"/>
              <a:t> contributes the highest share of gross sales at </a:t>
            </a:r>
            <a:r>
              <a:rPr lang="en-US" b="1" dirty="0"/>
              <a:t>73.2%</a:t>
            </a:r>
            <a:r>
              <a:rPr lang="en-US" dirty="0"/>
              <a:t>, while the </a:t>
            </a:r>
            <a:r>
              <a:rPr lang="en-US" b="1" dirty="0"/>
              <a:t>Distributors channel</a:t>
            </a:r>
            <a:r>
              <a:rPr lang="en-US" dirty="0"/>
              <a:t> accounts for the lowest share at </a:t>
            </a:r>
            <a:r>
              <a:rPr lang="en-US" b="1" dirty="0"/>
              <a:t>11.31%</a:t>
            </a:r>
            <a:r>
              <a:rPr lang="en-US" dirty="0"/>
              <a:t>, highlighting a significant disparity in sales performance across channels.</a:t>
            </a:r>
            <a:endParaRPr lang="en-IN" dirty="0">
              <a:solidFill>
                <a:schemeClr val="accent1"/>
              </a:solidFill>
            </a:endParaRPr>
          </a:p>
        </p:txBody>
      </p:sp>
    </p:spTree>
    <p:extLst>
      <p:ext uri="{BB962C8B-B14F-4D97-AF65-F5344CB8AC3E}">
        <p14:creationId xmlns:p14="http://schemas.microsoft.com/office/powerpoint/2010/main" val="170999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0BEC-3733-2B57-A520-391C9D25A38D}"/>
              </a:ext>
            </a:extLst>
          </p:cNvPr>
          <p:cNvSpPr>
            <a:spLocks noGrp="1"/>
          </p:cNvSpPr>
          <p:nvPr>
            <p:ph type="title"/>
          </p:nvPr>
        </p:nvSpPr>
        <p:spPr/>
        <p:txBody>
          <a:bodyPr>
            <a:normAutofit/>
          </a:bodyPr>
          <a:lstStyle/>
          <a:p>
            <a:r>
              <a:rPr lang="en-US" sz="2400" dirty="0">
                <a:latin typeface="+mn-lt"/>
              </a:rPr>
              <a:t>10.Get the Top 3 products in each division that have a high total-sold-quantity in the fiscal year 2021? The final output contains these fields</a:t>
            </a:r>
            <a:r>
              <a:rPr lang="en-US" sz="2400" dirty="0">
                <a:solidFill>
                  <a:schemeClr val="accent1"/>
                </a:solidFill>
                <a:latin typeface="+mn-lt"/>
              </a:rPr>
              <a:t>, division product-code</a:t>
            </a:r>
            <a:endParaRPr lang="en-IN" sz="2400" dirty="0">
              <a:solidFill>
                <a:schemeClr val="accent1"/>
              </a:solidFill>
              <a:latin typeface="+mn-lt"/>
            </a:endParaRPr>
          </a:p>
        </p:txBody>
      </p:sp>
      <p:pic>
        <p:nvPicPr>
          <p:cNvPr id="4" name="Picture 3">
            <a:extLst>
              <a:ext uri="{FF2B5EF4-FFF2-40B4-BE49-F238E27FC236}">
                <a16:creationId xmlns:a16="http://schemas.microsoft.com/office/drawing/2014/main" id="{911A6851-D48E-4C8A-0D4F-377265445418}"/>
              </a:ext>
            </a:extLst>
          </p:cNvPr>
          <p:cNvPicPr>
            <a:picLocks noChangeAspect="1"/>
          </p:cNvPicPr>
          <p:nvPr/>
        </p:nvPicPr>
        <p:blipFill>
          <a:blip r:embed="rId2"/>
          <a:stretch>
            <a:fillRect/>
          </a:stretch>
        </p:blipFill>
        <p:spPr>
          <a:xfrm>
            <a:off x="312069" y="2461593"/>
            <a:ext cx="4035079" cy="2750578"/>
          </a:xfrm>
          <a:prstGeom prst="rect">
            <a:avLst/>
          </a:prstGeom>
        </p:spPr>
      </p:pic>
      <p:pic>
        <p:nvPicPr>
          <p:cNvPr id="6" name="Picture 5">
            <a:extLst>
              <a:ext uri="{FF2B5EF4-FFF2-40B4-BE49-F238E27FC236}">
                <a16:creationId xmlns:a16="http://schemas.microsoft.com/office/drawing/2014/main" id="{BDFFFD6B-7C37-7C9F-5E51-0FBB763FF45A}"/>
              </a:ext>
            </a:extLst>
          </p:cNvPr>
          <p:cNvPicPr>
            <a:picLocks noChangeAspect="1"/>
          </p:cNvPicPr>
          <p:nvPr/>
        </p:nvPicPr>
        <p:blipFill>
          <a:blip r:embed="rId3"/>
          <a:stretch>
            <a:fillRect/>
          </a:stretch>
        </p:blipFill>
        <p:spPr>
          <a:xfrm>
            <a:off x="5073721" y="2598473"/>
            <a:ext cx="3591619" cy="1971950"/>
          </a:xfrm>
          <a:prstGeom prst="rect">
            <a:avLst/>
          </a:prstGeom>
        </p:spPr>
      </p:pic>
      <p:pic>
        <p:nvPicPr>
          <p:cNvPr id="8" name="Picture 7">
            <a:extLst>
              <a:ext uri="{FF2B5EF4-FFF2-40B4-BE49-F238E27FC236}">
                <a16:creationId xmlns:a16="http://schemas.microsoft.com/office/drawing/2014/main" id="{69DA9383-8364-E3FC-9E60-9CB238AE959C}"/>
              </a:ext>
            </a:extLst>
          </p:cNvPr>
          <p:cNvPicPr>
            <a:picLocks noChangeAspect="1"/>
          </p:cNvPicPr>
          <p:nvPr/>
        </p:nvPicPr>
        <p:blipFill>
          <a:blip r:embed="rId4"/>
          <a:stretch>
            <a:fillRect/>
          </a:stretch>
        </p:blipFill>
        <p:spPr>
          <a:xfrm>
            <a:off x="8665340" y="2598473"/>
            <a:ext cx="3591619" cy="1952898"/>
          </a:xfrm>
          <a:prstGeom prst="rect">
            <a:avLst/>
          </a:prstGeom>
        </p:spPr>
      </p:pic>
      <p:pic>
        <p:nvPicPr>
          <p:cNvPr id="10" name="Picture 9">
            <a:extLst>
              <a:ext uri="{FF2B5EF4-FFF2-40B4-BE49-F238E27FC236}">
                <a16:creationId xmlns:a16="http://schemas.microsoft.com/office/drawing/2014/main" id="{711C0A6C-1635-A41B-4C04-13090266AED7}"/>
              </a:ext>
            </a:extLst>
          </p:cNvPr>
          <p:cNvPicPr>
            <a:picLocks noChangeAspect="1"/>
          </p:cNvPicPr>
          <p:nvPr/>
        </p:nvPicPr>
        <p:blipFill>
          <a:blip r:embed="rId5"/>
          <a:stretch>
            <a:fillRect/>
          </a:stretch>
        </p:blipFill>
        <p:spPr>
          <a:xfrm>
            <a:off x="6393589" y="4895576"/>
            <a:ext cx="3867690" cy="1962424"/>
          </a:xfrm>
          <a:prstGeom prst="rect">
            <a:avLst/>
          </a:prstGeom>
        </p:spPr>
      </p:pic>
      <p:sp>
        <p:nvSpPr>
          <p:cNvPr id="11" name="Arrow: Curved Down 10">
            <a:extLst>
              <a:ext uri="{FF2B5EF4-FFF2-40B4-BE49-F238E27FC236}">
                <a16:creationId xmlns:a16="http://schemas.microsoft.com/office/drawing/2014/main" id="{C3D40FEF-666E-4BF3-0D20-1DAEB44D2A99}"/>
              </a:ext>
            </a:extLst>
          </p:cNvPr>
          <p:cNvSpPr/>
          <p:nvPr/>
        </p:nvSpPr>
        <p:spPr>
          <a:xfrm>
            <a:off x="3762531" y="1903751"/>
            <a:ext cx="1978702" cy="55784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4305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633-33A9-229B-D084-141B27A50261}"/>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0B38ADA6-2233-B52B-0DAD-0F8AF2D8D0DA}"/>
              </a:ext>
            </a:extLst>
          </p:cNvPr>
          <p:cNvSpPr>
            <a:spLocks noGrp="1"/>
          </p:cNvSpPr>
          <p:nvPr>
            <p:ph idx="1"/>
          </p:nvPr>
        </p:nvSpPr>
        <p:spPr>
          <a:xfrm>
            <a:off x="764498" y="1828800"/>
            <a:ext cx="11242623" cy="4480560"/>
          </a:xfrm>
        </p:spPr>
        <p:txBody>
          <a:bodyPr/>
          <a:lstStyle/>
          <a:p>
            <a:pPr marL="457200" indent="-457200">
              <a:buFont typeface="+mj-lt"/>
              <a:buAutoNum type="arabicPeriod"/>
            </a:pPr>
            <a:r>
              <a:rPr lang="en-US" b="1" dirty="0"/>
              <a:t>Optimize Product Strategy</a:t>
            </a:r>
            <a:r>
              <a:rPr lang="en-US" dirty="0"/>
              <a:t>: Focus resources on high-demand segments like </a:t>
            </a:r>
            <a:r>
              <a:rPr lang="en-US" b="1" dirty="0"/>
              <a:t>Notebooks</a:t>
            </a:r>
            <a:r>
              <a:rPr lang="en-US" dirty="0"/>
              <a:t> and </a:t>
            </a:r>
            <a:r>
              <a:rPr lang="en-US" b="1" dirty="0"/>
              <a:t>Accessories</a:t>
            </a:r>
            <a:r>
              <a:rPr lang="en-US" dirty="0"/>
              <a:t>, while identifying niche opportunities in less dominant categories.</a:t>
            </a:r>
          </a:p>
          <a:p>
            <a:pPr marL="457200" indent="-457200">
              <a:buFont typeface="+mj-lt"/>
              <a:buAutoNum type="arabicPeriod"/>
            </a:pPr>
            <a:r>
              <a:rPr lang="en-US" b="1" dirty="0"/>
              <a:t>Maximize Sales Channels</a:t>
            </a:r>
            <a:r>
              <a:rPr lang="en-US" dirty="0"/>
              <a:t>: Strengthen retailer partnerships, contributing the largest revenue share, and innovate strategies to uplift distributor performance.</a:t>
            </a:r>
          </a:p>
          <a:p>
            <a:pPr marL="457200" indent="-457200">
              <a:buFont typeface="+mj-lt"/>
              <a:buAutoNum type="arabicPeriod"/>
            </a:pPr>
            <a:r>
              <a:rPr lang="en-US" b="1" dirty="0"/>
              <a:t>Strategic Pricing Insights</a:t>
            </a:r>
            <a:r>
              <a:rPr lang="en-US" dirty="0"/>
              <a:t>: Adjust discount strategies using data to stay competitive while protecting profits. Take inspiration from Amazon’s effective approach to offering lower discounts.</a:t>
            </a:r>
          </a:p>
          <a:p>
            <a:pPr marL="457200" indent="-457200">
              <a:buFont typeface="+mj-lt"/>
              <a:buAutoNum type="arabicPeriod"/>
            </a:pPr>
            <a:r>
              <a:rPr lang="en-US" b="1" dirty="0"/>
              <a:t>Leverage High-Performing Periods</a:t>
            </a:r>
            <a:r>
              <a:rPr lang="en-US" dirty="0"/>
              <a:t>: Align campaigns and supply chain readiness to capitalize on peak sales months, especially </a:t>
            </a:r>
            <a:r>
              <a:rPr lang="en-US" b="1" dirty="0"/>
              <a:t>November</a:t>
            </a:r>
            <a:r>
              <a:rPr lang="en-US" dirty="0"/>
              <a:t> and </a:t>
            </a:r>
            <a:r>
              <a:rPr lang="en-US" b="1" dirty="0"/>
              <a:t>Q1.</a:t>
            </a:r>
          </a:p>
          <a:p>
            <a:pPr marL="0" indent="0">
              <a:buNone/>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46782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878-98F8-7305-0595-5B0BBB86D628}"/>
              </a:ext>
            </a:extLst>
          </p:cNvPr>
          <p:cNvSpPr>
            <a:spLocks noGrp="1"/>
          </p:cNvSpPr>
          <p:nvPr>
            <p:ph type="title"/>
          </p:nvPr>
        </p:nvSpPr>
        <p:spPr/>
        <p:txBody>
          <a:bodyPr/>
          <a:lstStyle/>
          <a:p>
            <a:pPr algn="ctr"/>
            <a:r>
              <a:rPr lang="en-IN" dirty="0"/>
              <a:t>             </a:t>
            </a:r>
            <a:r>
              <a:rPr lang="en-IN" b="1" cap="none" spc="0" dirty="0">
                <a:ln w="22225">
                  <a:solidFill>
                    <a:schemeClr val="accent2"/>
                  </a:solidFill>
                  <a:prstDash val="solid"/>
                </a:ln>
                <a:solidFill>
                  <a:schemeClr val="accent2">
                    <a:lumMod val="40000"/>
                    <a:lumOff val="60000"/>
                  </a:schemeClr>
                </a:solidFill>
              </a:rPr>
              <a:t>Thank You </a:t>
            </a:r>
            <a:endParaRPr lang="en-IN" dirty="0"/>
          </a:p>
        </p:txBody>
      </p:sp>
      <p:pic>
        <p:nvPicPr>
          <p:cNvPr id="5" name="Content Placeholder 4">
            <a:extLst>
              <a:ext uri="{FF2B5EF4-FFF2-40B4-BE49-F238E27FC236}">
                <a16:creationId xmlns:a16="http://schemas.microsoft.com/office/drawing/2014/main" id="{D33FC726-4C40-DF67-24D7-8E7BB5CE4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6668" y="2683238"/>
            <a:ext cx="3211593" cy="3211593"/>
          </a:xfrm>
        </p:spPr>
      </p:pic>
    </p:spTree>
    <p:extLst>
      <p:ext uri="{BB962C8B-B14F-4D97-AF65-F5344CB8AC3E}">
        <p14:creationId xmlns:p14="http://schemas.microsoft.com/office/powerpoint/2010/main" val="69781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3A54-89F7-833E-030E-3BDE821059EF}"/>
              </a:ext>
            </a:extLst>
          </p:cNvPr>
          <p:cNvSpPr>
            <a:spLocks noGrp="1"/>
          </p:cNvSpPr>
          <p:nvPr>
            <p:ph type="title"/>
          </p:nvPr>
        </p:nvSpPr>
        <p:spPr/>
        <p:txBody>
          <a:bodyPr/>
          <a:lstStyle/>
          <a:p>
            <a:r>
              <a:rPr lang="en-IN" dirty="0"/>
              <a:t>                           Contents </a:t>
            </a:r>
          </a:p>
        </p:txBody>
      </p:sp>
      <p:sp>
        <p:nvSpPr>
          <p:cNvPr id="3" name="Content Placeholder 2">
            <a:extLst>
              <a:ext uri="{FF2B5EF4-FFF2-40B4-BE49-F238E27FC236}">
                <a16:creationId xmlns:a16="http://schemas.microsoft.com/office/drawing/2014/main" id="{D36F1D81-D9EB-8A95-F2FD-C41C86A1E029}"/>
              </a:ext>
            </a:extLst>
          </p:cNvPr>
          <p:cNvSpPr>
            <a:spLocks noGrp="1"/>
          </p:cNvSpPr>
          <p:nvPr>
            <p:ph idx="1"/>
          </p:nvPr>
        </p:nvSpPr>
        <p:spPr/>
        <p:txBody>
          <a:bodyPr/>
          <a:lstStyle/>
          <a:p>
            <a:pPr marL="457200" indent="-457200">
              <a:buFont typeface="+mj-lt"/>
              <a:buAutoNum type="arabicPeriod"/>
            </a:pPr>
            <a:r>
              <a:rPr lang="en-IN" dirty="0"/>
              <a:t>Company overview</a:t>
            </a:r>
          </a:p>
          <a:p>
            <a:pPr marL="457200" indent="-457200">
              <a:buFont typeface="+mj-lt"/>
              <a:buAutoNum type="arabicPeriod"/>
            </a:pPr>
            <a:r>
              <a:rPr lang="en-IN" dirty="0"/>
              <a:t>Problem Statement</a:t>
            </a:r>
          </a:p>
          <a:p>
            <a:pPr marL="457200" indent="-457200">
              <a:buFont typeface="+mj-lt"/>
              <a:buAutoNum type="arabicPeriod"/>
            </a:pPr>
            <a:r>
              <a:rPr lang="en-IN" dirty="0"/>
              <a:t>Data Requests &amp; Tools </a:t>
            </a:r>
          </a:p>
          <a:p>
            <a:pPr marL="457200" indent="-457200">
              <a:buFont typeface="+mj-lt"/>
              <a:buAutoNum type="arabicPeriod"/>
            </a:pPr>
            <a:r>
              <a:rPr lang="en-IN" dirty="0"/>
              <a:t>Analysis on the Ad-Hoc Requests &amp; Insights  </a:t>
            </a:r>
          </a:p>
          <a:p>
            <a:pPr marL="457200" indent="-457200">
              <a:buFont typeface="+mj-lt"/>
              <a:buAutoNum type="arabicPeriod"/>
            </a:pPr>
            <a:r>
              <a:rPr lang="en-IN" dirty="0"/>
              <a:t>Conclusion. </a:t>
            </a:r>
          </a:p>
        </p:txBody>
      </p:sp>
    </p:spTree>
    <p:extLst>
      <p:ext uri="{BB962C8B-B14F-4D97-AF65-F5344CB8AC3E}">
        <p14:creationId xmlns:p14="http://schemas.microsoft.com/office/powerpoint/2010/main" val="413436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84D1-70DA-4638-E5CE-B4B4A7FEE773}"/>
              </a:ext>
            </a:extLst>
          </p:cNvPr>
          <p:cNvSpPr>
            <a:spLocks noGrp="1"/>
          </p:cNvSpPr>
          <p:nvPr>
            <p:ph type="title"/>
          </p:nvPr>
        </p:nvSpPr>
        <p:spPr/>
        <p:txBody>
          <a:bodyPr/>
          <a:lstStyle/>
          <a:p>
            <a:pPr algn="ctr"/>
            <a:r>
              <a:rPr lang="en-IN" dirty="0"/>
              <a:t>Company Overview [Atliq Hardware]</a:t>
            </a:r>
          </a:p>
        </p:txBody>
      </p:sp>
      <p:sp>
        <p:nvSpPr>
          <p:cNvPr id="4" name="TextBox 3">
            <a:extLst>
              <a:ext uri="{FF2B5EF4-FFF2-40B4-BE49-F238E27FC236}">
                <a16:creationId xmlns:a16="http://schemas.microsoft.com/office/drawing/2014/main" id="{64BA5A6B-B00A-9712-5543-6734534FE30D}"/>
              </a:ext>
            </a:extLst>
          </p:cNvPr>
          <p:cNvSpPr txBox="1"/>
          <p:nvPr/>
        </p:nvSpPr>
        <p:spPr>
          <a:xfrm>
            <a:off x="1024128" y="2593059"/>
            <a:ext cx="9720072" cy="1200329"/>
          </a:xfrm>
          <a:prstGeom prst="rect">
            <a:avLst/>
          </a:prstGeom>
          <a:noFill/>
        </p:spPr>
        <p:txBody>
          <a:bodyPr wrap="square">
            <a:spAutoFit/>
          </a:bodyPr>
          <a:lstStyle/>
          <a:p>
            <a:r>
              <a:rPr lang="en-US" dirty="0"/>
              <a:t>Atliq Hardware's, a prominent computer hardware manufacturer in India, has established a strong presence in international markets. The company operates on a fiscal year calendar running from </a:t>
            </a:r>
            <a:r>
              <a:rPr lang="en-US" b="1" dirty="0"/>
              <a:t>September to August</a:t>
            </a:r>
            <a:r>
              <a:rPr lang="en-US" dirty="0"/>
              <a:t>, where </a:t>
            </a:r>
            <a:r>
              <a:rPr lang="en-US" b="1" dirty="0"/>
              <a:t>FY 2020</a:t>
            </a:r>
            <a:r>
              <a:rPr lang="en-US" dirty="0"/>
              <a:t> corresponds to </a:t>
            </a:r>
            <a:r>
              <a:rPr lang="en-US" b="1" dirty="0"/>
              <a:t>September 2019 to August 2020</a:t>
            </a:r>
            <a:r>
              <a:rPr lang="en-US" dirty="0"/>
              <a:t>, and </a:t>
            </a:r>
            <a:r>
              <a:rPr lang="en-US" b="1" dirty="0"/>
              <a:t>FY 2021</a:t>
            </a:r>
            <a:r>
              <a:rPr lang="en-US" dirty="0"/>
              <a:t> spans </a:t>
            </a:r>
            <a:r>
              <a:rPr lang="en-US" b="1" dirty="0"/>
              <a:t>September 2020 to August 2021</a:t>
            </a:r>
            <a:r>
              <a:rPr lang="en-US" dirty="0"/>
              <a:t>.</a:t>
            </a:r>
            <a:endParaRPr lang="en-IN" dirty="0"/>
          </a:p>
        </p:txBody>
      </p:sp>
      <p:pic>
        <p:nvPicPr>
          <p:cNvPr id="6" name="Picture 5">
            <a:extLst>
              <a:ext uri="{FF2B5EF4-FFF2-40B4-BE49-F238E27FC236}">
                <a16:creationId xmlns:a16="http://schemas.microsoft.com/office/drawing/2014/main" id="{48CB279E-E247-1A12-7128-B52B25CDF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549" y="4162603"/>
            <a:ext cx="2518703" cy="2409982"/>
          </a:xfrm>
          <a:prstGeom prst="rect">
            <a:avLst/>
          </a:prstGeom>
        </p:spPr>
      </p:pic>
      <p:pic>
        <p:nvPicPr>
          <p:cNvPr id="8" name="Picture 7">
            <a:extLst>
              <a:ext uri="{FF2B5EF4-FFF2-40B4-BE49-F238E27FC236}">
                <a16:creationId xmlns:a16="http://schemas.microsoft.com/office/drawing/2014/main" id="{51A00BC8-FEC5-D6AF-B84A-FE5CAC052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1" y="585216"/>
            <a:ext cx="1419555" cy="1389144"/>
          </a:xfrm>
          <a:prstGeom prst="rect">
            <a:avLst/>
          </a:prstGeom>
        </p:spPr>
      </p:pic>
    </p:spTree>
    <p:extLst>
      <p:ext uri="{BB962C8B-B14F-4D97-AF65-F5344CB8AC3E}">
        <p14:creationId xmlns:p14="http://schemas.microsoft.com/office/powerpoint/2010/main" val="426496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6728-916B-ACF6-B3DB-F741CA1C44DA}"/>
              </a:ext>
            </a:extLst>
          </p:cNvPr>
          <p:cNvSpPr>
            <a:spLocks noGrp="1"/>
          </p:cNvSpPr>
          <p:nvPr>
            <p:ph type="title"/>
          </p:nvPr>
        </p:nvSpPr>
        <p:spPr/>
        <p:txBody>
          <a:bodyPr/>
          <a:lstStyle/>
          <a:p>
            <a:r>
              <a:rPr lang="en-IN" dirty="0"/>
              <a:t>Company Overview [Atliq Hardware]</a:t>
            </a:r>
          </a:p>
        </p:txBody>
      </p:sp>
      <p:pic>
        <p:nvPicPr>
          <p:cNvPr id="3" name="Picture 2">
            <a:extLst>
              <a:ext uri="{FF2B5EF4-FFF2-40B4-BE49-F238E27FC236}">
                <a16:creationId xmlns:a16="http://schemas.microsoft.com/office/drawing/2014/main" id="{3074FF41-BCF5-EA0E-AA4D-A2AA5D5AC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243135"/>
            <a:ext cx="2093865" cy="2371729"/>
          </a:xfrm>
          <a:prstGeom prst="rect">
            <a:avLst/>
          </a:prstGeom>
        </p:spPr>
      </p:pic>
      <p:pic>
        <p:nvPicPr>
          <p:cNvPr id="4" name="Picture 3">
            <a:extLst>
              <a:ext uri="{FF2B5EF4-FFF2-40B4-BE49-F238E27FC236}">
                <a16:creationId xmlns:a16="http://schemas.microsoft.com/office/drawing/2014/main" id="{8A66ECA2-2375-1F51-DD7B-927ED253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53" y="1711691"/>
            <a:ext cx="1071562" cy="1071562"/>
          </a:xfrm>
          <a:prstGeom prst="rect">
            <a:avLst/>
          </a:prstGeom>
        </p:spPr>
      </p:pic>
      <p:pic>
        <p:nvPicPr>
          <p:cNvPr id="5" name="Picture 4">
            <a:extLst>
              <a:ext uri="{FF2B5EF4-FFF2-40B4-BE49-F238E27FC236}">
                <a16:creationId xmlns:a16="http://schemas.microsoft.com/office/drawing/2014/main" id="{AB2104C2-CD24-8EAA-CF66-3D03FBA3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527" y="3223126"/>
            <a:ext cx="1490031" cy="1013440"/>
          </a:xfrm>
          <a:prstGeom prst="rect">
            <a:avLst/>
          </a:prstGeom>
        </p:spPr>
      </p:pic>
      <p:pic>
        <p:nvPicPr>
          <p:cNvPr id="6" name="Picture 5">
            <a:extLst>
              <a:ext uri="{FF2B5EF4-FFF2-40B4-BE49-F238E27FC236}">
                <a16:creationId xmlns:a16="http://schemas.microsoft.com/office/drawing/2014/main" id="{2E2F886F-B300-2A93-0DE4-C4DEBBEC34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1091" y="4504055"/>
            <a:ext cx="1196905" cy="1196905"/>
          </a:xfrm>
          <a:prstGeom prst="rect">
            <a:avLst/>
          </a:prstGeom>
        </p:spPr>
      </p:pic>
      <p:cxnSp>
        <p:nvCxnSpPr>
          <p:cNvPr id="8" name="Straight Arrow Connector 7">
            <a:extLst>
              <a:ext uri="{FF2B5EF4-FFF2-40B4-BE49-F238E27FC236}">
                <a16:creationId xmlns:a16="http://schemas.microsoft.com/office/drawing/2014/main" id="{2F3BF576-ABC1-1BB1-604D-748B6194A688}"/>
              </a:ext>
            </a:extLst>
          </p:cNvPr>
          <p:cNvCxnSpPr/>
          <p:nvPr/>
        </p:nvCxnSpPr>
        <p:spPr>
          <a:xfrm flipV="1">
            <a:off x="3182037" y="2273741"/>
            <a:ext cx="2323437" cy="88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BC45FA-7F8C-645B-FA5D-E663D2005C42}"/>
              </a:ext>
            </a:extLst>
          </p:cNvPr>
          <p:cNvCxnSpPr/>
          <p:nvPr/>
        </p:nvCxnSpPr>
        <p:spPr>
          <a:xfrm>
            <a:off x="3117993" y="3729846"/>
            <a:ext cx="2428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730542-A48A-F4A4-62C6-D4318503F168}"/>
              </a:ext>
            </a:extLst>
          </p:cNvPr>
          <p:cNvCxnSpPr/>
          <p:nvPr/>
        </p:nvCxnSpPr>
        <p:spPr>
          <a:xfrm>
            <a:off x="3117993" y="4236566"/>
            <a:ext cx="2428368" cy="86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Man with solid fill">
            <a:extLst>
              <a:ext uri="{FF2B5EF4-FFF2-40B4-BE49-F238E27FC236}">
                <a16:creationId xmlns:a16="http://schemas.microsoft.com/office/drawing/2014/main" id="{73549581-2060-A5D9-84AE-0DDEE12C48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56248" y="2243135"/>
            <a:ext cx="1616091" cy="1616091"/>
          </a:xfrm>
          <a:prstGeom prst="rect">
            <a:avLst/>
          </a:prstGeom>
        </p:spPr>
      </p:pic>
      <p:pic>
        <p:nvPicPr>
          <p:cNvPr id="14" name="Graphic 13" descr="Woman with solid fill">
            <a:extLst>
              <a:ext uri="{FF2B5EF4-FFF2-40B4-BE49-F238E27FC236}">
                <a16:creationId xmlns:a16="http://schemas.microsoft.com/office/drawing/2014/main" id="{B716C2BC-D0C4-8F38-AFD7-E01625CED8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06085" y="2232447"/>
            <a:ext cx="1726582" cy="1726582"/>
          </a:xfrm>
          <a:prstGeom prst="rect">
            <a:avLst/>
          </a:prstGeom>
        </p:spPr>
      </p:pic>
      <p:cxnSp>
        <p:nvCxnSpPr>
          <p:cNvPr id="16" name="Straight Arrow Connector 15">
            <a:extLst>
              <a:ext uri="{FF2B5EF4-FFF2-40B4-BE49-F238E27FC236}">
                <a16:creationId xmlns:a16="http://schemas.microsoft.com/office/drawing/2014/main" id="{2A7F59B5-FBD2-6D76-EDA9-946110F6A90B}"/>
              </a:ext>
            </a:extLst>
          </p:cNvPr>
          <p:cNvCxnSpPr/>
          <p:nvPr/>
        </p:nvCxnSpPr>
        <p:spPr>
          <a:xfrm>
            <a:off x="7300210" y="3428999"/>
            <a:ext cx="1648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FE6A844-39EB-42F7-012E-3700B171F0EA}"/>
              </a:ext>
            </a:extLst>
          </p:cNvPr>
          <p:cNvSpPr txBox="1"/>
          <p:nvPr/>
        </p:nvSpPr>
        <p:spPr>
          <a:xfrm>
            <a:off x="1024128" y="5486400"/>
            <a:ext cx="2428368" cy="369332"/>
          </a:xfrm>
          <a:prstGeom prst="rect">
            <a:avLst/>
          </a:prstGeom>
          <a:noFill/>
        </p:spPr>
        <p:txBody>
          <a:bodyPr wrap="square" rtlCol="0">
            <a:spAutoFit/>
          </a:bodyPr>
          <a:lstStyle/>
          <a:p>
            <a:pPr algn="ctr"/>
            <a:r>
              <a:rPr lang="en-IN" b="1" dirty="0"/>
              <a:t>ATLIQ HARDWARE </a:t>
            </a:r>
          </a:p>
        </p:txBody>
      </p:sp>
      <p:sp>
        <p:nvSpPr>
          <p:cNvPr id="18" name="TextBox 17">
            <a:extLst>
              <a:ext uri="{FF2B5EF4-FFF2-40B4-BE49-F238E27FC236}">
                <a16:creationId xmlns:a16="http://schemas.microsoft.com/office/drawing/2014/main" id="{0C0212DC-29F4-E5C1-0CA9-8F99433CEE4F}"/>
              </a:ext>
            </a:extLst>
          </p:cNvPr>
          <p:cNvSpPr txBox="1"/>
          <p:nvPr/>
        </p:nvSpPr>
        <p:spPr>
          <a:xfrm>
            <a:off x="5546361" y="6100997"/>
            <a:ext cx="1753849" cy="369332"/>
          </a:xfrm>
          <a:prstGeom prst="rect">
            <a:avLst/>
          </a:prstGeom>
          <a:noFill/>
        </p:spPr>
        <p:txBody>
          <a:bodyPr wrap="square" rtlCol="0">
            <a:spAutoFit/>
          </a:bodyPr>
          <a:lstStyle/>
          <a:p>
            <a:pPr algn="ctr"/>
            <a:r>
              <a:rPr lang="en-IN" b="1" dirty="0"/>
              <a:t>CUSTOMER </a:t>
            </a:r>
          </a:p>
        </p:txBody>
      </p:sp>
      <p:sp>
        <p:nvSpPr>
          <p:cNvPr id="20" name="TextBox 19">
            <a:extLst>
              <a:ext uri="{FF2B5EF4-FFF2-40B4-BE49-F238E27FC236}">
                <a16:creationId xmlns:a16="http://schemas.microsoft.com/office/drawing/2014/main" id="{EFE7F9E0-7439-905B-5661-EDE0A3D7D49D}"/>
              </a:ext>
            </a:extLst>
          </p:cNvPr>
          <p:cNvSpPr txBox="1"/>
          <p:nvPr/>
        </p:nvSpPr>
        <p:spPr>
          <a:xfrm>
            <a:off x="9564293" y="4236566"/>
            <a:ext cx="1726582" cy="369332"/>
          </a:xfrm>
          <a:prstGeom prst="rect">
            <a:avLst/>
          </a:prstGeom>
          <a:noFill/>
        </p:spPr>
        <p:txBody>
          <a:bodyPr wrap="square" rtlCol="0">
            <a:spAutoFit/>
          </a:bodyPr>
          <a:lstStyle/>
          <a:p>
            <a:pPr algn="ctr"/>
            <a:r>
              <a:rPr lang="en-IN" b="1" dirty="0"/>
              <a:t>CONSUMER</a:t>
            </a:r>
          </a:p>
        </p:txBody>
      </p:sp>
      <p:pic>
        <p:nvPicPr>
          <p:cNvPr id="21" name="Picture 20">
            <a:extLst>
              <a:ext uri="{FF2B5EF4-FFF2-40B4-BE49-F238E27FC236}">
                <a16:creationId xmlns:a16="http://schemas.microsoft.com/office/drawing/2014/main" id="{D9445C5A-14BA-F213-2657-2813F99E37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8504" y="1497892"/>
            <a:ext cx="1135186" cy="1086185"/>
          </a:xfrm>
          <a:prstGeom prst="rect">
            <a:avLst/>
          </a:prstGeom>
        </p:spPr>
      </p:pic>
    </p:spTree>
    <p:extLst>
      <p:ext uri="{BB962C8B-B14F-4D97-AF65-F5344CB8AC3E}">
        <p14:creationId xmlns:p14="http://schemas.microsoft.com/office/powerpoint/2010/main" val="284847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243B-F62A-8C04-4813-B4A169B9571B}"/>
              </a:ext>
            </a:extLst>
          </p:cNvPr>
          <p:cNvSpPr>
            <a:spLocks noGrp="1"/>
          </p:cNvSpPr>
          <p:nvPr>
            <p:ph type="title"/>
          </p:nvPr>
        </p:nvSpPr>
        <p:spPr/>
        <p:txBody>
          <a:bodyPr/>
          <a:lstStyle/>
          <a:p>
            <a:r>
              <a:rPr lang="en-IN" dirty="0"/>
              <a:t>Company Overview [Atliq Hardware]</a:t>
            </a:r>
          </a:p>
        </p:txBody>
      </p:sp>
      <p:pic>
        <p:nvPicPr>
          <p:cNvPr id="3" name="Picture 2">
            <a:extLst>
              <a:ext uri="{FF2B5EF4-FFF2-40B4-BE49-F238E27FC236}">
                <a16:creationId xmlns:a16="http://schemas.microsoft.com/office/drawing/2014/main" id="{71D60C19-3A5F-0D0B-6969-B374DC391F1B}"/>
              </a:ext>
            </a:extLst>
          </p:cNvPr>
          <p:cNvPicPr>
            <a:picLocks noChangeAspect="1"/>
          </p:cNvPicPr>
          <p:nvPr/>
        </p:nvPicPr>
        <p:blipFill>
          <a:blip r:embed="rId2"/>
          <a:stretch>
            <a:fillRect/>
          </a:stretch>
        </p:blipFill>
        <p:spPr>
          <a:xfrm>
            <a:off x="774491" y="2084832"/>
            <a:ext cx="10643017" cy="4426049"/>
          </a:xfrm>
          <a:prstGeom prst="rect">
            <a:avLst/>
          </a:prstGeom>
        </p:spPr>
      </p:pic>
    </p:spTree>
    <p:extLst>
      <p:ext uri="{BB962C8B-B14F-4D97-AF65-F5344CB8AC3E}">
        <p14:creationId xmlns:p14="http://schemas.microsoft.com/office/powerpoint/2010/main" val="197532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3BB3-4A39-6DC5-44A8-316377690E4F}"/>
              </a:ext>
            </a:extLst>
          </p:cNvPr>
          <p:cNvSpPr>
            <a:spLocks noGrp="1"/>
          </p:cNvSpPr>
          <p:nvPr>
            <p:ph type="title"/>
          </p:nvPr>
        </p:nvSpPr>
        <p:spPr/>
        <p:txBody>
          <a:bodyPr/>
          <a:lstStyle/>
          <a:p>
            <a:pPr algn="ctr"/>
            <a:r>
              <a:rPr lang="en-IN" dirty="0"/>
              <a:t> Problem Statement </a:t>
            </a:r>
          </a:p>
        </p:txBody>
      </p:sp>
      <p:sp>
        <p:nvSpPr>
          <p:cNvPr id="4" name="TextBox 3">
            <a:extLst>
              <a:ext uri="{FF2B5EF4-FFF2-40B4-BE49-F238E27FC236}">
                <a16:creationId xmlns:a16="http://schemas.microsoft.com/office/drawing/2014/main" id="{E057F2C4-01C4-D120-B078-FDD1CAFAA462}"/>
              </a:ext>
            </a:extLst>
          </p:cNvPr>
          <p:cNvSpPr txBox="1"/>
          <p:nvPr/>
        </p:nvSpPr>
        <p:spPr>
          <a:xfrm>
            <a:off x="629587" y="2132591"/>
            <a:ext cx="11152682" cy="1477328"/>
          </a:xfrm>
          <a:prstGeom prst="rect">
            <a:avLst/>
          </a:prstGeom>
          <a:noFill/>
        </p:spPr>
        <p:txBody>
          <a:bodyPr wrap="square">
            <a:spAutoFit/>
          </a:bodyPr>
          <a:lstStyle/>
          <a:p>
            <a:endParaRPr lang="en-US" dirty="0"/>
          </a:p>
          <a:p>
            <a:r>
              <a:rPr lang="en-US" dirty="0"/>
              <a:t>Despite Atliq Hardware's success, management has identified a critical gap in actionable insights, which limits their ability to make prompt, data-driven decisions. To bridge this gap, they aim to enhance their data analytics capabilities by expanding the team with skilled junior data analysts. To ensure the right talent is onboarded, they designed a targeted </a:t>
            </a:r>
            <a:r>
              <a:rPr lang="en-US" b="1" dirty="0"/>
              <a:t>SQL challenge </a:t>
            </a:r>
            <a:r>
              <a:rPr lang="en-US" dirty="0"/>
              <a:t>to effectively evaluate the analytical and technical proficiency of potential candidates.</a:t>
            </a:r>
          </a:p>
        </p:txBody>
      </p:sp>
      <p:pic>
        <p:nvPicPr>
          <p:cNvPr id="6" name="Picture 5">
            <a:extLst>
              <a:ext uri="{FF2B5EF4-FFF2-40B4-BE49-F238E27FC236}">
                <a16:creationId xmlns:a16="http://schemas.microsoft.com/office/drawing/2014/main" id="{41B7D6F5-E53A-AF1D-CC86-012C2F555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678" y="0"/>
            <a:ext cx="2324725" cy="1934931"/>
          </a:xfrm>
          <a:prstGeom prst="rect">
            <a:avLst/>
          </a:prstGeom>
        </p:spPr>
      </p:pic>
      <p:pic>
        <p:nvPicPr>
          <p:cNvPr id="8" name="Picture 7">
            <a:extLst>
              <a:ext uri="{FF2B5EF4-FFF2-40B4-BE49-F238E27FC236}">
                <a16:creationId xmlns:a16="http://schemas.microsoft.com/office/drawing/2014/main" id="{AC9CB84E-360E-7BE0-3D36-C82C0A66A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11" y="3977259"/>
            <a:ext cx="1990725" cy="2295525"/>
          </a:xfrm>
          <a:prstGeom prst="rect">
            <a:avLst/>
          </a:prstGeom>
        </p:spPr>
      </p:pic>
    </p:spTree>
    <p:extLst>
      <p:ext uri="{BB962C8B-B14F-4D97-AF65-F5344CB8AC3E}">
        <p14:creationId xmlns:p14="http://schemas.microsoft.com/office/powerpoint/2010/main" val="292693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C6E3-1205-34D5-9AC0-3CADAA29D747}"/>
              </a:ext>
            </a:extLst>
          </p:cNvPr>
          <p:cNvSpPr>
            <a:spLocks noGrp="1"/>
          </p:cNvSpPr>
          <p:nvPr>
            <p:ph type="title"/>
          </p:nvPr>
        </p:nvSpPr>
        <p:spPr/>
        <p:txBody>
          <a:bodyPr/>
          <a:lstStyle/>
          <a:p>
            <a:pPr algn="ctr"/>
            <a:r>
              <a:rPr lang="en-IN" dirty="0"/>
              <a:t>Data Requests and tools  </a:t>
            </a:r>
          </a:p>
        </p:txBody>
      </p:sp>
      <p:pic>
        <p:nvPicPr>
          <p:cNvPr id="9" name="Content Placeholder 8">
            <a:extLst>
              <a:ext uri="{FF2B5EF4-FFF2-40B4-BE49-F238E27FC236}">
                <a16:creationId xmlns:a16="http://schemas.microsoft.com/office/drawing/2014/main" id="{1F6A17BB-CE66-32A0-1A20-298162127A59}"/>
              </a:ext>
            </a:extLst>
          </p:cNvPr>
          <p:cNvPicPr>
            <a:picLocks noGrp="1" noChangeAspect="1"/>
          </p:cNvPicPr>
          <p:nvPr>
            <p:ph idx="1"/>
          </p:nvPr>
        </p:nvPicPr>
        <p:blipFill>
          <a:blip r:embed="rId2"/>
          <a:stretch>
            <a:fillRect/>
          </a:stretch>
        </p:blipFill>
        <p:spPr>
          <a:xfrm>
            <a:off x="321784" y="2084832"/>
            <a:ext cx="5038564" cy="4022725"/>
          </a:xfrm>
        </p:spPr>
      </p:pic>
      <p:pic>
        <p:nvPicPr>
          <p:cNvPr id="5" name="Picture 4">
            <a:extLst>
              <a:ext uri="{FF2B5EF4-FFF2-40B4-BE49-F238E27FC236}">
                <a16:creationId xmlns:a16="http://schemas.microsoft.com/office/drawing/2014/main" id="{CD4F5AFC-DDD0-7E95-D75A-F2BC5B1CA3F5}"/>
              </a:ext>
            </a:extLst>
          </p:cNvPr>
          <p:cNvPicPr>
            <a:picLocks noChangeAspect="1"/>
          </p:cNvPicPr>
          <p:nvPr/>
        </p:nvPicPr>
        <p:blipFill>
          <a:blip r:embed="rId3"/>
          <a:stretch>
            <a:fillRect/>
          </a:stretch>
        </p:blipFill>
        <p:spPr>
          <a:xfrm>
            <a:off x="5651291" y="1510269"/>
            <a:ext cx="3457845" cy="4454317"/>
          </a:xfrm>
          <a:prstGeom prst="rect">
            <a:avLst/>
          </a:prstGeom>
        </p:spPr>
      </p:pic>
      <p:pic>
        <p:nvPicPr>
          <p:cNvPr id="7" name="Picture 6">
            <a:extLst>
              <a:ext uri="{FF2B5EF4-FFF2-40B4-BE49-F238E27FC236}">
                <a16:creationId xmlns:a16="http://schemas.microsoft.com/office/drawing/2014/main" id="{E98804C3-F550-E857-56A0-90302C6E30A5}"/>
              </a:ext>
            </a:extLst>
          </p:cNvPr>
          <p:cNvPicPr>
            <a:picLocks noChangeAspect="1"/>
          </p:cNvPicPr>
          <p:nvPr/>
        </p:nvPicPr>
        <p:blipFill>
          <a:blip r:embed="rId4"/>
          <a:stretch>
            <a:fillRect/>
          </a:stretch>
        </p:blipFill>
        <p:spPr>
          <a:xfrm rot="314209">
            <a:off x="8013157" y="1741142"/>
            <a:ext cx="3604864" cy="4690775"/>
          </a:xfrm>
          <a:prstGeom prst="rect">
            <a:avLst/>
          </a:prstGeom>
        </p:spPr>
      </p:pic>
      <p:pic>
        <p:nvPicPr>
          <p:cNvPr id="10" name="Picture 9">
            <a:extLst>
              <a:ext uri="{FF2B5EF4-FFF2-40B4-BE49-F238E27FC236}">
                <a16:creationId xmlns:a16="http://schemas.microsoft.com/office/drawing/2014/main" id="{62C611D8-D8E3-6006-6F52-3492985ED5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1128" y="461557"/>
            <a:ext cx="1289398" cy="1486818"/>
          </a:xfrm>
          <a:prstGeom prst="rect">
            <a:avLst/>
          </a:prstGeom>
        </p:spPr>
      </p:pic>
      <p:pic>
        <p:nvPicPr>
          <p:cNvPr id="12" name="Picture 11">
            <a:extLst>
              <a:ext uri="{FF2B5EF4-FFF2-40B4-BE49-F238E27FC236}">
                <a16:creationId xmlns:a16="http://schemas.microsoft.com/office/drawing/2014/main" id="{629CDF97-A0AF-679B-8760-3D040B08AB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115" y="612444"/>
            <a:ext cx="2106745" cy="1185044"/>
          </a:xfrm>
          <a:prstGeom prst="rect">
            <a:avLst/>
          </a:prstGeom>
        </p:spPr>
      </p:pic>
    </p:spTree>
    <p:extLst>
      <p:ext uri="{BB962C8B-B14F-4D97-AF65-F5344CB8AC3E}">
        <p14:creationId xmlns:p14="http://schemas.microsoft.com/office/powerpoint/2010/main" val="40017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02D1-A6D1-65AC-EDA7-A90EBD0E64EA}"/>
              </a:ext>
            </a:extLst>
          </p:cNvPr>
          <p:cNvSpPr>
            <a:spLocks noGrp="1"/>
          </p:cNvSpPr>
          <p:nvPr>
            <p:ph type="title"/>
          </p:nvPr>
        </p:nvSpPr>
        <p:spPr/>
        <p:txBody>
          <a:bodyPr>
            <a:normAutofit/>
          </a:bodyPr>
          <a:lstStyle/>
          <a:p>
            <a:r>
              <a:rPr lang="en-IN" dirty="0"/>
              <a:t>Analysis on the Ad-Hoc Requests &amp; Insights  </a:t>
            </a:r>
            <a:br>
              <a:rPr lang="en-IN" dirty="0"/>
            </a:br>
            <a:endParaRPr lang="en-IN" dirty="0"/>
          </a:p>
        </p:txBody>
      </p:sp>
      <p:sp>
        <p:nvSpPr>
          <p:cNvPr id="3" name="Content Placeholder 2">
            <a:extLst>
              <a:ext uri="{FF2B5EF4-FFF2-40B4-BE49-F238E27FC236}">
                <a16:creationId xmlns:a16="http://schemas.microsoft.com/office/drawing/2014/main" id="{93CE72B3-08DE-DD8C-0C84-DD9E65F4BE4A}"/>
              </a:ext>
            </a:extLst>
          </p:cNvPr>
          <p:cNvSpPr>
            <a:spLocks noGrp="1"/>
          </p:cNvSpPr>
          <p:nvPr>
            <p:ph idx="1"/>
          </p:nvPr>
        </p:nvSpPr>
        <p:spPr>
          <a:xfrm>
            <a:off x="1024128" y="1379095"/>
            <a:ext cx="9720073" cy="4930265"/>
          </a:xfrm>
        </p:spPr>
        <p:txBody>
          <a:bodyPr/>
          <a:lstStyle/>
          <a:p>
            <a:pPr marL="457200" indent="-457200">
              <a:buFont typeface="+mj-lt"/>
              <a:buAutoNum type="arabicPeriod"/>
            </a:pPr>
            <a:r>
              <a:rPr lang="en-US" sz="2400" dirty="0"/>
              <a:t>Provide the list of markets in which customer "Atliq Exclusive" operates its business in the APAC region.</a:t>
            </a:r>
          </a:p>
          <a:p>
            <a:pPr marL="0" indent="0">
              <a:buNone/>
            </a:pPr>
            <a:r>
              <a:rPr lang="en-US" dirty="0"/>
              <a:t> </a:t>
            </a:r>
            <a:endParaRPr lang="en-IN" dirty="0"/>
          </a:p>
        </p:txBody>
      </p:sp>
      <p:pic>
        <p:nvPicPr>
          <p:cNvPr id="5" name="Picture 4">
            <a:extLst>
              <a:ext uri="{FF2B5EF4-FFF2-40B4-BE49-F238E27FC236}">
                <a16:creationId xmlns:a16="http://schemas.microsoft.com/office/drawing/2014/main" id="{DFFEBB60-EFE6-B632-30C1-4055B6619D48}"/>
              </a:ext>
            </a:extLst>
          </p:cNvPr>
          <p:cNvPicPr>
            <a:picLocks noChangeAspect="1"/>
          </p:cNvPicPr>
          <p:nvPr/>
        </p:nvPicPr>
        <p:blipFill>
          <a:blip r:embed="rId2"/>
          <a:stretch>
            <a:fillRect/>
          </a:stretch>
        </p:blipFill>
        <p:spPr>
          <a:xfrm>
            <a:off x="1447799" y="3074115"/>
            <a:ext cx="2225636" cy="3542849"/>
          </a:xfrm>
          <a:prstGeom prst="rect">
            <a:avLst/>
          </a:prstGeom>
        </p:spPr>
      </p:pic>
      <p:pic>
        <p:nvPicPr>
          <p:cNvPr id="7" name="Picture 6">
            <a:extLst>
              <a:ext uri="{FF2B5EF4-FFF2-40B4-BE49-F238E27FC236}">
                <a16:creationId xmlns:a16="http://schemas.microsoft.com/office/drawing/2014/main" id="{10FFDCB5-8DFF-E814-A504-7F4581247799}"/>
              </a:ext>
            </a:extLst>
          </p:cNvPr>
          <p:cNvPicPr>
            <a:picLocks noChangeAspect="1"/>
          </p:cNvPicPr>
          <p:nvPr/>
        </p:nvPicPr>
        <p:blipFill>
          <a:blip r:embed="rId3"/>
          <a:stretch>
            <a:fillRect/>
          </a:stretch>
        </p:blipFill>
        <p:spPr>
          <a:xfrm>
            <a:off x="5486399" y="3333258"/>
            <a:ext cx="5546361" cy="3499559"/>
          </a:xfrm>
          <a:prstGeom prst="rect">
            <a:avLst/>
          </a:prstGeom>
        </p:spPr>
      </p:pic>
      <p:sp>
        <p:nvSpPr>
          <p:cNvPr id="8" name="Arrow: Curved Down 7">
            <a:extLst>
              <a:ext uri="{FF2B5EF4-FFF2-40B4-BE49-F238E27FC236}">
                <a16:creationId xmlns:a16="http://schemas.microsoft.com/office/drawing/2014/main" id="{DDD63282-EE60-C93B-DE9E-1D29307A8C54}"/>
              </a:ext>
            </a:extLst>
          </p:cNvPr>
          <p:cNvSpPr/>
          <p:nvPr/>
        </p:nvSpPr>
        <p:spPr>
          <a:xfrm>
            <a:off x="3547672" y="2055800"/>
            <a:ext cx="2548328" cy="101831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59141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AA2-A052-EAC4-4C07-6A6DF3B4F990}"/>
              </a:ext>
            </a:extLst>
          </p:cNvPr>
          <p:cNvSpPr>
            <a:spLocks noGrp="1"/>
          </p:cNvSpPr>
          <p:nvPr>
            <p:ph type="title"/>
          </p:nvPr>
        </p:nvSpPr>
        <p:spPr>
          <a:xfrm>
            <a:off x="1069099" y="589480"/>
            <a:ext cx="9720072" cy="1499616"/>
          </a:xfrm>
        </p:spPr>
        <p:txBody>
          <a:bodyPr>
            <a:normAutofit/>
          </a:bodyPr>
          <a:lstStyle/>
          <a:p>
            <a:pPr algn="ctr"/>
            <a:r>
              <a:rPr lang="en-IN" sz="2400" dirty="0">
                <a:solidFill>
                  <a:schemeClr val="accent1"/>
                </a:solidFill>
                <a:latin typeface="+mn-lt"/>
              </a:rPr>
              <a:t>2.</a:t>
            </a:r>
            <a:r>
              <a:rPr lang="en-US" sz="2400" dirty="0">
                <a:latin typeface="+mn-lt"/>
              </a:rPr>
              <a:t> What is the percentage of unique product increase in 2021 vs. 2020? The final output contains these fields, </a:t>
            </a:r>
            <a:r>
              <a:rPr lang="en-US" sz="2400" dirty="0">
                <a:solidFill>
                  <a:schemeClr val="accent1"/>
                </a:solidFill>
                <a:latin typeface="+mn-lt"/>
              </a:rPr>
              <a:t>unique_products_2020 unique_products_2021 percentage change</a:t>
            </a:r>
            <a:endParaRPr lang="en-IN" sz="2400" dirty="0">
              <a:solidFill>
                <a:schemeClr val="accent1"/>
              </a:solidFill>
              <a:latin typeface="+mn-lt"/>
            </a:endParaRPr>
          </a:p>
        </p:txBody>
      </p:sp>
      <p:pic>
        <p:nvPicPr>
          <p:cNvPr id="4" name="Picture 3">
            <a:extLst>
              <a:ext uri="{FF2B5EF4-FFF2-40B4-BE49-F238E27FC236}">
                <a16:creationId xmlns:a16="http://schemas.microsoft.com/office/drawing/2014/main" id="{1F095A27-E543-EB37-1AAD-13F94FB1F675}"/>
              </a:ext>
            </a:extLst>
          </p:cNvPr>
          <p:cNvPicPr>
            <a:picLocks noChangeAspect="1"/>
          </p:cNvPicPr>
          <p:nvPr/>
        </p:nvPicPr>
        <p:blipFill>
          <a:blip r:embed="rId2"/>
          <a:stretch>
            <a:fillRect/>
          </a:stretch>
        </p:blipFill>
        <p:spPr>
          <a:xfrm>
            <a:off x="596436" y="2911621"/>
            <a:ext cx="4747085" cy="859306"/>
          </a:xfrm>
          <a:prstGeom prst="rect">
            <a:avLst/>
          </a:prstGeom>
        </p:spPr>
      </p:pic>
      <p:pic>
        <p:nvPicPr>
          <p:cNvPr id="6" name="Picture 5">
            <a:extLst>
              <a:ext uri="{FF2B5EF4-FFF2-40B4-BE49-F238E27FC236}">
                <a16:creationId xmlns:a16="http://schemas.microsoft.com/office/drawing/2014/main" id="{B8AF2E79-A8D0-7370-8916-F2D4A2759AE9}"/>
              </a:ext>
            </a:extLst>
          </p:cNvPr>
          <p:cNvPicPr>
            <a:picLocks noChangeAspect="1"/>
          </p:cNvPicPr>
          <p:nvPr/>
        </p:nvPicPr>
        <p:blipFill>
          <a:blip r:embed="rId3"/>
          <a:stretch>
            <a:fillRect/>
          </a:stretch>
        </p:blipFill>
        <p:spPr>
          <a:xfrm>
            <a:off x="7019600" y="2811785"/>
            <a:ext cx="4575964" cy="3456735"/>
          </a:xfrm>
          <a:prstGeom prst="rect">
            <a:avLst/>
          </a:prstGeom>
        </p:spPr>
      </p:pic>
      <p:sp>
        <p:nvSpPr>
          <p:cNvPr id="7" name="Arrow: Curved Down 6">
            <a:extLst>
              <a:ext uri="{FF2B5EF4-FFF2-40B4-BE49-F238E27FC236}">
                <a16:creationId xmlns:a16="http://schemas.microsoft.com/office/drawing/2014/main" id="{A90E48E8-53E5-23B9-E2A0-256D2804B486}"/>
              </a:ext>
            </a:extLst>
          </p:cNvPr>
          <p:cNvSpPr/>
          <p:nvPr/>
        </p:nvSpPr>
        <p:spPr>
          <a:xfrm>
            <a:off x="5073697" y="2155285"/>
            <a:ext cx="2331444" cy="690147"/>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AC614990-2589-FBFB-77CC-7F2FA4B61768}"/>
              </a:ext>
            </a:extLst>
          </p:cNvPr>
          <p:cNvSpPr txBox="1"/>
          <p:nvPr/>
        </p:nvSpPr>
        <p:spPr>
          <a:xfrm>
            <a:off x="1047139" y="4593452"/>
            <a:ext cx="4881996" cy="1477328"/>
          </a:xfrm>
          <a:prstGeom prst="rect">
            <a:avLst/>
          </a:prstGeom>
          <a:noFill/>
        </p:spPr>
        <p:txBody>
          <a:bodyPr wrap="square" rtlCol="0">
            <a:spAutoFit/>
          </a:bodyPr>
          <a:lstStyle/>
          <a:p>
            <a:r>
              <a:rPr lang="en-US" dirty="0">
                <a:solidFill>
                  <a:schemeClr val="accent1"/>
                </a:solidFill>
              </a:rPr>
              <a:t>INSIGHTS</a:t>
            </a:r>
            <a:r>
              <a:rPr lang="en-US" dirty="0"/>
              <a:t>: Both </a:t>
            </a:r>
            <a:r>
              <a:rPr lang="en-US" b="1" dirty="0"/>
              <a:t>demand</a:t>
            </a:r>
            <a:r>
              <a:rPr lang="en-US" dirty="0"/>
              <a:t> and </a:t>
            </a:r>
            <a:r>
              <a:rPr lang="en-US" b="1" dirty="0"/>
              <a:t>production</a:t>
            </a:r>
            <a:r>
              <a:rPr lang="en-US" dirty="0"/>
              <a:t> have experienced an increase, suggesting a positive trend in customer interest and a corresponding boost in manufacturing capacity to meet this growing demand</a:t>
            </a:r>
            <a:endParaRPr lang="en-IN" dirty="0"/>
          </a:p>
        </p:txBody>
      </p:sp>
    </p:spTree>
    <p:extLst>
      <p:ext uri="{BB962C8B-B14F-4D97-AF65-F5344CB8AC3E}">
        <p14:creationId xmlns:p14="http://schemas.microsoft.com/office/powerpoint/2010/main" val="208204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550</TotalTime>
  <Words>966</Words>
  <Application>Microsoft Office PowerPoint</Application>
  <PresentationFormat>Widescreen</PresentationFormat>
  <Paragraphs>50</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Tw Cen MT</vt:lpstr>
      <vt:lpstr>Tw Cen MT Condensed</vt:lpstr>
      <vt:lpstr>Wingdings 3</vt:lpstr>
      <vt:lpstr>Integral</vt:lpstr>
      <vt:lpstr>ATLIQ HARDWARE –AD HOC INSIGHTS CONSUMER GOODS  </vt:lpstr>
      <vt:lpstr>                           Contents </vt:lpstr>
      <vt:lpstr>Company Overview [Atliq Hardware]</vt:lpstr>
      <vt:lpstr>Company Overview [Atliq Hardware]</vt:lpstr>
      <vt:lpstr>Company Overview [Atliq Hardware]</vt:lpstr>
      <vt:lpstr> Problem Statement </vt:lpstr>
      <vt:lpstr>Data Requests and tools  </vt:lpstr>
      <vt:lpstr>Analysis on the Ad-Hoc Requests &amp; Insights   </vt:lpstr>
      <vt:lpstr>2. What is the percentage of unique product increase in 2021 vs. 2020? The final output contains these fields, unique_products_2020 unique_products_2021 percentage change</vt:lpstr>
      <vt:lpstr>3. Provide a report with all the unique product counts for each segment and sort them in descending order of product counts. The final output contains 2 fields, segment product count</vt:lpstr>
      <vt:lpstr>4. Follow-up: Which segment had the most increase in unique products in 2021 vs 2020? The final output contains these fields, segment product_count_2020 product_count_2021 difference</vt:lpstr>
      <vt:lpstr>5.Get the products that have the highest and lowest manufacturing costs. The final output should contain these fields, product code product manufacturing cost</vt:lpstr>
      <vt:lpstr>6.Generate a report which contains the top 5 customers who received an average high pre_invoice_discount_pct for the fiscal year 2021 and in the Indian market. The final output contains these fields, customer code customer average-discount-percentage</vt:lpstr>
      <vt:lpstr>7.Get the complete report of the Gross sales amount for the customer “Atliq Exclusive” for each month. This analysis helps to get an idea of low and high-performing months and take strategic decisions. The final report contains these columns: Month Year Gross sales Amount</vt:lpstr>
      <vt:lpstr>8.In which quarter of 2020, got the maximum total-sold-quantity? The final output contains these fields sorted by the total-sold-quantity, Quarter ,total-sold-quantity</vt:lpstr>
      <vt:lpstr>9.Which channel helped to bring more gross sales in the fiscal year 2021 and the percentage of contribution? The final output contains these fields, channel gross-sales-Million percentage</vt:lpstr>
      <vt:lpstr>10.Get the Top 3 products in each division that have a high total-sold-quantity in the fiscal year 2021? The final output contains these fields, division product-code</vt:lpstr>
      <vt:lpstr>              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sanchitadasgupta067@gmail.com</dc:creator>
  <cp:lastModifiedBy>sanchitadasgupta067@gmail.com</cp:lastModifiedBy>
  <cp:revision>5</cp:revision>
  <dcterms:created xsi:type="dcterms:W3CDTF">2024-11-14T05:48:55Z</dcterms:created>
  <dcterms:modified xsi:type="dcterms:W3CDTF">2024-11-22T04:06:40Z</dcterms:modified>
</cp:coreProperties>
</file>