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1"/>
  </p:notesMasterIdLst>
  <p:sldIdLst>
    <p:sldId id="260" r:id="rId2"/>
    <p:sldId id="258" r:id="rId3"/>
    <p:sldId id="257" r:id="rId4"/>
    <p:sldId id="256" r:id="rId5"/>
    <p:sldId id="262" r:id="rId6"/>
    <p:sldId id="263" r:id="rId7"/>
    <p:sldId id="265" r:id="rId8"/>
    <p:sldId id="259"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3ED4F2-48AD-4BA9-987F-790C33A20F47}" type="datetimeFigureOut">
              <a:rPr lang="en-IN" smtClean="0"/>
              <a:t>13-11-2024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A340F6-E761-4A9E-93CE-812C4D1E551A}" type="slidenum">
              <a:rPr lang="en-IN" smtClean="0"/>
              <a:t>‹#›</a:t>
            </a:fld>
            <a:endParaRPr lang="en-IN"/>
          </a:p>
        </p:txBody>
      </p:sp>
    </p:spTree>
    <p:extLst>
      <p:ext uri="{BB962C8B-B14F-4D97-AF65-F5344CB8AC3E}">
        <p14:creationId xmlns:p14="http://schemas.microsoft.com/office/powerpoint/2010/main" val="34778010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A340F6-E761-4A9E-93CE-812C4D1E551A}" type="slidenum">
              <a:rPr lang="en-IN" smtClean="0"/>
              <a:t>2</a:t>
            </a:fld>
            <a:endParaRPr lang="en-IN"/>
          </a:p>
        </p:txBody>
      </p:sp>
    </p:spTree>
    <p:extLst>
      <p:ext uri="{BB962C8B-B14F-4D97-AF65-F5344CB8AC3E}">
        <p14:creationId xmlns:p14="http://schemas.microsoft.com/office/powerpoint/2010/main" val="342038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AD23FA52-7309-4CCE-B906-A1CA11042087}" type="datetimeFigureOut">
              <a:rPr lang="en-IN" smtClean="0"/>
              <a:t>13-11-2024</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F95D6602-6EDE-4504-8DA3-FE91D692B084}"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3979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23FA52-7309-4CCE-B906-A1CA11042087}" type="datetimeFigureOut">
              <a:rPr lang="en-IN" smtClean="0"/>
              <a:t>13-11-2024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5D6602-6EDE-4504-8DA3-FE91D692B084}" type="slidenum">
              <a:rPr lang="en-IN" smtClean="0"/>
              <a:t>‹#›</a:t>
            </a:fld>
            <a:endParaRPr lang="en-IN"/>
          </a:p>
        </p:txBody>
      </p:sp>
    </p:spTree>
    <p:extLst>
      <p:ext uri="{BB962C8B-B14F-4D97-AF65-F5344CB8AC3E}">
        <p14:creationId xmlns:p14="http://schemas.microsoft.com/office/powerpoint/2010/main" val="1334509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23FA52-7309-4CCE-B906-A1CA11042087}" type="datetimeFigureOut">
              <a:rPr lang="en-IN" smtClean="0"/>
              <a:t>13-11-2024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5D6602-6EDE-4504-8DA3-FE91D692B084}" type="slidenum">
              <a:rPr lang="en-IN" smtClean="0"/>
              <a:t>‹#›</a:t>
            </a:fld>
            <a:endParaRPr lang="en-IN"/>
          </a:p>
        </p:txBody>
      </p:sp>
    </p:spTree>
    <p:extLst>
      <p:ext uri="{BB962C8B-B14F-4D97-AF65-F5344CB8AC3E}">
        <p14:creationId xmlns:p14="http://schemas.microsoft.com/office/powerpoint/2010/main" val="1639900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23FA52-7309-4CCE-B906-A1CA11042087}" type="datetimeFigureOut">
              <a:rPr lang="en-IN" smtClean="0"/>
              <a:t>13-11-2024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5D6602-6EDE-4504-8DA3-FE91D692B084}" type="slidenum">
              <a:rPr lang="en-IN" smtClean="0"/>
              <a:t>‹#›</a:t>
            </a:fld>
            <a:endParaRPr lang="en-IN"/>
          </a:p>
        </p:txBody>
      </p:sp>
    </p:spTree>
    <p:extLst>
      <p:ext uri="{BB962C8B-B14F-4D97-AF65-F5344CB8AC3E}">
        <p14:creationId xmlns:p14="http://schemas.microsoft.com/office/powerpoint/2010/main" val="802987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23FA52-7309-4CCE-B906-A1CA11042087}" type="datetimeFigureOut">
              <a:rPr lang="en-IN" smtClean="0"/>
              <a:t>13-11-2024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5D6602-6EDE-4504-8DA3-FE91D692B084}"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1655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23FA52-7309-4CCE-B906-A1CA11042087}" type="datetimeFigureOut">
              <a:rPr lang="en-IN" smtClean="0"/>
              <a:t>13-11-2024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5D6602-6EDE-4504-8DA3-FE91D692B084}" type="slidenum">
              <a:rPr lang="en-IN" smtClean="0"/>
              <a:t>‹#›</a:t>
            </a:fld>
            <a:endParaRPr lang="en-IN"/>
          </a:p>
        </p:txBody>
      </p:sp>
    </p:spTree>
    <p:extLst>
      <p:ext uri="{BB962C8B-B14F-4D97-AF65-F5344CB8AC3E}">
        <p14:creationId xmlns:p14="http://schemas.microsoft.com/office/powerpoint/2010/main" val="1863195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23FA52-7309-4CCE-B906-A1CA11042087}" type="datetimeFigureOut">
              <a:rPr lang="en-IN" smtClean="0"/>
              <a:t>13-11-2024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95D6602-6EDE-4504-8DA3-FE91D692B084}" type="slidenum">
              <a:rPr lang="en-IN" smtClean="0"/>
              <a:t>‹#›</a:t>
            </a:fld>
            <a:endParaRPr lang="en-IN"/>
          </a:p>
        </p:txBody>
      </p:sp>
    </p:spTree>
    <p:extLst>
      <p:ext uri="{BB962C8B-B14F-4D97-AF65-F5344CB8AC3E}">
        <p14:creationId xmlns:p14="http://schemas.microsoft.com/office/powerpoint/2010/main" val="2088707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23FA52-7309-4CCE-B906-A1CA11042087}" type="datetimeFigureOut">
              <a:rPr lang="en-IN" smtClean="0"/>
              <a:t>13-11-2024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95D6602-6EDE-4504-8DA3-FE91D692B084}" type="slidenum">
              <a:rPr lang="en-IN" smtClean="0"/>
              <a:t>‹#›</a:t>
            </a:fld>
            <a:endParaRPr lang="en-IN"/>
          </a:p>
        </p:txBody>
      </p:sp>
    </p:spTree>
    <p:extLst>
      <p:ext uri="{BB962C8B-B14F-4D97-AF65-F5344CB8AC3E}">
        <p14:creationId xmlns:p14="http://schemas.microsoft.com/office/powerpoint/2010/main" val="513090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23FA52-7309-4CCE-B906-A1CA11042087}" type="datetimeFigureOut">
              <a:rPr lang="en-IN" smtClean="0"/>
              <a:t>13-11-2024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95D6602-6EDE-4504-8DA3-FE91D692B084}" type="slidenum">
              <a:rPr lang="en-IN" smtClean="0"/>
              <a:t>‹#›</a:t>
            </a:fld>
            <a:endParaRPr lang="en-IN"/>
          </a:p>
        </p:txBody>
      </p:sp>
    </p:spTree>
    <p:extLst>
      <p:ext uri="{BB962C8B-B14F-4D97-AF65-F5344CB8AC3E}">
        <p14:creationId xmlns:p14="http://schemas.microsoft.com/office/powerpoint/2010/main" val="353216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23FA52-7309-4CCE-B906-A1CA11042087}" type="datetimeFigureOut">
              <a:rPr lang="en-IN" smtClean="0"/>
              <a:t>13-11-2024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5D6602-6EDE-4504-8DA3-FE91D692B084}" type="slidenum">
              <a:rPr lang="en-IN" smtClean="0"/>
              <a:t>‹#›</a:t>
            </a:fld>
            <a:endParaRPr lang="en-IN"/>
          </a:p>
        </p:txBody>
      </p:sp>
    </p:spTree>
    <p:extLst>
      <p:ext uri="{BB962C8B-B14F-4D97-AF65-F5344CB8AC3E}">
        <p14:creationId xmlns:p14="http://schemas.microsoft.com/office/powerpoint/2010/main" val="578511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23FA52-7309-4CCE-B906-A1CA11042087}" type="datetimeFigureOut">
              <a:rPr lang="en-IN" smtClean="0"/>
              <a:t>13-11-2024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5D6602-6EDE-4504-8DA3-FE91D692B084}" type="slidenum">
              <a:rPr lang="en-IN" smtClean="0"/>
              <a:t>‹#›</a:t>
            </a:fld>
            <a:endParaRPr lang="en-IN"/>
          </a:p>
        </p:txBody>
      </p:sp>
    </p:spTree>
    <p:extLst>
      <p:ext uri="{BB962C8B-B14F-4D97-AF65-F5344CB8AC3E}">
        <p14:creationId xmlns:p14="http://schemas.microsoft.com/office/powerpoint/2010/main" val="3619607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AD23FA52-7309-4CCE-B906-A1CA11042087}" type="datetimeFigureOut">
              <a:rPr lang="en-IN" smtClean="0"/>
              <a:t>13-11-2024</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F95D6602-6EDE-4504-8DA3-FE91D692B084}" type="slidenum">
              <a:rPr lang="en-IN" smtClean="0"/>
              <a:t>‹#›</a:t>
            </a:fld>
            <a:endParaRPr lang="en-IN"/>
          </a:p>
        </p:txBody>
      </p:sp>
    </p:spTree>
    <p:extLst>
      <p:ext uri="{BB962C8B-B14F-4D97-AF65-F5344CB8AC3E}">
        <p14:creationId xmlns:p14="http://schemas.microsoft.com/office/powerpoint/2010/main" val="323808898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jp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jp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5.jpg"/><Relationship Id="rId1" Type="http://schemas.openxmlformats.org/officeDocument/2006/relationships/slideLayout" Target="../slideLayouts/slideLayout6.xml"/><Relationship Id="rId5" Type="http://schemas.openxmlformats.org/officeDocument/2006/relationships/image" Target="../media/image3.jp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6AE82-9F9D-D3EA-C832-84249C88E9C2}"/>
              </a:ext>
            </a:extLst>
          </p:cNvPr>
          <p:cNvSpPr>
            <a:spLocks noGrp="1"/>
          </p:cNvSpPr>
          <p:nvPr>
            <p:ph type="ctrTitle"/>
          </p:nvPr>
        </p:nvSpPr>
        <p:spPr/>
        <p:txBody>
          <a:bodyPr/>
          <a:lstStyle/>
          <a:p>
            <a:r>
              <a:rPr lang="en-IN" dirty="0"/>
              <a:t>Atliq Hardware Business Insights360</a:t>
            </a:r>
          </a:p>
        </p:txBody>
      </p:sp>
      <p:sp>
        <p:nvSpPr>
          <p:cNvPr id="3" name="Subtitle 2">
            <a:extLst>
              <a:ext uri="{FF2B5EF4-FFF2-40B4-BE49-F238E27FC236}">
                <a16:creationId xmlns:a16="http://schemas.microsoft.com/office/drawing/2014/main" id="{3382BF00-38CF-55FF-29FA-26699894FF9E}"/>
              </a:ext>
            </a:extLst>
          </p:cNvPr>
          <p:cNvSpPr>
            <a:spLocks noGrp="1"/>
          </p:cNvSpPr>
          <p:nvPr>
            <p:ph type="subTitle" idx="1"/>
          </p:nvPr>
        </p:nvSpPr>
        <p:spPr/>
        <p:txBody>
          <a:bodyPr/>
          <a:lstStyle/>
          <a:p>
            <a:pPr algn="r"/>
            <a:r>
              <a:rPr lang="en-IN" dirty="0"/>
              <a:t> By  Sanchita Dasgupta</a:t>
            </a:r>
          </a:p>
        </p:txBody>
      </p:sp>
      <p:pic>
        <p:nvPicPr>
          <p:cNvPr id="5" name="Picture 4">
            <a:extLst>
              <a:ext uri="{FF2B5EF4-FFF2-40B4-BE49-F238E27FC236}">
                <a16:creationId xmlns:a16="http://schemas.microsoft.com/office/drawing/2014/main" id="{1051AB34-DE2A-F759-577F-79C2AC9B7A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135" y="154264"/>
            <a:ext cx="1488103" cy="1456224"/>
          </a:xfrm>
          <a:prstGeom prst="rect">
            <a:avLst/>
          </a:prstGeom>
        </p:spPr>
      </p:pic>
    </p:spTree>
    <p:extLst>
      <p:ext uri="{BB962C8B-B14F-4D97-AF65-F5344CB8AC3E}">
        <p14:creationId xmlns:p14="http://schemas.microsoft.com/office/powerpoint/2010/main" val="2227187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DEAA0-2A46-2270-60E7-290DC58B686E}"/>
              </a:ext>
            </a:extLst>
          </p:cNvPr>
          <p:cNvSpPr>
            <a:spLocks noGrp="1"/>
          </p:cNvSpPr>
          <p:nvPr>
            <p:ph type="title"/>
          </p:nvPr>
        </p:nvSpPr>
        <p:spPr/>
        <p:txBody>
          <a:bodyPr/>
          <a:lstStyle/>
          <a:p>
            <a:pPr algn="ctr"/>
            <a:r>
              <a:rPr lang="en-IN" b="1" dirty="0">
                <a:latin typeface="Algerian" panose="04020705040A02060702" pitchFamily="82" charset="0"/>
              </a:rPr>
              <a:t>Content </a:t>
            </a:r>
          </a:p>
        </p:txBody>
      </p:sp>
      <p:sp>
        <p:nvSpPr>
          <p:cNvPr id="3" name="Content Placeholder 2">
            <a:extLst>
              <a:ext uri="{FF2B5EF4-FFF2-40B4-BE49-F238E27FC236}">
                <a16:creationId xmlns:a16="http://schemas.microsoft.com/office/drawing/2014/main" id="{179A3967-E2B5-981A-BC31-40202AEC9AD3}"/>
              </a:ext>
            </a:extLst>
          </p:cNvPr>
          <p:cNvSpPr>
            <a:spLocks noGrp="1"/>
          </p:cNvSpPr>
          <p:nvPr>
            <p:ph idx="1"/>
          </p:nvPr>
        </p:nvSpPr>
        <p:spPr/>
        <p:txBody>
          <a:bodyPr/>
          <a:lstStyle/>
          <a:p>
            <a:r>
              <a:rPr lang="en-IN" dirty="0"/>
              <a:t>Company Overview &amp; Problem Statement </a:t>
            </a:r>
          </a:p>
          <a:p>
            <a:r>
              <a:rPr lang="en-IN" dirty="0"/>
              <a:t>Data Model &amp; Functional Knowledge </a:t>
            </a:r>
          </a:p>
          <a:p>
            <a:r>
              <a:rPr lang="en-IN" dirty="0"/>
              <a:t>Data Modelling </a:t>
            </a:r>
          </a:p>
          <a:p>
            <a:r>
              <a:rPr lang="en-IN" dirty="0"/>
              <a:t>Dashboard Overview </a:t>
            </a:r>
          </a:p>
          <a:p>
            <a:r>
              <a:rPr lang="en-IN" dirty="0"/>
              <a:t>Insights &amp; Recommendation </a:t>
            </a:r>
          </a:p>
          <a:p>
            <a:endParaRPr lang="en-IN" dirty="0"/>
          </a:p>
          <a:p>
            <a:endParaRPr lang="en-IN" dirty="0"/>
          </a:p>
        </p:txBody>
      </p:sp>
    </p:spTree>
    <p:extLst>
      <p:ext uri="{BB962C8B-B14F-4D97-AF65-F5344CB8AC3E}">
        <p14:creationId xmlns:p14="http://schemas.microsoft.com/office/powerpoint/2010/main" val="4083489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02BB1-3FE7-797E-32F9-2EB53B2060FA}"/>
              </a:ext>
            </a:extLst>
          </p:cNvPr>
          <p:cNvSpPr>
            <a:spLocks noGrp="1"/>
          </p:cNvSpPr>
          <p:nvPr>
            <p:ph type="ctrTitle"/>
          </p:nvPr>
        </p:nvSpPr>
        <p:spPr>
          <a:xfrm>
            <a:off x="1524000" y="462796"/>
            <a:ext cx="9144000" cy="1336024"/>
          </a:xfrm>
        </p:spPr>
        <p:txBody>
          <a:bodyPr/>
          <a:lstStyle/>
          <a:p>
            <a:r>
              <a:rPr lang="en-IN" dirty="0"/>
              <a:t>ATLIQ HARDWARE </a:t>
            </a:r>
          </a:p>
        </p:txBody>
      </p:sp>
      <p:sp>
        <p:nvSpPr>
          <p:cNvPr id="3" name="Subtitle 2">
            <a:extLst>
              <a:ext uri="{FF2B5EF4-FFF2-40B4-BE49-F238E27FC236}">
                <a16:creationId xmlns:a16="http://schemas.microsoft.com/office/drawing/2014/main" id="{E30004E6-1126-8750-991E-71CDF6A38E65}"/>
              </a:ext>
            </a:extLst>
          </p:cNvPr>
          <p:cNvSpPr>
            <a:spLocks noGrp="1"/>
          </p:cNvSpPr>
          <p:nvPr>
            <p:ph type="subTitle" idx="1"/>
          </p:nvPr>
        </p:nvSpPr>
        <p:spPr>
          <a:xfrm>
            <a:off x="1524000" y="1856126"/>
            <a:ext cx="9144000" cy="3947409"/>
          </a:xfrm>
        </p:spPr>
        <p:txBody>
          <a:bodyPr/>
          <a:lstStyle/>
          <a:p>
            <a:r>
              <a:rPr lang="en-IN" dirty="0"/>
              <a:t>AtliQ Hardware is a  one of the fastest growing hardware company all over India and outside of India .They sells PC, mouse , computer , CPU to different companies .However suddenly they experience huge loss in Latin America so they have decided the data analyst team to bring the transparency as their loss is basically of their some basic surveys which prepared with excel tools.</a:t>
            </a:r>
          </a:p>
        </p:txBody>
      </p:sp>
      <p:pic>
        <p:nvPicPr>
          <p:cNvPr id="7" name="Picture 6">
            <a:extLst>
              <a:ext uri="{FF2B5EF4-FFF2-40B4-BE49-F238E27FC236}">
                <a16:creationId xmlns:a16="http://schemas.microsoft.com/office/drawing/2014/main" id="{7CD788D4-A57D-6515-2D65-0658F14B1F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167" y="768149"/>
            <a:ext cx="741196" cy="725318"/>
          </a:xfrm>
          <a:prstGeom prst="rect">
            <a:avLst/>
          </a:prstGeom>
        </p:spPr>
      </p:pic>
    </p:spTree>
    <p:extLst>
      <p:ext uri="{BB962C8B-B14F-4D97-AF65-F5344CB8AC3E}">
        <p14:creationId xmlns:p14="http://schemas.microsoft.com/office/powerpoint/2010/main" val="1313526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D6D8230-57A7-CE4D-FC84-B2B7DA1B92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500" y="2473103"/>
            <a:ext cx="2093865" cy="2371729"/>
          </a:xfrm>
          <a:prstGeom prst="rect">
            <a:avLst/>
          </a:prstGeom>
        </p:spPr>
      </p:pic>
      <p:cxnSp>
        <p:nvCxnSpPr>
          <p:cNvPr id="7" name="Straight Arrow Connector 6">
            <a:extLst>
              <a:ext uri="{FF2B5EF4-FFF2-40B4-BE49-F238E27FC236}">
                <a16:creationId xmlns:a16="http://schemas.microsoft.com/office/drawing/2014/main" id="{3813AD29-404A-C550-73FF-16252A031A07}"/>
              </a:ext>
            </a:extLst>
          </p:cNvPr>
          <p:cNvCxnSpPr/>
          <p:nvPr/>
        </p:nvCxnSpPr>
        <p:spPr>
          <a:xfrm flipV="1">
            <a:off x="3052139" y="1918000"/>
            <a:ext cx="2383435" cy="14840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2042B38-B8DE-6283-037B-F42EB6350170}"/>
              </a:ext>
            </a:extLst>
          </p:cNvPr>
          <p:cNvCxnSpPr>
            <a:stCxn id="5" idx="3"/>
          </p:cNvCxnSpPr>
          <p:nvPr/>
        </p:nvCxnSpPr>
        <p:spPr>
          <a:xfrm flipV="1">
            <a:off x="2874365" y="3495716"/>
            <a:ext cx="2908092" cy="163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D0C2C5E-B310-2B53-972D-3C0857C705A5}"/>
              </a:ext>
            </a:extLst>
          </p:cNvPr>
          <p:cNvCxnSpPr/>
          <p:nvPr/>
        </p:nvCxnSpPr>
        <p:spPr>
          <a:xfrm>
            <a:off x="2993277" y="3765540"/>
            <a:ext cx="2972808" cy="1079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6BF5EFFE-4E4B-298B-A8CA-92EDB8D17A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9688" y="1335965"/>
            <a:ext cx="1383780" cy="1324048"/>
          </a:xfrm>
          <a:prstGeom prst="rect">
            <a:avLst/>
          </a:prstGeom>
        </p:spPr>
      </p:pic>
      <p:pic>
        <p:nvPicPr>
          <p:cNvPr id="15" name="Picture 14">
            <a:extLst>
              <a:ext uri="{FF2B5EF4-FFF2-40B4-BE49-F238E27FC236}">
                <a16:creationId xmlns:a16="http://schemas.microsoft.com/office/drawing/2014/main" id="{4C62515A-C803-C377-13A8-34CBFD4D78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22807" y="1540705"/>
            <a:ext cx="1071562" cy="1071562"/>
          </a:xfrm>
          <a:prstGeom prst="rect">
            <a:avLst/>
          </a:prstGeom>
        </p:spPr>
      </p:pic>
      <p:pic>
        <p:nvPicPr>
          <p:cNvPr id="17" name="Picture 16">
            <a:extLst>
              <a:ext uri="{FF2B5EF4-FFF2-40B4-BE49-F238E27FC236}">
                <a16:creationId xmlns:a16="http://schemas.microsoft.com/office/drawing/2014/main" id="{0165D380-3125-1C29-8041-7F1FCE83C3D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64529" y="2944064"/>
            <a:ext cx="1490031" cy="1013440"/>
          </a:xfrm>
          <a:prstGeom prst="rect">
            <a:avLst/>
          </a:prstGeom>
        </p:spPr>
      </p:pic>
      <p:pic>
        <p:nvPicPr>
          <p:cNvPr id="19" name="Picture 18">
            <a:extLst>
              <a:ext uri="{FF2B5EF4-FFF2-40B4-BE49-F238E27FC236}">
                <a16:creationId xmlns:a16="http://schemas.microsoft.com/office/drawing/2014/main" id="{D6C2A574-0DA8-28C2-F8E7-567FEB2770B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58141" y="4063434"/>
            <a:ext cx="836714" cy="836714"/>
          </a:xfrm>
          <a:prstGeom prst="rect">
            <a:avLst/>
          </a:prstGeom>
        </p:spPr>
      </p:pic>
      <p:cxnSp>
        <p:nvCxnSpPr>
          <p:cNvPr id="21" name="Straight Arrow Connector 20">
            <a:extLst>
              <a:ext uri="{FF2B5EF4-FFF2-40B4-BE49-F238E27FC236}">
                <a16:creationId xmlns:a16="http://schemas.microsoft.com/office/drawing/2014/main" id="{57333BC0-E518-D189-C53C-6C832D411A95}"/>
              </a:ext>
            </a:extLst>
          </p:cNvPr>
          <p:cNvCxnSpPr>
            <a:stCxn id="17" idx="3"/>
          </p:cNvCxnSpPr>
          <p:nvPr/>
        </p:nvCxnSpPr>
        <p:spPr>
          <a:xfrm>
            <a:off x="7154560" y="3450784"/>
            <a:ext cx="15141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7" name="Graphic 26" descr="Man with solid fill">
            <a:extLst>
              <a:ext uri="{FF2B5EF4-FFF2-40B4-BE49-F238E27FC236}">
                <a16:creationId xmlns:a16="http://schemas.microsoft.com/office/drawing/2014/main" id="{090FD48F-4A89-D047-5832-F8CA5ABE762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756249" y="2944826"/>
            <a:ext cx="914400" cy="914400"/>
          </a:xfrm>
          <a:prstGeom prst="rect">
            <a:avLst/>
          </a:prstGeom>
        </p:spPr>
      </p:pic>
      <p:pic>
        <p:nvPicPr>
          <p:cNvPr id="29" name="Graphic 28" descr="Woman with solid fill">
            <a:extLst>
              <a:ext uri="{FF2B5EF4-FFF2-40B4-BE49-F238E27FC236}">
                <a16:creationId xmlns:a16="http://schemas.microsoft.com/office/drawing/2014/main" id="{5B65A022-0930-D62F-8C45-A3C3065CB64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372717" y="2944064"/>
            <a:ext cx="914400" cy="914400"/>
          </a:xfrm>
          <a:prstGeom prst="rect">
            <a:avLst/>
          </a:prstGeom>
        </p:spPr>
      </p:pic>
      <p:sp>
        <p:nvSpPr>
          <p:cNvPr id="30" name="TextBox 29">
            <a:extLst>
              <a:ext uri="{FF2B5EF4-FFF2-40B4-BE49-F238E27FC236}">
                <a16:creationId xmlns:a16="http://schemas.microsoft.com/office/drawing/2014/main" id="{C219A085-EC79-8D52-FAF6-9172BE525582}"/>
              </a:ext>
            </a:extLst>
          </p:cNvPr>
          <p:cNvSpPr txBox="1"/>
          <p:nvPr/>
        </p:nvSpPr>
        <p:spPr>
          <a:xfrm>
            <a:off x="780500" y="4900148"/>
            <a:ext cx="2093865" cy="369332"/>
          </a:xfrm>
          <a:prstGeom prst="rect">
            <a:avLst/>
          </a:prstGeom>
          <a:noFill/>
        </p:spPr>
        <p:txBody>
          <a:bodyPr wrap="square" rtlCol="0">
            <a:spAutoFit/>
          </a:bodyPr>
          <a:lstStyle/>
          <a:p>
            <a:pPr algn="ctr"/>
            <a:r>
              <a:rPr lang="en-IN" b="1" dirty="0"/>
              <a:t>AtliQ Hardware</a:t>
            </a:r>
          </a:p>
        </p:txBody>
      </p:sp>
      <p:sp>
        <p:nvSpPr>
          <p:cNvPr id="31" name="TextBox 30">
            <a:extLst>
              <a:ext uri="{FF2B5EF4-FFF2-40B4-BE49-F238E27FC236}">
                <a16:creationId xmlns:a16="http://schemas.microsoft.com/office/drawing/2014/main" id="{8CC50D6A-ECC0-DE65-E458-CDA7A98F0B2E}"/>
              </a:ext>
            </a:extLst>
          </p:cNvPr>
          <p:cNvSpPr txBox="1"/>
          <p:nvPr/>
        </p:nvSpPr>
        <p:spPr>
          <a:xfrm>
            <a:off x="5271781" y="4865014"/>
            <a:ext cx="1490031" cy="369332"/>
          </a:xfrm>
          <a:prstGeom prst="rect">
            <a:avLst/>
          </a:prstGeom>
          <a:noFill/>
        </p:spPr>
        <p:txBody>
          <a:bodyPr wrap="square" rtlCol="0">
            <a:spAutoFit/>
          </a:bodyPr>
          <a:lstStyle/>
          <a:p>
            <a:pPr algn="ctr"/>
            <a:r>
              <a:rPr lang="en-IN" b="1" dirty="0"/>
              <a:t>Customer</a:t>
            </a:r>
            <a:r>
              <a:rPr lang="en-IN" dirty="0"/>
              <a:t> </a:t>
            </a:r>
          </a:p>
        </p:txBody>
      </p:sp>
      <p:sp>
        <p:nvSpPr>
          <p:cNvPr id="32" name="TextBox 31">
            <a:extLst>
              <a:ext uri="{FF2B5EF4-FFF2-40B4-BE49-F238E27FC236}">
                <a16:creationId xmlns:a16="http://schemas.microsoft.com/office/drawing/2014/main" id="{EF6A357F-803F-EA52-4FE8-03251E702A9C}"/>
              </a:ext>
            </a:extLst>
          </p:cNvPr>
          <p:cNvSpPr txBox="1"/>
          <p:nvPr/>
        </p:nvSpPr>
        <p:spPr>
          <a:xfrm>
            <a:off x="9063306" y="3960527"/>
            <a:ext cx="1514007" cy="369332"/>
          </a:xfrm>
          <a:prstGeom prst="rect">
            <a:avLst/>
          </a:prstGeom>
          <a:noFill/>
        </p:spPr>
        <p:txBody>
          <a:bodyPr wrap="square" rtlCol="0">
            <a:spAutoFit/>
          </a:bodyPr>
          <a:lstStyle/>
          <a:p>
            <a:pPr algn="ctr"/>
            <a:r>
              <a:rPr lang="en-IN" b="1" dirty="0"/>
              <a:t>Consumer </a:t>
            </a:r>
          </a:p>
        </p:txBody>
      </p:sp>
    </p:spTree>
    <p:extLst>
      <p:ext uri="{BB962C8B-B14F-4D97-AF65-F5344CB8AC3E}">
        <p14:creationId xmlns:p14="http://schemas.microsoft.com/office/powerpoint/2010/main" val="2370054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CBDD6-5555-0D05-675C-DF1FB89888B9}"/>
              </a:ext>
            </a:extLst>
          </p:cNvPr>
          <p:cNvSpPr>
            <a:spLocks noGrp="1"/>
          </p:cNvSpPr>
          <p:nvPr>
            <p:ph type="title"/>
          </p:nvPr>
        </p:nvSpPr>
        <p:spPr>
          <a:xfrm>
            <a:off x="1143000" y="609600"/>
            <a:ext cx="9875520" cy="471298"/>
          </a:xfrm>
        </p:spPr>
        <p:txBody>
          <a:bodyPr>
            <a:normAutofit fontScale="90000"/>
          </a:bodyPr>
          <a:lstStyle/>
          <a:p>
            <a:pPr algn="ctr"/>
            <a:r>
              <a:rPr lang="en-IN" dirty="0"/>
              <a:t>PLATFORMS </a:t>
            </a:r>
          </a:p>
        </p:txBody>
      </p:sp>
      <p:sp>
        <p:nvSpPr>
          <p:cNvPr id="3" name="Rectangle 2">
            <a:extLst>
              <a:ext uri="{FF2B5EF4-FFF2-40B4-BE49-F238E27FC236}">
                <a16:creationId xmlns:a16="http://schemas.microsoft.com/office/drawing/2014/main" id="{B57AC4E4-A78A-AF02-F01F-46BFFD42845B}"/>
              </a:ext>
            </a:extLst>
          </p:cNvPr>
          <p:cNvSpPr/>
          <p:nvPr/>
        </p:nvSpPr>
        <p:spPr>
          <a:xfrm>
            <a:off x="1873766" y="1226495"/>
            <a:ext cx="5156617" cy="14832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15C186A2-E1B5-82FB-687D-FA8884E30078}"/>
              </a:ext>
            </a:extLst>
          </p:cNvPr>
          <p:cNvSpPr/>
          <p:nvPr/>
        </p:nvSpPr>
        <p:spPr>
          <a:xfrm>
            <a:off x="1913740" y="2878316"/>
            <a:ext cx="5156617" cy="128868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9C083069-25DE-1CB5-F0D2-227E54D17F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9649" y="3115398"/>
            <a:ext cx="976624" cy="976624"/>
          </a:xfrm>
          <a:prstGeom prst="rect">
            <a:avLst/>
          </a:prstGeom>
        </p:spPr>
      </p:pic>
      <p:pic>
        <p:nvPicPr>
          <p:cNvPr id="8" name="Picture 7">
            <a:extLst>
              <a:ext uri="{FF2B5EF4-FFF2-40B4-BE49-F238E27FC236}">
                <a16:creationId xmlns:a16="http://schemas.microsoft.com/office/drawing/2014/main" id="{E94E5061-6AA3-0045-48F2-5EF1DC2711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1363" y="3009876"/>
            <a:ext cx="1444720" cy="1082146"/>
          </a:xfrm>
          <a:prstGeom prst="rect">
            <a:avLst/>
          </a:prstGeom>
        </p:spPr>
      </p:pic>
      <p:pic>
        <p:nvPicPr>
          <p:cNvPr id="10" name="Picture 9">
            <a:extLst>
              <a:ext uri="{FF2B5EF4-FFF2-40B4-BE49-F238E27FC236}">
                <a16:creationId xmlns:a16="http://schemas.microsoft.com/office/drawing/2014/main" id="{FF66AE9F-2314-F68A-145A-087E8FCAA5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1363" y="1438208"/>
            <a:ext cx="1580214" cy="1074778"/>
          </a:xfrm>
          <a:prstGeom prst="rect">
            <a:avLst/>
          </a:prstGeom>
        </p:spPr>
      </p:pic>
      <p:pic>
        <p:nvPicPr>
          <p:cNvPr id="12" name="Picture 11">
            <a:extLst>
              <a:ext uri="{FF2B5EF4-FFF2-40B4-BE49-F238E27FC236}">
                <a16:creationId xmlns:a16="http://schemas.microsoft.com/office/drawing/2014/main" id="{2874F35F-DC51-9C4D-D9C1-0B917D231F9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83618" y="1438208"/>
            <a:ext cx="1288686" cy="1288686"/>
          </a:xfrm>
          <a:prstGeom prst="rect">
            <a:avLst/>
          </a:prstGeom>
        </p:spPr>
      </p:pic>
      <p:sp>
        <p:nvSpPr>
          <p:cNvPr id="13" name="TextBox 12">
            <a:extLst>
              <a:ext uri="{FF2B5EF4-FFF2-40B4-BE49-F238E27FC236}">
                <a16:creationId xmlns:a16="http://schemas.microsoft.com/office/drawing/2014/main" id="{374C6A30-7B5A-8104-9EF3-EEEA3E6272BB}"/>
              </a:ext>
            </a:extLst>
          </p:cNvPr>
          <p:cNvSpPr txBox="1"/>
          <p:nvPr/>
        </p:nvSpPr>
        <p:spPr>
          <a:xfrm>
            <a:off x="6925454" y="1783442"/>
            <a:ext cx="3118704" cy="369332"/>
          </a:xfrm>
          <a:prstGeom prst="rect">
            <a:avLst/>
          </a:prstGeom>
          <a:noFill/>
        </p:spPr>
        <p:txBody>
          <a:bodyPr wrap="square" rtlCol="0">
            <a:spAutoFit/>
          </a:bodyPr>
          <a:lstStyle/>
          <a:p>
            <a:pPr algn="ctr"/>
            <a:r>
              <a:rPr lang="en-IN" b="1" dirty="0"/>
              <a:t>Brick &amp; Mortar </a:t>
            </a:r>
          </a:p>
        </p:txBody>
      </p:sp>
      <p:sp>
        <p:nvSpPr>
          <p:cNvPr id="15" name="TextBox 14">
            <a:extLst>
              <a:ext uri="{FF2B5EF4-FFF2-40B4-BE49-F238E27FC236}">
                <a16:creationId xmlns:a16="http://schemas.microsoft.com/office/drawing/2014/main" id="{09C91529-3C44-59F6-930E-E63C15BCEDEC}"/>
              </a:ext>
            </a:extLst>
          </p:cNvPr>
          <p:cNvSpPr txBox="1"/>
          <p:nvPr/>
        </p:nvSpPr>
        <p:spPr>
          <a:xfrm>
            <a:off x="8216402" y="3186601"/>
            <a:ext cx="1963711" cy="369332"/>
          </a:xfrm>
          <a:prstGeom prst="rect">
            <a:avLst/>
          </a:prstGeom>
          <a:noFill/>
        </p:spPr>
        <p:txBody>
          <a:bodyPr wrap="square" rtlCol="0">
            <a:spAutoFit/>
          </a:bodyPr>
          <a:lstStyle/>
          <a:p>
            <a:r>
              <a:rPr lang="en-IN" b="1" dirty="0"/>
              <a:t> E -Commerce</a:t>
            </a:r>
          </a:p>
        </p:txBody>
      </p:sp>
    </p:spTree>
    <p:extLst>
      <p:ext uri="{BB962C8B-B14F-4D97-AF65-F5344CB8AC3E}">
        <p14:creationId xmlns:p14="http://schemas.microsoft.com/office/powerpoint/2010/main" val="4027461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DBD4CFA-AC2A-D8AE-97AD-F3AD08F28472}"/>
              </a:ext>
            </a:extLst>
          </p:cNvPr>
          <p:cNvPicPr>
            <a:picLocks noChangeAspect="1"/>
          </p:cNvPicPr>
          <p:nvPr/>
        </p:nvPicPr>
        <p:blipFill>
          <a:blip r:embed="rId2"/>
          <a:stretch>
            <a:fillRect/>
          </a:stretch>
        </p:blipFill>
        <p:spPr>
          <a:xfrm>
            <a:off x="774491" y="1215975"/>
            <a:ext cx="10643017" cy="4426049"/>
          </a:xfrm>
          <a:prstGeom prst="rect">
            <a:avLst/>
          </a:prstGeom>
        </p:spPr>
      </p:pic>
    </p:spTree>
    <p:extLst>
      <p:ext uri="{BB962C8B-B14F-4D97-AF65-F5344CB8AC3E}">
        <p14:creationId xmlns:p14="http://schemas.microsoft.com/office/powerpoint/2010/main" val="694011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F62C3-14FD-2742-811D-1F36A6E3DDE3}"/>
              </a:ext>
            </a:extLst>
          </p:cNvPr>
          <p:cNvSpPr>
            <a:spLocks noGrp="1"/>
          </p:cNvSpPr>
          <p:nvPr>
            <p:ph type="title"/>
          </p:nvPr>
        </p:nvSpPr>
        <p:spPr>
          <a:xfrm>
            <a:off x="1143000" y="609600"/>
            <a:ext cx="9875520" cy="814466"/>
          </a:xfrm>
        </p:spPr>
        <p:txBody>
          <a:bodyPr/>
          <a:lstStyle/>
          <a:p>
            <a:r>
              <a:rPr lang="en-IN" dirty="0"/>
              <a:t>                      STAR SCHEMA </a:t>
            </a:r>
          </a:p>
        </p:txBody>
      </p:sp>
      <p:pic>
        <p:nvPicPr>
          <p:cNvPr id="4" name="Picture 3">
            <a:extLst>
              <a:ext uri="{FF2B5EF4-FFF2-40B4-BE49-F238E27FC236}">
                <a16:creationId xmlns:a16="http://schemas.microsoft.com/office/drawing/2014/main" id="{0F716B3B-A47E-2D24-7018-BC40246F90D8}"/>
              </a:ext>
            </a:extLst>
          </p:cNvPr>
          <p:cNvPicPr>
            <a:picLocks noChangeAspect="1"/>
          </p:cNvPicPr>
          <p:nvPr/>
        </p:nvPicPr>
        <p:blipFill>
          <a:blip r:embed="rId2"/>
          <a:stretch>
            <a:fillRect/>
          </a:stretch>
        </p:blipFill>
        <p:spPr>
          <a:xfrm>
            <a:off x="2903413" y="1323288"/>
            <a:ext cx="5515745" cy="4925112"/>
          </a:xfrm>
          <a:prstGeom prst="rect">
            <a:avLst/>
          </a:prstGeom>
        </p:spPr>
      </p:pic>
    </p:spTree>
    <p:extLst>
      <p:ext uri="{BB962C8B-B14F-4D97-AF65-F5344CB8AC3E}">
        <p14:creationId xmlns:p14="http://schemas.microsoft.com/office/powerpoint/2010/main" val="2185383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5BBF8-BEB9-A065-4635-0A5416DC73A5}"/>
              </a:ext>
            </a:extLst>
          </p:cNvPr>
          <p:cNvSpPr>
            <a:spLocks noGrp="1"/>
          </p:cNvSpPr>
          <p:nvPr>
            <p:ph type="title"/>
          </p:nvPr>
        </p:nvSpPr>
        <p:spPr/>
        <p:txBody>
          <a:bodyPr/>
          <a:lstStyle/>
          <a:p>
            <a:pPr algn="ctr"/>
            <a:r>
              <a:rPr lang="en-IN" dirty="0">
                <a:latin typeface="Algerian" panose="04020705040A02060702" pitchFamily="82" charset="0"/>
              </a:rPr>
              <a:t>INSIGHTS &amp; RECOMMENDATION</a:t>
            </a:r>
          </a:p>
        </p:txBody>
      </p:sp>
      <p:sp>
        <p:nvSpPr>
          <p:cNvPr id="3" name="Content Placeholder 2">
            <a:extLst>
              <a:ext uri="{FF2B5EF4-FFF2-40B4-BE49-F238E27FC236}">
                <a16:creationId xmlns:a16="http://schemas.microsoft.com/office/drawing/2014/main" id="{4602F320-D174-E2A3-35A9-BDAA1A09BD77}"/>
              </a:ext>
            </a:extLst>
          </p:cNvPr>
          <p:cNvSpPr>
            <a:spLocks noGrp="1"/>
          </p:cNvSpPr>
          <p:nvPr>
            <p:ph idx="1"/>
          </p:nvPr>
        </p:nvSpPr>
        <p:spPr/>
        <p:txBody>
          <a:bodyPr>
            <a:normAutofit fontScale="92500" lnSpcReduction="20000"/>
          </a:bodyPr>
          <a:lstStyle/>
          <a:p>
            <a:r>
              <a:rPr lang="en-US" b="1" dirty="0"/>
              <a:t>Insights:</a:t>
            </a:r>
            <a:endParaRPr lang="en-US" dirty="0"/>
          </a:p>
          <a:p>
            <a:pPr>
              <a:buFont typeface="+mj-lt"/>
              <a:buAutoNum type="arabicPeriod"/>
            </a:pPr>
            <a:r>
              <a:rPr lang="en-US" b="1" dirty="0"/>
              <a:t>Revenue Trends</a:t>
            </a:r>
            <a:r>
              <a:rPr lang="en-US" dirty="0"/>
              <a:t>: Highlight growth trends, with a focus on quarterly or year-over-year changes.</a:t>
            </a:r>
          </a:p>
          <a:p>
            <a:pPr>
              <a:buFont typeface="+mj-lt"/>
              <a:buAutoNum type="arabicPeriod"/>
            </a:pPr>
            <a:r>
              <a:rPr lang="en-US" b="1" dirty="0"/>
              <a:t>Top Products/Segments</a:t>
            </a:r>
            <a:r>
              <a:rPr lang="en-US" dirty="0"/>
              <a:t>: Identify highest revenue-generating products or customer segments.</a:t>
            </a:r>
          </a:p>
          <a:p>
            <a:pPr>
              <a:buFont typeface="+mj-lt"/>
              <a:buAutoNum type="arabicPeriod"/>
            </a:pPr>
            <a:r>
              <a:rPr lang="en-US" b="1" dirty="0"/>
              <a:t>Regional Performance</a:t>
            </a:r>
            <a:r>
              <a:rPr lang="en-US" dirty="0"/>
              <a:t>: Showcase top-performing regions by revenue and profitability.</a:t>
            </a:r>
          </a:p>
          <a:p>
            <a:pPr>
              <a:buFont typeface="+mj-lt"/>
              <a:buAutoNum type="arabicPeriod"/>
            </a:pPr>
            <a:r>
              <a:rPr lang="en-US" b="1" dirty="0"/>
              <a:t>Customer Patterns</a:t>
            </a:r>
            <a:r>
              <a:rPr lang="en-US" dirty="0"/>
              <a:t>: Emphasize key customer demographics and seasonal trends.</a:t>
            </a:r>
          </a:p>
          <a:p>
            <a:r>
              <a:rPr lang="en-US" b="1" dirty="0"/>
              <a:t>Recommendations:</a:t>
            </a:r>
            <a:endParaRPr lang="en-US" dirty="0"/>
          </a:p>
          <a:p>
            <a:pPr>
              <a:buFont typeface="+mj-lt"/>
              <a:buAutoNum type="arabicPeriod"/>
            </a:pPr>
            <a:r>
              <a:rPr lang="en-US" b="1" dirty="0"/>
              <a:t>Invest in High-Margin Products</a:t>
            </a:r>
            <a:r>
              <a:rPr lang="en-US" dirty="0"/>
              <a:t> to maximize profitability.</a:t>
            </a:r>
          </a:p>
          <a:p>
            <a:pPr>
              <a:buFont typeface="+mj-lt"/>
              <a:buAutoNum type="arabicPeriod"/>
            </a:pPr>
            <a:r>
              <a:rPr lang="en-US" b="1" dirty="0"/>
              <a:t>Expand Marketing in Top Regions</a:t>
            </a:r>
            <a:r>
              <a:rPr lang="en-US" dirty="0"/>
              <a:t> to leverage high revenue areas.</a:t>
            </a:r>
          </a:p>
          <a:p>
            <a:pPr>
              <a:buFont typeface="+mj-lt"/>
              <a:buAutoNum type="arabicPeriod"/>
            </a:pPr>
            <a:r>
              <a:rPr lang="en-US" b="1" dirty="0"/>
              <a:t>Targeted Campaigns</a:t>
            </a:r>
            <a:r>
              <a:rPr lang="en-US" dirty="0"/>
              <a:t> based on demographic insights to enhance engagement and sales.</a:t>
            </a:r>
          </a:p>
          <a:p>
            <a:endParaRPr lang="en-IN" dirty="0"/>
          </a:p>
        </p:txBody>
      </p:sp>
    </p:spTree>
    <p:extLst>
      <p:ext uri="{BB962C8B-B14F-4D97-AF65-F5344CB8AC3E}">
        <p14:creationId xmlns:p14="http://schemas.microsoft.com/office/powerpoint/2010/main" val="2384147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C4B61-0813-1BD0-642D-74BF45CA7810}"/>
              </a:ext>
            </a:extLst>
          </p:cNvPr>
          <p:cNvSpPr>
            <a:spLocks noGrp="1"/>
          </p:cNvSpPr>
          <p:nvPr>
            <p:ph type="title"/>
          </p:nvPr>
        </p:nvSpPr>
        <p:spPr/>
        <p:txBody>
          <a:bodyPr/>
          <a:lstStyle/>
          <a:p>
            <a:pPr algn="r"/>
            <a:r>
              <a:rPr lang="en-IN" dirty="0"/>
              <a:t>Thank </a:t>
            </a:r>
          </a:p>
        </p:txBody>
      </p:sp>
      <p:sp>
        <p:nvSpPr>
          <p:cNvPr id="3" name="Text Placeholder 2">
            <a:extLst>
              <a:ext uri="{FF2B5EF4-FFF2-40B4-BE49-F238E27FC236}">
                <a16:creationId xmlns:a16="http://schemas.microsoft.com/office/drawing/2014/main" id="{1782B740-1E1E-0D66-042B-B8113CDDFB63}"/>
              </a:ext>
            </a:extLst>
          </p:cNvPr>
          <p:cNvSpPr>
            <a:spLocks noGrp="1"/>
          </p:cNvSpPr>
          <p:nvPr>
            <p:ph type="body" idx="1"/>
          </p:nvPr>
        </p:nvSpPr>
        <p:spPr/>
        <p:txBody>
          <a:bodyPr>
            <a:normAutofit/>
          </a:bodyPr>
          <a:lstStyle/>
          <a:p>
            <a:pPr algn="r"/>
            <a:r>
              <a:rPr lang="en-IN" sz="4400" dirty="0"/>
              <a:t>YOU</a:t>
            </a:r>
          </a:p>
        </p:txBody>
      </p:sp>
    </p:spTree>
    <p:extLst>
      <p:ext uri="{BB962C8B-B14F-4D97-AF65-F5344CB8AC3E}">
        <p14:creationId xmlns:p14="http://schemas.microsoft.com/office/powerpoint/2010/main" val="3039670709"/>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270</TotalTime>
  <Words>204</Words>
  <Application>Microsoft Office PowerPoint</Application>
  <PresentationFormat>Widescreen</PresentationFormat>
  <Paragraphs>30</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Algerian</vt:lpstr>
      <vt:lpstr>Calibri</vt:lpstr>
      <vt:lpstr>Corbel</vt:lpstr>
      <vt:lpstr>Basis</vt:lpstr>
      <vt:lpstr>Atliq Hardware Business Insights360</vt:lpstr>
      <vt:lpstr>Content </vt:lpstr>
      <vt:lpstr>ATLIQ HARDWARE </vt:lpstr>
      <vt:lpstr>PowerPoint Presentation</vt:lpstr>
      <vt:lpstr>PLATFORMS </vt:lpstr>
      <vt:lpstr>PowerPoint Presentation</vt:lpstr>
      <vt:lpstr>                      STAR SCHEMA </vt:lpstr>
      <vt:lpstr>INSIGHTS &amp; RECOMMENDATION</vt:lpstr>
      <vt:lpstr>Thank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sanchitadasgupta067@gmail.com</dc:creator>
  <cp:lastModifiedBy>sanchitadasgupta067@gmail.com</cp:lastModifiedBy>
  <cp:revision>2</cp:revision>
  <dcterms:created xsi:type="dcterms:W3CDTF">2024-11-12T13:11:00Z</dcterms:created>
  <dcterms:modified xsi:type="dcterms:W3CDTF">2024-11-13T17:30:58Z</dcterms:modified>
</cp:coreProperties>
</file>