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82EBE-FB87-4401-ACBF-08A3BB1A88AF}"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FB614-6142-4241-9AFC-A0636D198613}" type="slidenum">
              <a:rPr lang="en-IN" smtClean="0"/>
              <a:t>‹#›</a:t>
            </a:fld>
            <a:endParaRPr lang="en-IN"/>
          </a:p>
        </p:txBody>
      </p:sp>
    </p:spTree>
    <p:extLst>
      <p:ext uri="{BB962C8B-B14F-4D97-AF65-F5344CB8AC3E}">
        <p14:creationId xmlns:p14="http://schemas.microsoft.com/office/powerpoint/2010/main" val="399768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FB614-6142-4241-9AFC-A0636D198613}" type="slidenum">
              <a:rPr lang="en-IN" smtClean="0"/>
              <a:t>7</a:t>
            </a:fld>
            <a:endParaRPr lang="en-IN"/>
          </a:p>
        </p:txBody>
      </p:sp>
    </p:spTree>
    <p:extLst>
      <p:ext uri="{BB962C8B-B14F-4D97-AF65-F5344CB8AC3E}">
        <p14:creationId xmlns:p14="http://schemas.microsoft.com/office/powerpoint/2010/main" val="29704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FB614-6142-4241-9AFC-A0636D198613}" type="slidenum">
              <a:rPr lang="en-IN" smtClean="0"/>
              <a:t>9</a:t>
            </a:fld>
            <a:endParaRPr lang="en-IN"/>
          </a:p>
        </p:txBody>
      </p:sp>
    </p:spTree>
    <p:extLst>
      <p:ext uri="{BB962C8B-B14F-4D97-AF65-F5344CB8AC3E}">
        <p14:creationId xmlns:p14="http://schemas.microsoft.com/office/powerpoint/2010/main" val="343810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FB614-6142-4241-9AFC-A0636D198613}" type="slidenum">
              <a:rPr lang="en-IN" smtClean="0"/>
              <a:t>14</a:t>
            </a:fld>
            <a:endParaRPr lang="en-IN"/>
          </a:p>
        </p:txBody>
      </p:sp>
    </p:spTree>
    <p:extLst>
      <p:ext uri="{BB962C8B-B14F-4D97-AF65-F5344CB8AC3E}">
        <p14:creationId xmlns:p14="http://schemas.microsoft.com/office/powerpoint/2010/main" val="99856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FB614-6142-4241-9AFC-A0636D198613}" type="slidenum">
              <a:rPr lang="en-IN" smtClean="0"/>
              <a:t>16</a:t>
            </a:fld>
            <a:endParaRPr lang="en-IN"/>
          </a:p>
        </p:txBody>
      </p:sp>
    </p:spTree>
    <p:extLst>
      <p:ext uri="{BB962C8B-B14F-4D97-AF65-F5344CB8AC3E}">
        <p14:creationId xmlns:p14="http://schemas.microsoft.com/office/powerpoint/2010/main" val="4817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FB614-6142-4241-9AFC-A0636D198613}" type="slidenum">
              <a:rPr lang="en-IN" smtClean="0"/>
              <a:t>20</a:t>
            </a:fld>
            <a:endParaRPr lang="en-IN"/>
          </a:p>
        </p:txBody>
      </p:sp>
    </p:spTree>
    <p:extLst>
      <p:ext uri="{BB962C8B-B14F-4D97-AF65-F5344CB8AC3E}">
        <p14:creationId xmlns:p14="http://schemas.microsoft.com/office/powerpoint/2010/main" val="102002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B95CEF9-5CD2-4713-B9CA-E958F057C250}"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27D20-2CC4-4E6F-BE32-E47F07AF7F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CEF9-5CD2-4713-B9CA-E958F057C250}"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405544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CEF9-5CD2-4713-B9CA-E958F057C250}"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27D20-2CC4-4E6F-BE32-E47F07AF7FD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92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5CEF9-5CD2-4713-B9CA-E958F057C250}"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121002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5CEF9-5CD2-4713-B9CA-E958F057C250}"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27D20-2CC4-4E6F-BE32-E47F07AF7F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2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5CEF9-5CD2-4713-B9CA-E958F057C250}"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193163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5CEF9-5CD2-4713-B9CA-E958F057C250}"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103876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95CEF9-5CD2-4713-B9CA-E958F057C250}"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135203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5CEF9-5CD2-4713-B9CA-E958F057C250}"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398363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5CEF9-5CD2-4713-B9CA-E958F057C250}"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27D20-2CC4-4E6F-BE32-E47F07AF7FD8}" type="slidenum">
              <a:rPr lang="en-IN" smtClean="0"/>
              <a:t>‹#›</a:t>
            </a:fld>
            <a:endParaRPr lang="en-IN"/>
          </a:p>
        </p:txBody>
      </p:sp>
    </p:spTree>
    <p:extLst>
      <p:ext uri="{BB962C8B-B14F-4D97-AF65-F5344CB8AC3E}">
        <p14:creationId xmlns:p14="http://schemas.microsoft.com/office/powerpoint/2010/main" val="141237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95CEF9-5CD2-4713-B9CA-E958F057C250}"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27D20-2CC4-4E6F-BE32-E47F07AF7F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78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95CEF9-5CD2-4713-B9CA-E958F057C250}" type="datetimeFigureOut">
              <a:rPr lang="en-IN" smtClean="0"/>
              <a:t>14-01-2025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927D20-2CC4-4E6F-BE32-E47F07AF7FD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135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5632-D8A2-9333-9B0D-16DB2B65187F}"/>
              </a:ext>
            </a:extLst>
          </p:cNvPr>
          <p:cNvSpPr>
            <a:spLocks noGrp="1"/>
          </p:cNvSpPr>
          <p:nvPr>
            <p:ph type="ctrTitle"/>
          </p:nvPr>
        </p:nvSpPr>
        <p:spPr/>
        <p:txBody>
          <a:bodyPr/>
          <a:lstStyle/>
          <a:p>
            <a:r>
              <a:rPr lang="en-US" dirty="0"/>
              <a:t>Actionable Insights to Drive Codex's Indian Journey</a:t>
            </a:r>
            <a:endParaRPr lang="en-IN" dirty="0"/>
          </a:p>
        </p:txBody>
      </p:sp>
      <p:sp>
        <p:nvSpPr>
          <p:cNvPr id="3" name="Subtitle 2">
            <a:extLst>
              <a:ext uri="{FF2B5EF4-FFF2-40B4-BE49-F238E27FC236}">
                <a16:creationId xmlns:a16="http://schemas.microsoft.com/office/drawing/2014/main" id="{7245D919-74DC-9240-143E-194E3716F050}"/>
              </a:ext>
            </a:extLst>
          </p:cNvPr>
          <p:cNvSpPr>
            <a:spLocks noGrp="1"/>
          </p:cNvSpPr>
          <p:nvPr>
            <p:ph type="subTitle" idx="1"/>
          </p:nvPr>
        </p:nvSpPr>
        <p:spPr/>
        <p:txBody>
          <a:bodyPr/>
          <a:lstStyle/>
          <a:p>
            <a:r>
              <a:rPr lang="en-IN" dirty="0"/>
              <a:t>BY SANCHITA DASGUPTA </a:t>
            </a:r>
          </a:p>
        </p:txBody>
      </p:sp>
      <p:pic>
        <p:nvPicPr>
          <p:cNvPr id="5" name="Picture 4">
            <a:extLst>
              <a:ext uri="{FF2B5EF4-FFF2-40B4-BE49-F238E27FC236}">
                <a16:creationId xmlns:a16="http://schemas.microsoft.com/office/drawing/2014/main" id="{43DA864C-73DF-4534-1BA1-4FDB66FBC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155" y="840588"/>
            <a:ext cx="3034806" cy="2967960"/>
          </a:xfrm>
          <a:prstGeom prst="rect">
            <a:avLst/>
          </a:prstGeom>
        </p:spPr>
      </p:pic>
    </p:spTree>
    <p:extLst>
      <p:ext uri="{BB962C8B-B14F-4D97-AF65-F5344CB8AC3E}">
        <p14:creationId xmlns:p14="http://schemas.microsoft.com/office/powerpoint/2010/main" val="364150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2120-2118-A110-54A7-A745ED65307B}"/>
              </a:ext>
            </a:extLst>
          </p:cNvPr>
          <p:cNvSpPr>
            <a:spLocks noGrp="1"/>
          </p:cNvSpPr>
          <p:nvPr>
            <p:ph type="title"/>
          </p:nvPr>
        </p:nvSpPr>
        <p:spPr>
          <a:xfrm>
            <a:off x="1024128" y="585216"/>
            <a:ext cx="9720072" cy="1333525"/>
          </a:xfrm>
        </p:spPr>
        <p:txBody>
          <a:bodyPr>
            <a:normAutofit/>
          </a:bodyPr>
          <a:lstStyle/>
          <a:p>
            <a:r>
              <a:rPr lang="en-US" sz="2200" dirty="0"/>
              <a:t>What are the primary reasons consumers prefer those brands over ours?</a:t>
            </a:r>
            <a:endParaRPr lang="en-IN" sz="2200" dirty="0"/>
          </a:p>
        </p:txBody>
      </p:sp>
      <p:pic>
        <p:nvPicPr>
          <p:cNvPr id="4" name="Picture 3">
            <a:extLst>
              <a:ext uri="{FF2B5EF4-FFF2-40B4-BE49-F238E27FC236}">
                <a16:creationId xmlns:a16="http://schemas.microsoft.com/office/drawing/2014/main" id="{2224F911-C73C-5167-9E56-C51AC4C275EB}"/>
              </a:ext>
            </a:extLst>
          </p:cNvPr>
          <p:cNvPicPr>
            <a:picLocks noChangeAspect="1"/>
          </p:cNvPicPr>
          <p:nvPr/>
        </p:nvPicPr>
        <p:blipFill>
          <a:blip r:embed="rId2"/>
          <a:stretch>
            <a:fillRect/>
          </a:stretch>
        </p:blipFill>
        <p:spPr>
          <a:xfrm>
            <a:off x="2128602" y="1780082"/>
            <a:ext cx="6693155" cy="3297836"/>
          </a:xfrm>
          <a:prstGeom prst="rect">
            <a:avLst/>
          </a:prstGeom>
        </p:spPr>
      </p:pic>
      <p:sp>
        <p:nvSpPr>
          <p:cNvPr id="8" name="TextBox 7">
            <a:extLst>
              <a:ext uri="{FF2B5EF4-FFF2-40B4-BE49-F238E27FC236}">
                <a16:creationId xmlns:a16="http://schemas.microsoft.com/office/drawing/2014/main" id="{289644A4-6868-7047-8000-A87A29B7731D}"/>
              </a:ext>
            </a:extLst>
          </p:cNvPr>
          <p:cNvSpPr txBox="1"/>
          <p:nvPr/>
        </p:nvSpPr>
        <p:spPr>
          <a:xfrm>
            <a:off x="1024128" y="5816184"/>
            <a:ext cx="10293446" cy="923330"/>
          </a:xfrm>
          <a:prstGeom prst="rect">
            <a:avLst/>
          </a:prstGeom>
          <a:noFill/>
        </p:spPr>
        <p:txBody>
          <a:bodyPr wrap="square" rtlCol="0">
            <a:spAutoFit/>
          </a:bodyPr>
          <a:lstStyle/>
          <a:p>
            <a:r>
              <a:rPr lang="en-IN" dirty="0"/>
              <a:t>INSIGHT: The reason for choosing these brands over the codex is mainly Brand reputation , taste &amp; flavour preference  and availability so definitely the codex can work on its marketing team  , introduces some flavours and fill up the stocks to compete with his competitors.</a:t>
            </a:r>
          </a:p>
        </p:txBody>
      </p:sp>
    </p:spTree>
    <p:extLst>
      <p:ext uri="{BB962C8B-B14F-4D97-AF65-F5344CB8AC3E}">
        <p14:creationId xmlns:p14="http://schemas.microsoft.com/office/powerpoint/2010/main" val="91589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783F-69DC-66CD-4043-F43091CC41E4}"/>
              </a:ext>
            </a:extLst>
          </p:cNvPr>
          <p:cNvSpPr>
            <a:spLocks noGrp="1"/>
          </p:cNvSpPr>
          <p:nvPr>
            <p:ph type="title"/>
          </p:nvPr>
        </p:nvSpPr>
        <p:spPr>
          <a:xfrm>
            <a:off x="1039117" y="1746117"/>
            <a:ext cx="10548279" cy="923331"/>
          </a:xfrm>
        </p:spPr>
        <p:txBody>
          <a:bodyPr>
            <a:normAutofit/>
          </a:bodyPr>
          <a:lstStyle/>
          <a:p>
            <a:pPr algn="ctr"/>
            <a:r>
              <a:rPr lang="en-US" sz="1800" dirty="0">
                <a:latin typeface="+mn-lt"/>
              </a:rPr>
              <a:t>Which marketing channel can be used to reach more customers? How effective are different marketing strategies and channels in reaching our customers?</a:t>
            </a:r>
            <a:endParaRPr lang="en-IN" sz="1800" dirty="0">
              <a:latin typeface="+mn-lt"/>
            </a:endParaRPr>
          </a:p>
        </p:txBody>
      </p:sp>
      <p:pic>
        <p:nvPicPr>
          <p:cNvPr id="4" name="Picture 3">
            <a:extLst>
              <a:ext uri="{FF2B5EF4-FFF2-40B4-BE49-F238E27FC236}">
                <a16:creationId xmlns:a16="http://schemas.microsoft.com/office/drawing/2014/main" id="{1FB61289-F505-EB0C-9948-A9737C119E4C}"/>
              </a:ext>
            </a:extLst>
          </p:cNvPr>
          <p:cNvPicPr>
            <a:picLocks noChangeAspect="1"/>
          </p:cNvPicPr>
          <p:nvPr/>
        </p:nvPicPr>
        <p:blipFill>
          <a:blip r:embed="rId2"/>
          <a:stretch>
            <a:fillRect/>
          </a:stretch>
        </p:blipFill>
        <p:spPr>
          <a:xfrm>
            <a:off x="2915586" y="2490084"/>
            <a:ext cx="5936105" cy="3396938"/>
          </a:xfrm>
          <a:prstGeom prst="rect">
            <a:avLst/>
          </a:prstGeom>
        </p:spPr>
      </p:pic>
      <p:sp>
        <p:nvSpPr>
          <p:cNvPr id="5" name="TextBox 4">
            <a:extLst>
              <a:ext uri="{FF2B5EF4-FFF2-40B4-BE49-F238E27FC236}">
                <a16:creationId xmlns:a16="http://schemas.microsoft.com/office/drawing/2014/main" id="{4AFBF9BD-D43D-F141-240E-04489A467689}"/>
              </a:ext>
            </a:extLst>
          </p:cNvPr>
          <p:cNvSpPr txBox="1"/>
          <p:nvPr/>
        </p:nvSpPr>
        <p:spPr>
          <a:xfrm>
            <a:off x="1424066" y="5681272"/>
            <a:ext cx="8709285" cy="923330"/>
          </a:xfrm>
          <a:prstGeom prst="rect">
            <a:avLst/>
          </a:prstGeom>
          <a:noFill/>
        </p:spPr>
        <p:txBody>
          <a:bodyPr wrap="square" rtlCol="0">
            <a:spAutoFit/>
          </a:bodyPr>
          <a:lstStyle/>
          <a:p>
            <a:endParaRPr lang="en-US" dirty="0"/>
          </a:p>
          <a:p>
            <a:r>
              <a:rPr lang="en-US" dirty="0"/>
              <a:t>INSIGHT: Over 40% of customers prefer online ads, driven by social media growth and reels. This cost-effective strategy effectively reaches a broad audience across all age groups.</a:t>
            </a:r>
          </a:p>
        </p:txBody>
      </p:sp>
      <p:sp>
        <p:nvSpPr>
          <p:cNvPr id="6" name="TextBox 5">
            <a:extLst>
              <a:ext uri="{FF2B5EF4-FFF2-40B4-BE49-F238E27FC236}">
                <a16:creationId xmlns:a16="http://schemas.microsoft.com/office/drawing/2014/main" id="{C44F44CB-A387-7BDD-D63B-C0D9C903A4B1}"/>
              </a:ext>
            </a:extLst>
          </p:cNvPr>
          <p:cNvSpPr txBox="1"/>
          <p:nvPr/>
        </p:nvSpPr>
        <p:spPr>
          <a:xfrm>
            <a:off x="1086786" y="1081167"/>
            <a:ext cx="7659974" cy="861774"/>
          </a:xfrm>
          <a:prstGeom prst="rect">
            <a:avLst/>
          </a:prstGeom>
          <a:noFill/>
        </p:spPr>
        <p:txBody>
          <a:bodyPr wrap="square" rtlCol="0">
            <a:spAutoFit/>
          </a:bodyPr>
          <a:lstStyle/>
          <a:p>
            <a:r>
              <a:rPr lang="en-IN" sz="5000" dirty="0">
                <a:latin typeface="+mj-lt"/>
              </a:rPr>
              <a:t>MARKETING</a:t>
            </a:r>
            <a:r>
              <a:rPr lang="en-IN" sz="5000" dirty="0"/>
              <a:t> </a:t>
            </a:r>
            <a:r>
              <a:rPr lang="en-IN" sz="5000" dirty="0">
                <a:latin typeface="+mj-lt"/>
              </a:rPr>
              <a:t>CHANNELS</a:t>
            </a:r>
          </a:p>
        </p:txBody>
      </p:sp>
    </p:spTree>
    <p:extLst>
      <p:ext uri="{BB962C8B-B14F-4D97-AF65-F5344CB8AC3E}">
        <p14:creationId xmlns:p14="http://schemas.microsoft.com/office/powerpoint/2010/main" val="348269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43ED-A0B2-7547-159A-38DBAEF2EFC2}"/>
              </a:ext>
            </a:extLst>
          </p:cNvPr>
          <p:cNvSpPr>
            <a:spLocks noGrp="1"/>
          </p:cNvSpPr>
          <p:nvPr>
            <p:ph type="title"/>
          </p:nvPr>
        </p:nvSpPr>
        <p:spPr/>
        <p:txBody>
          <a:bodyPr/>
          <a:lstStyle/>
          <a:p>
            <a:r>
              <a:rPr lang="en-IN" dirty="0"/>
              <a:t>Brand Penetration: </a:t>
            </a:r>
          </a:p>
        </p:txBody>
      </p:sp>
      <p:sp>
        <p:nvSpPr>
          <p:cNvPr id="3" name="TextBox 2">
            <a:extLst>
              <a:ext uri="{FF2B5EF4-FFF2-40B4-BE49-F238E27FC236}">
                <a16:creationId xmlns:a16="http://schemas.microsoft.com/office/drawing/2014/main" id="{1FA8C213-BF22-A265-917B-724FA792779B}"/>
              </a:ext>
            </a:extLst>
          </p:cNvPr>
          <p:cNvSpPr txBox="1"/>
          <p:nvPr/>
        </p:nvSpPr>
        <p:spPr>
          <a:xfrm>
            <a:off x="1024128" y="1783830"/>
            <a:ext cx="8899361" cy="369332"/>
          </a:xfrm>
          <a:prstGeom prst="rect">
            <a:avLst/>
          </a:prstGeom>
          <a:noFill/>
        </p:spPr>
        <p:txBody>
          <a:bodyPr wrap="square" rtlCol="0">
            <a:spAutoFit/>
          </a:bodyPr>
          <a:lstStyle/>
          <a:p>
            <a:r>
              <a:rPr lang="en-US" dirty="0"/>
              <a:t>What do people think about our brand? (overall rating)</a:t>
            </a:r>
            <a:endParaRPr lang="en-IN" dirty="0"/>
          </a:p>
        </p:txBody>
      </p:sp>
      <p:pic>
        <p:nvPicPr>
          <p:cNvPr id="5" name="Picture 4">
            <a:extLst>
              <a:ext uri="{FF2B5EF4-FFF2-40B4-BE49-F238E27FC236}">
                <a16:creationId xmlns:a16="http://schemas.microsoft.com/office/drawing/2014/main" id="{217CE30E-51F7-6A21-A464-A42B7F18DFCF}"/>
              </a:ext>
            </a:extLst>
          </p:cNvPr>
          <p:cNvPicPr>
            <a:picLocks noChangeAspect="1"/>
          </p:cNvPicPr>
          <p:nvPr/>
        </p:nvPicPr>
        <p:blipFill>
          <a:blip r:embed="rId2"/>
          <a:stretch>
            <a:fillRect/>
          </a:stretch>
        </p:blipFill>
        <p:spPr>
          <a:xfrm>
            <a:off x="4766872" y="2398427"/>
            <a:ext cx="1993692" cy="1617080"/>
          </a:xfrm>
          <a:prstGeom prst="rect">
            <a:avLst/>
          </a:prstGeom>
        </p:spPr>
      </p:pic>
      <p:sp>
        <p:nvSpPr>
          <p:cNvPr id="6" name="TextBox 5">
            <a:extLst>
              <a:ext uri="{FF2B5EF4-FFF2-40B4-BE49-F238E27FC236}">
                <a16:creationId xmlns:a16="http://schemas.microsoft.com/office/drawing/2014/main" id="{04659A70-58AA-2930-16D5-881944DDCFBE}"/>
              </a:ext>
            </a:extLst>
          </p:cNvPr>
          <p:cNvSpPr txBox="1"/>
          <p:nvPr/>
        </p:nvSpPr>
        <p:spPr>
          <a:xfrm>
            <a:off x="1184223" y="5336498"/>
            <a:ext cx="9099029" cy="646331"/>
          </a:xfrm>
          <a:prstGeom prst="rect">
            <a:avLst/>
          </a:prstGeom>
          <a:noFill/>
        </p:spPr>
        <p:txBody>
          <a:bodyPr wrap="square" rtlCol="0">
            <a:spAutoFit/>
          </a:bodyPr>
          <a:lstStyle/>
          <a:p>
            <a:r>
              <a:rPr lang="en-IN" dirty="0"/>
              <a:t>INSIGHT:</a:t>
            </a:r>
            <a:r>
              <a:rPr lang="en-US" dirty="0"/>
              <a:t>People give an average rating of 3.3, which can be improved by enhancing brand awareness, as well as focusing on better taste and quality.</a:t>
            </a:r>
            <a:endParaRPr lang="en-IN" dirty="0"/>
          </a:p>
        </p:txBody>
      </p:sp>
    </p:spTree>
    <p:extLst>
      <p:ext uri="{BB962C8B-B14F-4D97-AF65-F5344CB8AC3E}">
        <p14:creationId xmlns:p14="http://schemas.microsoft.com/office/powerpoint/2010/main" val="332414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602F-3DE4-BBB9-AAD3-38512EB98BC1}"/>
              </a:ext>
            </a:extLst>
          </p:cNvPr>
          <p:cNvSpPr>
            <a:spLocks noGrp="1"/>
          </p:cNvSpPr>
          <p:nvPr>
            <p:ph type="title"/>
          </p:nvPr>
        </p:nvSpPr>
        <p:spPr/>
        <p:txBody>
          <a:bodyPr>
            <a:normAutofit/>
          </a:bodyPr>
          <a:lstStyle/>
          <a:p>
            <a:r>
              <a:rPr lang="en-US" sz="2000" dirty="0">
                <a:latin typeface="+mn-lt"/>
              </a:rPr>
              <a:t>Which cities do we need to focus more on?</a:t>
            </a:r>
            <a:endParaRPr lang="en-IN" sz="2000" dirty="0">
              <a:latin typeface="+mn-lt"/>
            </a:endParaRPr>
          </a:p>
        </p:txBody>
      </p:sp>
      <p:pic>
        <p:nvPicPr>
          <p:cNvPr id="4" name="Picture 3">
            <a:extLst>
              <a:ext uri="{FF2B5EF4-FFF2-40B4-BE49-F238E27FC236}">
                <a16:creationId xmlns:a16="http://schemas.microsoft.com/office/drawing/2014/main" id="{440C8A7B-3087-349B-5E1F-F0CEEBC8DECE}"/>
              </a:ext>
            </a:extLst>
          </p:cNvPr>
          <p:cNvPicPr>
            <a:picLocks noChangeAspect="1"/>
          </p:cNvPicPr>
          <p:nvPr/>
        </p:nvPicPr>
        <p:blipFill>
          <a:blip r:embed="rId2"/>
          <a:stretch>
            <a:fillRect/>
          </a:stretch>
        </p:blipFill>
        <p:spPr>
          <a:xfrm>
            <a:off x="2008683" y="1527867"/>
            <a:ext cx="5961060" cy="3802265"/>
          </a:xfrm>
          <a:prstGeom prst="rect">
            <a:avLst/>
          </a:prstGeom>
        </p:spPr>
      </p:pic>
      <p:sp>
        <p:nvSpPr>
          <p:cNvPr id="8" name="TextBox 7">
            <a:extLst>
              <a:ext uri="{FF2B5EF4-FFF2-40B4-BE49-F238E27FC236}">
                <a16:creationId xmlns:a16="http://schemas.microsoft.com/office/drawing/2014/main" id="{C491D96C-349E-AF0E-19AE-AB16C1BB55BA}"/>
              </a:ext>
            </a:extLst>
          </p:cNvPr>
          <p:cNvSpPr txBox="1"/>
          <p:nvPr/>
        </p:nvSpPr>
        <p:spPr>
          <a:xfrm>
            <a:off x="1024128" y="5981075"/>
            <a:ext cx="9453997" cy="646331"/>
          </a:xfrm>
          <a:prstGeom prst="rect">
            <a:avLst/>
          </a:prstGeom>
          <a:noFill/>
        </p:spPr>
        <p:txBody>
          <a:bodyPr wrap="square" rtlCol="0">
            <a:spAutoFit/>
          </a:bodyPr>
          <a:lstStyle/>
          <a:p>
            <a:r>
              <a:rPr lang="en-IN" dirty="0"/>
              <a:t>INSIGHT: Focus </a:t>
            </a:r>
            <a:r>
              <a:rPr lang="en-IN" b="1" dirty="0"/>
              <a:t>on improving neutral and negative perceptions in Bangalore, Hyderabad, Mumbai, and Ahmedabad, while sustaining positive perceptions in Kolkata, Delhi, and Jaipur.</a:t>
            </a:r>
          </a:p>
        </p:txBody>
      </p:sp>
    </p:spTree>
    <p:extLst>
      <p:ext uri="{BB962C8B-B14F-4D97-AF65-F5344CB8AC3E}">
        <p14:creationId xmlns:p14="http://schemas.microsoft.com/office/powerpoint/2010/main" val="112141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B7B8-15F8-06F1-7305-863FFE161952}"/>
              </a:ext>
            </a:extLst>
          </p:cNvPr>
          <p:cNvSpPr>
            <a:spLocks noGrp="1"/>
          </p:cNvSpPr>
          <p:nvPr>
            <p:ph type="title"/>
          </p:nvPr>
        </p:nvSpPr>
        <p:spPr>
          <a:xfrm>
            <a:off x="1024128" y="585216"/>
            <a:ext cx="9933682" cy="1153643"/>
          </a:xfrm>
        </p:spPr>
        <p:txBody>
          <a:bodyPr/>
          <a:lstStyle/>
          <a:p>
            <a:r>
              <a:rPr lang="en-IN" dirty="0"/>
              <a:t>Purchase Behaviour:</a:t>
            </a:r>
          </a:p>
        </p:txBody>
      </p:sp>
      <p:sp>
        <p:nvSpPr>
          <p:cNvPr id="3" name="TextBox 2">
            <a:extLst>
              <a:ext uri="{FF2B5EF4-FFF2-40B4-BE49-F238E27FC236}">
                <a16:creationId xmlns:a16="http://schemas.microsoft.com/office/drawing/2014/main" id="{357CC45A-6055-AF2E-31EF-7440BCAE7555}"/>
              </a:ext>
            </a:extLst>
          </p:cNvPr>
          <p:cNvSpPr txBox="1"/>
          <p:nvPr/>
        </p:nvSpPr>
        <p:spPr>
          <a:xfrm>
            <a:off x="839449" y="1738859"/>
            <a:ext cx="9413823" cy="707886"/>
          </a:xfrm>
          <a:prstGeom prst="rect">
            <a:avLst/>
          </a:prstGeom>
          <a:noFill/>
        </p:spPr>
        <p:txBody>
          <a:bodyPr wrap="square" rtlCol="0">
            <a:spAutoFit/>
          </a:bodyPr>
          <a:lstStyle/>
          <a:p>
            <a:r>
              <a:rPr lang="en-US" sz="2000" dirty="0"/>
              <a:t>WHERE DO RESPONDENTS  PREFER TO PURCHASE ENERGY DRINKS ?</a:t>
            </a:r>
          </a:p>
          <a:p>
            <a:endParaRPr lang="en-IN" sz="2000" dirty="0"/>
          </a:p>
        </p:txBody>
      </p:sp>
      <p:pic>
        <p:nvPicPr>
          <p:cNvPr id="5" name="Picture 4">
            <a:extLst>
              <a:ext uri="{FF2B5EF4-FFF2-40B4-BE49-F238E27FC236}">
                <a16:creationId xmlns:a16="http://schemas.microsoft.com/office/drawing/2014/main" id="{8DA0C579-2635-44EF-B2B2-D90B303C614B}"/>
              </a:ext>
            </a:extLst>
          </p:cNvPr>
          <p:cNvPicPr>
            <a:picLocks noChangeAspect="1"/>
          </p:cNvPicPr>
          <p:nvPr/>
        </p:nvPicPr>
        <p:blipFill>
          <a:blip r:embed="rId3"/>
          <a:stretch>
            <a:fillRect/>
          </a:stretch>
        </p:blipFill>
        <p:spPr>
          <a:xfrm>
            <a:off x="3102965" y="2276314"/>
            <a:ext cx="4679196" cy="3198772"/>
          </a:xfrm>
          <a:prstGeom prst="rect">
            <a:avLst/>
          </a:prstGeom>
        </p:spPr>
      </p:pic>
      <p:sp>
        <p:nvSpPr>
          <p:cNvPr id="6" name="TextBox 5">
            <a:extLst>
              <a:ext uri="{FF2B5EF4-FFF2-40B4-BE49-F238E27FC236}">
                <a16:creationId xmlns:a16="http://schemas.microsoft.com/office/drawing/2014/main" id="{EF302986-01BE-8E5A-73FF-77E2A65169FD}"/>
              </a:ext>
            </a:extLst>
          </p:cNvPr>
          <p:cNvSpPr txBox="1"/>
          <p:nvPr/>
        </p:nvSpPr>
        <p:spPr>
          <a:xfrm>
            <a:off x="1024128" y="5816184"/>
            <a:ext cx="8974311" cy="923330"/>
          </a:xfrm>
          <a:prstGeom prst="rect">
            <a:avLst/>
          </a:prstGeom>
          <a:noFill/>
        </p:spPr>
        <p:txBody>
          <a:bodyPr wrap="square" rtlCol="0">
            <a:spAutoFit/>
          </a:bodyPr>
          <a:lstStyle/>
          <a:p>
            <a:endParaRPr lang="en-US" dirty="0"/>
          </a:p>
          <a:p>
            <a:r>
              <a:rPr lang="en-US" b="1" dirty="0"/>
              <a:t>INSIGHT</a:t>
            </a:r>
            <a:r>
              <a:rPr lang="en-US" dirty="0"/>
              <a:t>: Approximately 45% prefer supermarkets for purchasing Codex drinks, while around 25% opt for online retailers.</a:t>
            </a:r>
          </a:p>
        </p:txBody>
      </p:sp>
    </p:spTree>
    <p:extLst>
      <p:ext uri="{BB962C8B-B14F-4D97-AF65-F5344CB8AC3E}">
        <p14:creationId xmlns:p14="http://schemas.microsoft.com/office/powerpoint/2010/main" val="229851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4885-8469-47C6-2BA6-BE3E537BFF3D}"/>
              </a:ext>
            </a:extLst>
          </p:cNvPr>
          <p:cNvSpPr>
            <a:spLocks noGrp="1"/>
          </p:cNvSpPr>
          <p:nvPr>
            <p:ph type="title"/>
          </p:nvPr>
        </p:nvSpPr>
        <p:spPr/>
        <p:txBody>
          <a:bodyPr>
            <a:normAutofit/>
          </a:bodyPr>
          <a:lstStyle/>
          <a:p>
            <a:r>
              <a:rPr lang="en-US" sz="2200" dirty="0">
                <a:latin typeface="+mn-lt"/>
              </a:rPr>
              <a:t>What are the typical consumption situations for energy drinks among respondents?</a:t>
            </a:r>
            <a:endParaRPr lang="en-IN" sz="2200" dirty="0">
              <a:latin typeface="+mn-lt"/>
            </a:endParaRPr>
          </a:p>
        </p:txBody>
      </p:sp>
      <p:pic>
        <p:nvPicPr>
          <p:cNvPr id="4" name="Picture 3">
            <a:extLst>
              <a:ext uri="{FF2B5EF4-FFF2-40B4-BE49-F238E27FC236}">
                <a16:creationId xmlns:a16="http://schemas.microsoft.com/office/drawing/2014/main" id="{33FD209A-EA89-C364-B057-836DEB452831}"/>
              </a:ext>
            </a:extLst>
          </p:cNvPr>
          <p:cNvPicPr>
            <a:picLocks noChangeAspect="1"/>
          </p:cNvPicPr>
          <p:nvPr/>
        </p:nvPicPr>
        <p:blipFill>
          <a:blip r:embed="rId2"/>
          <a:stretch>
            <a:fillRect/>
          </a:stretch>
        </p:blipFill>
        <p:spPr>
          <a:xfrm>
            <a:off x="2608288" y="2084831"/>
            <a:ext cx="6369693" cy="3266657"/>
          </a:xfrm>
          <a:prstGeom prst="rect">
            <a:avLst/>
          </a:prstGeom>
        </p:spPr>
      </p:pic>
      <p:sp>
        <p:nvSpPr>
          <p:cNvPr id="5" name="TextBox 4">
            <a:extLst>
              <a:ext uri="{FF2B5EF4-FFF2-40B4-BE49-F238E27FC236}">
                <a16:creationId xmlns:a16="http://schemas.microsoft.com/office/drawing/2014/main" id="{996C5BCE-A7DE-72A1-472D-E2EAC2885EA2}"/>
              </a:ext>
            </a:extLst>
          </p:cNvPr>
          <p:cNvSpPr txBox="1"/>
          <p:nvPr/>
        </p:nvSpPr>
        <p:spPr>
          <a:xfrm>
            <a:off x="1169233" y="5756223"/>
            <a:ext cx="9443803" cy="646331"/>
          </a:xfrm>
          <a:prstGeom prst="rect">
            <a:avLst/>
          </a:prstGeom>
          <a:noFill/>
        </p:spPr>
        <p:txBody>
          <a:bodyPr wrap="square" rtlCol="0">
            <a:spAutoFit/>
          </a:bodyPr>
          <a:lstStyle/>
          <a:p>
            <a:r>
              <a:rPr lang="en-IN" dirty="0"/>
              <a:t>The Main reasons was to stay awake during work or study hours followed intake before exercise both are the primary reason to increase the stamina </a:t>
            </a:r>
            <a:r>
              <a:rPr lang="en-IN"/>
              <a:t>and will power</a:t>
            </a:r>
          </a:p>
        </p:txBody>
      </p:sp>
    </p:spTree>
    <p:extLst>
      <p:ext uri="{BB962C8B-B14F-4D97-AF65-F5344CB8AC3E}">
        <p14:creationId xmlns:p14="http://schemas.microsoft.com/office/powerpoint/2010/main" val="363589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E10D-9579-5B55-6627-A754E374E86F}"/>
              </a:ext>
            </a:extLst>
          </p:cNvPr>
          <p:cNvSpPr>
            <a:spLocks noGrp="1"/>
          </p:cNvSpPr>
          <p:nvPr>
            <p:ph type="title"/>
          </p:nvPr>
        </p:nvSpPr>
        <p:spPr/>
        <p:txBody>
          <a:bodyPr>
            <a:normAutofit/>
          </a:bodyPr>
          <a:lstStyle/>
          <a:p>
            <a:r>
              <a:rPr lang="en-US" sz="2000" dirty="0">
                <a:latin typeface="+mn-lt"/>
              </a:rPr>
              <a:t>What factors influence respondents' purchase decisions, such as price range and limited- edition packaging? </a:t>
            </a:r>
            <a:endParaRPr lang="en-IN" sz="2000" dirty="0">
              <a:latin typeface="+mn-lt"/>
            </a:endParaRPr>
          </a:p>
        </p:txBody>
      </p:sp>
      <p:pic>
        <p:nvPicPr>
          <p:cNvPr id="4" name="Picture 3">
            <a:extLst>
              <a:ext uri="{FF2B5EF4-FFF2-40B4-BE49-F238E27FC236}">
                <a16:creationId xmlns:a16="http://schemas.microsoft.com/office/drawing/2014/main" id="{1463EF7D-1050-1573-D022-14B910412982}"/>
              </a:ext>
            </a:extLst>
          </p:cNvPr>
          <p:cNvPicPr>
            <a:picLocks noChangeAspect="1"/>
          </p:cNvPicPr>
          <p:nvPr/>
        </p:nvPicPr>
        <p:blipFill>
          <a:blip r:embed="rId3"/>
          <a:stretch>
            <a:fillRect/>
          </a:stretch>
        </p:blipFill>
        <p:spPr>
          <a:xfrm>
            <a:off x="1024129" y="2387728"/>
            <a:ext cx="4297380" cy="2946822"/>
          </a:xfrm>
          <a:prstGeom prst="rect">
            <a:avLst/>
          </a:prstGeom>
        </p:spPr>
      </p:pic>
      <p:pic>
        <p:nvPicPr>
          <p:cNvPr id="6" name="Picture 5">
            <a:extLst>
              <a:ext uri="{FF2B5EF4-FFF2-40B4-BE49-F238E27FC236}">
                <a16:creationId xmlns:a16="http://schemas.microsoft.com/office/drawing/2014/main" id="{33AE7226-2C91-1873-5930-20C75EBC136E}"/>
              </a:ext>
            </a:extLst>
          </p:cNvPr>
          <p:cNvPicPr>
            <a:picLocks noChangeAspect="1"/>
          </p:cNvPicPr>
          <p:nvPr/>
        </p:nvPicPr>
        <p:blipFill>
          <a:blip r:embed="rId4"/>
          <a:stretch>
            <a:fillRect/>
          </a:stretch>
        </p:blipFill>
        <p:spPr>
          <a:xfrm>
            <a:off x="6605409" y="2361006"/>
            <a:ext cx="4138791" cy="2823862"/>
          </a:xfrm>
          <a:prstGeom prst="rect">
            <a:avLst/>
          </a:prstGeom>
        </p:spPr>
      </p:pic>
      <p:sp>
        <p:nvSpPr>
          <p:cNvPr id="7" name="TextBox 6">
            <a:extLst>
              <a:ext uri="{FF2B5EF4-FFF2-40B4-BE49-F238E27FC236}">
                <a16:creationId xmlns:a16="http://schemas.microsoft.com/office/drawing/2014/main" id="{42602848-DAB6-0577-3B39-14720228908F}"/>
              </a:ext>
            </a:extLst>
          </p:cNvPr>
          <p:cNvSpPr txBox="1"/>
          <p:nvPr/>
        </p:nvSpPr>
        <p:spPr>
          <a:xfrm>
            <a:off x="1214203" y="5966085"/>
            <a:ext cx="10013430" cy="923330"/>
          </a:xfrm>
          <a:prstGeom prst="rect">
            <a:avLst/>
          </a:prstGeom>
          <a:noFill/>
        </p:spPr>
        <p:txBody>
          <a:bodyPr wrap="square" rtlCol="0">
            <a:spAutoFit/>
          </a:bodyPr>
          <a:lstStyle/>
          <a:p>
            <a:r>
              <a:rPr lang="en-IN" dirty="0"/>
              <a:t>INSIGHT:</a:t>
            </a:r>
            <a:r>
              <a:rPr lang="en-US" dirty="0"/>
              <a:t>Approximately 43% of consumers prefer drinks priced between ₹50 and ₹99. Additionally, 40% are not expecting any changes, while around 39% are open to modifications in the limited packaging editions.</a:t>
            </a:r>
            <a:endParaRPr lang="en-IN" dirty="0"/>
          </a:p>
        </p:txBody>
      </p:sp>
    </p:spTree>
    <p:extLst>
      <p:ext uri="{BB962C8B-B14F-4D97-AF65-F5344CB8AC3E}">
        <p14:creationId xmlns:p14="http://schemas.microsoft.com/office/powerpoint/2010/main" val="168242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F5E7-9BD2-950E-5F66-080CD8686397}"/>
              </a:ext>
            </a:extLst>
          </p:cNvPr>
          <p:cNvSpPr>
            <a:spLocks noGrp="1"/>
          </p:cNvSpPr>
          <p:nvPr>
            <p:ph type="title"/>
          </p:nvPr>
        </p:nvSpPr>
        <p:spPr/>
        <p:txBody>
          <a:bodyPr>
            <a:normAutofit/>
          </a:bodyPr>
          <a:lstStyle/>
          <a:p>
            <a:r>
              <a:rPr lang="en-US" sz="2000" dirty="0">
                <a:latin typeface="+mn-lt"/>
              </a:rPr>
              <a:t>Which area of business should we focus more on our product development? (Branding/taste/availability) </a:t>
            </a:r>
            <a:endParaRPr lang="en-IN" sz="2000" dirty="0">
              <a:latin typeface="+mn-lt"/>
            </a:endParaRPr>
          </a:p>
        </p:txBody>
      </p:sp>
      <p:pic>
        <p:nvPicPr>
          <p:cNvPr id="4" name="Picture 3">
            <a:extLst>
              <a:ext uri="{FF2B5EF4-FFF2-40B4-BE49-F238E27FC236}">
                <a16:creationId xmlns:a16="http://schemas.microsoft.com/office/drawing/2014/main" id="{5DF3DC53-B1CC-FD61-87F4-CEE259DAF427}"/>
              </a:ext>
            </a:extLst>
          </p:cNvPr>
          <p:cNvPicPr>
            <a:picLocks noChangeAspect="1"/>
          </p:cNvPicPr>
          <p:nvPr/>
        </p:nvPicPr>
        <p:blipFill>
          <a:blip r:embed="rId2"/>
          <a:stretch>
            <a:fillRect/>
          </a:stretch>
        </p:blipFill>
        <p:spPr>
          <a:xfrm>
            <a:off x="649694" y="2276314"/>
            <a:ext cx="4117178" cy="2588056"/>
          </a:xfrm>
          <a:prstGeom prst="rect">
            <a:avLst/>
          </a:prstGeom>
        </p:spPr>
      </p:pic>
      <p:pic>
        <p:nvPicPr>
          <p:cNvPr id="5" name="Picture 4">
            <a:extLst>
              <a:ext uri="{FF2B5EF4-FFF2-40B4-BE49-F238E27FC236}">
                <a16:creationId xmlns:a16="http://schemas.microsoft.com/office/drawing/2014/main" id="{F0D15134-8333-DF8F-BC46-88859282E691}"/>
              </a:ext>
            </a:extLst>
          </p:cNvPr>
          <p:cNvPicPr>
            <a:picLocks noChangeAspect="1"/>
          </p:cNvPicPr>
          <p:nvPr/>
        </p:nvPicPr>
        <p:blipFill>
          <a:blip r:embed="rId3"/>
          <a:stretch>
            <a:fillRect/>
          </a:stretch>
        </p:blipFill>
        <p:spPr>
          <a:xfrm>
            <a:off x="5246557" y="2620460"/>
            <a:ext cx="1993692" cy="1617080"/>
          </a:xfrm>
          <a:prstGeom prst="rect">
            <a:avLst/>
          </a:prstGeom>
        </p:spPr>
      </p:pic>
      <p:pic>
        <p:nvPicPr>
          <p:cNvPr id="7" name="Picture 6">
            <a:extLst>
              <a:ext uri="{FF2B5EF4-FFF2-40B4-BE49-F238E27FC236}">
                <a16:creationId xmlns:a16="http://schemas.microsoft.com/office/drawing/2014/main" id="{D75F1395-DACD-C4A4-D23E-DF8D7F50A645}"/>
              </a:ext>
            </a:extLst>
          </p:cNvPr>
          <p:cNvPicPr>
            <a:picLocks noChangeAspect="1"/>
          </p:cNvPicPr>
          <p:nvPr/>
        </p:nvPicPr>
        <p:blipFill>
          <a:blip r:embed="rId4"/>
          <a:stretch>
            <a:fillRect/>
          </a:stretch>
        </p:blipFill>
        <p:spPr>
          <a:xfrm>
            <a:off x="8047787" y="1880763"/>
            <a:ext cx="3176098" cy="2983607"/>
          </a:xfrm>
          <a:prstGeom prst="rect">
            <a:avLst/>
          </a:prstGeom>
        </p:spPr>
      </p:pic>
      <p:sp>
        <p:nvSpPr>
          <p:cNvPr id="8" name="TextBox 7">
            <a:extLst>
              <a:ext uri="{FF2B5EF4-FFF2-40B4-BE49-F238E27FC236}">
                <a16:creationId xmlns:a16="http://schemas.microsoft.com/office/drawing/2014/main" id="{B365D410-F5A6-1E87-0308-61C96BE86F62}"/>
              </a:ext>
            </a:extLst>
          </p:cNvPr>
          <p:cNvSpPr txBox="1"/>
          <p:nvPr/>
        </p:nvSpPr>
        <p:spPr>
          <a:xfrm>
            <a:off x="779488" y="5380672"/>
            <a:ext cx="10384436" cy="1477328"/>
          </a:xfrm>
          <a:prstGeom prst="rect">
            <a:avLst/>
          </a:prstGeom>
          <a:noFill/>
        </p:spPr>
        <p:txBody>
          <a:bodyPr wrap="square" rtlCol="0">
            <a:spAutoFit/>
          </a:bodyPr>
          <a:lstStyle/>
          <a:p>
            <a:endParaRPr lang="en-US" dirty="0"/>
          </a:p>
          <a:p>
            <a:r>
              <a:rPr lang="en-US" dirty="0"/>
              <a:t>INSIGHT: Out of 980 respondents surveyed for Codex, 219 shared positive feedback about the brand perception. The brand's rating aligns closely with the industry's average. However, availability needs significant attention, as approximately 20% of respondents choose brands based on their availability. This aspect should be prioritized.</a:t>
            </a:r>
          </a:p>
        </p:txBody>
      </p:sp>
    </p:spTree>
    <p:extLst>
      <p:ext uri="{BB962C8B-B14F-4D97-AF65-F5344CB8AC3E}">
        <p14:creationId xmlns:p14="http://schemas.microsoft.com/office/powerpoint/2010/main" val="132162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2CAD-24B1-BF05-6084-7D5611EF08B8}"/>
              </a:ext>
            </a:extLst>
          </p:cNvPr>
          <p:cNvSpPr>
            <a:spLocks noGrp="1"/>
          </p:cNvSpPr>
          <p:nvPr>
            <p:ph type="title"/>
          </p:nvPr>
        </p:nvSpPr>
        <p:spPr/>
        <p:txBody>
          <a:bodyPr/>
          <a:lstStyle/>
          <a:p>
            <a:r>
              <a:rPr lang="en-IN" dirty="0"/>
              <a:t>Secondary Insights:</a:t>
            </a:r>
          </a:p>
        </p:txBody>
      </p:sp>
      <p:sp>
        <p:nvSpPr>
          <p:cNvPr id="3" name="TextBox 2">
            <a:extLst>
              <a:ext uri="{FF2B5EF4-FFF2-40B4-BE49-F238E27FC236}">
                <a16:creationId xmlns:a16="http://schemas.microsoft.com/office/drawing/2014/main" id="{2BB1A239-ADD5-D0F6-9D1F-2ED3E161EE1F}"/>
              </a:ext>
            </a:extLst>
          </p:cNvPr>
          <p:cNvSpPr txBox="1"/>
          <p:nvPr/>
        </p:nvSpPr>
        <p:spPr>
          <a:xfrm>
            <a:off x="809469" y="1732563"/>
            <a:ext cx="8424473" cy="369332"/>
          </a:xfrm>
          <a:prstGeom prst="rect">
            <a:avLst/>
          </a:prstGeom>
          <a:noFill/>
        </p:spPr>
        <p:txBody>
          <a:bodyPr wrap="square" rtlCol="0">
            <a:spAutoFit/>
          </a:bodyPr>
          <a:lstStyle/>
          <a:p>
            <a:r>
              <a:rPr lang="en-IN" dirty="0"/>
              <a:t>Recommendations for Codex: </a:t>
            </a:r>
          </a:p>
        </p:txBody>
      </p:sp>
      <p:sp>
        <p:nvSpPr>
          <p:cNvPr id="6" name="TextBox 5">
            <a:extLst>
              <a:ext uri="{FF2B5EF4-FFF2-40B4-BE49-F238E27FC236}">
                <a16:creationId xmlns:a16="http://schemas.microsoft.com/office/drawing/2014/main" id="{F72F9012-2EFF-F13C-8718-5CF87DC5E3C1}"/>
              </a:ext>
            </a:extLst>
          </p:cNvPr>
          <p:cNvSpPr txBox="1"/>
          <p:nvPr/>
        </p:nvSpPr>
        <p:spPr>
          <a:xfrm>
            <a:off x="809469" y="2069881"/>
            <a:ext cx="9278911" cy="369332"/>
          </a:xfrm>
          <a:prstGeom prst="rect">
            <a:avLst/>
          </a:prstGeom>
          <a:noFill/>
        </p:spPr>
        <p:txBody>
          <a:bodyPr wrap="square" rtlCol="0">
            <a:spAutoFit/>
          </a:bodyPr>
          <a:lstStyle/>
          <a:p>
            <a:r>
              <a:rPr lang="en-US" dirty="0"/>
              <a:t>What immediate improvements can we bring to the product? </a:t>
            </a:r>
            <a:endParaRPr lang="en-IN" dirty="0"/>
          </a:p>
        </p:txBody>
      </p:sp>
      <p:pic>
        <p:nvPicPr>
          <p:cNvPr id="10" name="Picture 9">
            <a:extLst>
              <a:ext uri="{FF2B5EF4-FFF2-40B4-BE49-F238E27FC236}">
                <a16:creationId xmlns:a16="http://schemas.microsoft.com/office/drawing/2014/main" id="{1B7A9232-DE31-7C61-17C5-C108818C9F2B}"/>
              </a:ext>
            </a:extLst>
          </p:cNvPr>
          <p:cNvPicPr>
            <a:picLocks noChangeAspect="1"/>
          </p:cNvPicPr>
          <p:nvPr/>
        </p:nvPicPr>
        <p:blipFill>
          <a:blip r:embed="rId2"/>
          <a:stretch>
            <a:fillRect/>
          </a:stretch>
        </p:blipFill>
        <p:spPr>
          <a:xfrm>
            <a:off x="7912246" y="1025186"/>
            <a:ext cx="3470285" cy="1848657"/>
          </a:xfrm>
          <a:prstGeom prst="rect">
            <a:avLst/>
          </a:prstGeom>
        </p:spPr>
      </p:pic>
      <p:pic>
        <p:nvPicPr>
          <p:cNvPr id="12" name="Picture 11">
            <a:extLst>
              <a:ext uri="{FF2B5EF4-FFF2-40B4-BE49-F238E27FC236}">
                <a16:creationId xmlns:a16="http://schemas.microsoft.com/office/drawing/2014/main" id="{401A3A36-A640-FF36-DADA-C5E90B0A69F7}"/>
              </a:ext>
            </a:extLst>
          </p:cNvPr>
          <p:cNvPicPr>
            <a:picLocks noChangeAspect="1"/>
          </p:cNvPicPr>
          <p:nvPr/>
        </p:nvPicPr>
        <p:blipFill>
          <a:blip r:embed="rId3"/>
          <a:stretch>
            <a:fillRect/>
          </a:stretch>
        </p:blipFill>
        <p:spPr>
          <a:xfrm>
            <a:off x="7916367" y="3429000"/>
            <a:ext cx="3481154" cy="2035666"/>
          </a:xfrm>
          <a:prstGeom prst="rect">
            <a:avLst/>
          </a:prstGeom>
        </p:spPr>
      </p:pic>
      <p:sp>
        <p:nvSpPr>
          <p:cNvPr id="18" name="TextBox 17">
            <a:extLst>
              <a:ext uri="{FF2B5EF4-FFF2-40B4-BE49-F238E27FC236}">
                <a16:creationId xmlns:a16="http://schemas.microsoft.com/office/drawing/2014/main" id="{047AD197-86F0-7814-25FA-977DD1989016}"/>
              </a:ext>
            </a:extLst>
          </p:cNvPr>
          <p:cNvSpPr txBox="1"/>
          <p:nvPr/>
        </p:nvSpPr>
        <p:spPr>
          <a:xfrm>
            <a:off x="809469" y="2873843"/>
            <a:ext cx="5591331" cy="2031325"/>
          </a:xfrm>
          <a:prstGeom prst="rect">
            <a:avLst/>
          </a:prstGeom>
          <a:noFill/>
        </p:spPr>
        <p:txBody>
          <a:bodyPr wrap="square" rtlCol="0">
            <a:spAutoFit/>
          </a:bodyPr>
          <a:lstStyle/>
          <a:p>
            <a:endParaRPr lang="en-US" dirty="0"/>
          </a:p>
          <a:p>
            <a:pPr>
              <a:buFont typeface="Arial" panose="020B0604020202020204" pitchFamily="34" charset="0"/>
              <a:buChar char="•"/>
            </a:pPr>
            <a:r>
              <a:rPr lang="en-US" dirty="0"/>
              <a:t> Prioritize customer health by reducing sugar content.</a:t>
            </a:r>
          </a:p>
          <a:p>
            <a:pPr>
              <a:buFont typeface="Arial" panose="020B0604020202020204" pitchFamily="34" charset="0"/>
              <a:buChar char="•"/>
            </a:pPr>
            <a:r>
              <a:rPr lang="en-US" dirty="0"/>
              <a:t> Incorporate more natural ingredients into the product.</a:t>
            </a:r>
          </a:p>
          <a:p>
            <a:pPr>
              <a:buFont typeface="Arial" panose="020B0604020202020204" pitchFamily="34" charset="0"/>
              <a:buChar char="•"/>
            </a:pPr>
            <a:r>
              <a:rPr lang="en-US" dirty="0"/>
              <a:t> Improve the availability of Codex across markets.</a:t>
            </a:r>
          </a:p>
          <a:p>
            <a:pPr>
              <a:buFont typeface="Arial" panose="020B0604020202020204" pitchFamily="34" charset="0"/>
              <a:buChar char="•"/>
            </a:pPr>
            <a:r>
              <a:rPr lang="en-US" dirty="0"/>
              <a:t> Increase marketing efforts to enhance brand visibility and appeal.</a:t>
            </a:r>
          </a:p>
          <a:p>
            <a:endParaRPr lang="en-IN" dirty="0"/>
          </a:p>
        </p:txBody>
      </p:sp>
    </p:spTree>
    <p:extLst>
      <p:ext uri="{BB962C8B-B14F-4D97-AF65-F5344CB8AC3E}">
        <p14:creationId xmlns:p14="http://schemas.microsoft.com/office/powerpoint/2010/main" val="347239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1F74-997E-97E9-58DB-FC2F016FEEBD}"/>
              </a:ext>
            </a:extLst>
          </p:cNvPr>
          <p:cNvSpPr>
            <a:spLocks noGrp="1"/>
          </p:cNvSpPr>
          <p:nvPr>
            <p:ph type="title"/>
          </p:nvPr>
        </p:nvSpPr>
        <p:spPr/>
        <p:txBody>
          <a:bodyPr>
            <a:normAutofit/>
          </a:bodyPr>
          <a:lstStyle/>
          <a:p>
            <a:r>
              <a:rPr lang="en-US" sz="2000" dirty="0">
                <a:latin typeface="+mn-lt"/>
              </a:rPr>
              <a:t>What should be the ideal price of our product?</a:t>
            </a:r>
            <a:endParaRPr lang="en-IN" sz="2000" dirty="0">
              <a:latin typeface="+mn-lt"/>
            </a:endParaRPr>
          </a:p>
        </p:txBody>
      </p:sp>
      <p:sp>
        <p:nvSpPr>
          <p:cNvPr id="9" name="TextBox 8">
            <a:extLst>
              <a:ext uri="{FF2B5EF4-FFF2-40B4-BE49-F238E27FC236}">
                <a16:creationId xmlns:a16="http://schemas.microsoft.com/office/drawing/2014/main" id="{0960084E-10F8-2907-6339-34B5A24116E8}"/>
              </a:ext>
            </a:extLst>
          </p:cNvPr>
          <p:cNvSpPr txBox="1"/>
          <p:nvPr/>
        </p:nvSpPr>
        <p:spPr>
          <a:xfrm>
            <a:off x="1109072" y="2084832"/>
            <a:ext cx="8265826" cy="1754326"/>
          </a:xfrm>
          <a:prstGeom prst="rect">
            <a:avLst/>
          </a:prstGeom>
          <a:noFill/>
        </p:spPr>
        <p:txBody>
          <a:bodyPr wrap="square">
            <a:spAutoFit/>
          </a:bodyPr>
          <a:lstStyle/>
          <a:p>
            <a:pPr marL="285750" indent="-285750">
              <a:buFont typeface="Arial" panose="020B0604020202020204" pitchFamily="34" charset="0"/>
              <a:buChar char="•"/>
            </a:pPr>
            <a:r>
              <a:rPr lang="en-US" dirty="0"/>
              <a:t>Set the price range of Codex energy drinks between ₹50 and ₹99, as this is the preferred range among customers across all cities.</a:t>
            </a:r>
          </a:p>
          <a:p>
            <a:pPr marL="285750" indent="-285750">
              <a:buFont typeface="Arial" panose="020B0604020202020204" pitchFamily="34" charset="0"/>
              <a:buChar char="•"/>
            </a:pPr>
            <a:r>
              <a:rPr lang="en-US" dirty="0"/>
              <a:t>Introduce more small, portable cans to boost sales and cater to on-the-go consumption.</a:t>
            </a:r>
          </a:p>
          <a:p>
            <a:pPr marL="285750" indent="-285750">
              <a:buFont typeface="Arial" panose="020B0604020202020204" pitchFamily="34" charset="0"/>
              <a:buChar char="•"/>
            </a:pPr>
            <a:r>
              <a:rPr lang="en-US" dirty="0"/>
              <a:t>This approach ensures the product maintains its quality while staying within an affordable price range.</a:t>
            </a:r>
            <a:endParaRPr lang="en-IN" dirty="0"/>
          </a:p>
        </p:txBody>
      </p:sp>
      <p:pic>
        <p:nvPicPr>
          <p:cNvPr id="11" name="Picture 10">
            <a:extLst>
              <a:ext uri="{FF2B5EF4-FFF2-40B4-BE49-F238E27FC236}">
                <a16:creationId xmlns:a16="http://schemas.microsoft.com/office/drawing/2014/main" id="{CC965823-CD4A-CF57-2AA3-146ACD95D020}"/>
              </a:ext>
            </a:extLst>
          </p:cNvPr>
          <p:cNvPicPr>
            <a:picLocks noChangeAspect="1"/>
          </p:cNvPicPr>
          <p:nvPr/>
        </p:nvPicPr>
        <p:blipFill>
          <a:blip r:embed="rId2"/>
          <a:stretch>
            <a:fillRect/>
          </a:stretch>
        </p:blipFill>
        <p:spPr>
          <a:xfrm>
            <a:off x="1343324" y="4328983"/>
            <a:ext cx="8924938" cy="1754326"/>
          </a:xfrm>
          <a:prstGeom prst="rect">
            <a:avLst/>
          </a:prstGeom>
        </p:spPr>
      </p:pic>
    </p:spTree>
    <p:extLst>
      <p:ext uri="{BB962C8B-B14F-4D97-AF65-F5344CB8AC3E}">
        <p14:creationId xmlns:p14="http://schemas.microsoft.com/office/powerpoint/2010/main" val="205658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305C-DAC5-D668-FBC6-5022BEE26EF5}"/>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9EB5FEE-4BE6-61B7-ACEA-5B5753FE5E12}"/>
              </a:ext>
            </a:extLst>
          </p:cNvPr>
          <p:cNvSpPr>
            <a:spLocks noGrp="1"/>
          </p:cNvSpPr>
          <p:nvPr>
            <p:ph idx="1"/>
          </p:nvPr>
        </p:nvSpPr>
        <p:spPr/>
        <p:txBody>
          <a:bodyPr/>
          <a:lstStyle/>
          <a:p>
            <a:pPr marL="457200" indent="-457200">
              <a:buFont typeface="+mj-lt"/>
              <a:buAutoNum type="arabicPeriod"/>
            </a:pPr>
            <a:r>
              <a:rPr lang="en-IN" dirty="0"/>
              <a:t>PROBLEM STATEMENT</a:t>
            </a:r>
          </a:p>
          <a:p>
            <a:pPr marL="457200" indent="-457200">
              <a:buFont typeface="+mj-lt"/>
              <a:buAutoNum type="arabicPeriod"/>
            </a:pPr>
            <a:r>
              <a:rPr lang="en-IN" dirty="0"/>
              <a:t>PRIMARY ANALYSIS &amp; INSIGHTS</a:t>
            </a:r>
          </a:p>
          <a:p>
            <a:pPr marL="457200" indent="-457200">
              <a:buFont typeface="+mj-lt"/>
              <a:buAutoNum type="arabicPeriod"/>
            </a:pPr>
            <a:r>
              <a:rPr lang="en-IN" dirty="0"/>
              <a:t>SECONDARY ANALYSIS &amp; INSIGHTS</a:t>
            </a:r>
          </a:p>
          <a:p>
            <a:pPr marL="457200" indent="-457200">
              <a:buFont typeface="+mj-lt"/>
              <a:buAutoNum type="arabicPeriod"/>
            </a:pPr>
            <a:r>
              <a:rPr lang="en-IN" dirty="0"/>
              <a:t>THANK YOU </a:t>
            </a:r>
          </a:p>
          <a:p>
            <a:pPr marL="457200" indent="-457200">
              <a:buFont typeface="+mj-lt"/>
              <a:buAutoNum type="arabicPeriod"/>
            </a:pPr>
            <a:endParaRPr lang="en-IN" dirty="0"/>
          </a:p>
        </p:txBody>
      </p:sp>
    </p:spTree>
    <p:extLst>
      <p:ext uri="{BB962C8B-B14F-4D97-AF65-F5344CB8AC3E}">
        <p14:creationId xmlns:p14="http://schemas.microsoft.com/office/powerpoint/2010/main" val="3795946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A3AA-3B90-FDBA-FE7A-8A1F3A043CA8}"/>
              </a:ext>
            </a:extLst>
          </p:cNvPr>
          <p:cNvSpPr>
            <a:spLocks noGrp="1"/>
          </p:cNvSpPr>
          <p:nvPr>
            <p:ph type="title"/>
          </p:nvPr>
        </p:nvSpPr>
        <p:spPr/>
        <p:txBody>
          <a:bodyPr>
            <a:normAutofit/>
          </a:bodyPr>
          <a:lstStyle/>
          <a:p>
            <a:r>
              <a:rPr lang="en-US" sz="2000" dirty="0">
                <a:latin typeface="+mn-lt"/>
              </a:rPr>
              <a:t>What kind of marketing campaigns, offers, and discounts we can run?</a:t>
            </a:r>
            <a:endParaRPr lang="en-IN" sz="2000" dirty="0">
              <a:latin typeface="+mn-lt"/>
            </a:endParaRPr>
          </a:p>
        </p:txBody>
      </p:sp>
      <p:sp>
        <p:nvSpPr>
          <p:cNvPr id="3" name="TextBox 2">
            <a:extLst>
              <a:ext uri="{FF2B5EF4-FFF2-40B4-BE49-F238E27FC236}">
                <a16:creationId xmlns:a16="http://schemas.microsoft.com/office/drawing/2014/main" id="{1AA21F8F-8884-9C4F-D1E3-3FEA5C0C5096}"/>
              </a:ext>
            </a:extLst>
          </p:cNvPr>
          <p:cNvSpPr txBox="1"/>
          <p:nvPr/>
        </p:nvSpPr>
        <p:spPr>
          <a:xfrm>
            <a:off x="1139252" y="2084832"/>
            <a:ext cx="10283253" cy="3139321"/>
          </a:xfrm>
          <a:prstGeom prst="rect">
            <a:avLst/>
          </a:prstGeom>
          <a:noFill/>
        </p:spPr>
        <p:txBody>
          <a:bodyPr wrap="square" rtlCol="0">
            <a:spAutoFit/>
          </a:bodyPr>
          <a:lstStyle/>
          <a:p>
            <a:endParaRPr lang="en-US" dirty="0"/>
          </a:p>
          <a:p>
            <a:pPr>
              <a:buFont typeface="Arial" panose="020B0604020202020204" pitchFamily="34" charset="0"/>
              <a:buChar char="•"/>
            </a:pPr>
            <a:r>
              <a:rPr lang="en-US" dirty="0"/>
              <a:t>Based on our analysis, online ads are the most effective marketing method. Running ads on social media platforms like Facebook and Instagram is highly suitable.</a:t>
            </a:r>
          </a:p>
          <a:p>
            <a:pPr>
              <a:buFont typeface="Arial" panose="020B0604020202020204" pitchFamily="34" charset="0"/>
              <a:buChar char="•"/>
            </a:pPr>
            <a:r>
              <a:rPr lang="en-US" dirty="0"/>
              <a:t>Starting with reels is a cost-effective way to reach a broader audience.</a:t>
            </a:r>
          </a:p>
          <a:p>
            <a:pPr>
              <a:buFont typeface="Arial" panose="020B0604020202020204" pitchFamily="34" charset="0"/>
              <a:buChar char="•"/>
            </a:pPr>
            <a:r>
              <a:rPr lang="en-US" dirty="0"/>
              <a:t>Introduce influencer marketing with creators having 10K–100K followers. Begin with unpaid or barter collaborations, and as sales grow, gradually scale up to paid campaigns.</a:t>
            </a:r>
          </a:p>
          <a:p>
            <a:pPr>
              <a:buFont typeface="Arial" panose="020B0604020202020204" pitchFamily="34" charset="0"/>
              <a:buChar char="•"/>
            </a:pPr>
            <a:r>
              <a:rPr lang="en-US" dirty="0"/>
              <a:t>Provide regional offers during specific festivals, such as discounts in Kolkata during Durga Puja or in Mumbai during Ganesh Chaturthi.</a:t>
            </a:r>
          </a:p>
          <a:p>
            <a:pPr>
              <a:buFont typeface="Arial" panose="020B0604020202020204" pitchFamily="34" charset="0"/>
              <a:buChar char="•"/>
            </a:pPr>
            <a:r>
              <a:rPr lang="en-US" dirty="0"/>
              <a:t>Introduce bulk purchase discounts, e.g., offering savings when customers buy a pack of three.</a:t>
            </a:r>
          </a:p>
          <a:p>
            <a:pPr>
              <a:buFont typeface="Arial" panose="020B0604020202020204" pitchFamily="34" charset="0"/>
              <a:buChar char="•"/>
            </a:pPr>
            <a:r>
              <a:rPr lang="en-US" dirty="0"/>
              <a:t>These strategies will help boost Codex sales and enhance brand awareness effectively.</a:t>
            </a:r>
          </a:p>
          <a:p>
            <a:endParaRPr lang="en-IN" dirty="0"/>
          </a:p>
        </p:txBody>
      </p:sp>
    </p:spTree>
    <p:extLst>
      <p:ext uri="{BB962C8B-B14F-4D97-AF65-F5344CB8AC3E}">
        <p14:creationId xmlns:p14="http://schemas.microsoft.com/office/powerpoint/2010/main" val="186229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3B6B-86E7-4063-A1A7-06D1DFDB65DF}"/>
              </a:ext>
            </a:extLst>
          </p:cNvPr>
          <p:cNvSpPr>
            <a:spLocks noGrp="1"/>
          </p:cNvSpPr>
          <p:nvPr>
            <p:ph type="title"/>
          </p:nvPr>
        </p:nvSpPr>
        <p:spPr>
          <a:xfrm>
            <a:off x="1201711" y="-334625"/>
            <a:ext cx="9720072" cy="1213603"/>
          </a:xfrm>
        </p:spPr>
        <p:txBody>
          <a:bodyPr>
            <a:normAutofit/>
          </a:bodyPr>
          <a:lstStyle/>
          <a:p>
            <a:r>
              <a:rPr lang="en-US" sz="2000" dirty="0">
                <a:latin typeface="+mn-lt"/>
              </a:rPr>
              <a:t>Who can be a brand ambassador, and why?</a:t>
            </a:r>
            <a:endParaRPr lang="en-IN" sz="2000" dirty="0">
              <a:latin typeface="+mn-lt"/>
            </a:endParaRPr>
          </a:p>
        </p:txBody>
      </p:sp>
      <p:sp>
        <p:nvSpPr>
          <p:cNvPr id="3" name="TextBox 2">
            <a:extLst>
              <a:ext uri="{FF2B5EF4-FFF2-40B4-BE49-F238E27FC236}">
                <a16:creationId xmlns:a16="http://schemas.microsoft.com/office/drawing/2014/main" id="{454EC0FE-789F-19F8-3A3D-568BBED5D9A5}"/>
              </a:ext>
            </a:extLst>
          </p:cNvPr>
          <p:cNvSpPr txBox="1"/>
          <p:nvPr/>
        </p:nvSpPr>
        <p:spPr>
          <a:xfrm>
            <a:off x="1133206" y="859450"/>
            <a:ext cx="9788577" cy="646331"/>
          </a:xfrm>
          <a:prstGeom prst="rect">
            <a:avLst/>
          </a:prstGeom>
          <a:noFill/>
        </p:spPr>
        <p:txBody>
          <a:bodyPr wrap="square" rtlCol="0">
            <a:spAutoFit/>
          </a:bodyPr>
          <a:lstStyle/>
          <a:p>
            <a:r>
              <a:rPr lang="en-IN" dirty="0"/>
              <a:t>As in analysis we can see the consumption rates was typical between athletes and sport person Influencer with sports person will be effective . I have selected two person </a:t>
            </a:r>
          </a:p>
        </p:txBody>
      </p:sp>
      <p:pic>
        <p:nvPicPr>
          <p:cNvPr id="7" name="Picture 6">
            <a:extLst>
              <a:ext uri="{FF2B5EF4-FFF2-40B4-BE49-F238E27FC236}">
                <a16:creationId xmlns:a16="http://schemas.microsoft.com/office/drawing/2014/main" id="{88C8955D-7A55-FAFB-A0C1-0E208F37D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64" y="1505781"/>
            <a:ext cx="2143125" cy="2143125"/>
          </a:xfrm>
          <a:prstGeom prst="rect">
            <a:avLst/>
          </a:prstGeom>
        </p:spPr>
      </p:pic>
      <p:sp>
        <p:nvSpPr>
          <p:cNvPr id="8" name="TextBox 7">
            <a:extLst>
              <a:ext uri="{FF2B5EF4-FFF2-40B4-BE49-F238E27FC236}">
                <a16:creationId xmlns:a16="http://schemas.microsoft.com/office/drawing/2014/main" id="{D28D7F61-A1D7-20EC-D450-C80752D74D62}"/>
              </a:ext>
            </a:extLst>
          </p:cNvPr>
          <p:cNvSpPr txBox="1"/>
          <p:nvPr/>
        </p:nvSpPr>
        <p:spPr>
          <a:xfrm>
            <a:off x="989351" y="3782558"/>
            <a:ext cx="3867462" cy="3139321"/>
          </a:xfrm>
          <a:prstGeom prst="rect">
            <a:avLst/>
          </a:prstGeom>
          <a:noFill/>
        </p:spPr>
        <p:txBody>
          <a:bodyPr wrap="square" rtlCol="0">
            <a:spAutoFit/>
          </a:bodyPr>
          <a:lstStyle/>
          <a:p>
            <a:r>
              <a:rPr lang="en-US" dirty="0"/>
              <a:t>Virat Kohli, a global cricketing icon, is one of the most famous athletes worldwide, boasting a massive following across social media platforms.</a:t>
            </a:r>
          </a:p>
          <a:p>
            <a:r>
              <a:rPr lang="en-US" dirty="0"/>
              <a:t>Along with that he has –</a:t>
            </a:r>
          </a:p>
          <a:p>
            <a:pPr marL="285750" indent="-285750">
              <a:buFont typeface="Arial" panose="020B0604020202020204" pitchFamily="34" charset="0"/>
              <a:buChar char="•"/>
            </a:pPr>
            <a:r>
              <a:rPr lang="en-US" dirty="0"/>
              <a:t>Global Recognition </a:t>
            </a:r>
          </a:p>
          <a:p>
            <a:pPr marL="285750" indent="-285750">
              <a:buFont typeface="Arial" panose="020B0604020202020204" pitchFamily="34" charset="0"/>
              <a:buChar char="•"/>
            </a:pPr>
            <a:r>
              <a:rPr lang="en-US" dirty="0"/>
              <a:t>Works with all kinds of brands , more famous to the youth icon</a:t>
            </a:r>
          </a:p>
          <a:p>
            <a:pPr marL="285750" indent="-285750">
              <a:buFont typeface="Arial" panose="020B0604020202020204" pitchFamily="34" charset="0"/>
              <a:buChar char="•"/>
            </a:pPr>
            <a:r>
              <a:rPr lang="en-US" dirty="0"/>
              <a:t>But patterning with will be expensive as he demands premium prices for his ads </a:t>
            </a:r>
            <a:endParaRPr lang="en-IN" dirty="0"/>
          </a:p>
        </p:txBody>
      </p:sp>
      <p:pic>
        <p:nvPicPr>
          <p:cNvPr id="10" name="Picture 9">
            <a:extLst>
              <a:ext uri="{FF2B5EF4-FFF2-40B4-BE49-F238E27FC236}">
                <a16:creationId xmlns:a16="http://schemas.microsoft.com/office/drawing/2014/main" id="{878A720E-F3D5-BCE5-EDA6-8EF01A0B5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788" y="1505781"/>
            <a:ext cx="1847850" cy="2143125"/>
          </a:xfrm>
          <a:prstGeom prst="rect">
            <a:avLst/>
          </a:prstGeom>
        </p:spPr>
      </p:pic>
      <p:sp>
        <p:nvSpPr>
          <p:cNvPr id="11" name="TextBox 10">
            <a:extLst>
              <a:ext uri="{FF2B5EF4-FFF2-40B4-BE49-F238E27FC236}">
                <a16:creationId xmlns:a16="http://schemas.microsoft.com/office/drawing/2014/main" id="{09BFD615-F318-A293-B594-3406164D051A}"/>
              </a:ext>
            </a:extLst>
          </p:cNvPr>
          <p:cNvSpPr txBox="1"/>
          <p:nvPr/>
        </p:nvSpPr>
        <p:spPr>
          <a:xfrm>
            <a:off x="6840981" y="3782558"/>
            <a:ext cx="4551543" cy="2862322"/>
          </a:xfrm>
          <a:prstGeom prst="rect">
            <a:avLst/>
          </a:prstGeom>
          <a:noFill/>
        </p:spPr>
        <p:txBody>
          <a:bodyPr wrap="square" rtlCol="0">
            <a:spAutoFit/>
          </a:bodyPr>
          <a:lstStyle/>
          <a:p>
            <a:r>
              <a:rPr lang="en-US" dirty="0"/>
              <a:t>PV Sindhu, an Olympic silver medalist and one of India’s most successful athletes in badminton, also has significant brand value. </a:t>
            </a:r>
          </a:p>
          <a:p>
            <a:r>
              <a:rPr lang="en-US" dirty="0"/>
              <a:t>Along it she has – </a:t>
            </a:r>
          </a:p>
          <a:p>
            <a:pPr marL="285750" indent="-285750">
              <a:buFont typeface="Arial" panose="020B0604020202020204" pitchFamily="34" charset="0"/>
              <a:buChar char="•"/>
            </a:pPr>
            <a:r>
              <a:rPr lang="en-US" dirty="0"/>
              <a:t>Primary niche on fitness  and overall international badminton market </a:t>
            </a:r>
          </a:p>
          <a:p>
            <a:pPr marL="285750" indent="-285750">
              <a:buFont typeface="Arial" panose="020B0604020202020204" pitchFamily="34" charset="0"/>
              <a:buChar char="•"/>
            </a:pPr>
            <a:r>
              <a:rPr lang="en-US" dirty="0"/>
              <a:t>Although overall market demand is lower as compared to Kohli but can lead to more affordable pricing and also be sign of woman empowerment.</a:t>
            </a:r>
            <a:endParaRPr lang="en-IN" dirty="0"/>
          </a:p>
        </p:txBody>
      </p:sp>
    </p:spTree>
    <p:extLst>
      <p:ext uri="{BB962C8B-B14F-4D97-AF65-F5344CB8AC3E}">
        <p14:creationId xmlns:p14="http://schemas.microsoft.com/office/powerpoint/2010/main" val="413389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6383-038A-1EA5-D895-D9EA454757B5}"/>
              </a:ext>
            </a:extLst>
          </p:cNvPr>
          <p:cNvSpPr>
            <a:spLocks noGrp="1"/>
          </p:cNvSpPr>
          <p:nvPr>
            <p:ph type="title"/>
          </p:nvPr>
        </p:nvSpPr>
        <p:spPr/>
        <p:txBody>
          <a:bodyPr>
            <a:normAutofit/>
          </a:bodyPr>
          <a:lstStyle/>
          <a:p>
            <a:r>
              <a:rPr lang="en-US" sz="2000" dirty="0">
                <a:latin typeface="+mn-lt"/>
              </a:rPr>
              <a:t>Who should be our target audience, and why?</a:t>
            </a:r>
            <a:endParaRPr lang="en-IN" sz="2000" dirty="0">
              <a:latin typeface="+mn-lt"/>
            </a:endParaRPr>
          </a:p>
        </p:txBody>
      </p:sp>
      <p:pic>
        <p:nvPicPr>
          <p:cNvPr id="4" name="Picture 3">
            <a:extLst>
              <a:ext uri="{FF2B5EF4-FFF2-40B4-BE49-F238E27FC236}">
                <a16:creationId xmlns:a16="http://schemas.microsoft.com/office/drawing/2014/main" id="{C2CDED5B-C57C-EBC3-F0FC-E04953D0EC50}"/>
              </a:ext>
            </a:extLst>
          </p:cNvPr>
          <p:cNvPicPr>
            <a:picLocks noChangeAspect="1"/>
          </p:cNvPicPr>
          <p:nvPr/>
        </p:nvPicPr>
        <p:blipFill>
          <a:blip r:embed="rId2"/>
          <a:stretch>
            <a:fillRect/>
          </a:stretch>
        </p:blipFill>
        <p:spPr>
          <a:xfrm>
            <a:off x="2083633" y="1761359"/>
            <a:ext cx="6994829" cy="3335282"/>
          </a:xfrm>
          <a:prstGeom prst="rect">
            <a:avLst/>
          </a:prstGeom>
        </p:spPr>
      </p:pic>
      <p:sp>
        <p:nvSpPr>
          <p:cNvPr id="5" name="TextBox 4">
            <a:extLst>
              <a:ext uri="{FF2B5EF4-FFF2-40B4-BE49-F238E27FC236}">
                <a16:creationId xmlns:a16="http://schemas.microsoft.com/office/drawing/2014/main" id="{C91E327F-434C-E44C-7C1A-16F969FA2D9E}"/>
              </a:ext>
            </a:extLst>
          </p:cNvPr>
          <p:cNvSpPr txBox="1"/>
          <p:nvPr/>
        </p:nvSpPr>
        <p:spPr>
          <a:xfrm>
            <a:off x="1024128" y="5441430"/>
            <a:ext cx="10683190" cy="923330"/>
          </a:xfrm>
          <a:prstGeom prst="rect">
            <a:avLst/>
          </a:prstGeom>
          <a:noFill/>
        </p:spPr>
        <p:txBody>
          <a:bodyPr wrap="square" rtlCol="0">
            <a:spAutoFit/>
          </a:bodyPr>
          <a:lstStyle/>
          <a:p>
            <a:endParaRPr lang="en-US" dirty="0"/>
          </a:p>
          <a:p>
            <a:r>
              <a:rPr lang="en-US" dirty="0"/>
              <a:t>Based on this analysis, our target audience will be individuals between the ages of 15 and 45, as this age group covers over 90% of energy drink consumption.</a:t>
            </a:r>
          </a:p>
        </p:txBody>
      </p:sp>
    </p:spTree>
    <p:extLst>
      <p:ext uri="{BB962C8B-B14F-4D97-AF65-F5344CB8AC3E}">
        <p14:creationId xmlns:p14="http://schemas.microsoft.com/office/powerpoint/2010/main" val="3261868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AD20-1ACB-1873-3836-D983A5533ACB}"/>
              </a:ext>
            </a:extLst>
          </p:cNvPr>
          <p:cNvSpPr>
            <a:spLocks noGrp="1"/>
          </p:cNvSpPr>
          <p:nvPr>
            <p:ph type="title"/>
          </p:nvPr>
        </p:nvSpPr>
        <p:spPr/>
        <p:txBody>
          <a:bodyPr/>
          <a:lstStyle/>
          <a:p>
            <a:r>
              <a:rPr lang="en-IN" dirty="0"/>
              <a:t>Thank </a:t>
            </a:r>
          </a:p>
        </p:txBody>
      </p:sp>
      <p:sp>
        <p:nvSpPr>
          <p:cNvPr id="3" name="Content Placeholder 2">
            <a:extLst>
              <a:ext uri="{FF2B5EF4-FFF2-40B4-BE49-F238E27FC236}">
                <a16:creationId xmlns:a16="http://schemas.microsoft.com/office/drawing/2014/main" id="{FCC0F6CF-6C6B-E4F4-A3E9-CCD4BFE332F6}"/>
              </a:ext>
            </a:extLst>
          </p:cNvPr>
          <p:cNvSpPr>
            <a:spLocks noGrp="1"/>
          </p:cNvSpPr>
          <p:nvPr>
            <p:ph idx="1"/>
          </p:nvPr>
        </p:nvSpPr>
        <p:spPr/>
        <p:txBody>
          <a:bodyPr/>
          <a:lstStyle/>
          <a:p>
            <a:r>
              <a:rPr lang="en-IN" dirty="0"/>
              <a:t>YOU</a:t>
            </a:r>
          </a:p>
        </p:txBody>
      </p:sp>
    </p:spTree>
    <p:extLst>
      <p:ext uri="{BB962C8B-B14F-4D97-AF65-F5344CB8AC3E}">
        <p14:creationId xmlns:p14="http://schemas.microsoft.com/office/powerpoint/2010/main" val="34465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0E4D-F264-4E61-CD98-074C3EAB24DD}"/>
              </a:ext>
            </a:extLst>
          </p:cNvPr>
          <p:cNvSpPr>
            <a:spLocks noGrp="1"/>
          </p:cNvSpPr>
          <p:nvPr>
            <p:ph type="title"/>
          </p:nvPr>
        </p:nvSpPr>
        <p:spPr/>
        <p:txBody>
          <a:bodyPr/>
          <a:lstStyle/>
          <a:p>
            <a:r>
              <a:rPr lang="en-IN" dirty="0"/>
              <a:t>PROBLEM STATEMENT </a:t>
            </a:r>
          </a:p>
        </p:txBody>
      </p:sp>
      <p:pic>
        <p:nvPicPr>
          <p:cNvPr id="5" name="Content Placeholder 4">
            <a:extLst>
              <a:ext uri="{FF2B5EF4-FFF2-40B4-BE49-F238E27FC236}">
                <a16:creationId xmlns:a16="http://schemas.microsoft.com/office/drawing/2014/main" id="{CAB28FD8-D984-1D7A-CB0B-26E9625A8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8793" y="277749"/>
            <a:ext cx="2123334" cy="2076565"/>
          </a:xfrm>
        </p:spPr>
      </p:pic>
      <p:sp>
        <p:nvSpPr>
          <p:cNvPr id="7" name="TextBox 6">
            <a:extLst>
              <a:ext uri="{FF2B5EF4-FFF2-40B4-BE49-F238E27FC236}">
                <a16:creationId xmlns:a16="http://schemas.microsoft.com/office/drawing/2014/main" id="{00C45A71-7554-29B8-DE2E-AF117FEA1627}"/>
              </a:ext>
            </a:extLst>
          </p:cNvPr>
          <p:cNvSpPr txBox="1"/>
          <p:nvPr/>
        </p:nvSpPr>
        <p:spPr>
          <a:xfrm>
            <a:off x="825084" y="3309077"/>
            <a:ext cx="10541832" cy="1938992"/>
          </a:xfrm>
          <a:prstGeom prst="rect">
            <a:avLst/>
          </a:prstGeom>
          <a:noFill/>
        </p:spPr>
        <p:txBody>
          <a:bodyPr wrap="square">
            <a:spAutoFit/>
          </a:bodyPr>
          <a:lstStyle/>
          <a:p>
            <a:r>
              <a:rPr lang="en-US" sz="2000" dirty="0"/>
              <a:t>CODEX, a German beverage company, is striving to establish a strong presence in the Indian market. A few months ago, they launched their energy drink in 10 cities across India.</a:t>
            </a:r>
          </a:p>
          <a:p>
            <a:r>
              <a:rPr lang="en-US" sz="2000" dirty="0"/>
              <a:t>The Marketing team is focused on increasing brand awareness, capturing market share, and driving product development. To support these efforts, they conducted a survey in these 10 cities, gathering responses from 10,000 participants. A team of marketing analysts has been tasked with analyzing the survey results to uncover meaningful insights that can guide strategic actions.</a:t>
            </a:r>
          </a:p>
        </p:txBody>
      </p:sp>
    </p:spTree>
    <p:extLst>
      <p:ext uri="{BB962C8B-B14F-4D97-AF65-F5344CB8AC3E}">
        <p14:creationId xmlns:p14="http://schemas.microsoft.com/office/powerpoint/2010/main" val="400512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3237-64A8-9359-CADC-9D56DD9DBE5F}"/>
              </a:ext>
            </a:extLst>
          </p:cNvPr>
          <p:cNvSpPr>
            <a:spLocks noGrp="1"/>
          </p:cNvSpPr>
          <p:nvPr>
            <p:ph type="title"/>
          </p:nvPr>
        </p:nvSpPr>
        <p:spPr/>
        <p:txBody>
          <a:bodyPr/>
          <a:lstStyle/>
          <a:p>
            <a:r>
              <a:rPr lang="en-IN" dirty="0"/>
              <a:t>PRIMARY ANALYSIS [DEMOGRAPHIC INSIGHTS]</a:t>
            </a:r>
          </a:p>
        </p:txBody>
      </p:sp>
      <p:sp>
        <p:nvSpPr>
          <p:cNvPr id="3" name="Content Placeholder 2">
            <a:extLst>
              <a:ext uri="{FF2B5EF4-FFF2-40B4-BE49-F238E27FC236}">
                <a16:creationId xmlns:a16="http://schemas.microsoft.com/office/drawing/2014/main" id="{E12895E3-29C2-02D0-6A4F-EBF2B7D0E06B}"/>
              </a:ext>
            </a:extLst>
          </p:cNvPr>
          <p:cNvSpPr>
            <a:spLocks noGrp="1"/>
          </p:cNvSpPr>
          <p:nvPr>
            <p:ph idx="1"/>
          </p:nvPr>
        </p:nvSpPr>
        <p:spPr>
          <a:xfrm>
            <a:off x="1140476" y="1686394"/>
            <a:ext cx="9720073" cy="4023360"/>
          </a:xfrm>
        </p:spPr>
        <p:txBody>
          <a:bodyPr/>
          <a:lstStyle/>
          <a:p>
            <a:r>
              <a:rPr lang="en-US" dirty="0"/>
              <a:t>Who prefers energy drink more? (male/female/non-binary)?</a:t>
            </a:r>
          </a:p>
          <a:p>
            <a:endParaRPr lang="en-IN" dirty="0"/>
          </a:p>
        </p:txBody>
      </p:sp>
      <p:pic>
        <p:nvPicPr>
          <p:cNvPr id="5" name="Picture 4">
            <a:extLst>
              <a:ext uri="{FF2B5EF4-FFF2-40B4-BE49-F238E27FC236}">
                <a16:creationId xmlns:a16="http://schemas.microsoft.com/office/drawing/2014/main" id="{43A7BBA1-F2CD-49D1-F684-9AE1012363C2}"/>
              </a:ext>
            </a:extLst>
          </p:cNvPr>
          <p:cNvPicPr>
            <a:picLocks noChangeAspect="1"/>
          </p:cNvPicPr>
          <p:nvPr/>
        </p:nvPicPr>
        <p:blipFill>
          <a:blip r:embed="rId2"/>
          <a:stretch>
            <a:fillRect/>
          </a:stretch>
        </p:blipFill>
        <p:spPr>
          <a:xfrm>
            <a:off x="2815628" y="2176291"/>
            <a:ext cx="6137072" cy="3533463"/>
          </a:xfrm>
          <a:prstGeom prst="rect">
            <a:avLst/>
          </a:prstGeom>
        </p:spPr>
      </p:pic>
      <p:sp>
        <p:nvSpPr>
          <p:cNvPr id="6" name="TextBox 5">
            <a:extLst>
              <a:ext uri="{FF2B5EF4-FFF2-40B4-BE49-F238E27FC236}">
                <a16:creationId xmlns:a16="http://schemas.microsoft.com/office/drawing/2014/main" id="{E628788C-10B9-4CDE-9A60-F1FEAE35BC00}"/>
              </a:ext>
            </a:extLst>
          </p:cNvPr>
          <p:cNvSpPr txBox="1"/>
          <p:nvPr/>
        </p:nvSpPr>
        <p:spPr>
          <a:xfrm>
            <a:off x="869430" y="5966085"/>
            <a:ext cx="10358203" cy="646331"/>
          </a:xfrm>
          <a:prstGeom prst="rect">
            <a:avLst/>
          </a:prstGeom>
          <a:noFill/>
        </p:spPr>
        <p:txBody>
          <a:bodyPr wrap="square" rtlCol="0">
            <a:spAutoFit/>
          </a:bodyPr>
          <a:lstStyle/>
          <a:p>
            <a:r>
              <a:rPr lang="en-IN" dirty="0"/>
              <a:t>INSIGHTS: </a:t>
            </a:r>
            <a:r>
              <a:rPr lang="en-US" dirty="0"/>
              <a:t>Males tend to prefer energy drinks more, likely due to their engagement in activities such as athletics, gym workouts, and the need for mental alertness or extended focus during long hours of work or study.</a:t>
            </a:r>
            <a:endParaRPr lang="en-IN" dirty="0"/>
          </a:p>
        </p:txBody>
      </p:sp>
    </p:spTree>
    <p:extLst>
      <p:ext uri="{BB962C8B-B14F-4D97-AF65-F5344CB8AC3E}">
        <p14:creationId xmlns:p14="http://schemas.microsoft.com/office/powerpoint/2010/main" val="112196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911B-5067-2018-89D3-17445359D8FB}"/>
              </a:ext>
            </a:extLst>
          </p:cNvPr>
          <p:cNvSpPr>
            <a:spLocks noGrp="1"/>
          </p:cNvSpPr>
          <p:nvPr>
            <p:ph type="title"/>
          </p:nvPr>
        </p:nvSpPr>
        <p:spPr/>
        <p:txBody>
          <a:bodyPr>
            <a:normAutofit/>
          </a:bodyPr>
          <a:lstStyle/>
          <a:p>
            <a:r>
              <a:rPr lang="en-US" sz="2200" dirty="0"/>
              <a:t>Which age group prefers energy drinks more? </a:t>
            </a:r>
            <a:endParaRPr lang="en-IN" sz="2200" dirty="0"/>
          </a:p>
        </p:txBody>
      </p:sp>
      <p:sp>
        <p:nvSpPr>
          <p:cNvPr id="6" name="TextBox 5">
            <a:extLst>
              <a:ext uri="{FF2B5EF4-FFF2-40B4-BE49-F238E27FC236}">
                <a16:creationId xmlns:a16="http://schemas.microsoft.com/office/drawing/2014/main" id="{819653E8-3483-08D4-CA10-426A9E072D3F}"/>
              </a:ext>
            </a:extLst>
          </p:cNvPr>
          <p:cNvSpPr txBox="1"/>
          <p:nvPr/>
        </p:nvSpPr>
        <p:spPr>
          <a:xfrm>
            <a:off x="1289154" y="5411449"/>
            <a:ext cx="9455046" cy="923330"/>
          </a:xfrm>
          <a:prstGeom prst="rect">
            <a:avLst/>
          </a:prstGeom>
          <a:noFill/>
        </p:spPr>
        <p:txBody>
          <a:bodyPr wrap="square" rtlCol="0">
            <a:spAutoFit/>
          </a:bodyPr>
          <a:lstStyle/>
          <a:p>
            <a:r>
              <a:rPr lang="en-US" dirty="0"/>
              <a:t>INSIGHT: Among 10,000 consumers, more than 5,000 energy drink consumers belong to the youth age group of 19-30. This age group shows the highest preference due to their active lifestyles, including athletic activities, exercise routines, studying, and working long hours</a:t>
            </a:r>
            <a:r>
              <a:rPr lang="en-IN" dirty="0"/>
              <a:t>.</a:t>
            </a:r>
          </a:p>
        </p:txBody>
      </p:sp>
      <p:pic>
        <p:nvPicPr>
          <p:cNvPr id="8" name="Picture 7">
            <a:extLst>
              <a:ext uri="{FF2B5EF4-FFF2-40B4-BE49-F238E27FC236}">
                <a16:creationId xmlns:a16="http://schemas.microsoft.com/office/drawing/2014/main" id="{02A4A679-5248-2230-C84B-836E36CEEEC7}"/>
              </a:ext>
            </a:extLst>
          </p:cNvPr>
          <p:cNvPicPr>
            <a:picLocks noChangeAspect="1"/>
          </p:cNvPicPr>
          <p:nvPr/>
        </p:nvPicPr>
        <p:blipFill>
          <a:blip r:embed="rId2"/>
          <a:stretch>
            <a:fillRect/>
          </a:stretch>
        </p:blipFill>
        <p:spPr>
          <a:xfrm>
            <a:off x="2293495" y="2260581"/>
            <a:ext cx="6130977" cy="2676180"/>
          </a:xfrm>
          <a:prstGeom prst="rect">
            <a:avLst/>
          </a:prstGeom>
        </p:spPr>
      </p:pic>
    </p:spTree>
    <p:extLst>
      <p:ext uri="{BB962C8B-B14F-4D97-AF65-F5344CB8AC3E}">
        <p14:creationId xmlns:p14="http://schemas.microsoft.com/office/powerpoint/2010/main" val="264654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740C-2859-CEA4-9671-C9D3AD40F966}"/>
              </a:ext>
            </a:extLst>
          </p:cNvPr>
          <p:cNvSpPr>
            <a:spLocks noGrp="1"/>
          </p:cNvSpPr>
          <p:nvPr>
            <p:ph type="title"/>
          </p:nvPr>
        </p:nvSpPr>
        <p:spPr/>
        <p:txBody>
          <a:bodyPr>
            <a:normAutofit/>
          </a:bodyPr>
          <a:lstStyle/>
          <a:p>
            <a:r>
              <a:rPr lang="en-US" sz="2200" dirty="0"/>
              <a:t>Which type of marketing reaches the most Youth (15-30)</a:t>
            </a:r>
            <a:endParaRPr lang="en-IN" sz="2200" dirty="0"/>
          </a:p>
        </p:txBody>
      </p:sp>
      <p:pic>
        <p:nvPicPr>
          <p:cNvPr id="5" name="Content Placeholder 4">
            <a:extLst>
              <a:ext uri="{FF2B5EF4-FFF2-40B4-BE49-F238E27FC236}">
                <a16:creationId xmlns:a16="http://schemas.microsoft.com/office/drawing/2014/main" id="{E25C402A-7E19-738F-14CD-7FFBCFC4DE91}"/>
              </a:ext>
            </a:extLst>
          </p:cNvPr>
          <p:cNvPicPr>
            <a:picLocks noGrp="1" noChangeAspect="1"/>
          </p:cNvPicPr>
          <p:nvPr>
            <p:ph idx="1"/>
          </p:nvPr>
        </p:nvPicPr>
        <p:blipFill>
          <a:blip r:embed="rId2"/>
          <a:stretch>
            <a:fillRect/>
          </a:stretch>
        </p:blipFill>
        <p:spPr>
          <a:xfrm>
            <a:off x="2758190" y="2084832"/>
            <a:ext cx="5501389" cy="3017505"/>
          </a:xfrm>
        </p:spPr>
      </p:pic>
      <p:sp>
        <p:nvSpPr>
          <p:cNvPr id="6" name="TextBox 5">
            <a:extLst>
              <a:ext uri="{FF2B5EF4-FFF2-40B4-BE49-F238E27FC236}">
                <a16:creationId xmlns:a16="http://schemas.microsoft.com/office/drawing/2014/main" id="{F01F6859-7E88-F96D-14A6-B3A885886B86}"/>
              </a:ext>
            </a:extLst>
          </p:cNvPr>
          <p:cNvSpPr txBox="1"/>
          <p:nvPr/>
        </p:nvSpPr>
        <p:spPr>
          <a:xfrm>
            <a:off x="1274164" y="5576341"/>
            <a:ext cx="8304551" cy="923330"/>
          </a:xfrm>
          <a:prstGeom prst="rect">
            <a:avLst/>
          </a:prstGeom>
          <a:noFill/>
        </p:spPr>
        <p:txBody>
          <a:bodyPr wrap="square" rtlCol="0">
            <a:spAutoFit/>
          </a:bodyPr>
          <a:lstStyle/>
          <a:p>
            <a:endParaRPr lang="en-US" dirty="0"/>
          </a:p>
          <a:p>
            <a:r>
              <a:rPr lang="en-US" dirty="0"/>
              <a:t>INSIGHT: Youth prefer online ads because they are more engaged with social media and rely heavily on mobile phones compared to other methods.</a:t>
            </a:r>
          </a:p>
        </p:txBody>
      </p:sp>
    </p:spTree>
    <p:extLst>
      <p:ext uri="{BB962C8B-B14F-4D97-AF65-F5344CB8AC3E}">
        <p14:creationId xmlns:p14="http://schemas.microsoft.com/office/powerpoint/2010/main" val="111902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A0C8-8131-4F42-7679-A76517F4E589}"/>
              </a:ext>
            </a:extLst>
          </p:cNvPr>
          <p:cNvSpPr>
            <a:spLocks noGrp="1"/>
          </p:cNvSpPr>
          <p:nvPr>
            <p:ph type="title"/>
          </p:nvPr>
        </p:nvSpPr>
        <p:spPr/>
        <p:txBody>
          <a:bodyPr>
            <a:normAutofit/>
          </a:bodyPr>
          <a:lstStyle/>
          <a:p>
            <a:pPr algn="ctr"/>
            <a:r>
              <a:rPr lang="en-IN" sz="3600" dirty="0"/>
              <a:t>Consumer Preferences</a:t>
            </a:r>
          </a:p>
        </p:txBody>
      </p:sp>
      <p:sp>
        <p:nvSpPr>
          <p:cNvPr id="3" name="Content Placeholder 2">
            <a:extLst>
              <a:ext uri="{FF2B5EF4-FFF2-40B4-BE49-F238E27FC236}">
                <a16:creationId xmlns:a16="http://schemas.microsoft.com/office/drawing/2014/main" id="{C0D7BD0A-8A52-6E13-4B62-E038D6233163}"/>
              </a:ext>
            </a:extLst>
          </p:cNvPr>
          <p:cNvSpPr>
            <a:spLocks noGrp="1"/>
          </p:cNvSpPr>
          <p:nvPr>
            <p:ph idx="1"/>
          </p:nvPr>
        </p:nvSpPr>
        <p:spPr>
          <a:xfrm>
            <a:off x="1024128" y="2249424"/>
            <a:ext cx="10173524" cy="4023360"/>
          </a:xfrm>
        </p:spPr>
        <p:txBody>
          <a:bodyPr/>
          <a:lstStyle/>
          <a:p>
            <a:r>
              <a:rPr lang="en-US" sz="2200" dirty="0"/>
              <a:t>What are the preferred ingredients of energy drinks among respondents?</a:t>
            </a:r>
          </a:p>
          <a:p>
            <a:endParaRPr lang="en-IN" dirty="0"/>
          </a:p>
        </p:txBody>
      </p:sp>
      <p:pic>
        <p:nvPicPr>
          <p:cNvPr id="7" name="Picture 6">
            <a:extLst>
              <a:ext uri="{FF2B5EF4-FFF2-40B4-BE49-F238E27FC236}">
                <a16:creationId xmlns:a16="http://schemas.microsoft.com/office/drawing/2014/main" id="{B78AA791-E6A3-84B7-CEDC-F716F8717EAC}"/>
              </a:ext>
            </a:extLst>
          </p:cNvPr>
          <p:cNvPicPr>
            <a:picLocks noChangeAspect="1"/>
          </p:cNvPicPr>
          <p:nvPr/>
        </p:nvPicPr>
        <p:blipFill>
          <a:blip r:embed="rId3"/>
          <a:stretch>
            <a:fillRect/>
          </a:stretch>
        </p:blipFill>
        <p:spPr>
          <a:xfrm>
            <a:off x="1869108" y="2624024"/>
            <a:ext cx="6525383" cy="3087227"/>
          </a:xfrm>
          <a:prstGeom prst="rect">
            <a:avLst/>
          </a:prstGeom>
        </p:spPr>
      </p:pic>
      <p:sp>
        <p:nvSpPr>
          <p:cNvPr id="8" name="TextBox 7">
            <a:extLst>
              <a:ext uri="{FF2B5EF4-FFF2-40B4-BE49-F238E27FC236}">
                <a16:creationId xmlns:a16="http://schemas.microsoft.com/office/drawing/2014/main" id="{E5AE80DB-C665-EE77-F66C-7586188E4824}"/>
              </a:ext>
            </a:extLst>
          </p:cNvPr>
          <p:cNvSpPr txBox="1"/>
          <p:nvPr/>
        </p:nvSpPr>
        <p:spPr>
          <a:xfrm>
            <a:off x="964568" y="6088118"/>
            <a:ext cx="10367996" cy="646331"/>
          </a:xfrm>
          <a:prstGeom prst="rect">
            <a:avLst/>
          </a:prstGeom>
          <a:noFill/>
        </p:spPr>
        <p:txBody>
          <a:bodyPr wrap="square" rtlCol="0">
            <a:spAutoFit/>
          </a:bodyPr>
          <a:lstStyle/>
          <a:p>
            <a:r>
              <a:rPr lang="en-US" dirty="0"/>
              <a:t>INSIGHT: Caffeine is a highly prioritized ingredient, as studies show it helps maintain alertness and provides an instant energy boost.</a:t>
            </a:r>
            <a:endParaRPr lang="en-IN" dirty="0"/>
          </a:p>
        </p:txBody>
      </p:sp>
    </p:spTree>
    <p:extLst>
      <p:ext uri="{BB962C8B-B14F-4D97-AF65-F5344CB8AC3E}">
        <p14:creationId xmlns:p14="http://schemas.microsoft.com/office/powerpoint/2010/main" val="5917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4323-5EC9-E8FA-386F-E326E2645259}"/>
              </a:ext>
            </a:extLst>
          </p:cNvPr>
          <p:cNvSpPr>
            <a:spLocks noGrp="1"/>
          </p:cNvSpPr>
          <p:nvPr>
            <p:ph type="title"/>
          </p:nvPr>
        </p:nvSpPr>
        <p:spPr/>
        <p:txBody>
          <a:bodyPr>
            <a:normAutofit/>
          </a:bodyPr>
          <a:lstStyle/>
          <a:p>
            <a:r>
              <a:rPr lang="en-US" sz="2200" dirty="0"/>
              <a:t>What packaging preferences do respondents have for energy drinks?</a:t>
            </a:r>
            <a:endParaRPr lang="en-IN" sz="2200" dirty="0"/>
          </a:p>
        </p:txBody>
      </p:sp>
      <p:pic>
        <p:nvPicPr>
          <p:cNvPr id="4" name="Picture 3">
            <a:extLst>
              <a:ext uri="{FF2B5EF4-FFF2-40B4-BE49-F238E27FC236}">
                <a16:creationId xmlns:a16="http://schemas.microsoft.com/office/drawing/2014/main" id="{9DFB1F11-CB1E-34F4-256E-C96CFCF1817B}"/>
              </a:ext>
            </a:extLst>
          </p:cNvPr>
          <p:cNvPicPr>
            <a:picLocks noChangeAspect="1"/>
          </p:cNvPicPr>
          <p:nvPr/>
        </p:nvPicPr>
        <p:blipFill>
          <a:blip r:embed="rId2"/>
          <a:stretch>
            <a:fillRect/>
          </a:stretch>
        </p:blipFill>
        <p:spPr>
          <a:xfrm>
            <a:off x="1756018" y="1768839"/>
            <a:ext cx="6383641" cy="2743200"/>
          </a:xfrm>
          <a:prstGeom prst="rect">
            <a:avLst/>
          </a:prstGeom>
        </p:spPr>
      </p:pic>
      <p:sp>
        <p:nvSpPr>
          <p:cNvPr id="5" name="TextBox 4">
            <a:extLst>
              <a:ext uri="{FF2B5EF4-FFF2-40B4-BE49-F238E27FC236}">
                <a16:creationId xmlns:a16="http://schemas.microsoft.com/office/drawing/2014/main" id="{B5AA2E17-14B6-6F02-67A8-2EF3A195AA00}"/>
              </a:ext>
            </a:extLst>
          </p:cNvPr>
          <p:cNvSpPr txBox="1"/>
          <p:nvPr/>
        </p:nvSpPr>
        <p:spPr>
          <a:xfrm>
            <a:off x="1024128" y="5326330"/>
            <a:ext cx="9338872" cy="646331"/>
          </a:xfrm>
          <a:prstGeom prst="rect">
            <a:avLst/>
          </a:prstGeom>
          <a:noFill/>
        </p:spPr>
        <p:txBody>
          <a:bodyPr wrap="square" rtlCol="0">
            <a:spAutoFit/>
          </a:bodyPr>
          <a:lstStyle/>
          <a:p>
            <a:r>
              <a:rPr lang="en-IN" dirty="0"/>
              <a:t>INSIGHT: Compact and portable are most preferred packing materials as it is easy to carry anywhere less space oriented.</a:t>
            </a:r>
          </a:p>
        </p:txBody>
      </p:sp>
    </p:spTree>
    <p:extLst>
      <p:ext uri="{BB962C8B-B14F-4D97-AF65-F5344CB8AC3E}">
        <p14:creationId xmlns:p14="http://schemas.microsoft.com/office/powerpoint/2010/main" val="323679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F45A-A949-25E0-0BE6-29515001414B}"/>
              </a:ext>
            </a:extLst>
          </p:cNvPr>
          <p:cNvSpPr>
            <a:spLocks noGrp="1"/>
          </p:cNvSpPr>
          <p:nvPr>
            <p:ph type="title"/>
          </p:nvPr>
        </p:nvSpPr>
        <p:spPr/>
        <p:txBody>
          <a:bodyPr/>
          <a:lstStyle/>
          <a:p>
            <a:r>
              <a:rPr lang="en-IN" dirty="0"/>
              <a:t>Competition Analysis</a:t>
            </a:r>
          </a:p>
        </p:txBody>
      </p:sp>
      <p:sp>
        <p:nvSpPr>
          <p:cNvPr id="3" name="TextBox 2">
            <a:extLst>
              <a:ext uri="{FF2B5EF4-FFF2-40B4-BE49-F238E27FC236}">
                <a16:creationId xmlns:a16="http://schemas.microsoft.com/office/drawing/2014/main" id="{907C50AB-46DE-A0B5-B826-4C6C395F5AAC}"/>
              </a:ext>
            </a:extLst>
          </p:cNvPr>
          <p:cNvSpPr txBox="1"/>
          <p:nvPr/>
        </p:nvSpPr>
        <p:spPr>
          <a:xfrm>
            <a:off x="674557" y="2413416"/>
            <a:ext cx="9608695" cy="707886"/>
          </a:xfrm>
          <a:prstGeom prst="rect">
            <a:avLst/>
          </a:prstGeom>
          <a:noFill/>
        </p:spPr>
        <p:txBody>
          <a:bodyPr wrap="square" rtlCol="0">
            <a:spAutoFit/>
          </a:bodyPr>
          <a:lstStyle/>
          <a:p>
            <a:r>
              <a:rPr lang="en-US" sz="2200" dirty="0">
                <a:latin typeface="+mj-lt"/>
              </a:rPr>
              <a:t>Who are the current market leaders?</a:t>
            </a:r>
          </a:p>
          <a:p>
            <a:endParaRPr lang="en-IN" dirty="0"/>
          </a:p>
        </p:txBody>
      </p:sp>
      <p:pic>
        <p:nvPicPr>
          <p:cNvPr id="5" name="Picture 4">
            <a:extLst>
              <a:ext uri="{FF2B5EF4-FFF2-40B4-BE49-F238E27FC236}">
                <a16:creationId xmlns:a16="http://schemas.microsoft.com/office/drawing/2014/main" id="{48210F5B-BF94-7243-6E80-1FDFE46B43E9}"/>
              </a:ext>
            </a:extLst>
          </p:cNvPr>
          <p:cNvPicPr>
            <a:picLocks noChangeAspect="1"/>
          </p:cNvPicPr>
          <p:nvPr/>
        </p:nvPicPr>
        <p:blipFill>
          <a:blip r:embed="rId3"/>
          <a:stretch>
            <a:fillRect/>
          </a:stretch>
        </p:blipFill>
        <p:spPr>
          <a:xfrm>
            <a:off x="2097864" y="2953062"/>
            <a:ext cx="7420889" cy="2832900"/>
          </a:xfrm>
          <a:prstGeom prst="rect">
            <a:avLst/>
          </a:prstGeom>
        </p:spPr>
      </p:pic>
      <p:sp>
        <p:nvSpPr>
          <p:cNvPr id="6" name="TextBox 5">
            <a:extLst>
              <a:ext uri="{FF2B5EF4-FFF2-40B4-BE49-F238E27FC236}">
                <a16:creationId xmlns:a16="http://schemas.microsoft.com/office/drawing/2014/main" id="{E2D84065-367B-AB6B-C82E-10152A662E84}"/>
              </a:ext>
            </a:extLst>
          </p:cNvPr>
          <p:cNvSpPr txBox="1"/>
          <p:nvPr/>
        </p:nvSpPr>
        <p:spPr>
          <a:xfrm>
            <a:off x="1024128" y="5934670"/>
            <a:ext cx="8854390" cy="769441"/>
          </a:xfrm>
          <a:prstGeom prst="rect">
            <a:avLst/>
          </a:prstGeom>
          <a:noFill/>
        </p:spPr>
        <p:txBody>
          <a:bodyPr wrap="square">
            <a:spAutoFit/>
          </a:bodyPr>
          <a:lstStyle/>
          <a:p>
            <a:r>
              <a:rPr lang="en-US" sz="2200" dirty="0">
                <a:latin typeface="+mj-lt"/>
              </a:rPr>
              <a:t>INSIGHT: Here are the top competitors dominating the Indian market ahead of Codex Energy Drinks: </a:t>
            </a:r>
          </a:p>
          <a:p>
            <a:r>
              <a:rPr lang="en-US" sz="2200" dirty="0">
                <a:latin typeface="+mj-lt"/>
              </a:rPr>
              <a:t>Cola-</a:t>
            </a:r>
            <a:r>
              <a:rPr lang="en-US" sz="2200" dirty="0" err="1">
                <a:latin typeface="+mj-lt"/>
              </a:rPr>
              <a:t>Coka</a:t>
            </a:r>
            <a:r>
              <a:rPr lang="en-US" sz="2200" dirty="0">
                <a:latin typeface="+mj-lt"/>
              </a:rPr>
              <a:t>, Bepsi, Gangster, and Blue Bull.</a:t>
            </a:r>
            <a:endParaRPr lang="en-IN" sz="2200" dirty="0">
              <a:latin typeface="+mj-lt"/>
            </a:endParaRPr>
          </a:p>
        </p:txBody>
      </p:sp>
    </p:spTree>
    <p:extLst>
      <p:ext uri="{BB962C8B-B14F-4D97-AF65-F5344CB8AC3E}">
        <p14:creationId xmlns:p14="http://schemas.microsoft.com/office/powerpoint/2010/main" val="665129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633</TotalTime>
  <Words>1258</Words>
  <Application>Microsoft Office PowerPoint</Application>
  <PresentationFormat>Widescreen</PresentationFormat>
  <Paragraphs>90</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Tw Cen MT Condensed</vt:lpstr>
      <vt:lpstr>Wingdings 3</vt:lpstr>
      <vt:lpstr>Integral</vt:lpstr>
      <vt:lpstr>Actionable Insights to Drive Codex's Indian Journey</vt:lpstr>
      <vt:lpstr>contents</vt:lpstr>
      <vt:lpstr>PROBLEM STATEMENT </vt:lpstr>
      <vt:lpstr>PRIMARY ANALYSIS [DEMOGRAPHIC INSIGHTS]</vt:lpstr>
      <vt:lpstr>Which age group prefers energy drinks more? </vt:lpstr>
      <vt:lpstr>Which type of marketing reaches the most Youth (15-30)</vt:lpstr>
      <vt:lpstr>Consumer Preferences</vt:lpstr>
      <vt:lpstr>What packaging preferences do respondents have for energy drinks?</vt:lpstr>
      <vt:lpstr>Competition Analysis</vt:lpstr>
      <vt:lpstr>What are the primary reasons consumers prefer those brands over ours?</vt:lpstr>
      <vt:lpstr>Which marketing channel can be used to reach more customers? How effective are different marketing strategies and channels in reaching our customers?</vt:lpstr>
      <vt:lpstr>Brand Penetration: </vt:lpstr>
      <vt:lpstr>Which cities do we need to focus more on?</vt:lpstr>
      <vt:lpstr>Purchase Behaviour:</vt:lpstr>
      <vt:lpstr>What are the typical consumption situations for energy drinks among respondents?</vt:lpstr>
      <vt:lpstr>What factors influence respondents' purchase decisions, such as price range and limited- edition packaging? </vt:lpstr>
      <vt:lpstr>Which area of business should we focus more on our product development? (Branding/taste/availability) </vt:lpstr>
      <vt:lpstr>Secondary Insights:</vt:lpstr>
      <vt:lpstr>What should be the ideal price of our product?</vt:lpstr>
      <vt:lpstr>What kind of marketing campaigns, offers, and discounts we can run?</vt:lpstr>
      <vt:lpstr>Who can be a brand ambassador, and why?</vt:lpstr>
      <vt:lpstr>Who should be our target audience, and why?</vt:lpstr>
      <vt:lpstr>Thank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sanchitadasgupta067@gmail.com</dc:creator>
  <cp:lastModifiedBy>sanchitadasgupta067@gmail.com</cp:lastModifiedBy>
  <cp:revision>11</cp:revision>
  <dcterms:created xsi:type="dcterms:W3CDTF">2025-01-06T04:56:01Z</dcterms:created>
  <dcterms:modified xsi:type="dcterms:W3CDTF">2025-01-14T10:29:04Z</dcterms:modified>
</cp:coreProperties>
</file>