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77" r:id="rId21"/>
    <p:sldId id="279" r:id="rId22"/>
    <p:sldId id="280" r:id="rId23"/>
    <p:sldId id="281" r:id="rId24"/>
    <p:sldId id="282" r:id="rId25"/>
    <p:sldId id="283" r:id="rId26"/>
    <p:sldId id="284" r:id="rId27"/>
    <p:sldId id="285" r:id="rId28"/>
    <p:sldId id="286" r:id="rId29"/>
    <p:sldId id="287"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1C2CEC-B75E-474B-99F5-01C3862606C7}" type="datetimeFigureOut">
              <a:rPr lang="en-IN" smtClean="0"/>
              <a:t>13-12-2024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6F9714-DCF3-467A-886C-3B2B47E945F8}" type="slidenum">
              <a:rPr lang="en-IN" smtClean="0"/>
              <a:t>‹#›</a:t>
            </a:fld>
            <a:endParaRPr lang="en-IN"/>
          </a:p>
        </p:txBody>
      </p:sp>
    </p:spTree>
    <p:extLst>
      <p:ext uri="{BB962C8B-B14F-4D97-AF65-F5344CB8AC3E}">
        <p14:creationId xmlns:p14="http://schemas.microsoft.com/office/powerpoint/2010/main" val="4289145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6F9714-DCF3-467A-886C-3B2B47E945F8}" type="slidenum">
              <a:rPr lang="en-IN" smtClean="0"/>
              <a:t>8</a:t>
            </a:fld>
            <a:endParaRPr lang="en-IN"/>
          </a:p>
        </p:txBody>
      </p:sp>
    </p:spTree>
    <p:extLst>
      <p:ext uri="{BB962C8B-B14F-4D97-AF65-F5344CB8AC3E}">
        <p14:creationId xmlns:p14="http://schemas.microsoft.com/office/powerpoint/2010/main" val="3086483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6F9714-DCF3-467A-886C-3B2B47E945F8}" type="slidenum">
              <a:rPr lang="en-IN" smtClean="0"/>
              <a:t>9</a:t>
            </a:fld>
            <a:endParaRPr lang="en-IN"/>
          </a:p>
        </p:txBody>
      </p:sp>
    </p:spTree>
    <p:extLst>
      <p:ext uri="{BB962C8B-B14F-4D97-AF65-F5344CB8AC3E}">
        <p14:creationId xmlns:p14="http://schemas.microsoft.com/office/powerpoint/2010/main" val="1564828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6F9714-DCF3-467A-886C-3B2B47E945F8}" type="slidenum">
              <a:rPr lang="en-IN" smtClean="0"/>
              <a:t>13</a:t>
            </a:fld>
            <a:endParaRPr lang="en-IN"/>
          </a:p>
        </p:txBody>
      </p:sp>
    </p:spTree>
    <p:extLst>
      <p:ext uri="{BB962C8B-B14F-4D97-AF65-F5344CB8AC3E}">
        <p14:creationId xmlns:p14="http://schemas.microsoft.com/office/powerpoint/2010/main" val="3386263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295CDC-BEA3-4EB4-8449-0F296B04F032}"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917E3535-2BA6-4D1C-BFAA-DF4774D7B35C}" type="slidenum">
              <a:rPr lang="en-IN" smtClean="0"/>
              <a:t>‹#›</a:t>
            </a:fld>
            <a:endParaRPr lang="en-IN"/>
          </a:p>
        </p:txBody>
      </p:sp>
    </p:spTree>
    <p:extLst>
      <p:ext uri="{BB962C8B-B14F-4D97-AF65-F5344CB8AC3E}">
        <p14:creationId xmlns:p14="http://schemas.microsoft.com/office/powerpoint/2010/main" val="1602904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295CDC-BEA3-4EB4-8449-0F296B04F032}"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917E3535-2BA6-4D1C-BFAA-DF4774D7B35C}" type="slidenum">
              <a:rPr lang="en-IN" smtClean="0"/>
              <a:t>‹#›</a:t>
            </a:fld>
            <a:endParaRPr lang="en-IN"/>
          </a:p>
        </p:txBody>
      </p:sp>
    </p:spTree>
    <p:extLst>
      <p:ext uri="{BB962C8B-B14F-4D97-AF65-F5344CB8AC3E}">
        <p14:creationId xmlns:p14="http://schemas.microsoft.com/office/powerpoint/2010/main" val="3878844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295CDC-BEA3-4EB4-8449-0F296B04F032}"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917E3535-2BA6-4D1C-BFAA-DF4774D7B35C}" type="slidenum">
              <a:rPr lang="en-IN" smtClean="0"/>
              <a:t>‹#›</a:t>
            </a:fld>
            <a:endParaRPr lang="en-IN"/>
          </a:p>
        </p:txBody>
      </p:sp>
    </p:spTree>
    <p:extLst>
      <p:ext uri="{BB962C8B-B14F-4D97-AF65-F5344CB8AC3E}">
        <p14:creationId xmlns:p14="http://schemas.microsoft.com/office/powerpoint/2010/main" val="3864627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295CDC-BEA3-4EB4-8449-0F296B04F032}"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917E3535-2BA6-4D1C-BFAA-DF4774D7B35C}"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789508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295CDC-BEA3-4EB4-8449-0F296B04F032}"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917E3535-2BA6-4D1C-BFAA-DF4774D7B35C}" type="slidenum">
              <a:rPr lang="en-IN" smtClean="0"/>
              <a:t>‹#›</a:t>
            </a:fld>
            <a:endParaRPr lang="en-IN"/>
          </a:p>
        </p:txBody>
      </p:sp>
    </p:spTree>
    <p:extLst>
      <p:ext uri="{BB962C8B-B14F-4D97-AF65-F5344CB8AC3E}">
        <p14:creationId xmlns:p14="http://schemas.microsoft.com/office/powerpoint/2010/main" val="1285359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295CDC-BEA3-4EB4-8449-0F296B04F032}" type="datetimeFigureOut">
              <a:rPr lang="en-IN" smtClean="0"/>
              <a:t>13-12-2024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7E3535-2BA6-4D1C-BFAA-DF4774D7B35C}" type="slidenum">
              <a:rPr lang="en-IN" smtClean="0"/>
              <a:t>‹#›</a:t>
            </a:fld>
            <a:endParaRPr lang="en-IN"/>
          </a:p>
        </p:txBody>
      </p:sp>
    </p:spTree>
    <p:extLst>
      <p:ext uri="{BB962C8B-B14F-4D97-AF65-F5344CB8AC3E}">
        <p14:creationId xmlns:p14="http://schemas.microsoft.com/office/powerpoint/2010/main" val="2900169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295CDC-BEA3-4EB4-8449-0F296B04F032}" type="datetimeFigureOut">
              <a:rPr lang="en-IN" smtClean="0"/>
              <a:t>13-12-2024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7E3535-2BA6-4D1C-BFAA-DF4774D7B35C}" type="slidenum">
              <a:rPr lang="en-IN" smtClean="0"/>
              <a:t>‹#›</a:t>
            </a:fld>
            <a:endParaRPr lang="en-IN"/>
          </a:p>
        </p:txBody>
      </p:sp>
    </p:spTree>
    <p:extLst>
      <p:ext uri="{BB962C8B-B14F-4D97-AF65-F5344CB8AC3E}">
        <p14:creationId xmlns:p14="http://schemas.microsoft.com/office/powerpoint/2010/main" val="4063101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95CDC-BEA3-4EB4-8449-0F296B04F032}"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7E3535-2BA6-4D1C-BFAA-DF4774D7B35C}" type="slidenum">
              <a:rPr lang="en-IN" smtClean="0"/>
              <a:t>‹#›</a:t>
            </a:fld>
            <a:endParaRPr lang="en-IN"/>
          </a:p>
        </p:txBody>
      </p:sp>
    </p:spTree>
    <p:extLst>
      <p:ext uri="{BB962C8B-B14F-4D97-AF65-F5344CB8AC3E}">
        <p14:creationId xmlns:p14="http://schemas.microsoft.com/office/powerpoint/2010/main" val="337708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7295CDC-BEA3-4EB4-8449-0F296B04F032}" type="datetimeFigureOut">
              <a:rPr lang="en-IN" smtClean="0"/>
              <a:t>13-12-2024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17E3535-2BA6-4D1C-BFAA-DF4774D7B35C}" type="slidenum">
              <a:rPr lang="en-IN" smtClean="0"/>
              <a:t>‹#›</a:t>
            </a:fld>
            <a:endParaRPr lang="en-IN"/>
          </a:p>
        </p:txBody>
      </p:sp>
    </p:spTree>
    <p:extLst>
      <p:ext uri="{BB962C8B-B14F-4D97-AF65-F5344CB8AC3E}">
        <p14:creationId xmlns:p14="http://schemas.microsoft.com/office/powerpoint/2010/main" val="3269614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95CDC-BEA3-4EB4-8449-0F296B04F032}"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7E3535-2BA6-4D1C-BFAA-DF4774D7B35C}" type="slidenum">
              <a:rPr lang="en-IN" smtClean="0"/>
              <a:t>‹#›</a:t>
            </a:fld>
            <a:endParaRPr lang="en-IN"/>
          </a:p>
        </p:txBody>
      </p:sp>
    </p:spTree>
    <p:extLst>
      <p:ext uri="{BB962C8B-B14F-4D97-AF65-F5344CB8AC3E}">
        <p14:creationId xmlns:p14="http://schemas.microsoft.com/office/powerpoint/2010/main" val="47406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95CDC-BEA3-4EB4-8449-0F296B04F032}" type="datetimeFigureOut">
              <a:rPr lang="en-IN" smtClean="0"/>
              <a:t>13-12-2024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917E3535-2BA6-4D1C-BFAA-DF4774D7B35C}" type="slidenum">
              <a:rPr lang="en-IN" smtClean="0"/>
              <a:t>‹#›</a:t>
            </a:fld>
            <a:endParaRPr lang="en-IN"/>
          </a:p>
        </p:txBody>
      </p:sp>
    </p:spTree>
    <p:extLst>
      <p:ext uri="{BB962C8B-B14F-4D97-AF65-F5344CB8AC3E}">
        <p14:creationId xmlns:p14="http://schemas.microsoft.com/office/powerpoint/2010/main" val="3162584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295CDC-BEA3-4EB4-8449-0F296B04F032}"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7E3535-2BA6-4D1C-BFAA-DF4774D7B35C}" type="slidenum">
              <a:rPr lang="en-IN" smtClean="0"/>
              <a:t>‹#›</a:t>
            </a:fld>
            <a:endParaRPr lang="en-IN"/>
          </a:p>
        </p:txBody>
      </p:sp>
    </p:spTree>
    <p:extLst>
      <p:ext uri="{BB962C8B-B14F-4D97-AF65-F5344CB8AC3E}">
        <p14:creationId xmlns:p14="http://schemas.microsoft.com/office/powerpoint/2010/main" val="2145418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295CDC-BEA3-4EB4-8449-0F296B04F032}" type="datetimeFigureOut">
              <a:rPr lang="en-IN" smtClean="0"/>
              <a:t>13-12-2024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7E3535-2BA6-4D1C-BFAA-DF4774D7B35C}" type="slidenum">
              <a:rPr lang="en-IN" smtClean="0"/>
              <a:t>‹#›</a:t>
            </a:fld>
            <a:endParaRPr lang="en-IN"/>
          </a:p>
        </p:txBody>
      </p:sp>
    </p:spTree>
    <p:extLst>
      <p:ext uri="{BB962C8B-B14F-4D97-AF65-F5344CB8AC3E}">
        <p14:creationId xmlns:p14="http://schemas.microsoft.com/office/powerpoint/2010/main" val="2327505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295CDC-BEA3-4EB4-8449-0F296B04F032}" type="datetimeFigureOut">
              <a:rPr lang="en-IN" smtClean="0"/>
              <a:t>13-12-2024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7E3535-2BA6-4D1C-BFAA-DF4774D7B35C}" type="slidenum">
              <a:rPr lang="en-IN" smtClean="0"/>
              <a:t>‹#›</a:t>
            </a:fld>
            <a:endParaRPr lang="en-IN"/>
          </a:p>
        </p:txBody>
      </p:sp>
    </p:spTree>
    <p:extLst>
      <p:ext uri="{BB962C8B-B14F-4D97-AF65-F5344CB8AC3E}">
        <p14:creationId xmlns:p14="http://schemas.microsoft.com/office/powerpoint/2010/main" val="418849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7295CDC-BEA3-4EB4-8449-0F296B04F032}" type="datetimeFigureOut">
              <a:rPr lang="en-IN" smtClean="0"/>
              <a:t>13-12-2024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7E3535-2BA6-4D1C-BFAA-DF4774D7B35C}" type="slidenum">
              <a:rPr lang="en-IN" smtClean="0"/>
              <a:t>‹#›</a:t>
            </a:fld>
            <a:endParaRPr lang="en-IN"/>
          </a:p>
        </p:txBody>
      </p:sp>
    </p:spTree>
    <p:extLst>
      <p:ext uri="{BB962C8B-B14F-4D97-AF65-F5344CB8AC3E}">
        <p14:creationId xmlns:p14="http://schemas.microsoft.com/office/powerpoint/2010/main" val="3035070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295CDC-BEA3-4EB4-8449-0F296B04F032}"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7E3535-2BA6-4D1C-BFAA-DF4774D7B35C}" type="slidenum">
              <a:rPr lang="en-IN" smtClean="0"/>
              <a:t>‹#›</a:t>
            </a:fld>
            <a:endParaRPr lang="en-IN"/>
          </a:p>
        </p:txBody>
      </p:sp>
    </p:spTree>
    <p:extLst>
      <p:ext uri="{BB962C8B-B14F-4D97-AF65-F5344CB8AC3E}">
        <p14:creationId xmlns:p14="http://schemas.microsoft.com/office/powerpoint/2010/main" val="68613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295CDC-BEA3-4EB4-8449-0F296B04F032}" type="datetimeFigureOut">
              <a:rPr lang="en-IN" smtClean="0"/>
              <a:t>13-12-2024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7E3535-2BA6-4D1C-BFAA-DF4774D7B35C}" type="slidenum">
              <a:rPr lang="en-IN" smtClean="0"/>
              <a:t>‹#›</a:t>
            </a:fld>
            <a:endParaRPr lang="en-IN"/>
          </a:p>
        </p:txBody>
      </p:sp>
    </p:spTree>
    <p:extLst>
      <p:ext uri="{BB962C8B-B14F-4D97-AF65-F5344CB8AC3E}">
        <p14:creationId xmlns:p14="http://schemas.microsoft.com/office/powerpoint/2010/main" val="160233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295CDC-BEA3-4EB4-8449-0F296B04F032}" type="datetimeFigureOut">
              <a:rPr lang="en-IN" smtClean="0"/>
              <a:t>13-12-2024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17E3535-2BA6-4D1C-BFAA-DF4774D7B35C}" type="slidenum">
              <a:rPr lang="en-IN" smtClean="0"/>
              <a:t>‹#›</a:t>
            </a:fld>
            <a:endParaRPr lang="en-IN"/>
          </a:p>
        </p:txBody>
      </p:sp>
    </p:spTree>
    <p:extLst>
      <p:ext uri="{BB962C8B-B14F-4D97-AF65-F5344CB8AC3E}">
        <p14:creationId xmlns:p14="http://schemas.microsoft.com/office/powerpoint/2010/main" val="21435748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s://www.ey.com/en_in/insights/consulting/exploring-the-shift-gccs-moving-to-tier-2-cities-for-cost-and-talent-advantages" TargetMode="External"/><Relationship Id="rId4" Type="http://schemas.openxmlformats.org/officeDocument/2006/relationships/hyperlink" Target="https://www.business-standard.com/article/economy-policy/coimbatore-jaipur-indore-nagpur-in-top-10-emerging-business-destinations-112102503013_1.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8502-3C42-5D3B-5CB9-6236835FF973}"/>
              </a:ext>
            </a:extLst>
          </p:cNvPr>
          <p:cNvSpPr>
            <a:spLocks noGrp="1"/>
          </p:cNvSpPr>
          <p:nvPr>
            <p:ph type="ctrTitle"/>
          </p:nvPr>
        </p:nvSpPr>
        <p:spPr/>
        <p:txBody>
          <a:bodyPr/>
          <a:lstStyle/>
          <a:p>
            <a:pPr algn="ctr"/>
            <a:r>
              <a:rPr lang="en-IN" dirty="0">
                <a:latin typeface="Bodoni MT Poster Compressed" panose="02070706080601050204" pitchFamily="18" charset="0"/>
              </a:rPr>
              <a:t>GOOD CABS PERFORMANCE REPORT </a:t>
            </a:r>
          </a:p>
        </p:txBody>
      </p:sp>
      <p:sp>
        <p:nvSpPr>
          <p:cNvPr id="3" name="Subtitle 2">
            <a:extLst>
              <a:ext uri="{FF2B5EF4-FFF2-40B4-BE49-F238E27FC236}">
                <a16:creationId xmlns:a16="http://schemas.microsoft.com/office/drawing/2014/main" id="{C9EABDDD-60FF-764B-DD5C-B031FD22C906}"/>
              </a:ext>
            </a:extLst>
          </p:cNvPr>
          <p:cNvSpPr>
            <a:spLocks noGrp="1"/>
          </p:cNvSpPr>
          <p:nvPr>
            <p:ph type="subTitle" idx="1"/>
          </p:nvPr>
        </p:nvSpPr>
        <p:spPr/>
        <p:txBody>
          <a:bodyPr/>
          <a:lstStyle/>
          <a:p>
            <a:r>
              <a:rPr lang="en-IN" dirty="0"/>
              <a:t>BY SANCHITA DASGUPTA </a:t>
            </a:r>
          </a:p>
        </p:txBody>
      </p:sp>
      <p:pic>
        <p:nvPicPr>
          <p:cNvPr id="5" name="Picture 4">
            <a:extLst>
              <a:ext uri="{FF2B5EF4-FFF2-40B4-BE49-F238E27FC236}">
                <a16:creationId xmlns:a16="http://schemas.microsoft.com/office/drawing/2014/main" id="{C5FB8876-1E86-4920-0410-3DBC4DDE0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555" y="122973"/>
            <a:ext cx="2143125" cy="2143125"/>
          </a:xfrm>
          <a:prstGeom prst="rect">
            <a:avLst/>
          </a:prstGeom>
        </p:spPr>
      </p:pic>
      <p:pic>
        <p:nvPicPr>
          <p:cNvPr id="7" name="Picture 6">
            <a:extLst>
              <a:ext uri="{FF2B5EF4-FFF2-40B4-BE49-F238E27FC236}">
                <a16:creationId xmlns:a16="http://schemas.microsoft.com/office/drawing/2014/main" id="{451A87BB-D42E-7331-72CE-62736DF1E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1800" y="5257800"/>
            <a:ext cx="1600200" cy="1600200"/>
          </a:xfrm>
          <a:prstGeom prst="rect">
            <a:avLst/>
          </a:prstGeom>
        </p:spPr>
      </p:pic>
    </p:spTree>
    <p:extLst>
      <p:ext uri="{BB962C8B-B14F-4D97-AF65-F5344CB8AC3E}">
        <p14:creationId xmlns:p14="http://schemas.microsoft.com/office/powerpoint/2010/main" val="1440587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2FE872-0B1F-C0AF-C010-36AC6CDF0C24}"/>
              </a:ext>
            </a:extLst>
          </p:cNvPr>
          <p:cNvSpPr txBox="1"/>
          <p:nvPr/>
        </p:nvSpPr>
        <p:spPr>
          <a:xfrm>
            <a:off x="1543986" y="839449"/>
            <a:ext cx="7600013" cy="369332"/>
          </a:xfrm>
          <a:prstGeom prst="rect">
            <a:avLst/>
          </a:prstGeom>
          <a:noFill/>
        </p:spPr>
        <p:txBody>
          <a:bodyPr wrap="square" rtlCol="0">
            <a:spAutoFit/>
          </a:bodyPr>
          <a:lstStyle/>
          <a:p>
            <a:r>
              <a:rPr lang="en-IN" dirty="0">
                <a:highlight>
                  <a:srgbClr val="000000"/>
                </a:highlight>
              </a:rPr>
              <a:t>6.Repeat Passenger Frequency &amp; city contribution analysis </a:t>
            </a:r>
          </a:p>
        </p:txBody>
      </p:sp>
      <p:pic>
        <p:nvPicPr>
          <p:cNvPr id="5" name="Picture 4">
            <a:extLst>
              <a:ext uri="{FF2B5EF4-FFF2-40B4-BE49-F238E27FC236}">
                <a16:creationId xmlns:a16="http://schemas.microsoft.com/office/drawing/2014/main" id="{DD20B962-76C3-C5D8-FFB5-1B2139FC4507}"/>
              </a:ext>
            </a:extLst>
          </p:cNvPr>
          <p:cNvPicPr>
            <a:picLocks noChangeAspect="1"/>
          </p:cNvPicPr>
          <p:nvPr/>
        </p:nvPicPr>
        <p:blipFill>
          <a:blip r:embed="rId2"/>
          <a:stretch>
            <a:fillRect/>
          </a:stretch>
        </p:blipFill>
        <p:spPr>
          <a:xfrm>
            <a:off x="6556660" y="2263363"/>
            <a:ext cx="4581031" cy="2331272"/>
          </a:xfrm>
          <a:prstGeom prst="rect">
            <a:avLst/>
          </a:prstGeom>
        </p:spPr>
      </p:pic>
      <p:pic>
        <p:nvPicPr>
          <p:cNvPr id="7" name="Picture 6">
            <a:extLst>
              <a:ext uri="{FF2B5EF4-FFF2-40B4-BE49-F238E27FC236}">
                <a16:creationId xmlns:a16="http://schemas.microsoft.com/office/drawing/2014/main" id="{53C42018-E249-D32E-ABE2-8EBDF8D5A990}"/>
              </a:ext>
            </a:extLst>
          </p:cNvPr>
          <p:cNvPicPr>
            <a:picLocks noChangeAspect="1"/>
          </p:cNvPicPr>
          <p:nvPr/>
        </p:nvPicPr>
        <p:blipFill>
          <a:blip r:embed="rId3"/>
          <a:stretch>
            <a:fillRect/>
          </a:stretch>
        </p:blipFill>
        <p:spPr>
          <a:xfrm>
            <a:off x="670758" y="2148301"/>
            <a:ext cx="5425242" cy="2158735"/>
          </a:xfrm>
          <a:prstGeom prst="rect">
            <a:avLst/>
          </a:prstGeom>
        </p:spPr>
      </p:pic>
      <p:sp>
        <p:nvSpPr>
          <p:cNvPr id="8" name="Arrow: U-Turn 7">
            <a:extLst>
              <a:ext uri="{FF2B5EF4-FFF2-40B4-BE49-F238E27FC236}">
                <a16:creationId xmlns:a16="http://schemas.microsoft.com/office/drawing/2014/main" id="{3E034BE3-6FC7-FC9D-E31B-7E158B765E27}"/>
              </a:ext>
            </a:extLst>
          </p:cNvPr>
          <p:cNvSpPr/>
          <p:nvPr/>
        </p:nvSpPr>
        <p:spPr>
          <a:xfrm>
            <a:off x="5343992" y="1424066"/>
            <a:ext cx="1761346" cy="584616"/>
          </a:xfrm>
          <a:prstGeom prst="utur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TextBox 13">
            <a:extLst>
              <a:ext uri="{FF2B5EF4-FFF2-40B4-BE49-F238E27FC236}">
                <a16:creationId xmlns:a16="http://schemas.microsoft.com/office/drawing/2014/main" id="{A69A8980-33BD-494B-891D-BB37AABF2C83}"/>
              </a:ext>
            </a:extLst>
          </p:cNvPr>
          <p:cNvSpPr txBox="1"/>
          <p:nvPr/>
        </p:nvSpPr>
        <p:spPr>
          <a:xfrm>
            <a:off x="899410" y="5246557"/>
            <a:ext cx="10043410" cy="923330"/>
          </a:xfrm>
          <a:prstGeom prst="rect">
            <a:avLst/>
          </a:prstGeom>
          <a:noFill/>
        </p:spPr>
        <p:txBody>
          <a:bodyPr wrap="square" rtlCol="0">
            <a:spAutoFit/>
          </a:bodyPr>
          <a:lstStyle/>
          <a:p>
            <a:r>
              <a:rPr lang="en-US" dirty="0"/>
              <a:t>Insights: Mysore has the highest repeat passenger frequency of 85.71% with 10 trips. Overall, Tourist show a higher repeat passenger frequency compared to business cities.</a:t>
            </a:r>
          </a:p>
          <a:p>
            <a:endParaRPr lang="en-IN" dirty="0"/>
          </a:p>
        </p:txBody>
      </p:sp>
    </p:spTree>
    <p:extLst>
      <p:ext uri="{BB962C8B-B14F-4D97-AF65-F5344CB8AC3E}">
        <p14:creationId xmlns:p14="http://schemas.microsoft.com/office/powerpoint/2010/main" val="346578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0C9CA8-80AF-EA08-F044-F99BA1F2D3DF}"/>
              </a:ext>
            </a:extLst>
          </p:cNvPr>
          <p:cNvSpPr txBox="1"/>
          <p:nvPr/>
        </p:nvSpPr>
        <p:spPr>
          <a:xfrm>
            <a:off x="1439056" y="794479"/>
            <a:ext cx="7375160" cy="369332"/>
          </a:xfrm>
          <a:prstGeom prst="rect">
            <a:avLst/>
          </a:prstGeom>
          <a:noFill/>
        </p:spPr>
        <p:txBody>
          <a:bodyPr wrap="square" rtlCol="0">
            <a:spAutoFit/>
          </a:bodyPr>
          <a:lstStyle/>
          <a:p>
            <a:r>
              <a:rPr lang="en-IN" dirty="0">
                <a:highlight>
                  <a:srgbClr val="000000"/>
                </a:highlight>
              </a:rPr>
              <a:t>7.Monthly Target Achievement Analysis Against Key Metrics </a:t>
            </a:r>
          </a:p>
        </p:txBody>
      </p:sp>
      <p:sp>
        <p:nvSpPr>
          <p:cNvPr id="3" name="TextBox 2">
            <a:extLst>
              <a:ext uri="{FF2B5EF4-FFF2-40B4-BE49-F238E27FC236}">
                <a16:creationId xmlns:a16="http://schemas.microsoft.com/office/drawing/2014/main" id="{B987FDF9-F8EC-A84E-5E24-6F878ABEC003}"/>
              </a:ext>
            </a:extLst>
          </p:cNvPr>
          <p:cNvSpPr txBox="1"/>
          <p:nvPr/>
        </p:nvSpPr>
        <p:spPr>
          <a:xfrm>
            <a:off x="1439056" y="1469036"/>
            <a:ext cx="5366478" cy="369332"/>
          </a:xfrm>
          <a:prstGeom prst="rect">
            <a:avLst/>
          </a:prstGeom>
          <a:noFill/>
        </p:spPr>
        <p:txBody>
          <a:bodyPr wrap="square" rtlCol="0">
            <a:spAutoFit/>
          </a:bodyPr>
          <a:lstStyle/>
          <a:p>
            <a:r>
              <a:rPr lang="en-IN" dirty="0"/>
              <a:t>Trips </a:t>
            </a:r>
          </a:p>
        </p:txBody>
      </p:sp>
      <p:pic>
        <p:nvPicPr>
          <p:cNvPr id="5" name="Picture 4">
            <a:extLst>
              <a:ext uri="{FF2B5EF4-FFF2-40B4-BE49-F238E27FC236}">
                <a16:creationId xmlns:a16="http://schemas.microsoft.com/office/drawing/2014/main" id="{1D871BB3-138E-5CBA-6E57-DB3CB98810BC}"/>
              </a:ext>
            </a:extLst>
          </p:cNvPr>
          <p:cNvPicPr>
            <a:picLocks noChangeAspect="1"/>
          </p:cNvPicPr>
          <p:nvPr/>
        </p:nvPicPr>
        <p:blipFill>
          <a:blip r:embed="rId2"/>
          <a:stretch>
            <a:fillRect/>
          </a:stretch>
        </p:blipFill>
        <p:spPr>
          <a:xfrm>
            <a:off x="5756870" y="2341903"/>
            <a:ext cx="5865504" cy="2677730"/>
          </a:xfrm>
          <a:prstGeom prst="rect">
            <a:avLst/>
          </a:prstGeom>
        </p:spPr>
      </p:pic>
      <p:pic>
        <p:nvPicPr>
          <p:cNvPr id="7" name="Picture 6">
            <a:extLst>
              <a:ext uri="{FF2B5EF4-FFF2-40B4-BE49-F238E27FC236}">
                <a16:creationId xmlns:a16="http://schemas.microsoft.com/office/drawing/2014/main" id="{DE06165F-512D-1817-31C2-A55A0C6A648B}"/>
              </a:ext>
            </a:extLst>
          </p:cNvPr>
          <p:cNvPicPr>
            <a:picLocks noChangeAspect="1"/>
          </p:cNvPicPr>
          <p:nvPr/>
        </p:nvPicPr>
        <p:blipFill>
          <a:blip r:embed="rId3"/>
          <a:stretch>
            <a:fillRect/>
          </a:stretch>
        </p:blipFill>
        <p:spPr>
          <a:xfrm>
            <a:off x="1359107" y="2143592"/>
            <a:ext cx="3759343" cy="3245371"/>
          </a:xfrm>
          <a:prstGeom prst="rect">
            <a:avLst/>
          </a:prstGeom>
        </p:spPr>
      </p:pic>
      <p:sp>
        <p:nvSpPr>
          <p:cNvPr id="8" name="Arrow: U-Turn 7">
            <a:extLst>
              <a:ext uri="{FF2B5EF4-FFF2-40B4-BE49-F238E27FC236}">
                <a16:creationId xmlns:a16="http://schemas.microsoft.com/office/drawing/2014/main" id="{7FB96836-911B-5B5D-46CA-73E8545BFF5F}"/>
              </a:ext>
            </a:extLst>
          </p:cNvPr>
          <p:cNvSpPr/>
          <p:nvPr/>
        </p:nvSpPr>
        <p:spPr>
          <a:xfrm>
            <a:off x="4483932" y="1293672"/>
            <a:ext cx="2589620" cy="849920"/>
          </a:xfrm>
          <a:prstGeom prst="utur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TextBox 8">
            <a:extLst>
              <a:ext uri="{FF2B5EF4-FFF2-40B4-BE49-F238E27FC236}">
                <a16:creationId xmlns:a16="http://schemas.microsoft.com/office/drawing/2014/main" id="{BA39AF01-DCDA-A82D-8E93-F7987C48434E}"/>
              </a:ext>
            </a:extLst>
          </p:cNvPr>
          <p:cNvSpPr txBox="1"/>
          <p:nvPr/>
        </p:nvSpPr>
        <p:spPr>
          <a:xfrm>
            <a:off x="1359107" y="5587274"/>
            <a:ext cx="9848537" cy="923330"/>
          </a:xfrm>
          <a:prstGeom prst="rect">
            <a:avLst/>
          </a:prstGeom>
          <a:noFill/>
        </p:spPr>
        <p:txBody>
          <a:bodyPr wrap="square" rtlCol="0">
            <a:spAutoFit/>
          </a:bodyPr>
          <a:lstStyle/>
          <a:p>
            <a:r>
              <a:rPr lang="en-US" b="1" dirty="0"/>
              <a:t>Insights:</a:t>
            </a:r>
            <a:endParaRPr lang="en-US" dirty="0"/>
          </a:p>
          <a:p>
            <a:pPr>
              <a:buFont typeface="Arial" panose="020B0604020202020204" pitchFamily="34" charset="0"/>
              <a:buChar char="•"/>
            </a:pPr>
            <a:r>
              <a:rPr lang="en-US" dirty="0"/>
              <a:t>Mysore consistently exceeds the trips target overall and Vadodara being the lowest in  achieving the target .</a:t>
            </a:r>
          </a:p>
        </p:txBody>
      </p:sp>
    </p:spTree>
    <p:extLst>
      <p:ext uri="{BB962C8B-B14F-4D97-AF65-F5344CB8AC3E}">
        <p14:creationId xmlns:p14="http://schemas.microsoft.com/office/powerpoint/2010/main" val="2513605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BCFAEE-30BC-E59F-F4E9-539C1D370F5C}"/>
              </a:ext>
            </a:extLst>
          </p:cNvPr>
          <p:cNvSpPr txBox="1"/>
          <p:nvPr/>
        </p:nvSpPr>
        <p:spPr>
          <a:xfrm>
            <a:off x="1184223" y="929390"/>
            <a:ext cx="3028013" cy="369332"/>
          </a:xfrm>
          <a:prstGeom prst="rect">
            <a:avLst/>
          </a:prstGeom>
          <a:noFill/>
        </p:spPr>
        <p:txBody>
          <a:bodyPr wrap="square" rtlCol="0">
            <a:spAutoFit/>
          </a:bodyPr>
          <a:lstStyle/>
          <a:p>
            <a:r>
              <a:rPr lang="en-IN" dirty="0"/>
              <a:t>Average Passenger Ratings </a:t>
            </a:r>
          </a:p>
        </p:txBody>
      </p:sp>
      <p:pic>
        <p:nvPicPr>
          <p:cNvPr id="7" name="Picture 6">
            <a:extLst>
              <a:ext uri="{FF2B5EF4-FFF2-40B4-BE49-F238E27FC236}">
                <a16:creationId xmlns:a16="http://schemas.microsoft.com/office/drawing/2014/main" id="{B1AE8E76-B978-C51A-6E7F-6943CF6D7547}"/>
              </a:ext>
            </a:extLst>
          </p:cNvPr>
          <p:cNvPicPr>
            <a:picLocks noChangeAspect="1"/>
          </p:cNvPicPr>
          <p:nvPr/>
        </p:nvPicPr>
        <p:blipFill>
          <a:blip r:embed="rId2"/>
          <a:stretch>
            <a:fillRect/>
          </a:stretch>
        </p:blipFill>
        <p:spPr>
          <a:xfrm>
            <a:off x="919367" y="1964874"/>
            <a:ext cx="5668282" cy="3311664"/>
          </a:xfrm>
          <a:prstGeom prst="rect">
            <a:avLst/>
          </a:prstGeom>
        </p:spPr>
      </p:pic>
      <p:pic>
        <p:nvPicPr>
          <p:cNvPr id="9" name="Picture 8">
            <a:extLst>
              <a:ext uri="{FF2B5EF4-FFF2-40B4-BE49-F238E27FC236}">
                <a16:creationId xmlns:a16="http://schemas.microsoft.com/office/drawing/2014/main" id="{A1B60E21-A452-5C80-171D-27BE97E9F0A5}"/>
              </a:ext>
            </a:extLst>
          </p:cNvPr>
          <p:cNvPicPr>
            <a:picLocks noChangeAspect="1"/>
          </p:cNvPicPr>
          <p:nvPr/>
        </p:nvPicPr>
        <p:blipFill>
          <a:blip r:embed="rId3"/>
          <a:stretch>
            <a:fillRect/>
          </a:stretch>
        </p:blipFill>
        <p:spPr>
          <a:xfrm>
            <a:off x="7411369" y="1919903"/>
            <a:ext cx="4283202" cy="3746379"/>
          </a:xfrm>
          <a:prstGeom prst="rect">
            <a:avLst/>
          </a:prstGeom>
        </p:spPr>
      </p:pic>
      <p:sp>
        <p:nvSpPr>
          <p:cNvPr id="10" name="Arrow: U-Turn 9">
            <a:extLst>
              <a:ext uri="{FF2B5EF4-FFF2-40B4-BE49-F238E27FC236}">
                <a16:creationId xmlns:a16="http://schemas.microsoft.com/office/drawing/2014/main" id="{DF678CBA-DC75-44CE-FC34-05CB78B8AD57}"/>
              </a:ext>
            </a:extLst>
          </p:cNvPr>
          <p:cNvSpPr/>
          <p:nvPr/>
        </p:nvSpPr>
        <p:spPr>
          <a:xfrm>
            <a:off x="5891134" y="1191718"/>
            <a:ext cx="2203555" cy="728185"/>
          </a:xfrm>
          <a:prstGeom prst="utur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TextBox 10">
            <a:extLst>
              <a:ext uri="{FF2B5EF4-FFF2-40B4-BE49-F238E27FC236}">
                <a16:creationId xmlns:a16="http://schemas.microsoft.com/office/drawing/2014/main" id="{591FE3AA-DFD8-D76D-EBFB-26FA1A5BB52F}"/>
              </a:ext>
            </a:extLst>
          </p:cNvPr>
          <p:cNvSpPr txBox="1"/>
          <p:nvPr/>
        </p:nvSpPr>
        <p:spPr>
          <a:xfrm>
            <a:off x="764498" y="5666282"/>
            <a:ext cx="8589364" cy="1200329"/>
          </a:xfrm>
          <a:prstGeom prst="rect">
            <a:avLst/>
          </a:prstGeom>
          <a:noFill/>
        </p:spPr>
        <p:txBody>
          <a:bodyPr wrap="square" rtlCol="0">
            <a:spAutoFit/>
          </a:bodyPr>
          <a:lstStyle/>
          <a:p>
            <a:r>
              <a:rPr lang="en-US" b="1" dirty="0"/>
              <a:t>Insights:</a:t>
            </a:r>
            <a:endParaRPr lang="en-US" dirty="0"/>
          </a:p>
          <a:p>
            <a:pPr>
              <a:buFont typeface="Arial" panose="020B0604020202020204" pitchFamily="34" charset="0"/>
              <a:buChar char="•"/>
            </a:pPr>
            <a:r>
              <a:rPr lang="en-US" dirty="0"/>
              <a:t>The highest variance difference is observed in June, while the lowest is in January.</a:t>
            </a:r>
          </a:p>
          <a:p>
            <a:pPr>
              <a:buFont typeface="Arial" panose="020B0604020202020204" pitchFamily="34" charset="0"/>
              <a:buChar char="•"/>
            </a:pPr>
            <a:r>
              <a:rPr lang="en-US" dirty="0"/>
              <a:t>Overall, the variance difference remains minimal.</a:t>
            </a:r>
          </a:p>
        </p:txBody>
      </p:sp>
    </p:spTree>
    <p:extLst>
      <p:ext uri="{BB962C8B-B14F-4D97-AF65-F5344CB8AC3E}">
        <p14:creationId xmlns:p14="http://schemas.microsoft.com/office/powerpoint/2010/main" val="277943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33CE8D-FE01-2BB4-640B-BCC98568DE53}"/>
              </a:ext>
            </a:extLst>
          </p:cNvPr>
          <p:cNvSpPr txBox="1"/>
          <p:nvPr/>
        </p:nvSpPr>
        <p:spPr>
          <a:xfrm>
            <a:off x="1019331" y="809469"/>
            <a:ext cx="3462728" cy="369332"/>
          </a:xfrm>
          <a:prstGeom prst="rect">
            <a:avLst/>
          </a:prstGeom>
          <a:noFill/>
        </p:spPr>
        <p:txBody>
          <a:bodyPr wrap="square" rtlCol="0">
            <a:spAutoFit/>
          </a:bodyPr>
          <a:lstStyle/>
          <a:p>
            <a:r>
              <a:rPr lang="en-IN" dirty="0"/>
              <a:t>New Passengers</a:t>
            </a:r>
          </a:p>
        </p:txBody>
      </p:sp>
      <p:pic>
        <p:nvPicPr>
          <p:cNvPr id="7" name="Picture 6">
            <a:extLst>
              <a:ext uri="{FF2B5EF4-FFF2-40B4-BE49-F238E27FC236}">
                <a16:creationId xmlns:a16="http://schemas.microsoft.com/office/drawing/2014/main" id="{F46C10D3-3ED0-8C39-EF65-AA9E6557C460}"/>
              </a:ext>
            </a:extLst>
          </p:cNvPr>
          <p:cNvPicPr>
            <a:picLocks noChangeAspect="1"/>
          </p:cNvPicPr>
          <p:nvPr/>
        </p:nvPicPr>
        <p:blipFill>
          <a:blip r:embed="rId3"/>
          <a:stretch>
            <a:fillRect/>
          </a:stretch>
        </p:blipFill>
        <p:spPr>
          <a:xfrm>
            <a:off x="2254192" y="1725257"/>
            <a:ext cx="6185269" cy="3675942"/>
          </a:xfrm>
          <a:prstGeom prst="rect">
            <a:avLst/>
          </a:prstGeom>
        </p:spPr>
      </p:pic>
      <p:sp>
        <p:nvSpPr>
          <p:cNvPr id="2" name="TextBox 1">
            <a:extLst>
              <a:ext uri="{FF2B5EF4-FFF2-40B4-BE49-F238E27FC236}">
                <a16:creationId xmlns:a16="http://schemas.microsoft.com/office/drawing/2014/main" id="{EB3D00EF-FD24-0D4C-6B77-AE9FA905F0E5}"/>
              </a:ext>
            </a:extLst>
          </p:cNvPr>
          <p:cNvSpPr txBox="1"/>
          <p:nvPr/>
        </p:nvSpPr>
        <p:spPr>
          <a:xfrm>
            <a:off x="1903751" y="5657671"/>
            <a:ext cx="7615003" cy="923330"/>
          </a:xfrm>
          <a:prstGeom prst="rect">
            <a:avLst/>
          </a:prstGeom>
          <a:noFill/>
        </p:spPr>
        <p:txBody>
          <a:bodyPr wrap="square" rtlCol="0">
            <a:spAutoFit/>
          </a:bodyPr>
          <a:lstStyle/>
          <a:p>
            <a:r>
              <a:rPr lang="en-US" b="1" dirty="0"/>
              <a:t>Insights:</a:t>
            </a:r>
            <a:endParaRPr lang="en-US" dirty="0"/>
          </a:p>
          <a:p>
            <a:pPr>
              <a:buFont typeface="Arial" panose="020B0604020202020204" pitchFamily="34" charset="0"/>
              <a:buChar char="•"/>
            </a:pPr>
            <a:r>
              <a:rPr lang="en-US" dirty="0"/>
              <a:t>April shows the highest success rate, exceeding the target.</a:t>
            </a:r>
          </a:p>
          <a:p>
            <a:pPr>
              <a:buFont typeface="Arial" panose="020B0604020202020204" pitchFamily="34" charset="0"/>
              <a:buChar char="•"/>
            </a:pPr>
            <a:r>
              <a:rPr lang="en-US" dirty="0"/>
              <a:t>March also demonstrates lowest performance in the six-month analysis.</a:t>
            </a:r>
          </a:p>
        </p:txBody>
      </p:sp>
    </p:spTree>
    <p:extLst>
      <p:ext uri="{BB962C8B-B14F-4D97-AF65-F5344CB8AC3E}">
        <p14:creationId xmlns:p14="http://schemas.microsoft.com/office/powerpoint/2010/main" val="785295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B22703-3623-6EF8-C890-0795EC092487}"/>
              </a:ext>
            </a:extLst>
          </p:cNvPr>
          <p:cNvSpPr txBox="1"/>
          <p:nvPr/>
        </p:nvSpPr>
        <p:spPr>
          <a:xfrm>
            <a:off x="1439056" y="959370"/>
            <a:ext cx="7719934" cy="369332"/>
          </a:xfrm>
          <a:prstGeom prst="rect">
            <a:avLst/>
          </a:prstGeom>
          <a:noFill/>
        </p:spPr>
        <p:txBody>
          <a:bodyPr wrap="square" rtlCol="0">
            <a:spAutoFit/>
          </a:bodyPr>
          <a:lstStyle/>
          <a:p>
            <a:r>
              <a:rPr lang="en-IN" dirty="0">
                <a:highlight>
                  <a:srgbClr val="000000"/>
                </a:highlight>
              </a:rPr>
              <a:t>8.Highest and Lowest Repeat Passenger Rate (RRR%) By Month &amp; City</a:t>
            </a:r>
          </a:p>
        </p:txBody>
      </p:sp>
      <p:pic>
        <p:nvPicPr>
          <p:cNvPr id="7" name="Picture 6">
            <a:extLst>
              <a:ext uri="{FF2B5EF4-FFF2-40B4-BE49-F238E27FC236}">
                <a16:creationId xmlns:a16="http://schemas.microsoft.com/office/drawing/2014/main" id="{381029A7-5319-4575-EBED-04166B347565}"/>
              </a:ext>
            </a:extLst>
          </p:cNvPr>
          <p:cNvPicPr>
            <a:picLocks noChangeAspect="1"/>
          </p:cNvPicPr>
          <p:nvPr/>
        </p:nvPicPr>
        <p:blipFill>
          <a:blip r:embed="rId2"/>
          <a:stretch>
            <a:fillRect/>
          </a:stretch>
        </p:blipFill>
        <p:spPr>
          <a:xfrm>
            <a:off x="7056087" y="1986248"/>
            <a:ext cx="4771151" cy="3180767"/>
          </a:xfrm>
          <a:prstGeom prst="rect">
            <a:avLst/>
          </a:prstGeom>
        </p:spPr>
      </p:pic>
      <p:sp>
        <p:nvSpPr>
          <p:cNvPr id="11" name="Arrow: U-Turn 10">
            <a:extLst>
              <a:ext uri="{FF2B5EF4-FFF2-40B4-BE49-F238E27FC236}">
                <a16:creationId xmlns:a16="http://schemas.microsoft.com/office/drawing/2014/main" id="{CCC227DC-FC49-BAB6-3296-E3F266924C1D}"/>
              </a:ext>
            </a:extLst>
          </p:cNvPr>
          <p:cNvSpPr/>
          <p:nvPr/>
        </p:nvSpPr>
        <p:spPr>
          <a:xfrm>
            <a:off x="5246557" y="1328702"/>
            <a:ext cx="2023672" cy="657546"/>
          </a:xfrm>
          <a:prstGeom prst="utur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TextBox 11">
            <a:extLst>
              <a:ext uri="{FF2B5EF4-FFF2-40B4-BE49-F238E27FC236}">
                <a16:creationId xmlns:a16="http://schemas.microsoft.com/office/drawing/2014/main" id="{29E2D5BD-B1A2-9BF6-45AA-3D7B4442B854}"/>
              </a:ext>
            </a:extLst>
          </p:cNvPr>
          <p:cNvSpPr txBox="1"/>
          <p:nvPr/>
        </p:nvSpPr>
        <p:spPr>
          <a:xfrm>
            <a:off x="704537" y="5524706"/>
            <a:ext cx="9188971" cy="923330"/>
          </a:xfrm>
          <a:prstGeom prst="rect">
            <a:avLst/>
          </a:prstGeom>
          <a:noFill/>
        </p:spPr>
        <p:txBody>
          <a:bodyPr wrap="square" rtlCol="0">
            <a:spAutoFit/>
          </a:bodyPr>
          <a:lstStyle/>
          <a:p>
            <a:r>
              <a:rPr lang="en-US" b="1" dirty="0"/>
              <a:t>Insights:</a:t>
            </a:r>
            <a:endParaRPr lang="en-US" dirty="0"/>
          </a:p>
          <a:p>
            <a:pPr>
              <a:buFont typeface="Arial" panose="020B0604020202020204" pitchFamily="34" charset="0"/>
              <a:buChar char="•"/>
            </a:pPr>
            <a:r>
              <a:rPr lang="en-US" dirty="0"/>
              <a:t>The highest RPR% is in May at 33.47%, while the lowest is in January at 18.68%.</a:t>
            </a:r>
          </a:p>
          <a:p>
            <a:pPr>
              <a:buFont typeface="Arial" panose="020B0604020202020204" pitchFamily="34" charset="0"/>
              <a:buChar char="•"/>
            </a:pPr>
            <a:r>
              <a:rPr lang="en-US" dirty="0"/>
              <a:t>City-wise, Surat leads with the highest RPR% at 42.63%, and Mysore has the lowest.</a:t>
            </a:r>
          </a:p>
        </p:txBody>
      </p:sp>
      <p:pic>
        <p:nvPicPr>
          <p:cNvPr id="16" name="Picture 15">
            <a:extLst>
              <a:ext uri="{FF2B5EF4-FFF2-40B4-BE49-F238E27FC236}">
                <a16:creationId xmlns:a16="http://schemas.microsoft.com/office/drawing/2014/main" id="{3EF90A4A-4FC0-E188-FC5E-D8F5978F2B86}"/>
              </a:ext>
            </a:extLst>
          </p:cNvPr>
          <p:cNvPicPr>
            <a:picLocks noChangeAspect="1"/>
          </p:cNvPicPr>
          <p:nvPr/>
        </p:nvPicPr>
        <p:blipFill>
          <a:blip r:embed="rId3"/>
          <a:stretch>
            <a:fillRect/>
          </a:stretch>
        </p:blipFill>
        <p:spPr>
          <a:xfrm>
            <a:off x="224851" y="2020822"/>
            <a:ext cx="5871149" cy="3092845"/>
          </a:xfrm>
          <a:prstGeom prst="rect">
            <a:avLst/>
          </a:prstGeom>
        </p:spPr>
      </p:pic>
    </p:spTree>
    <p:extLst>
      <p:ext uri="{BB962C8B-B14F-4D97-AF65-F5344CB8AC3E}">
        <p14:creationId xmlns:p14="http://schemas.microsoft.com/office/powerpoint/2010/main" val="517349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390E-7A75-B9F4-5DC3-C83AC7DABA5E}"/>
              </a:ext>
            </a:extLst>
          </p:cNvPr>
          <p:cNvSpPr>
            <a:spLocks noGrp="1"/>
          </p:cNvSpPr>
          <p:nvPr>
            <p:ph type="title"/>
          </p:nvPr>
        </p:nvSpPr>
        <p:spPr/>
        <p:txBody>
          <a:bodyPr/>
          <a:lstStyle/>
          <a:p>
            <a:pPr algn="ctr"/>
            <a:r>
              <a:rPr lang="en-IN" dirty="0"/>
              <a:t>SECONDARY ANALYSIS</a:t>
            </a:r>
          </a:p>
        </p:txBody>
      </p:sp>
      <p:sp>
        <p:nvSpPr>
          <p:cNvPr id="4" name="TextBox 3">
            <a:extLst>
              <a:ext uri="{FF2B5EF4-FFF2-40B4-BE49-F238E27FC236}">
                <a16:creationId xmlns:a16="http://schemas.microsoft.com/office/drawing/2014/main" id="{DA81A306-000E-2B44-0619-F352AFA035F6}"/>
              </a:ext>
            </a:extLst>
          </p:cNvPr>
          <p:cNvSpPr txBox="1"/>
          <p:nvPr/>
        </p:nvSpPr>
        <p:spPr>
          <a:xfrm>
            <a:off x="944380" y="2188564"/>
            <a:ext cx="7914807" cy="369332"/>
          </a:xfrm>
          <a:prstGeom prst="rect">
            <a:avLst/>
          </a:prstGeom>
          <a:noFill/>
        </p:spPr>
        <p:txBody>
          <a:bodyPr wrap="square" rtlCol="0">
            <a:spAutoFit/>
          </a:bodyPr>
          <a:lstStyle/>
          <a:p>
            <a:r>
              <a:rPr lang="en-IN" dirty="0">
                <a:highlight>
                  <a:srgbClr val="000000"/>
                </a:highlight>
              </a:rPr>
              <a:t>1.Factors Influencing Repeat Passenger Rate (RRR%)</a:t>
            </a:r>
          </a:p>
        </p:txBody>
      </p:sp>
      <p:sp>
        <p:nvSpPr>
          <p:cNvPr id="5" name="TextBox 4">
            <a:extLst>
              <a:ext uri="{FF2B5EF4-FFF2-40B4-BE49-F238E27FC236}">
                <a16:creationId xmlns:a16="http://schemas.microsoft.com/office/drawing/2014/main" id="{35CEFFF2-700B-A709-2C73-88A22FFDEFD9}"/>
              </a:ext>
            </a:extLst>
          </p:cNvPr>
          <p:cNvSpPr txBox="1"/>
          <p:nvPr/>
        </p:nvSpPr>
        <p:spPr>
          <a:xfrm>
            <a:off x="164892" y="2188564"/>
            <a:ext cx="11707318" cy="3816429"/>
          </a:xfrm>
          <a:prstGeom prst="rect">
            <a:avLst/>
          </a:prstGeom>
          <a:noFill/>
        </p:spPr>
        <p:txBody>
          <a:bodyPr wrap="square" rtlCol="0">
            <a:spAutoFit/>
          </a:bodyPr>
          <a:lstStyle/>
          <a:p>
            <a:endParaRPr lang="en-US" dirty="0"/>
          </a:p>
          <a:p>
            <a:r>
              <a:rPr lang="en-US" sz="1600" dirty="0"/>
              <a:t>Based on the previous analysis, we found that Surat has the highest repeat passenger rate (RRR%), while Mysore has the lowest. A deeper analysis and comparison of these two cities reveal several factors influencing the RRR%.</a:t>
            </a:r>
          </a:p>
          <a:p>
            <a:pPr marL="285750" indent="-285750">
              <a:buFont typeface="Arial" panose="020B0604020202020204" pitchFamily="34" charset="0"/>
              <a:buChar char="•"/>
            </a:pPr>
            <a:r>
              <a:rPr lang="en-US" sz="1600" dirty="0">
                <a:highlight>
                  <a:srgbClr val="808080"/>
                </a:highlight>
              </a:rPr>
              <a:t>Population Size</a:t>
            </a:r>
            <a:r>
              <a:rPr lang="en-US" sz="1600" dirty="0"/>
              <a:t>:</a:t>
            </a:r>
          </a:p>
          <a:p>
            <a:r>
              <a:rPr lang="en-US" sz="1600" dirty="0"/>
              <a:t>Surat has a significantly larger population (8.33 million) compared to Mysore (1.27 million), contributing to higher RRR% due to a larger commuter base.</a:t>
            </a:r>
          </a:p>
          <a:p>
            <a:pPr marL="285750" indent="-285750">
              <a:buFont typeface="Arial" panose="020B0604020202020204" pitchFamily="34" charset="0"/>
              <a:buChar char="•"/>
            </a:pPr>
            <a:r>
              <a:rPr lang="en-US" sz="1600" dirty="0">
                <a:highlight>
                  <a:srgbClr val="808080"/>
                </a:highlight>
              </a:rPr>
              <a:t>Income Levels &amp; Seasonal Impact:</a:t>
            </a:r>
          </a:p>
          <a:p>
            <a:r>
              <a:rPr lang="en-US" sz="1600" dirty="0"/>
              <a:t>Surat's economy thrives year-round, driven by industries like textiles and diamonds.</a:t>
            </a:r>
          </a:p>
          <a:p>
            <a:r>
              <a:rPr lang="en-US" sz="1600" dirty="0"/>
              <a:t>Mysore, dependent on tourism and education, sees peak activity during winter but lower consistency throughout the year.</a:t>
            </a:r>
          </a:p>
          <a:p>
            <a:pPr marL="285750" indent="-285750">
              <a:buFont typeface="Arial" panose="020B0604020202020204" pitchFamily="34" charset="0"/>
              <a:buChar char="•"/>
            </a:pPr>
            <a:r>
              <a:rPr lang="en-US" sz="1600" dirty="0">
                <a:highlight>
                  <a:srgbClr val="808080"/>
                </a:highlight>
              </a:rPr>
              <a:t>Cost of Living &amp; Transport:</a:t>
            </a:r>
          </a:p>
          <a:p>
            <a:r>
              <a:rPr lang="en-US" sz="1600" dirty="0"/>
              <a:t>Surat offers affordable living costs and economical public transport.</a:t>
            </a:r>
          </a:p>
          <a:p>
            <a:r>
              <a:rPr lang="en-US" sz="1600" dirty="0"/>
              <a:t>Mysore has relatively higher living expenses and transport costs.</a:t>
            </a:r>
          </a:p>
          <a:p>
            <a:pPr marL="285750" indent="-285750">
              <a:buFont typeface="Arial" panose="020B0604020202020204" pitchFamily="34" charset="0"/>
              <a:buChar char="•"/>
            </a:pPr>
            <a:r>
              <a:rPr lang="en-US" sz="1600" dirty="0">
                <a:highlight>
                  <a:srgbClr val="808080"/>
                </a:highlight>
              </a:rPr>
              <a:t>Housing &amp; Social Structure:</a:t>
            </a:r>
          </a:p>
          <a:p>
            <a:r>
              <a:rPr lang="en-US" sz="1600" dirty="0"/>
              <a:t>Surat accommodates a transient, working-class population with practical housing solutions.</a:t>
            </a:r>
          </a:p>
          <a:p>
            <a:r>
              <a:rPr lang="en-US" sz="1600" dirty="0"/>
              <a:t>Mysore prioritizes heritage preservation and stable housing for a less transient community.</a:t>
            </a:r>
          </a:p>
        </p:txBody>
      </p:sp>
      <p:pic>
        <p:nvPicPr>
          <p:cNvPr id="10" name="Picture 9">
            <a:extLst>
              <a:ext uri="{FF2B5EF4-FFF2-40B4-BE49-F238E27FC236}">
                <a16:creationId xmlns:a16="http://schemas.microsoft.com/office/drawing/2014/main" id="{974C61F8-BAF9-9672-9170-68D9518B2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2278506" cy="1998547"/>
          </a:xfrm>
          <a:prstGeom prst="rect">
            <a:avLst/>
          </a:prstGeom>
        </p:spPr>
      </p:pic>
      <p:pic>
        <p:nvPicPr>
          <p:cNvPr id="12" name="Picture 11">
            <a:extLst>
              <a:ext uri="{FF2B5EF4-FFF2-40B4-BE49-F238E27FC236}">
                <a16:creationId xmlns:a16="http://schemas.microsoft.com/office/drawing/2014/main" id="{02B684FF-3E6C-A4C9-315D-B0803C20A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3050" y="5437772"/>
            <a:ext cx="3028950" cy="1514475"/>
          </a:xfrm>
          <a:prstGeom prst="rect">
            <a:avLst/>
          </a:prstGeom>
        </p:spPr>
      </p:pic>
    </p:spTree>
    <p:extLst>
      <p:ext uri="{BB962C8B-B14F-4D97-AF65-F5344CB8AC3E}">
        <p14:creationId xmlns:p14="http://schemas.microsoft.com/office/powerpoint/2010/main" val="1419637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9F6F88-566F-D2A8-658B-E2C49A8359B7}"/>
              </a:ext>
            </a:extLst>
          </p:cNvPr>
          <p:cNvSpPr txBox="1"/>
          <p:nvPr/>
        </p:nvSpPr>
        <p:spPr>
          <a:xfrm>
            <a:off x="1469036" y="628241"/>
            <a:ext cx="6535712" cy="369332"/>
          </a:xfrm>
          <a:prstGeom prst="rect">
            <a:avLst/>
          </a:prstGeom>
          <a:noFill/>
        </p:spPr>
        <p:txBody>
          <a:bodyPr wrap="square" rtlCol="0">
            <a:spAutoFit/>
          </a:bodyPr>
          <a:lstStyle/>
          <a:p>
            <a:r>
              <a:rPr lang="en-IN" dirty="0">
                <a:highlight>
                  <a:srgbClr val="000000"/>
                </a:highlight>
              </a:rPr>
              <a:t>2.Tourism Vs Business Impact </a:t>
            </a:r>
          </a:p>
        </p:txBody>
      </p:sp>
      <p:sp>
        <p:nvSpPr>
          <p:cNvPr id="3" name="TextBox 2">
            <a:extLst>
              <a:ext uri="{FF2B5EF4-FFF2-40B4-BE49-F238E27FC236}">
                <a16:creationId xmlns:a16="http://schemas.microsoft.com/office/drawing/2014/main" id="{550BFFDE-D9DE-4EE5-2DDC-EF9EA82B5A1A}"/>
              </a:ext>
            </a:extLst>
          </p:cNvPr>
          <p:cNvSpPr txBox="1"/>
          <p:nvPr/>
        </p:nvSpPr>
        <p:spPr>
          <a:xfrm>
            <a:off x="839449" y="1723869"/>
            <a:ext cx="9443803" cy="3139321"/>
          </a:xfrm>
          <a:prstGeom prst="rect">
            <a:avLst/>
          </a:prstGeom>
          <a:noFill/>
        </p:spPr>
        <p:txBody>
          <a:bodyPr wrap="square" rtlCol="0">
            <a:spAutoFit/>
          </a:bodyPr>
          <a:lstStyle/>
          <a:p>
            <a:r>
              <a:rPr lang="en-US" dirty="0"/>
              <a:t>Based on our previous analysis, we observed that Jaipur experiences the highest number of trips, particularly during January and February, while Mysore has the lowest. Given that Mysore is a high-pricing city and is renowned for its Dasara festival (celebrated mainly in September and October), offering discounts during this period could help boost demand for quality cab services.</a:t>
            </a:r>
          </a:p>
          <a:p>
            <a:r>
              <a:rPr lang="en-US" dirty="0"/>
              <a:t>Additionally, business cities show a higher number of trips on weekdays compared to weekends. To address this, conferences and seminars could be organized on weekends to increase trip volume.</a:t>
            </a:r>
          </a:p>
          <a:p>
            <a:r>
              <a:rPr lang="en-US" dirty="0"/>
              <a:t>For tourism cities, cultural events and specific discounts could be offered to attract more customers on weekdays, helping to balance trip demand throughout the week.</a:t>
            </a:r>
          </a:p>
          <a:p>
            <a:endParaRPr lang="en-IN" dirty="0"/>
          </a:p>
        </p:txBody>
      </p:sp>
      <p:pic>
        <p:nvPicPr>
          <p:cNvPr id="5" name="Picture 4">
            <a:extLst>
              <a:ext uri="{FF2B5EF4-FFF2-40B4-BE49-F238E27FC236}">
                <a16:creationId xmlns:a16="http://schemas.microsoft.com/office/drawing/2014/main" id="{8A072327-33E7-E162-24EB-908AC5595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3252" y="4949252"/>
            <a:ext cx="1908748" cy="1908748"/>
          </a:xfrm>
          <a:prstGeom prst="rect">
            <a:avLst/>
          </a:prstGeom>
        </p:spPr>
      </p:pic>
      <p:pic>
        <p:nvPicPr>
          <p:cNvPr id="7" name="Picture 6">
            <a:extLst>
              <a:ext uri="{FF2B5EF4-FFF2-40B4-BE49-F238E27FC236}">
                <a16:creationId xmlns:a16="http://schemas.microsoft.com/office/drawing/2014/main" id="{7B12F184-9D2C-EA94-5DB4-4F8285B66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4950"/>
            <a:ext cx="1346382" cy="1346382"/>
          </a:xfrm>
          <a:prstGeom prst="rect">
            <a:avLst/>
          </a:prstGeom>
        </p:spPr>
      </p:pic>
    </p:spTree>
    <p:extLst>
      <p:ext uri="{BB962C8B-B14F-4D97-AF65-F5344CB8AC3E}">
        <p14:creationId xmlns:p14="http://schemas.microsoft.com/office/powerpoint/2010/main" val="4102450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047E26-2DC5-D74A-6A2D-FB0BF2CDC5F4}"/>
              </a:ext>
            </a:extLst>
          </p:cNvPr>
          <p:cNvSpPr txBox="1"/>
          <p:nvPr/>
        </p:nvSpPr>
        <p:spPr>
          <a:xfrm>
            <a:off x="1499016" y="674557"/>
            <a:ext cx="6265889" cy="369332"/>
          </a:xfrm>
          <a:prstGeom prst="rect">
            <a:avLst/>
          </a:prstGeom>
          <a:noFill/>
        </p:spPr>
        <p:txBody>
          <a:bodyPr wrap="square" rtlCol="0">
            <a:spAutoFit/>
          </a:bodyPr>
          <a:lstStyle/>
          <a:p>
            <a:r>
              <a:rPr lang="en-US" dirty="0">
                <a:highlight>
                  <a:srgbClr val="000000"/>
                </a:highlight>
              </a:rPr>
              <a:t>3.Emerging Mobility Trends and Good cab's adaption</a:t>
            </a:r>
            <a:endParaRPr lang="en-IN" dirty="0">
              <a:highlight>
                <a:srgbClr val="000000"/>
              </a:highlight>
            </a:endParaRPr>
          </a:p>
        </p:txBody>
      </p:sp>
      <p:sp>
        <p:nvSpPr>
          <p:cNvPr id="3" name="TextBox 2">
            <a:extLst>
              <a:ext uri="{FF2B5EF4-FFF2-40B4-BE49-F238E27FC236}">
                <a16:creationId xmlns:a16="http://schemas.microsoft.com/office/drawing/2014/main" id="{9A0FC57D-DFEA-648E-57AC-167669236FC1}"/>
              </a:ext>
            </a:extLst>
          </p:cNvPr>
          <p:cNvSpPr txBox="1"/>
          <p:nvPr/>
        </p:nvSpPr>
        <p:spPr>
          <a:xfrm>
            <a:off x="674558" y="1738859"/>
            <a:ext cx="11122702" cy="3693319"/>
          </a:xfrm>
          <a:prstGeom prst="rect">
            <a:avLst/>
          </a:prstGeom>
          <a:noFill/>
        </p:spPr>
        <p:txBody>
          <a:bodyPr wrap="square" rtlCol="0">
            <a:spAutoFit/>
          </a:bodyPr>
          <a:lstStyle/>
          <a:p>
            <a:r>
              <a:rPr lang="en-US" b="1" dirty="0"/>
              <a:t>Opportunities for Good Cabs</a:t>
            </a:r>
            <a:endParaRPr lang="en-US" dirty="0"/>
          </a:p>
          <a:p>
            <a:pPr>
              <a:buFont typeface="+mj-lt"/>
              <a:buAutoNum type="arabicPeriod"/>
            </a:pPr>
            <a:r>
              <a:rPr lang="en-US" b="1" dirty="0"/>
              <a:t>Increased EV Adoption</a:t>
            </a:r>
            <a:endParaRPr lang="en-US" dirty="0"/>
          </a:p>
          <a:p>
            <a:pPr marL="742950" lvl="1" indent="-285750">
              <a:buFont typeface="+mj-lt"/>
              <a:buAutoNum type="arabicPeriod"/>
            </a:pPr>
            <a:r>
              <a:rPr lang="en-US" i="1" dirty="0"/>
              <a:t>FAME II</a:t>
            </a:r>
            <a:r>
              <a:rPr lang="en-US" dirty="0"/>
              <a:t> subsidies drive EV growth, reducing fuel costs.</a:t>
            </a:r>
          </a:p>
          <a:p>
            <a:pPr>
              <a:buFont typeface="+mj-lt"/>
              <a:buAutoNum type="arabicPeriod"/>
            </a:pPr>
            <a:r>
              <a:rPr lang="en-US" b="1" dirty="0"/>
              <a:t>Greenhouse Gas Reduction</a:t>
            </a:r>
            <a:endParaRPr lang="en-US" dirty="0"/>
          </a:p>
          <a:p>
            <a:pPr marL="742950" lvl="1" indent="-285750">
              <a:buFont typeface="+mj-lt"/>
              <a:buAutoNum type="arabicPeriod"/>
            </a:pPr>
            <a:r>
              <a:rPr lang="en-US" dirty="0"/>
              <a:t>Carbon-neutral rides lower costs and support sustainability.</a:t>
            </a:r>
          </a:p>
          <a:p>
            <a:pPr>
              <a:buFont typeface="+mj-lt"/>
              <a:buAutoNum type="arabicPeriod"/>
            </a:pPr>
            <a:r>
              <a:rPr lang="en-US" b="1" dirty="0"/>
              <a:t>Evolving Consumer Preferences</a:t>
            </a:r>
            <a:endParaRPr lang="en-US" dirty="0"/>
          </a:p>
          <a:p>
            <a:pPr marL="742950" lvl="1" indent="-285750">
              <a:buFont typeface="+mj-lt"/>
              <a:buAutoNum type="arabicPeriod"/>
            </a:pPr>
            <a:r>
              <a:rPr lang="en-US" dirty="0"/>
              <a:t>Eco-conscious travelers seek green mobility options.</a:t>
            </a:r>
          </a:p>
          <a:p>
            <a:pPr marL="742950" lvl="1" indent="-285750">
              <a:buFont typeface="+mj-lt"/>
              <a:buAutoNum type="arabicPeriod"/>
            </a:pPr>
            <a:r>
              <a:rPr lang="en-US" dirty="0"/>
              <a:t>Tier 2 customers favor affordable, sustainable rides.</a:t>
            </a:r>
          </a:p>
          <a:p>
            <a:pPr>
              <a:buFont typeface="+mj-lt"/>
              <a:buAutoNum type="arabicPeriod"/>
            </a:pPr>
            <a:r>
              <a:rPr lang="en-US" b="1" dirty="0"/>
              <a:t>Digital Transformation</a:t>
            </a:r>
            <a:endParaRPr lang="en-US" dirty="0"/>
          </a:p>
          <a:p>
            <a:pPr marL="742950" lvl="1" indent="-285750">
              <a:buFont typeface="+mj-lt"/>
              <a:buAutoNum type="arabicPeriod"/>
            </a:pPr>
            <a:r>
              <a:rPr lang="en-US" dirty="0"/>
              <a:t>Smart features like </a:t>
            </a:r>
            <a:r>
              <a:rPr lang="en-US" i="1" dirty="0"/>
              <a:t>carbon savings tracking</a:t>
            </a:r>
            <a:r>
              <a:rPr lang="en-US" dirty="0"/>
              <a:t> enhance value.</a:t>
            </a:r>
          </a:p>
          <a:p>
            <a:r>
              <a:rPr lang="en-US" b="1" dirty="0"/>
              <a:t>Strategic Advantage</a:t>
            </a:r>
            <a:endParaRPr lang="en-US" dirty="0"/>
          </a:p>
          <a:p>
            <a:pPr>
              <a:buFont typeface="Arial" panose="020B0604020202020204" pitchFamily="34" charset="0"/>
              <a:buChar char="•"/>
            </a:pPr>
            <a:r>
              <a:rPr lang="en-US" dirty="0"/>
              <a:t>Adopting these trends will boost demand, ensure competitive pricing, and secure Good Cabs' market position.</a:t>
            </a:r>
          </a:p>
        </p:txBody>
      </p:sp>
      <p:pic>
        <p:nvPicPr>
          <p:cNvPr id="4" name="Picture 3">
            <a:extLst>
              <a:ext uri="{FF2B5EF4-FFF2-40B4-BE49-F238E27FC236}">
                <a16:creationId xmlns:a16="http://schemas.microsoft.com/office/drawing/2014/main" id="{4C79002D-39EB-ABB3-D31D-ADD8FD4BE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3567" y="5457899"/>
            <a:ext cx="2388433" cy="1338497"/>
          </a:xfrm>
          <a:prstGeom prst="rect">
            <a:avLst/>
          </a:prstGeom>
        </p:spPr>
      </p:pic>
    </p:spTree>
    <p:extLst>
      <p:ext uri="{BB962C8B-B14F-4D97-AF65-F5344CB8AC3E}">
        <p14:creationId xmlns:p14="http://schemas.microsoft.com/office/powerpoint/2010/main" val="2013991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2A28E0-FED0-A870-B6F0-FDEF3486BD2C}"/>
              </a:ext>
            </a:extLst>
          </p:cNvPr>
          <p:cNvSpPr txBox="1"/>
          <p:nvPr/>
        </p:nvSpPr>
        <p:spPr>
          <a:xfrm>
            <a:off x="1154243" y="824459"/>
            <a:ext cx="7989757" cy="369332"/>
          </a:xfrm>
          <a:prstGeom prst="rect">
            <a:avLst/>
          </a:prstGeom>
          <a:noFill/>
        </p:spPr>
        <p:txBody>
          <a:bodyPr wrap="square" rtlCol="0">
            <a:spAutoFit/>
          </a:bodyPr>
          <a:lstStyle/>
          <a:p>
            <a:r>
              <a:rPr lang="en-IN" dirty="0">
                <a:highlight>
                  <a:srgbClr val="000000"/>
                </a:highlight>
              </a:rPr>
              <a:t>4.Partnership Opportunities with Local  Business </a:t>
            </a:r>
          </a:p>
        </p:txBody>
      </p:sp>
      <p:sp>
        <p:nvSpPr>
          <p:cNvPr id="3" name="TextBox 2">
            <a:extLst>
              <a:ext uri="{FF2B5EF4-FFF2-40B4-BE49-F238E27FC236}">
                <a16:creationId xmlns:a16="http://schemas.microsoft.com/office/drawing/2014/main" id="{F41DDB46-EB31-F57E-B998-6D9C95B3FE3E}"/>
              </a:ext>
            </a:extLst>
          </p:cNvPr>
          <p:cNvSpPr txBox="1"/>
          <p:nvPr/>
        </p:nvSpPr>
        <p:spPr>
          <a:xfrm>
            <a:off x="1154243" y="1753849"/>
            <a:ext cx="10223291" cy="3693319"/>
          </a:xfrm>
          <a:prstGeom prst="rect">
            <a:avLst/>
          </a:prstGeom>
          <a:noFill/>
        </p:spPr>
        <p:txBody>
          <a:bodyPr wrap="square" rtlCol="0">
            <a:spAutoFit/>
          </a:bodyPr>
          <a:lstStyle/>
          <a:p>
            <a:r>
              <a:rPr lang="en-US" dirty="0"/>
              <a:t>The rise of franchises such as Reliance Retail, Bata, and Tata Group in Tier 2 cities presents a significant opportunity for Good Cabs to establish partnerships with malls, IT sectors, and conference venues. In tourist-focused cities like Jaipur, where the demand for Good Cabs is already high, partnerships can be further expanded with hotels and tourist attractions.</a:t>
            </a:r>
          </a:p>
          <a:p>
            <a:r>
              <a:rPr lang="en-US" dirty="0"/>
              <a:t>One way to implement this is by offering mutual discounts: for example, malls could provide a 10% off coupon for customers who use Good Cabs, and Good Cabs could offer similar discounts for rides to those malls. This reciprocal arrangement would not only boost ride bookings but also enhance customer satisfaction and loyalty.</a:t>
            </a:r>
          </a:p>
          <a:p>
            <a:r>
              <a:rPr lang="en-US" dirty="0"/>
              <a:t>In business-centric cities like Vadodara, Surat, and Coimbatore, such initiatives could help improve passenger ratings and increase demand. To execute this effectively, detailed meetings of  malls, conferences with stakeholders are essential to gather insights on customer footfall and demographics in these cities.</a:t>
            </a:r>
          </a:p>
          <a:p>
            <a:endParaRPr lang="en-IN" dirty="0"/>
          </a:p>
        </p:txBody>
      </p:sp>
      <p:pic>
        <p:nvPicPr>
          <p:cNvPr id="7" name="Picture 6">
            <a:extLst>
              <a:ext uri="{FF2B5EF4-FFF2-40B4-BE49-F238E27FC236}">
                <a16:creationId xmlns:a16="http://schemas.microsoft.com/office/drawing/2014/main" id="{13C1779F-FAAF-42E9-3293-3F50443E5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3351" y="4786097"/>
            <a:ext cx="2058649" cy="2058649"/>
          </a:xfrm>
          <a:prstGeom prst="rect">
            <a:avLst/>
          </a:prstGeom>
        </p:spPr>
      </p:pic>
    </p:spTree>
    <p:extLst>
      <p:ext uri="{BB962C8B-B14F-4D97-AF65-F5344CB8AC3E}">
        <p14:creationId xmlns:p14="http://schemas.microsoft.com/office/powerpoint/2010/main" val="344337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8E45B8-0CD4-C776-427C-2AB068CF70F0}"/>
              </a:ext>
            </a:extLst>
          </p:cNvPr>
          <p:cNvSpPr txBox="1"/>
          <p:nvPr/>
        </p:nvSpPr>
        <p:spPr>
          <a:xfrm>
            <a:off x="1184223" y="1019331"/>
            <a:ext cx="8139659" cy="369332"/>
          </a:xfrm>
          <a:prstGeom prst="rect">
            <a:avLst/>
          </a:prstGeom>
          <a:noFill/>
        </p:spPr>
        <p:txBody>
          <a:bodyPr wrap="square" rtlCol="0">
            <a:spAutoFit/>
          </a:bodyPr>
          <a:lstStyle/>
          <a:p>
            <a:r>
              <a:rPr lang="en-IN" dirty="0">
                <a:highlight>
                  <a:srgbClr val="000000"/>
                </a:highlight>
              </a:rPr>
              <a:t>5.Data collection for Enhanced data driven decisions </a:t>
            </a:r>
          </a:p>
        </p:txBody>
      </p:sp>
      <p:sp>
        <p:nvSpPr>
          <p:cNvPr id="3" name="TextBox 2">
            <a:extLst>
              <a:ext uri="{FF2B5EF4-FFF2-40B4-BE49-F238E27FC236}">
                <a16:creationId xmlns:a16="http://schemas.microsoft.com/office/drawing/2014/main" id="{6E7B2349-D97E-94A4-C9D1-E26B71EE41DB}"/>
              </a:ext>
            </a:extLst>
          </p:cNvPr>
          <p:cNvSpPr txBox="1"/>
          <p:nvPr/>
        </p:nvSpPr>
        <p:spPr>
          <a:xfrm>
            <a:off x="1184223" y="1993692"/>
            <a:ext cx="9413823" cy="2862322"/>
          </a:xfrm>
          <a:prstGeom prst="rect">
            <a:avLst/>
          </a:prstGeom>
          <a:noFill/>
        </p:spPr>
        <p:txBody>
          <a:bodyPr wrap="square" rtlCol="0">
            <a:spAutoFit/>
          </a:bodyPr>
          <a:lstStyle/>
          <a:p>
            <a:r>
              <a:rPr lang="en-US" dirty="0"/>
              <a:t>While Good Cabs has performed well with existing metrics and data, incorporating additional data points could further enhance analysis and decision-making:</a:t>
            </a:r>
          </a:p>
          <a:p>
            <a:pPr>
              <a:buFont typeface="Arial" panose="020B0604020202020204" pitchFamily="34" charset="0"/>
              <a:buChar char="•"/>
            </a:pPr>
            <a:r>
              <a:rPr lang="en-US" b="1" dirty="0"/>
              <a:t>Feedback Data:</a:t>
            </a:r>
            <a:r>
              <a:rPr lang="en-US" dirty="0"/>
              <a:t> Collect detailed customer feedback after each ride, including ratings for the driver and overall experience.</a:t>
            </a:r>
          </a:p>
          <a:p>
            <a:pPr>
              <a:buFont typeface="Arial" panose="020B0604020202020204" pitchFamily="34" charset="0"/>
              <a:buChar char="•"/>
            </a:pPr>
            <a:r>
              <a:rPr lang="en-US" b="1" dirty="0"/>
              <a:t>Travel Type:</a:t>
            </a:r>
            <a:r>
              <a:rPr lang="en-US" dirty="0"/>
              <a:t> Analyze whether passengers are opting more for long-distance or short-distance trips.</a:t>
            </a:r>
          </a:p>
          <a:p>
            <a:pPr>
              <a:buFont typeface="Arial" panose="020B0604020202020204" pitchFamily="34" charset="0"/>
              <a:buChar char="•"/>
            </a:pPr>
            <a:r>
              <a:rPr lang="en-US" b="1" dirty="0"/>
              <a:t>Ride Completion Rates:</a:t>
            </a:r>
            <a:r>
              <a:rPr lang="en-US" dirty="0"/>
              <a:t> Track the percentage of rides completed successfully without any issues.</a:t>
            </a:r>
          </a:p>
          <a:p>
            <a:pPr>
              <a:buFont typeface="Arial" panose="020B0604020202020204" pitchFamily="34" charset="0"/>
              <a:buChar char="•"/>
            </a:pPr>
            <a:r>
              <a:rPr lang="en-US" b="1" dirty="0"/>
              <a:t>Passenger Demographics:</a:t>
            </a:r>
            <a:r>
              <a:rPr lang="en-US" dirty="0"/>
              <a:t> Gather data on the age, gender, and location of repeat passengers to better understand your customer base.</a:t>
            </a:r>
          </a:p>
        </p:txBody>
      </p:sp>
      <p:pic>
        <p:nvPicPr>
          <p:cNvPr id="4" name="Picture 3">
            <a:extLst>
              <a:ext uri="{FF2B5EF4-FFF2-40B4-BE49-F238E27FC236}">
                <a16:creationId xmlns:a16="http://schemas.microsoft.com/office/drawing/2014/main" id="{C0B62325-0DC5-5BD3-506A-BA25DAD11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875" y="4909279"/>
            <a:ext cx="2143125" cy="1948721"/>
          </a:xfrm>
          <a:prstGeom prst="rect">
            <a:avLst/>
          </a:prstGeom>
        </p:spPr>
      </p:pic>
    </p:spTree>
    <p:extLst>
      <p:ext uri="{BB962C8B-B14F-4D97-AF65-F5344CB8AC3E}">
        <p14:creationId xmlns:p14="http://schemas.microsoft.com/office/powerpoint/2010/main" val="268736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B8EF-56B9-9D6D-C28A-66D4E1118FEF}"/>
              </a:ext>
            </a:extLst>
          </p:cNvPr>
          <p:cNvSpPr>
            <a:spLocks noGrp="1"/>
          </p:cNvSpPr>
          <p:nvPr>
            <p:ph type="title"/>
          </p:nvPr>
        </p:nvSpPr>
        <p:spPr/>
        <p:txBody>
          <a:bodyPr/>
          <a:lstStyle/>
          <a:p>
            <a:r>
              <a:rPr lang="en-IN" dirty="0"/>
              <a:t>CONTENTS </a:t>
            </a:r>
          </a:p>
        </p:txBody>
      </p:sp>
      <p:sp>
        <p:nvSpPr>
          <p:cNvPr id="3" name="Content Placeholder 2">
            <a:extLst>
              <a:ext uri="{FF2B5EF4-FFF2-40B4-BE49-F238E27FC236}">
                <a16:creationId xmlns:a16="http://schemas.microsoft.com/office/drawing/2014/main" id="{C1388F1F-D619-4B6C-4981-E8F012D86E05}"/>
              </a:ext>
            </a:extLst>
          </p:cNvPr>
          <p:cNvSpPr>
            <a:spLocks noGrp="1"/>
          </p:cNvSpPr>
          <p:nvPr>
            <p:ph idx="1"/>
          </p:nvPr>
        </p:nvSpPr>
        <p:spPr/>
        <p:txBody>
          <a:bodyPr/>
          <a:lstStyle/>
          <a:p>
            <a:r>
              <a:rPr lang="en-IN" dirty="0"/>
              <a:t>PROBLEM STATEMENT</a:t>
            </a:r>
          </a:p>
          <a:p>
            <a:r>
              <a:rPr lang="en-IN" dirty="0"/>
              <a:t>TOOLS &amp; DATA USED </a:t>
            </a:r>
          </a:p>
          <a:p>
            <a:r>
              <a:rPr lang="en-IN" dirty="0"/>
              <a:t>PRIMARY ANALYSIS </a:t>
            </a:r>
          </a:p>
          <a:p>
            <a:r>
              <a:rPr lang="en-IN" dirty="0"/>
              <a:t>SECONDARY ANALYSIS</a:t>
            </a:r>
          </a:p>
          <a:p>
            <a:r>
              <a:rPr lang="en-IN" dirty="0"/>
              <a:t>AD HOC REQUESTS</a:t>
            </a:r>
          </a:p>
          <a:p>
            <a:r>
              <a:rPr lang="en-IN" dirty="0"/>
              <a:t>CONCLUSION &amp; SUGGESTION </a:t>
            </a:r>
          </a:p>
        </p:txBody>
      </p:sp>
    </p:spTree>
    <p:extLst>
      <p:ext uri="{BB962C8B-B14F-4D97-AF65-F5344CB8AC3E}">
        <p14:creationId xmlns:p14="http://schemas.microsoft.com/office/powerpoint/2010/main" val="2365985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639A-79C2-2231-407F-C5D3EB3AAC8F}"/>
              </a:ext>
            </a:extLst>
          </p:cNvPr>
          <p:cNvSpPr>
            <a:spLocks noGrp="1"/>
          </p:cNvSpPr>
          <p:nvPr>
            <p:ph type="title"/>
          </p:nvPr>
        </p:nvSpPr>
        <p:spPr/>
        <p:txBody>
          <a:bodyPr/>
          <a:lstStyle/>
          <a:p>
            <a:r>
              <a:rPr lang="en-IN" dirty="0"/>
              <a:t>AD-Hoc REQUESTS</a:t>
            </a:r>
          </a:p>
        </p:txBody>
      </p:sp>
      <p:sp>
        <p:nvSpPr>
          <p:cNvPr id="3" name="TextBox 2">
            <a:extLst>
              <a:ext uri="{FF2B5EF4-FFF2-40B4-BE49-F238E27FC236}">
                <a16:creationId xmlns:a16="http://schemas.microsoft.com/office/drawing/2014/main" id="{A18B28E1-B7E0-B2B1-6F4C-B3516CD70864}"/>
              </a:ext>
            </a:extLst>
          </p:cNvPr>
          <p:cNvSpPr txBox="1"/>
          <p:nvPr/>
        </p:nvSpPr>
        <p:spPr>
          <a:xfrm>
            <a:off x="680321" y="2108829"/>
            <a:ext cx="6670623" cy="369332"/>
          </a:xfrm>
          <a:prstGeom prst="rect">
            <a:avLst/>
          </a:prstGeom>
          <a:noFill/>
        </p:spPr>
        <p:txBody>
          <a:bodyPr wrap="square" rtlCol="0">
            <a:spAutoFit/>
          </a:bodyPr>
          <a:lstStyle/>
          <a:p>
            <a:r>
              <a:rPr lang="en-IN" dirty="0">
                <a:highlight>
                  <a:srgbClr val="000000"/>
                </a:highlight>
              </a:rPr>
              <a:t>Request 1:City Level Fare &amp; Trip Summary Report </a:t>
            </a:r>
          </a:p>
        </p:txBody>
      </p:sp>
      <p:pic>
        <p:nvPicPr>
          <p:cNvPr id="5" name="Picture 4">
            <a:extLst>
              <a:ext uri="{FF2B5EF4-FFF2-40B4-BE49-F238E27FC236}">
                <a16:creationId xmlns:a16="http://schemas.microsoft.com/office/drawing/2014/main" id="{8690735A-F911-1B9A-163F-0D16FBC81C21}"/>
              </a:ext>
            </a:extLst>
          </p:cNvPr>
          <p:cNvPicPr>
            <a:picLocks noChangeAspect="1"/>
          </p:cNvPicPr>
          <p:nvPr/>
        </p:nvPicPr>
        <p:blipFill>
          <a:blip r:embed="rId2"/>
          <a:stretch>
            <a:fillRect/>
          </a:stretch>
        </p:blipFill>
        <p:spPr>
          <a:xfrm>
            <a:off x="1621682" y="2872835"/>
            <a:ext cx="7432377" cy="2433841"/>
          </a:xfrm>
          <a:prstGeom prst="rect">
            <a:avLst/>
          </a:prstGeom>
        </p:spPr>
      </p:pic>
    </p:spTree>
    <p:extLst>
      <p:ext uri="{BB962C8B-B14F-4D97-AF65-F5344CB8AC3E}">
        <p14:creationId xmlns:p14="http://schemas.microsoft.com/office/powerpoint/2010/main" val="3543781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E41E51-1224-FA5C-AA3C-3C2DC92DACC0}"/>
              </a:ext>
            </a:extLst>
          </p:cNvPr>
          <p:cNvSpPr txBox="1"/>
          <p:nvPr/>
        </p:nvSpPr>
        <p:spPr>
          <a:xfrm>
            <a:off x="781574" y="351063"/>
            <a:ext cx="7255240" cy="369332"/>
          </a:xfrm>
          <a:prstGeom prst="rect">
            <a:avLst/>
          </a:prstGeom>
          <a:noFill/>
        </p:spPr>
        <p:txBody>
          <a:bodyPr wrap="square" rtlCol="0">
            <a:spAutoFit/>
          </a:bodyPr>
          <a:lstStyle/>
          <a:p>
            <a:r>
              <a:rPr lang="en-IN" dirty="0">
                <a:highlight>
                  <a:srgbClr val="000000"/>
                </a:highlight>
              </a:rPr>
              <a:t>Request 2:Monthly City level Trips Target Performance Report</a:t>
            </a:r>
          </a:p>
        </p:txBody>
      </p:sp>
      <p:pic>
        <p:nvPicPr>
          <p:cNvPr id="5" name="Picture 4">
            <a:extLst>
              <a:ext uri="{FF2B5EF4-FFF2-40B4-BE49-F238E27FC236}">
                <a16:creationId xmlns:a16="http://schemas.microsoft.com/office/drawing/2014/main" id="{FD0C5D0E-C428-D371-C9F4-18739B755171}"/>
              </a:ext>
            </a:extLst>
          </p:cNvPr>
          <p:cNvPicPr>
            <a:picLocks noChangeAspect="1"/>
          </p:cNvPicPr>
          <p:nvPr/>
        </p:nvPicPr>
        <p:blipFill>
          <a:blip r:embed="rId2"/>
          <a:stretch>
            <a:fillRect/>
          </a:stretch>
        </p:blipFill>
        <p:spPr>
          <a:xfrm>
            <a:off x="781574" y="1088570"/>
            <a:ext cx="7255239" cy="1519265"/>
          </a:xfrm>
          <a:prstGeom prst="rect">
            <a:avLst/>
          </a:prstGeom>
        </p:spPr>
      </p:pic>
      <p:pic>
        <p:nvPicPr>
          <p:cNvPr id="7" name="Picture 6">
            <a:extLst>
              <a:ext uri="{FF2B5EF4-FFF2-40B4-BE49-F238E27FC236}">
                <a16:creationId xmlns:a16="http://schemas.microsoft.com/office/drawing/2014/main" id="{5DCD1652-43C7-E45C-F3F3-72ADA24ECBD8}"/>
              </a:ext>
            </a:extLst>
          </p:cNvPr>
          <p:cNvPicPr>
            <a:picLocks noChangeAspect="1"/>
          </p:cNvPicPr>
          <p:nvPr/>
        </p:nvPicPr>
        <p:blipFill>
          <a:blip r:embed="rId3"/>
          <a:stretch>
            <a:fillRect/>
          </a:stretch>
        </p:blipFill>
        <p:spPr>
          <a:xfrm>
            <a:off x="781574" y="3132202"/>
            <a:ext cx="7255239" cy="1378015"/>
          </a:xfrm>
          <a:prstGeom prst="rect">
            <a:avLst/>
          </a:prstGeom>
        </p:spPr>
      </p:pic>
      <p:pic>
        <p:nvPicPr>
          <p:cNvPr id="9" name="Picture 8">
            <a:extLst>
              <a:ext uri="{FF2B5EF4-FFF2-40B4-BE49-F238E27FC236}">
                <a16:creationId xmlns:a16="http://schemas.microsoft.com/office/drawing/2014/main" id="{916C32FA-31AC-224E-E2DB-0B534D8F5AE5}"/>
              </a:ext>
            </a:extLst>
          </p:cNvPr>
          <p:cNvPicPr>
            <a:picLocks noChangeAspect="1"/>
          </p:cNvPicPr>
          <p:nvPr/>
        </p:nvPicPr>
        <p:blipFill>
          <a:blip r:embed="rId4"/>
          <a:stretch>
            <a:fillRect/>
          </a:stretch>
        </p:blipFill>
        <p:spPr>
          <a:xfrm>
            <a:off x="781574" y="4877236"/>
            <a:ext cx="7255239" cy="1190791"/>
          </a:xfrm>
          <a:prstGeom prst="rect">
            <a:avLst/>
          </a:prstGeom>
        </p:spPr>
      </p:pic>
    </p:spTree>
    <p:extLst>
      <p:ext uri="{BB962C8B-B14F-4D97-AF65-F5344CB8AC3E}">
        <p14:creationId xmlns:p14="http://schemas.microsoft.com/office/powerpoint/2010/main" val="766914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F4559E-ED0F-FFE0-6B4D-6676B43F5E6B}"/>
              </a:ext>
            </a:extLst>
          </p:cNvPr>
          <p:cNvSpPr txBox="1"/>
          <p:nvPr/>
        </p:nvSpPr>
        <p:spPr>
          <a:xfrm>
            <a:off x="783236" y="538769"/>
            <a:ext cx="7086600" cy="369332"/>
          </a:xfrm>
          <a:prstGeom prst="rect">
            <a:avLst/>
          </a:prstGeom>
          <a:noFill/>
        </p:spPr>
        <p:txBody>
          <a:bodyPr wrap="square">
            <a:spAutoFit/>
          </a:bodyPr>
          <a:lstStyle/>
          <a:p>
            <a:r>
              <a:rPr lang="en-IN" dirty="0">
                <a:highlight>
                  <a:srgbClr val="000000"/>
                </a:highlight>
              </a:rPr>
              <a:t>Request 2:Monthly City level Trips Target Performance Report</a:t>
            </a:r>
          </a:p>
        </p:txBody>
      </p:sp>
      <p:pic>
        <p:nvPicPr>
          <p:cNvPr id="4" name="Picture 3">
            <a:extLst>
              <a:ext uri="{FF2B5EF4-FFF2-40B4-BE49-F238E27FC236}">
                <a16:creationId xmlns:a16="http://schemas.microsoft.com/office/drawing/2014/main" id="{BE0A254C-9E98-620B-C5AD-D4961266F64D}"/>
              </a:ext>
            </a:extLst>
          </p:cNvPr>
          <p:cNvPicPr>
            <a:picLocks noChangeAspect="1"/>
          </p:cNvPicPr>
          <p:nvPr/>
        </p:nvPicPr>
        <p:blipFill>
          <a:blip r:embed="rId2"/>
          <a:stretch>
            <a:fillRect/>
          </a:stretch>
        </p:blipFill>
        <p:spPr>
          <a:xfrm>
            <a:off x="783236" y="1454046"/>
            <a:ext cx="7881079" cy="1143160"/>
          </a:xfrm>
          <a:prstGeom prst="rect">
            <a:avLst/>
          </a:prstGeom>
        </p:spPr>
      </p:pic>
      <p:pic>
        <p:nvPicPr>
          <p:cNvPr id="6" name="Picture 5">
            <a:extLst>
              <a:ext uri="{FF2B5EF4-FFF2-40B4-BE49-F238E27FC236}">
                <a16:creationId xmlns:a16="http://schemas.microsoft.com/office/drawing/2014/main" id="{3984DACA-FB58-B795-EF41-FE337933106A}"/>
              </a:ext>
            </a:extLst>
          </p:cNvPr>
          <p:cNvPicPr>
            <a:picLocks noChangeAspect="1"/>
          </p:cNvPicPr>
          <p:nvPr/>
        </p:nvPicPr>
        <p:blipFill>
          <a:blip r:embed="rId3"/>
          <a:stretch>
            <a:fillRect/>
          </a:stretch>
        </p:blipFill>
        <p:spPr>
          <a:xfrm>
            <a:off x="783235" y="3089056"/>
            <a:ext cx="7881079" cy="1171739"/>
          </a:xfrm>
          <a:prstGeom prst="rect">
            <a:avLst/>
          </a:prstGeom>
        </p:spPr>
      </p:pic>
      <p:pic>
        <p:nvPicPr>
          <p:cNvPr id="10" name="Picture 9">
            <a:extLst>
              <a:ext uri="{FF2B5EF4-FFF2-40B4-BE49-F238E27FC236}">
                <a16:creationId xmlns:a16="http://schemas.microsoft.com/office/drawing/2014/main" id="{50618911-9B98-6FB4-AE75-FF28216BB0AF}"/>
              </a:ext>
            </a:extLst>
          </p:cNvPr>
          <p:cNvPicPr>
            <a:picLocks noChangeAspect="1"/>
          </p:cNvPicPr>
          <p:nvPr/>
        </p:nvPicPr>
        <p:blipFill>
          <a:blip r:embed="rId4"/>
          <a:stretch>
            <a:fillRect/>
          </a:stretch>
        </p:blipFill>
        <p:spPr>
          <a:xfrm>
            <a:off x="783235" y="4526792"/>
            <a:ext cx="7881080" cy="1162212"/>
          </a:xfrm>
          <a:prstGeom prst="rect">
            <a:avLst/>
          </a:prstGeom>
        </p:spPr>
      </p:pic>
    </p:spTree>
    <p:extLst>
      <p:ext uri="{BB962C8B-B14F-4D97-AF65-F5344CB8AC3E}">
        <p14:creationId xmlns:p14="http://schemas.microsoft.com/office/powerpoint/2010/main" val="660981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697FD2-D845-8E4D-0A4C-65758FE15545}"/>
              </a:ext>
            </a:extLst>
          </p:cNvPr>
          <p:cNvPicPr>
            <a:picLocks noChangeAspect="1"/>
          </p:cNvPicPr>
          <p:nvPr/>
        </p:nvPicPr>
        <p:blipFill>
          <a:blip r:embed="rId2"/>
          <a:stretch>
            <a:fillRect/>
          </a:stretch>
        </p:blipFill>
        <p:spPr>
          <a:xfrm>
            <a:off x="808576" y="959692"/>
            <a:ext cx="6077798" cy="981212"/>
          </a:xfrm>
          <a:prstGeom prst="rect">
            <a:avLst/>
          </a:prstGeom>
        </p:spPr>
      </p:pic>
      <p:sp>
        <p:nvSpPr>
          <p:cNvPr id="5" name="TextBox 4">
            <a:extLst>
              <a:ext uri="{FF2B5EF4-FFF2-40B4-BE49-F238E27FC236}">
                <a16:creationId xmlns:a16="http://schemas.microsoft.com/office/drawing/2014/main" id="{B474617D-BD78-7990-0319-48097D8B9D8B}"/>
              </a:ext>
            </a:extLst>
          </p:cNvPr>
          <p:cNvSpPr txBox="1"/>
          <p:nvPr/>
        </p:nvSpPr>
        <p:spPr>
          <a:xfrm>
            <a:off x="648323" y="313916"/>
            <a:ext cx="7821119" cy="369332"/>
          </a:xfrm>
          <a:prstGeom prst="rect">
            <a:avLst/>
          </a:prstGeom>
          <a:noFill/>
        </p:spPr>
        <p:txBody>
          <a:bodyPr wrap="square">
            <a:spAutoFit/>
          </a:bodyPr>
          <a:lstStyle/>
          <a:p>
            <a:r>
              <a:rPr lang="en-IN" dirty="0">
                <a:highlight>
                  <a:srgbClr val="000000"/>
                </a:highlight>
              </a:rPr>
              <a:t>Request 2:Monthly City level Trips Target Performance Report</a:t>
            </a:r>
          </a:p>
        </p:txBody>
      </p:sp>
      <p:pic>
        <p:nvPicPr>
          <p:cNvPr id="7" name="Picture 6">
            <a:extLst>
              <a:ext uri="{FF2B5EF4-FFF2-40B4-BE49-F238E27FC236}">
                <a16:creationId xmlns:a16="http://schemas.microsoft.com/office/drawing/2014/main" id="{70F4362B-A986-21CA-7BBA-7BE2E2E87495}"/>
              </a:ext>
            </a:extLst>
          </p:cNvPr>
          <p:cNvPicPr>
            <a:picLocks noChangeAspect="1"/>
          </p:cNvPicPr>
          <p:nvPr/>
        </p:nvPicPr>
        <p:blipFill>
          <a:blip r:embed="rId3"/>
          <a:stretch>
            <a:fillRect/>
          </a:stretch>
        </p:blipFill>
        <p:spPr>
          <a:xfrm>
            <a:off x="837155" y="2217348"/>
            <a:ext cx="6020640" cy="1162212"/>
          </a:xfrm>
          <a:prstGeom prst="rect">
            <a:avLst/>
          </a:prstGeom>
        </p:spPr>
      </p:pic>
      <p:pic>
        <p:nvPicPr>
          <p:cNvPr id="9" name="Picture 8">
            <a:extLst>
              <a:ext uri="{FF2B5EF4-FFF2-40B4-BE49-F238E27FC236}">
                <a16:creationId xmlns:a16="http://schemas.microsoft.com/office/drawing/2014/main" id="{99486AF0-234F-3F75-4BF4-800AB5299BDD}"/>
              </a:ext>
            </a:extLst>
          </p:cNvPr>
          <p:cNvPicPr>
            <a:picLocks noChangeAspect="1"/>
          </p:cNvPicPr>
          <p:nvPr/>
        </p:nvPicPr>
        <p:blipFill>
          <a:blip r:embed="rId4"/>
          <a:stretch>
            <a:fillRect/>
          </a:stretch>
        </p:blipFill>
        <p:spPr>
          <a:xfrm>
            <a:off x="837155" y="3686308"/>
            <a:ext cx="6068272" cy="1181265"/>
          </a:xfrm>
          <a:prstGeom prst="rect">
            <a:avLst/>
          </a:prstGeom>
        </p:spPr>
      </p:pic>
      <p:pic>
        <p:nvPicPr>
          <p:cNvPr id="11" name="Picture 10">
            <a:extLst>
              <a:ext uri="{FF2B5EF4-FFF2-40B4-BE49-F238E27FC236}">
                <a16:creationId xmlns:a16="http://schemas.microsoft.com/office/drawing/2014/main" id="{1A70B1D9-CA45-1B2C-457E-45B090AF440C}"/>
              </a:ext>
            </a:extLst>
          </p:cNvPr>
          <p:cNvPicPr>
            <a:picLocks noChangeAspect="1"/>
          </p:cNvPicPr>
          <p:nvPr/>
        </p:nvPicPr>
        <p:blipFill>
          <a:blip r:embed="rId5"/>
          <a:stretch>
            <a:fillRect/>
          </a:stretch>
        </p:blipFill>
        <p:spPr>
          <a:xfrm>
            <a:off x="833560" y="5381872"/>
            <a:ext cx="5992061" cy="1162212"/>
          </a:xfrm>
          <a:prstGeom prst="rect">
            <a:avLst/>
          </a:prstGeom>
        </p:spPr>
      </p:pic>
    </p:spTree>
    <p:extLst>
      <p:ext uri="{BB962C8B-B14F-4D97-AF65-F5344CB8AC3E}">
        <p14:creationId xmlns:p14="http://schemas.microsoft.com/office/powerpoint/2010/main" val="470923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EC48EE-1C87-7E44-6590-C0D1D0267143}"/>
              </a:ext>
            </a:extLst>
          </p:cNvPr>
          <p:cNvSpPr txBox="1"/>
          <p:nvPr/>
        </p:nvSpPr>
        <p:spPr>
          <a:xfrm>
            <a:off x="914400" y="674557"/>
            <a:ext cx="7315200" cy="374754"/>
          </a:xfrm>
          <a:prstGeom prst="rect">
            <a:avLst/>
          </a:prstGeom>
          <a:noFill/>
        </p:spPr>
        <p:txBody>
          <a:bodyPr wrap="square" rtlCol="0">
            <a:spAutoFit/>
          </a:bodyPr>
          <a:lstStyle/>
          <a:p>
            <a:r>
              <a:rPr lang="en-IN" dirty="0">
                <a:highlight>
                  <a:srgbClr val="000000"/>
                </a:highlight>
              </a:rPr>
              <a:t>3.City Level Repeat Passenger Trip Frequency </a:t>
            </a:r>
          </a:p>
        </p:txBody>
      </p:sp>
      <p:pic>
        <p:nvPicPr>
          <p:cNvPr id="7" name="Picture 6">
            <a:extLst>
              <a:ext uri="{FF2B5EF4-FFF2-40B4-BE49-F238E27FC236}">
                <a16:creationId xmlns:a16="http://schemas.microsoft.com/office/drawing/2014/main" id="{8C3D5AED-6E85-E408-3A2A-078344E071F2}"/>
              </a:ext>
            </a:extLst>
          </p:cNvPr>
          <p:cNvPicPr>
            <a:picLocks noChangeAspect="1"/>
          </p:cNvPicPr>
          <p:nvPr/>
        </p:nvPicPr>
        <p:blipFill>
          <a:blip r:embed="rId2"/>
          <a:stretch>
            <a:fillRect/>
          </a:stretch>
        </p:blipFill>
        <p:spPr>
          <a:xfrm>
            <a:off x="914400" y="1642099"/>
            <a:ext cx="8793606" cy="2300314"/>
          </a:xfrm>
          <a:prstGeom prst="rect">
            <a:avLst/>
          </a:prstGeom>
        </p:spPr>
      </p:pic>
    </p:spTree>
    <p:extLst>
      <p:ext uri="{BB962C8B-B14F-4D97-AF65-F5344CB8AC3E}">
        <p14:creationId xmlns:p14="http://schemas.microsoft.com/office/powerpoint/2010/main" val="1242261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B1A8D1-1E70-855C-29D2-688D65586955}"/>
              </a:ext>
            </a:extLst>
          </p:cNvPr>
          <p:cNvSpPr txBox="1"/>
          <p:nvPr/>
        </p:nvSpPr>
        <p:spPr>
          <a:xfrm>
            <a:off x="1274164" y="689548"/>
            <a:ext cx="7944787" cy="369332"/>
          </a:xfrm>
          <a:prstGeom prst="rect">
            <a:avLst/>
          </a:prstGeom>
          <a:noFill/>
        </p:spPr>
        <p:txBody>
          <a:bodyPr wrap="square" rtlCol="0">
            <a:spAutoFit/>
          </a:bodyPr>
          <a:lstStyle/>
          <a:p>
            <a:r>
              <a:rPr lang="en-IN" dirty="0">
                <a:highlight>
                  <a:srgbClr val="000000"/>
                </a:highlight>
              </a:rPr>
              <a:t>Request 4.Identify cities with Highest and lowest total new passengers </a:t>
            </a:r>
          </a:p>
        </p:txBody>
      </p:sp>
      <p:pic>
        <p:nvPicPr>
          <p:cNvPr id="4" name="Picture 3">
            <a:extLst>
              <a:ext uri="{FF2B5EF4-FFF2-40B4-BE49-F238E27FC236}">
                <a16:creationId xmlns:a16="http://schemas.microsoft.com/office/drawing/2014/main" id="{F7A7B2C9-0475-1FFB-B7D5-A6F634B5499D}"/>
              </a:ext>
            </a:extLst>
          </p:cNvPr>
          <p:cNvPicPr>
            <a:picLocks noChangeAspect="1"/>
          </p:cNvPicPr>
          <p:nvPr/>
        </p:nvPicPr>
        <p:blipFill>
          <a:blip r:embed="rId2"/>
          <a:stretch>
            <a:fillRect/>
          </a:stretch>
        </p:blipFill>
        <p:spPr>
          <a:xfrm>
            <a:off x="1481011" y="2129381"/>
            <a:ext cx="6616238" cy="2599237"/>
          </a:xfrm>
          <a:prstGeom prst="rect">
            <a:avLst/>
          </a:prstGeom>
        </p:spPr>
      </p:pic>
    </p:spTree>
    <p:extLst>
      <p:ext uri="{BB962C8B-B14F-4D97-AF65-F5344CB8AC3E}">
        <p14:creationId xmlns:p14="http://schemas.microsoft.com/office/powerpoint/2010/main" val="3324578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2FE01D-E785-6A94-6FFD-65B2E02E439F}"/>
              </a:ext>
            </a:extLst>
          </p:cNvPr>
          <p:cNvSpPr txBox="1"/>
          <p:nvPr/>
        </p:nvSpPr>
        <p:spPr>
          <a:xfrm>
            <a:off x="1319134" y="914400"/>
            <a:ext cx="6730584" cy="369332"/>
          </a:xfrm>
          <a:prstGeom prst="rect">
            <a:avLst/>
          </a:prstGeom>
          <a:noFill/>
        </p:spPr>
        <p:txBody>
          <a:bodyPr wrap="square" rtlCol="0">
            <a:spAutoFit/>
          </a:bodyPr>
          <a:lstStyle/>
          <a:p>
            <a:r>
              <a:rPr lang="en-IN" dirty="0">
                <a:highlight>
                  <a:srgbClr val="000000"/>
                </a:highlight>
              </a:rPr>
              <a:t>Request 5:Identify Month for highest revenue for each city </a:t>
            </a:r>
          </a:p>
        </p:txBody>
      </p:sp>
      <p:pic>
        <p:nvPicPr>
          <p:cNvPr id="4" name="Picture 3">
            <a:extLst>
              <a:ext uri="{FF2B5EF4-FFF2-40B4-BE49-F238E27FC236}">
                <a16:creationId xmlns:a16="http://schemas.microsoft.com/office/drawing/2014/main" id="{45AA3DD7-F5AE-CE7A-E9AC-71CF4074BFF4}"/>
              </a:ext>
            </a:extLst>
          </p:cNvPr>
          <p:cNvPicPr>
            <a:picLocks noChangeAspect="1"/>
          </p:cNvPicPr>
          <p:nvPr/>
        </p:nvPicPr>
        <p:blipFill>
          <a:blip r:embed="rId2"/>
          <a:stretch>
            <a:fillRect/>
          </a:stretch>
        </p:blipFill>
        <p:spPr>
          <a:xfrm>
            <a:off x="794479" y="1508760"/>
            <a:ext cx="3552669" cy="1790950"/>
          </a:xfrm>
          <a:prstGeom prst="rect">
            <a:avLst/>
          </a:prstGeom>
        </p:spPr>
      </p:pic>
      <p:pic>
        <p:nvPicPr>
          <p:cNvPr id="12" name="Picture 11">
            <a:extLst>
              <a:ext uri="{FF2B5EF4-FFF2-40B4-BE49-F238E27FC236}">
                <a16:creationId xmlns:a16="http://schemas.microsoft.com/office/drawing/2014/main" id="{7BB9CA59-592E-9E06-55C9-7BFCB230A3D5}"/>
              </a:ext>
            </a:extLst>
          </p:cNvPr>
          <p:cNvPicPr>
            <a:picLocks noChangeAspect="1"/>
          </p:cNvPicPr>
          <p:nvPr/>
        </p:nvPicPr>
        <p:blipFill>
          <a:blip r:embed="rId3"/>
          <a:stretch>
            <a:fillRect/>
          </a:stretch>
        </p:blipFill>
        <p:spPr>
          <a:xfrm>
            <a:off x="4644452" y="1450159"/>
            <a:ext cx="3687580" cy="1819529"/>
          </a:xfrm>
          <a:prstGeom prst="rect">
            <a:avLst/>
          </a:prstGeom>
        </p:spPr>
      </p:pic>
      <p:pic>
        <p:nvPicPr>
          <p:cNvPr id="14" name="Picture 13">
            <a:extLst>
              <a:ext uri="{FF2B5EF4-FFF2-40B4-BE49-F238E27FC236}">
                <a16:creationId xmlns:a16="http://schemas.microsoft.com/office/drawing/2014/main" id="{D3B8862A-AEA2-67A3-D1DD-1022C4D08239}"/>
              </a:ext>
            </a:extLst>
          </p:cNvPr>
          <p:cNvPicPr>
            <a:picLocks noChangeAspect="1"/>
          </p:cNvPicPr>
          <p:nvPr/>
        </p:nvPicPr>
        <p:blipFill>
          <a:blip r:embed="rId4"/>
          <a:stretch>
            <a:fillRect/>
          </a:stretch>
        </p:blipFill>
        <p:spPr>
          <a:xfrm>
            <a:off x="8629336" y="1470654"/>
            <a:ext cx="3272852" cy="1810003"/>
          </a:xfrm>
          <a:prstGeom prst="rect">
            <a:avLst/>
          </a:prstGeom>
        </p:spPr>
      </p:pic>
      <p:pic>
        <p:nvPicPr>
          <p:cNvPr id="16" name="Picture 15">
            <a:extLst>
              <a:ext uri="{FF2B5EF4-FFF2-40B4-BE49-F238E27FC236}">
                <a16:creationId xmlns:a16="http://schemas.microsoft.com/office/drawing/2014/main" id="{43D3AEF5-5E5A-E332-C4B9-2C20D8D27876}"/>
              </a:ext>
            </a:extLst>
          </p:cNvPr>
          <p:cNvPicPr>
            <a:picLocks noChangeAspect="1"/>
          </p:cNvPicPr>
          <p:nvPr/>
        </p:nvPicPr>
        <p:blipFill>
          <a:blip r:embed="rId5"/>
          <a:stretch>
            <a:fillRect/>
          </a:stretch>
        </p:blipFill>
        <p:spPr>
          <a:xfrm>
            <a:off x="881623" y="3558291"/>
            <a:ext cx="3378379" cy="1781424"/>
          </a:xfrm>
          <a:prstGeom prst="rect">
            <a:avLst/>
          </a:prstGeom>
        </p:spPr>
      </p:pic>
      <p:pic>
        <p:nvPicPr>
          <p:cNvPr id="18" name="Picture 17">
            <a:extLst>
              <a:ext uri="{FF2B5EF4-FFF2-40B4-BE49-F238E27FC236}">
                <a16:creationId xmlns:a16="http://schemas.microsoft.com/office/drawing/2014/main" id="{743BB17A-277D-35EB-3D70-CD49DF2A0A8D}"/>
              </a:ext>
            </a:extLst>
          </p:cNvPr>
          <p:cNvPicPr>
            <a:picLocks noChangeAspect="1"/>
          </p:cNvPicPr>
          <p:nvPr/>
        </p:nvPicPr>
        <p:blipFill>
          <a:blip r:embed="rId6"/>
          <a:stretch>
            <a:fillRect/>
          </a:stretch>
        </p:blipFill>
        <p:spPr>
          <a:xfrm>
            <a:off x="4691626" y="3588313"/>
            <a:ext cx="3272853" cy="1790950"/>
          </a:xfrm>
          <a:prstGeom prst="rect">
            <a:avLst/>
          </a:prstGeom>
        </p:spPr>
      </p:pic>
      <p:pic>
        <p:nvPicPr>
          <p:cNvPr id="20" name="Picture 19">
            <a:extLst>
              <a:ext uri="{FF2B5EF4-FFF2-40B4-BE49-F238E27FC236}">
                <a16:creationId xmlns:a16="http://schemas.microsoft.com/office/drawing/2014/main" id="{CA95147E-CFC6-EF73-A148-81AD89BC8AE0}"/>
              </a:ext>
            </a:extLst>
          </p:cNvPr>
          <p:cNvPicPr>
            <a:picLocks noChangeAspect="1"/>
          </p:cNvPicPr>
          <p:nvPr/>
        </p:nvPicPr>
        <p:blipFill>
          <a:blip r:embed="rId7"/>
          <a:stretch>
            <a:fillRect/>
          </a:stretch>
        </p:blipFill>
        <p:spPr>
          <a:xfrm>
            <a:off x="8332032" y="3520772"/>
            <a:ext cx="3677163" cy="1829055"/>
          </a:xfrm>
          <a:prstGeom prst="rect">
            <a:avLst/>
          </a:prstGeom>
        </p:spPr>
      </p:pic>
    </p:spTree>
    <p:extLst>
      <p:ext uri="{BB962C8B-B14F-4D97-AF65-F5344CB8AC3E}">
        <p14:creationId xmlns:p14="http://schemas.microsoft.com/office/powerpoint/2010/main" val="1650105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A44D38-5348-BF18-DFC7-411B6F211445}"/>
              </a:ext>
            </a:extLst>
          </p:cNvPr>
          <p:cNvSpPr txBox="1"/>
          <p:nvPr/>
        </p:nvSpPr>
        <p:spPr>
          <a:xfrm>
            <a:off x="1439056" y="75349"/>
            <a:ext cx="7285220" cy="369332"/>
          </a:xfrm>
          <a:prstGeom prst="rect">
            <a:avLst/>
          </a:prstGeom>
          <a:noFill/>
        </p:spPr>
        <p:txBody>
          <a:bodyPr wrap="square" rtlCol="0">
            <a:spAutoFit/>
          </a:bodyPr>
          <a:lstStyle/>
          <a:p>
            <a:r>
              <a:rPr lang="en-IN" dirty="0">
                <a:highlight>
                  <a:srgbClr val="000000"/>
                </a:highlight>
              </a:rPr>
              <a:t>Request 6:Repeat Passenger Rate Analysis </a:t>
            </a:r>
          </a:p>
        </p:txBody>
      </p:sp>
      <p:pic>
        <p:nvPicPr>
          <p:cNvPr id="4" name="Picture 3">
            <a:extLst>
              <a:ext uri="{FF2B5EF4-FFF2-40B4-BE49-F238E27FC236}">
                <a16:creationId xmlns:a16="http://schemas.microsoft.com/office/drawing/2014/main" id="{CE305CF4-5828-F358-15C3-F2595347295B}"/>
              </a:ext>
            </a:extLst>
          </p:cNvPr>
          <p:cNvPicPr>
            <a:picLocks noChangeAspect="1"/>
          </p:cNvPicPr>
          <p:nvPr/>
        </p:nvPicPr>
        <p:blipFill>
          <a:blip r:embed="rId2"/>
          <a:stretch>
            <a:fillRect/>
          </a:stretch>
        </p:blipFill>
        <p:spPr>
          <a:xfrm>
            <a:off x="1053605" y="937006"/>
            <a:ext cx="9199665" cy="1743318"/>
          </a:xfrm>
          <a:prstGeom prst="rect">
            <a:avLst/>
          </a:prstGeom>
        </p:spPr>
      </p:pic>
      <p:pic>
        <p:nvPicPr>
          <p:cNvPr id="6" name="Picture 5">
            <a:extLst>
              <a:ext uri="{FF2B5EF4-FFF2-40B4-BE49-F238E27FC236}">
                <a16:creationId xmlns:a16="http://schemas.microsoft.com/office/drawing/2014/main" id="{7417ABB7-9720-DA91-3FC4-07CB48DFA1B2}"/>
              </a:ext>
            </a:extLst>
          </p:cNvPr>
          <p:cNvPicPr>
            <a:picLocks noChangeAspect="1"/>
          </p:cNvPicPr>
          <p:nvPr/>
        </p:nvPicPr>
        <p:blipFill>
          <a:blip r:embed="rId3"/>
          <a:stretch>
            <a:fillRect/>
          </a:stretch>
        </p:blipFill>
        <p:spPr>
          <a:xfrm>
            <a:off x="1053604" y="2680324"/>
            <a:ext cx="9199665" cy="1638529"/>
          </a:xfrm>
          <a:prstGeom prst="rect">
            <a:avLst/>
          </a:prstGeom>
        </p:spPr>
      </p:pic>
      <p:pic>
        <p:nvPicPr>
          <p:cNvPr id="10" name="Picture 9">
            <a:extLst>
              <a:ext uri="{FF2B5EF4-FFF2-40B4-BE49-F238E27FC236}">
                <a16:creationId xmlns:a16="http://schemas.microsoft.com/office/drawing/2014/main" id="{A922F543-BFAE-1B2D-8E4D-952A45D37597}"/>
              </a:ext>
            </a:extLst>
          </p:cNvPr>
          <p:cNvPicPr>
            <a:picLocks noChangeAspect="1"/>
          </p:cNvPicPr>
          <p:nvPr/>
        </p:nvPicPr>
        <p:blipFill>
          <a:blip r:embed="rId4"/>
          <a:stretch>
            <a:fillRect/>
          </a:stretch>
        </p:blipFill>
        <p:spPr>
          <a:xfrm>
            <a:off x="1053605" y="4300421"/>
            <a:ext cx="9199664" cy="1590897"/>
          </a:xfrm>
          <a:prstGeom prst="rect">
            <a:avLst/>
          </a:prstGeom>
        </p:spPr>
      </p:pic>
    </p:spTree>
    <p:extLst>
      <p:ext uri="{BB962C8B-B14F-4D97-AF65-F5344CB8AC3E}">
        <p14:creationId xmlns:p14="http://schemas.microsoft.com/office/powerpoint/2010/main" val="1588108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635478-25F2-9BBC-761A-E2D3EA37FCE9}"/>
              </a:ext>
            </a:extLst>
          </p:cNvPr>
          <p:cNvPicPr>
            <a:picLocks noChangeAspect="1"/>
          </p:cNvPicPr>
          <p:nvPr/>
        </p:nvPicPr>
        <p:blipFill>
          <a:blip r:embed="rId2"/>
          <a:stretch>
            <a:fillRect/>
          </a:stretch>
        </p:blipFill>
        <p:spPr>
          <a:xfrm>
            <a:off x="1394318" y="1489677"/>
            <a:ext cx="8798993" cy="1810003"/>
          </a:xfrm>
          <a:prstGeom prst="rect">
            <a:avLst/>
          </a:prstGeom>
        </p:spPr>
      </p:pic>
      <p:sp>
        <p:nvSpPr>
          <p:cNvPr id="9" name="TextBox 8">
            <a:extLst>
              <a:ext uri="{FF2B5EF4-FFF2-40B4-BE49-F238E27FC236}">
                <a16:creationId xmlns:a16="http://schemas.microsoft.com/office/drawing/2014/main" id="{435B20C9-B5B0-403D-B33D-0BB938A2A173}"/>
              </a:ext>
            </a:extLst>
          </p:cNvPr>
          <p:cNvSpPr txBox="1"/>
          <p:nvPr/>
        </p:nvSpPr>
        <p:spPr>
          <a:xfrm>
            <a:off x="1394318" y="167602"/>
            <a:ext cx="6093500" cy="369332"/>
          </a:xfrm>
          <a:prstGeom prst="rect">
            <a:avLst/>
          </a:prstGeom>
          <a:noFill/>
        </p:spPr>
        <p:txBody>
          <a:bodyPr wrap="square">
            <a:spAutoFit/>
          </a:bodyPr>
          <a:lstStyle/>
          <a:p>
            <a:r>
              <a:rPr lang="en-IN" dirty="0">
                <a:highlight>
                  <a:srgbClr val="000000"/>
                </a:highlight>
              </a:rPr>
              <a:t>Request 6:Repeat Passenger Rate Analysis </a:t>
            </a:r>
          </a:p>
        </p:txBody>
      </p:sp>
      <p:pic>
        <p:nvPicPr>
          <p:cNvPr id="13" name="Picture 12">
            <a:extLst>
              <a:ext uri="{FF2B5EF4-FFF2-40B4-BE49-F238E27FC236}">
                <a16:creationId xmlns:a16="http://schemas.microsoft.com/office/drawing/2014/main" id="{D29C91C8-1280-18CF-F93F-48E3A21FC52F}"/>
              </a:ext>
            </a:extLst>
          </p:cNvPr>
          <p:cNvPicPr>
            <a:picLocks noChangeAspect="1"/>
          </p:cNvPicPr>
          <p:nvPr/>
        </p:nvPicPr>
        <p:blipFill>
          <a:blip r:embed="rId3"/>
          <a:stretch>
            <a:fillRect/>
          </a:stretch>
        </p:blipFill>
        <p:spPr>
          <a:xfrm>
            <a:off x="1394318" y="3299680"/>
            <a:ext cx="8798992" cy="1600423"/>
          </a:xfrm>
          <a:prstGeom prst="rect">
            <a:avLst/>
          </a:prstGeom>
        </p:spPr>
      </p:pic>
      <p:pic>
        <p:nvPicPr>
          <p:cNvPr id="17" name="Picture 16">
            <a:extLst>
              <a:ext uri="{FF2B5EF4-FFF2-40B4-BE49-F238E27FC236}">
                <a16:creationId xmlns:a16="http://schemas.microsoft.com/office/drawing/2014/main" id="{472E5EBC-9286-DFD3-5F31-8B33319717C9}"/>
              </a:ext>
            </a:extLst>
          </p:cNvPr>
          <p:cNvPicPr>
            <a:picLocks noChangeAspect="1"/>
          </p:cNvPicPr>
          <p:nvPr/>
        </p:nvPicPr>
        <p:blipFill>
          <a:blip r:embed="rId4"/>
          <a:stretch>
            <a:fillRect/>
          </a:stretch>
        </p:blipFill>
        <p:spPr>
          <a:xfrm>
            <a:off x="1394317" y="4900103"/>
            <a:ext cx="8798992" cy="971686"/>
          </a:xfrm>
          <a:prstGeom prst="rect">
            <a:avLst/>
          </a:prstGeom>
        </p:spPr>
      </p:pic>
    </p:spTree>
    <p:extLst>
      <p:ext uri="{BB962C8B-B14F-4D97-AF65-F5344CB8AC3E}">
        <p14:creationId xmlns:p14="http://schemas.microsoft.com/office/powerpoint/2010/main" val="369902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50B9A-F387-B88F-CB64-0F6CAB9507F3}"/>
              </a:ext>
            </a:extLst>
          </p:cNvPr>
          <p:cNvSpPr>
            <a:spLocks noGrp="1"/>
          </p:cNvSpPr>
          <p:nvPr>
            <p:ph type="title"/>
          </p:nvPr>
        </p:nvSpPr>
        <p:spPr/>
        <p:txBody>
          <a:bodyPr/>
          <a:lstStyle/>
          <a:p>
            <a:pPr algn="ctr"/>
            <a:r>
              <a:rPr lang="en-IN" dirty="0"/>
              <a:t>CONCLUSION &amp; SUGGESTION</a:t>
            </a:r>
          </a:p>
        </p:txBody>
      </p:sp>
      <p:sp>
        <p:nvSpPr>
          <p:cNvPr id="3" name="TextBox 2">
            <a:extLst>
              <a:ext uri="{FF2B5EF4-FFF2-40B4-BE49-F238E27FC236}">
                <a16:creationId xmlns:a16="http://schemas.microsoft.com/office/drawing/2014/main" id="{E49198F4-A410-680B-152E-887C72B32008}"/>
              </a:ext>
            </a:extLst>
          </p:cNvPr>
          <p:cNvSpPr txBox="1"/>
          <p:nvPr/>
        </p:nvSpPr>
        <p:spPr>
          <a:xfrm>
            <a:off x="284813" y="2398426"/>
            <a:ext cx="10508105" cy="3693319"/>
          </a:xfrm>
          <a:prstGeom prst="rect">
            <a:avLst/>
          </a:prstGeom>
          <a:noFill/>
        </p:spPr>
        <p:txBody>
          <a:bodyPr wrap="square" rtlCol="0">
            <a:spAutoFit/>
          </a:bodyPr>
          <a:lstStyle/>
          <a:p>
            <a:r>
              <a:rPr lang="en-US" dirty="0"/>
              <a:t>Good Cabs has excelled in Tier-2 cities with strong passenger service and local driver support. By addressing seasonal demand gaps, leveraging business partnerships, and adapting to mobility trends, the company is poised to achieve its 2024 targets and enhance passenger satisfaction.</a:t>
            </a:r>
          </a:p>
          <a:p>
            <a:r>
              <a:rPr lang="en-US" dirty="0"/>
              <a:t>Promotions: Offer discounts during off-peak periods (e.g., weekdays for tourist cities, festivals in Mysore) to balance demand.</a:t>
            </a:r>
          </a:p>
          <a:p>
            <a:r>
              <a:rPr lang="en-US" dirty="0"/>
              <a:t>Partnerships: Collaborate with local businesses (e.g., malls, hotels) to drive mutual growth through shared discounts.</a:t>
            </a:r>
          </a:p>
          <a:p>
            <a:r>
              <a:rPr lang="en-US" dirty="0"/>
              <a:t>Emerging Trends: Embrace EV adoption and eco-friendly initiatives to appeal to sustainability-focused customers.</a:t>
            </a:r>
          </a:p>
          <a:p>
            <a:r>
              <a:rPr lang="en-US" dirty="0"/>
              <a:t>Enhanced Data: Collect detailed passenger demographics, ride feedback, and trip preferences for better decision-making.</a:t>
            </a:r>
          </a:p>
          <a:p>
            <a:endParaRPr lang="en-US" dirty="0"/>
          </a:p>
          <a:p>
            <a:endParaRPr lang="en-IN" dirty="0"/>
          </a:p>
        </p:txBody>
      </p:sp>
    </p:spTree>
    <p:extLst>
      <p:ext uri="{BB962C8B-B14F-4D97-AF65-F5344CB8AC3E}">
        <p14:creationId xmlns:p14="http://schemas.microsoft.com/office/powerpoint/2010/main" val="933068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8B0A-FE3D-C773-C33F-72F4BCDADFFE}"/>
              </a:ext>
            </a:extLst>
          </p:cNvPr>
          <p:cNvSpPr>
            <a:spLocks noGrp="1"/>
          </p:cNvSpPr>
          <p:nvPr>
            <p:ph type="title"/>
          </p:nvPr>
        </p:nvSpPr>
        <p:spPr/>
        <p:txBody>
          <a:bodyPr/>
          <a:lstStyle/>
          <a:p>
            <a:pPr algn="ctr"/>
            <a:r>
              <a:rPr lang="en-IN" dirty="0"/>
              <a:t>PROBLEM STATEMENT</a:t>
            </a:r>
          </a:p>
        </p:txBody>
      </p:sp>
      <p:sp>
        <p:nvSpPr>
          <p:cNvPr id="3" name="TextBox 2">
            <a:extLst>
              <a:ext uri="{FF2B5EF4-FFF2-40B4-BE49-F238E27FC236}">
                <a16:creationId xmlns:a16="http://schemas.microsoft.com/office/drawing/2014/main" id="{19A156B3-6021-4EAA-4AE2-1493FD92DC72}"/>
              </a:ext>
            </a:extLst>
          </p:cNvPr>
          <p:cNvSpPr txBox="1"/>
          <p:nvPr/>
        </p:nvSpPr>
        <p:spPr>
          <a:xfrm>
            <a:off x="944380" y="2398426"/>
            <a:ext cx="10463135" cy="2862322"/>
          </a:xfrm>
          <a:prstGeom prst="rect">
            <a:avLst/>
          </a:prstGeom>
          <a:noFill/>
        </p:spPr>
        <p:txBody>
          <a:bodyPr wrap="square" rtlCol="0">
            <a:spAutoFit/>
          </a:bodyPr>
          <a:lstStyle/>
          <a:p>
            <a:pPr algn="l"/>
            <a:r>
              <a:rPr lang="en-US" b="1" i="0" dirty="0">
                <a:solidFill>
                  <a:srgbClr val="131022"/>
                </a:solidFill>
                <a:effectLst/>
                <a:latin typeface="Manrope"/>
              </a:rPr>
              <a:t>Good cabs</a:t>
            </a:r>
            <a:r>
              <a:rPr lang="en-US" b="0" i="0" dirty="0">
                <a:solidFill>
                  <a:srgbClr val="131022"/>
                </a:solidFill>
                <a:effectLst/>
                <a:latin typeface="Manrope"/>
              </a:rPr>
              <a:t>, a cab service company established two years ago, has gained a strong foothold in the Indian market by focusing on tier-2 cities. Unlike other cab service providers, Good cabs is committed to supporting local drivers, helping them make a sustainable living in their hometowns while ensuring excellent service to passengers. With operations in ten tier-2 cities across India, Good cabs has set ambitious performance targets for 2024 to drive growth and improve passenger satisfaction. </a:t>
            </a:r>
          </a:p>
          <a:p>
            <a:pPr algn="l"/>
            <a:r>
              <a:rPr lang="en-US" b="0" i="0" dirty="0">
                <a:solidFill>
                  <a:srgbClr val="131022"/>
                </a:solidFill>
                <a:effectLst/>
                <a:latin typeface="Manrope"/>
              </a:rPr>
              <a:t>As part of this initiative, the Good cabs management team aims to assess the company’s performance across key metrics, including trip volume, passenger satisfaction, repeat passenger rate, trip distribution, and the balance between new and repeat passengers. </a:t>
            </a:r>
          </a:p>
          <a:p>
            <a:pPr algn="l"/>
            <a:r>
              <a:rPr lang="en-US" b="0" i="0" dirty="0">
                <a:solidFill>
                  <a:srgbClr val="131022"/>
                </a:solidFill>
                <a:effectLst/>
                <a:latin typeface="Manrope"/>
              </a:rPr>
              <a:t>However, the Chief of Operations wanted this immediately so he decided to give this work to his team  for analysis . </a:t>
            </a:r>
            <a:endParaRPr lang="en-IN" dirty="0"/>
          </a:p>
        </p:txBody>
      </p:sp>
      <p:pic>
        <p:nvPicPr>
          <p:cNvPr id="4" name="Picture 3">
            <a:extLst>
              <a:ext uri="{FF2B5EF4-FFF2-40B4-BE49-F238E27FC236}">
                <a16:creationId xmlns:a16="http://schemas.microsoft.com/office/drawing/2014/main" id="{CA0E88C0-B677-1AD2-8A9C-7A643BB5D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43125" cy="1948721"/>
          </a:xfrm>
          <a:prstGeom prst="rect">
            <a:avLst/>
          </a:prstGeom>
        </p:spPr>
      </p:pic>
      <p:pic>
        <p:nvPicPr>
          <p:cNvPr id="6" name="Picture 5">
            <a:extLst>
              <a:ext uri="{FF2B5EF4-FFF2-40B4-BE49-F238E27FC236}">
                <a16:creationId xmlns:a16="http://schemas.microsoft.com/office/drawing/2014/main" id="{6B110F0F-30CC-D3FD-CDF3-44B03CD93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4182" y="5519503"/>
            <a:ext cx="1897818" cy="1338497"/>
          </a:xfrm>
          <a:prstGeom prst="rect">
            <a:avLst/>
          </a:prstGeom>
        </p:spPr>
      </p:pic>
    </p:spTree>
    <p:extLst>
      <p:ext uri="{BB962C8B-B14F-4D97-AF65-F5344CB8AC3E}">
        <p14:creationId xmlns:p14="http://schemas.microsoft.com/office/powerpoint/2010/main" val="554070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BF89-11CA-BD3C-D714-9562334B87FD}"/>
              </a:ext>
            </a:extLst>
          </p:cNvPr>
          <p:cNvSpPr>
            <a:spLocks noGrp="1"/>
          </p:cNvSpPr>
          <p:nvPr>
            <p:ph type="ctrTitle"/>
          </p:nvPr>
        </p:nvSpPr>
        <p:spPr/>
        <p:txBody>
          <a:bodyPr/>
          <a:lstStyle/>
          <a:p>
            <a:r>
              <a:rPr lang="en-IN" dirty="0"/>
              <a:t>Thank </a:t>
            </a:r>
          </a:p>
        </p:txBody>
      </p:sp>
      <p:sp>
        <p:nvSpPr>
          <p:cNvPr id="3" name="Subtitle 2">
            <a:extLst>
              <a:ext uri="{FF2B5EF4-FFF2-40B4-BE49-F238E27FC236}">
                <a16:creationId xmlns:a16="http://schemas.microsoft.com/office/drawing/2014/main" id="{94A4114F-2B37-3806-7438-31D07A35C901}"/>
              </a:ext>
            </a:extLst>
          </p:cNvPr>
          <p:cNvSpPr>
            <a:spLocks noGrp="1"/>
          </p:cNvSpPr>
          <p:nvPr>
            <p:ph type="subTitle" idx="1"/>
          </p:nvPr>
        </p:nvSpPr>
        <p:spPr/>
        <p:txBody>
          <a:bodyPr>
            <a:normAutofit/>
          </a:bodyPr>
          <a:lstStyle/>
          <a:p>
            <a:r>
              <a:rPr lang="en-IN" sz="3600" dirty="0"/>
              <a:t>You</a:t>
            </a:r>
          </a:p>
        </p:txBody>
      </p:sp>
    </p:spTree>
    <p:extLst>
      <p:ext uri="{BB962C8B-B14F-4D97-AF65-F5344CB8AC3E}">
        <p14:creationId xmlns:p14="http://schemas.microsoft.com/office/powerpoint/2010/main" val="3707407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81928-974D-AF03-6541-9783E272C3D7}"/>
              </a:ext>
            </a:extLst>
          </p:cNvPr>
          <p:cNvSpPr>
            <a:spLocks noGrp="1"/>
          </p:cNvSpPr>
          <p:nvPr>
            <p:ph type="title"/>
          </p:nvPr>
        </p:nvSpPr>
        <p:spPr/>
        <p:txBody>
          <a:bodyPr/>
          <a:lstStyle/>
          <a:p>
            <a:pPr algn="ctr"/>
            <a:r>
              <a:rPr lang="en-IN" dirty="0"/>
              <a:t>TOOLS &amp; DATA USED </a:t>
            </a:r>
          </a:p>
        </p:txBody>
      </p:sp>
      <p:pic>
        <p:nvPicPr>
          <p:cNvPr id="4" name="Picture 3">
            <a:extLst>
              <a:ext uri="{FF2B5EF4-FFF2-40B4-BE49-F238E27FC236}">
                <a16:creationId xmlns:a16="http://schemas.microsoft.com/office/drawing/2014/main" id="{95FEA931-B325-1D58-BB5F-8E8D302A0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80132"/>
            <a:ext cx="3147935" cy="1770713"/>
          </a:xfrm>
          <a:prstGeom prst="rect">
            <a:avLst/>
          </a:prstGeom>
        </p:spPr>
      </p:pic>
      <p:pic>
        <p:nvPicPr>
          <p:cNvPr id="6" name="Picture 5">
            <a:extLst>
              <a:ext uri="{FF2B5EF4-FFF2-40B4-BE49-F238E27FC236}">
                <a16:creationId xmlns:a16="http://schemas.microsoft.com/office/drawing/2014/main" id="{C381024D-2864-05ED-442D-2C1C4E5E15E0}"/>
              </a:ext>
            </a:extLst>
          </p:cNvPr>
          <p:cNvPicPr>
            <a:picLocks noChangeAspect="1"/>
          </p:cNvPicPr>
          <p:nvPr/>
        </p:nvPicPr>
        <p:blipFill>
          <a:blip r:embed="rId3"/>
          <a:stretch>
            <a:fillRect/>
          </a:stretch>
        </p:blipFill>
        <p:spPr>
          <a:xfrm>
            <a:off x="2932531" y="1973337"/>
            <a:ext cx="5109439" cy="2571417"/>
          </a:xfrm>
          <a:prstGeom prst="rect">
            <a:avLst/>
          </a:prstGeom>
        </p:spPr>
      </p:pic>
      <p:sp>
        <p:nvSpPr>
          <p:cNvPr id="7" name="TextBox 6">
            <a:extLst>
              <a:ext uri="{FF2B5EF4-FFF2-40B4-BE49-F238E27FC236}">
                <a16:creationId xmlns:a16="http://schemas.microsoft.com/office/drawing/2014/main" id="{72A239FD-534A-121F-C919-949DFD6B5FD3}"/>
              </a:ext>
            </a:extLst>
          </p:cNvPr>
          <p:cNvSpPr txBox="1"/>
          <p:nvPr/>
        </p:nvSpPr>
        <p:spPr>
          <a:xfrm>
            <a:off x="8604354" y="2758190"/>
            <a:ext cx="3402767" cy="369332"/>
          </a:xfrm>
          <a:prstGeom prst="rect">
            <a:avLst/>
          </a:prstGeom>
          <a:noFill/>
        </p:spPr>
        <p:txBody>
          <a:bodyPr wrap="square" rtlCol="0">
            <a:spAutoFit/>
          </a:bodyPr>
          <a:lstStyle/>
          <a:p>
            <a:r>
              <a:rPr lang="en-IN" dirty="0"/>
              <a:t>Data Analysis &amp; Visualization </a:t>
            </a:r>
          </a:p>
        </p:txBody>
      </p:sp>
      <p:pic>
        <p:nvPicPr>
          <p:cNvPr id="9" name="Picture 8">
            <a:extLst>
              <a:ext uri="{FF2B5EF4-FFF2-40B4-BE49-F238E27FC236}">
                <a16:creationId xmlns:a16="http://schemas.microsoft.com/office/drawing/2014/main" id="{3F4E8677-3A7A-E3FD-39D3-2FDD98A536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321" y="4544754"/>
            <a:ext cx="1791543" cy="2065846"/>
          </a:xfrm>
          <a:prstGeom prst="rect">
            <a:avLst/>
          </a:prstGeom>
        </p:spPr>
      </p:pic>
      <p:sp>
        <p:nvSpPr>
          <p:cNvPr id="10" name="TextBox 9">
            <a:extLst>
              <a:ext uri="{FF2B5EF4-FFF2-40B4-BE49-F238E27FC236}">
                <a16:creationId xmlns:a16="http://schemas.microsoft.com/office/drawing/2014/main" id="{96D82D28-EAD7-F434-944E-6F80E040E18B}"/>
              </a:ext>
            </a:extLst>
          </p:cNvPr>
          <p:cNvSpPr txBox="1"/>
          <p:nvPr/>
        </p:nvSpPr>
        <p:spPr>
          <a:xfrm>
            <a:off x="8439462" y="4991725"/>
            <a:ext cx="3402767" cy="369332"/>
          </a:xfrm>
          <a:prstGeom prst="rect">
            <a:avLst/>
          </a:prstGeom>
          <a:noFill/>
        </p:spPr>
        <p:txBody>
          <a:bodyPr wrap="square" rtlCol="0">
            <a:spAutoFit/>
          </a:bodyPr>
          <a:lstStyle/>
          <a:p>
            <a:r>
              <a:rPr lang="en-IN" dirty="0"/>
              <a:t>For solving AD hoc Requests</a:t>
            </a:r>
          </a:p>
        </p:txBody>
      </p:sp>
    </p:spTree>
    <p:extLst>
      <p:ext uri="{BB962C8B-B14F-4D97-AF65-F5344CB8AC3E}">
        <p14:creationId xmlns:p14="http://schemas.microsoft.com/office/powerpoint/2010/main" val="412113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561B-F43E-B591-284F-5E70DBDEF529}"/>
              </a:ext>
            </a:extLst>
          </p:cNvPr>
          <p:cNvSpPr>
            <a:spLocks noGrp="1"/>
          </p:cNvSpPr>
          <p:nvPr>
            <p:ph type="title"/>
          </p:nvPr>
        </p:nvSpPr>
        <p:spPr/>
        <p:txBody>
          <a:bodyPr/>
          <a:lstStyle/>
          <a:p>
            <a:pPr algn="ctr"/>
            <a:r>
              <a:rPr lang="en-IN" dirty="0"/>
              <a:t>PRIMARY ANALYSIS</a:t>
            </a:r>
          </a:p>
        </p:txBody>
      </p:sp>
      <p:sp>
        <p:nvSpPr>
          <p:cNvPr id="3" name="TextBox 2">
            <a:extLst>
              <a:ext uri="{FF2B5EF4-FFF2-40B4-BE49-F238E27FC236}">
                <a16:creationId xmlns:a16="http://schemas.microsoft.com/office/drawing/2014/main" id="{490B5A8A-186A-913F-7567-2816E977DDD7}"/>
              </a:ext>
            </a:extLst>
          </p:cNvPr>
          <p:cNvSpPr txBox="1"/>
          <p:nvPr/>
        </p:nvSpPr>
        <p:spPr>
          <a:xfrm>
            <a:off x="424550" y="2083633"/>
            <a:ext cx="11002781" cy="369332"/>
          </a:xfrm>
          <a:prstGeom prst="rect">
            <a:avLst/>
          </a:prstGeom>
          <a:noFill/>
        </p:spPr>
        <p:txBody>
          <a:bodyPr wrap="square" rtlCol="0">
            <a:spAutoFit/>
          </a:bodyPr>
          <a:lstStyle/>
          <a:p>
            <a:r>
              <a:rPr lang="en-IN" dirty="0">
                <a:highlight>
                  <a:srgbClr val="000000"/>
                </a:highlight>
              </a:rPr>
              <a:t>1.TOP &amp; BOTTOM PERFORMING CITIES BY TOTAL TRIPS </a:t>
            </a:r>
          </a:p>
        </p:txBody>
      </p:sp>
      <p:pic>
        <p:nvPicPr>
          <p:cNvPr id="5" name="Picture 4">
            <a:extLst>
              <a:ext uri="{FF2B5EF4-FFF2-40B4-BE49-F238E27FC236}">
                <a16:creationId xmlns:a16="http://schemas.microsoft.com/office/drawing/2014/main" id="{FF9EE5F2-ECC4-38B5-7A24-027DE6B7EC7C}"/>
              </a:ext>
            </a:extLst>
          </p:cNvPr>
          <p:cNvPicPr>
            <a:picLocks noChangeAspect="1"/>
          </p:cNvPicPr>
          <p:nvPr/>
        </p:nvPicPr>
        <p:blipFill>
          <a:blip r:embed="rId2"/>
          <a:stretch>
            <a:fillRect/>
          </a:stretch>
        </p:blipFill>
        <p:spPr>
          <a:xfrm>
            <a:off x="784485" y="2452965"/>
            <a:ext cx="3605283" cy="3090242"/>
          </a:xfrm>
          <a:prstGeom prst="rect">
            <a:avLst/>
          </a:prstGeom>
        </p:spPr>
      </p:pic>
      <p:pic>
        <p:nvPicPr>
          <p:cNvPr id="9" name="Picture 8">
            <a:extLst>
              <a:ext uri="{FF2B5EF4-FFF2-40B4-BE49-F238E27FC236}">
                <a16:creationId xmlns:a16="http://schemas.microsoft.com/office/drawing/2014/main" id="{D283E523-2EFE-C1A2-7686-8B436EDBABB1}"/>
              </a:ext>
            </a:extLst>
          </p:cNvPr>
          <p:cNvPicPr>
            <a:picLocks noChangeAspect="1"/>
          </p:cNvPicPr>
          <p:nvPr/>
        </p:nvPicPr>
        <p:blipFill>
          <a:blip r:embed="rId3"/>
          <a:stretch>
            <a:fillRect/>
          </a:stretch>
        </p:blipFill>
        <p:spPr>
          <a:xfrm>
            <a:off x="5925941" y="2452965"/>
            <a:ext cx="4155909" cy="3198327"/>
          </a:xfrm>
          <a:prstGeom prst="rect">
            <a:avLst/>
          </a:prstGeom>
        </p:spPr>
      </p:pic>
    </p:spTree>
    <p:extLst>
      <p:ext uri="{BB962C8B-B14F-4D97-AF65-F5344CB8AC3E}">
        <p14:creationId xmlns:p14="http://schemas.microsoft.com/office/powerpoint/2010/main" val="954332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A2CD71-B653-070A-854B-0D8F2C9CD154}"/>
              </a:ext>
            </a:extLst>
          </p:cNvPr>
          <p:cNvSpPr txBox="1"/>
          <p:nvPr/>
        </p:nvSpPr>
        <p:spPr>
          <a:xfrm>
            <a:off x="794479" y="794479"/>
            <a:ext cx="8094688" cy="369332"/>
          </a:xfrm>
          <a:prstGeom prst="rect">
            <a:avLst/>
          </a:prstGeom>
          <a:noFill/>
        </p:spPr>
        <p:txBody>
          <a:bodyPr wrap="square" rtlCol="0">
            <a:spAutoFit/>
          </a:bodyPr>
          <a:lstStyle/>
          <a:p>
            <a:r>
              <a:rPr lang="en-IN" dirty="0">
                <a:highlight>
                  <a:srgbClr val="000000"/>
                </a:highlight>
              </a:rPr>
              <a:t>2.AVERAGE FARE PER TRIP BY CITY </a:t>
            </a:r>
          </a:p>
        </p:txBody>
      </p:sp>
      <p:sp>
        <p:nvSpPr>
          <p:cNvPr id="5" name="TextBox 4">
            <a:extLst>
              <a:ext uri="{FF2B5EF4-FFF2-40B4-BE49-F238E27FC236}">
                <a16:creationId xmlns:a16="http://schemas.microsoft.com/office/drawing/2014/main" id="{EB28875B-1059-70FC-960E-F19DB2C2762D}"/>
              </a:ext>
            </a:extLst>
          </p:cNvPr>
          <p:cNvSpPr txBox="1"/>
          <p:nvPr/>
        </p:nvSpPr>
        <p:spPr>
          <a:xfrm>
            <a:off x="959370" y="6011056"/>
            <a:ext cx="9998440" cy="646331"/>
          </a:xfrm>
          <a:prstGeom prst="rect">
            <a:avLst/>
          </a:prstGeom>
          <a:noFill/>
        </p:spPr>
        <p:txBody>
          <a:bodyPr wrap="square" rtlCol="0">
            <a:spAutoFit/>
          </a:bodyPr>
          <a:lstStyle/>
          <a:p>
            <a:r>
              <a:rPr lang="en-US" dirty="0"/>
              <a:t>Insights: Jaipur leads in average fare per trip at </a:t>
            </a:r>
            <a:r>
              <a:rPr lang="en-US" b="1" dirty="0">
                <a:solidFill>
                  <a:schemeClr val="bg1"/>
                </a:solidFill>
              </a:rPr>
              <a:t>₹484</a:t>
            </a:r>
            <a:r>
              <a:rPr lang="en-US" dirty="0"/>
              <a:t>, with an average distance of 30.02 km. In contrast, Surat has the lowest fare at </a:t>
            </a:r>
            <a:r>
              <a:rPr lang="en-US" b="1" dirty="0">
                <a:solidFill>
                  <a:schemeClr val="bg1"/>
                </a:solidFill>
              </a:rPr>
              <a:t>₹117</a:t>
            </a:r>
            <a:r>
              <a:rPr lang="en-US" dirty="0"/>
              <a:t>, with an average distance of 11 km.</a:t>
            </a:r>
            <a:endParaRPr lang="en-IN" dirty="0"/>
          </a:p>
        </p:txBody>
      </p:sp>
      <p:pic>
        <p:nvPicPr>
          <p:cNvPr id="7" name="Picture 6">
            <a:extLst>
              <a:ext uri="{FF2B5EF4-FFF2-40B4-BE49-F238E27FC236}">
                <a16:creationId xmlns:a16="http://schemas.microsoft.com/office/drawing/2014/main" id="{755D9EC6-D40A-5402-3A79-8DC67000CC1A}"/>
              </a:ext>
            </a:extLst>
          </p:cNvPr>
          <p:cNvPicPr>
            <a:picLocks noChangeAspect="1"/>
          </p:cNvPicPr>
          <p:nvPr/>
        </p:nvPicPr>
        <p:blipFill>
          <a:blip r:embed="rId2"/>
          <a:stretch>
            <a:fillRect/>
          </a:stretch>
        </p:blipFill>
        <p:spPr>
          <a:xfrm>
            <a:off x="2724352" y="1472089"/>
            <a:ext cx="5205445" cy="4230574"/>
          </a:xfrm>
          <a:prstGeom prst="rect">
            <a:avLst/>
          </a:prstGeom>
        </p:spPr>
      </p:pic>
    </p:spTree>
    <p:extLst>
      <p:ext uri="{BB962C8B-B14F-4D97-AF65-F5344CB8AC3E}">
        <p14:creationId xmlns:p14="http://schemas.microsoft.com/office/powerpoint/2010/main" val="2635062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B87D85-E8F2-593E-0515-05175A00CC66}"/>
              </a:ext>
            </a:extLst>
          </p:cNvPr>
          <p:cNvSpPr txBox="1"/>
          <p:nvPr/>
        </p:nvSpPr>
        <p:spPr>
          <a:xfrm>
            <a:off x="1004341" y="944380"/>
            <a:ext cx="6985416" cy="369332"/>
          </a:xfrm>
          <a:prstGeom prst="rect">
            <a:avLst/>
          </a:prstGeom>
          <a:noFill/>
        </p:spPr>
        <p:txBody>
          <a:bodyPr wrap="square" rtlCol="0">
            <a:spAutoFit/>
          </a:bodyPr>
          <a:lstStyle/>
          <a:p>
            <a:r>
              <a:rPr lang="en-IN" dirty="0">
                <a:highlight>
                  <a:srgbClr val="000000"/>
                </a:highlight>
              </a:rPr>
              <a:t>3.AVERAGE RATINGS OF PASSENGER &amp; DRIVER BY CITY </a:t>
            </a:r>
          </a:p>
        </p:txBody>
      </p:sp>
      <p:pic>
        <p:nvPicPr>
          <p:cNvPr id="4" name="Picture 3">
            <a:extLst>
              <a:ext uri="{FF2B5EF4-FFF2-40B4-BE49-F238E27FC236}">
                <a16:creationId xmlns:a16="http://schemas.microsoft.com/office/drawing/2014/main" id="{43D787F0-BF32-D052-F499-E189BE00E835}"/>
              </a:ext>
            </a:extLst>
          </p:cNvPr>
          <p:cNvPicPr>
            <a:picLocks noChangeAspect="1"/>
          </p:cNvPicPr>
          <p:nvPr/>
        </p:nvPicPr>
        <p:blipFill>
          <a:blip r:embed="rId2"/>
          <a:stretch>
            <a:fillRect/>
          </a:stretch>
        </p:blipFill>
        <p:spPr>
          <a:xfrm>
            <a:off x="2308484" y="1494595"/>
            <a:ext cx="6565692" cy="3868810"/>
          </a:xfrm>
          <a:prstGeom prst="rect">
            <a:avLst/>
          </a:prstGeom>
        </p:spPr>
      </p:pic>
      <p:sp>
        <p:nvSpPr>
          <p:cNvPr id="6" name="TextBox 5">
            <a:extLst>
              <a:ext uri="{FF2B5EF4-FFF2-40B4-BE49-F238E27FC236}">
                <a16:creationId xmlns:a16="http://schemas.microsoft.com/office/drawing/2014/main" id="{377B43D1-3A42-5677-B03D-03A7DCF422C5}"/>
              </a:ext>
            </a:extLst>
          </p:cNvPr>
          <p:cNvSpPr txBox="1"/>
          <p:nvPr/>
        </p:nvSpPr>
        <p:spPr>
          <a:xfrm>
            <a:off x="1484026" y="5756223"/>
            <a:ext cx="8934137" cy="646331"/>
          </a:xfrm>
          <a:prstGeom prst="rect">
            <a:avLst/>
          </a:prstGeom>
          <a:noFill/>
        </p:spPr>
        <p:txBody>
          <a:bodyPr wrap="square" rtlCol="0">
            <a:spAutoFit/>
          </a:bodyPr>
          <a:lstStyle/>
          <a:p>
            <a:r>
              <a:rPr lang="en-US" dirty="0"/>
              <a:t>Insights: Mysore leads with the highest ratings from both passengers and drivers, followed by Jaipur. Surat, however, records the lowest ratings in both categories</a:t>
            </a:r>
            <a:endParaRPr lang="en-IN" dirty="0"/>
          </a:p>
        </p:txBody>
      </p:sp>
    </p:spTree>
    <p:extLst>
      <p:ext uri="{BB962C8B-B14F-4D97-AF65-F5344CB8AC3E}">
        <p14:creationId xmlns:p14="http://schemas.microsoft.com/office/powerpoint/2010/main" val="4192477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91321F-18BF-D596-8C46-148486A894FC}"/>
              </a:ext>
            </a:extLst>
          </p:cNvPr>
          <p:cNvPicPr>
            <a:picLocks noChangeAspect="1"/>
          </p:cNvPicPr>
          <p:nvPr/>
        </p:nvPicPr>
        <p:blipFill>
          <a:blip r:embed="rId3"/>
          <a:stretch>
            <a:fillRect/>
          </a:stretch>
        </p:blipFill>
        <p:spPr>
          <a:xfrm>
            <a:off x="536503" y="2465714"/>
            <a:ext cx="5559497" cy="3200567"/>
          </a:xfrm>
          <a:prstGeom prst="rect">
            <a:avLst/>
          </a:prstGeom>
        </p:spPr>
      </p:pic>
      <p:pic>
        <p:nvPicPr>
          <p:cNvPr id="7" name="Picture 6">
            <a:extLst>
              <a:ext uri="{FF2B5EF4-FFF2-40B4-BE49-F238E27FC236}">
                <a16:creationId xmlns:a16="http://schemas.microsoft.com/office/drawing/2014/main" id="{5CF52F3A-5282-6F27-AE94-686DE30C8F33}"/>
              </a:ext>
            </a:extLst>
          </p:cNvPr>
          <p:cNvPicPr>
            <a:picLocks noChangeAspect="1"/>
          </p:cNvPicPr>
          <p:nvPr/>
        </p:nvPicPr>
        <p:blipFill>
          <a:blip r:embed="rId4"/>
          <a:stretch>
            <a:fillRect/>
          </a:stretch>
        </p:blipFill>
        <p:spPr>
          <a:xfrm>
            <a:off x="7542500" y="2381104"/>
            <a:ext cx="4509889" cy="3200566"/>
          </a:xfrm>
          <a:prstGeom prst="rect">
            <a:avLst/>
          </a:prstGeom>
        </p:spPr>
      </p:pic>
      <p:sp>
        <p:nvSpPr>
          <p:cNvPr id="10" name="Arrow: U-Turn 9">
            <a:extLst>
              <a:ext uri="{FF2B5EF4-FFF2-40B4-BE49-F238E27FC236}">
                <a16:creationId xmlns:a16="http://schemas.microsoft.com/office/drawing/2014/main" id="{DAB2C6DF-6490-3E45-8A87-867ED39CA383}"/>
              </a:ext>
            </a:extLst>
          </p:cNvPr>
          <p:cNvSpPr/>
          <p:nvPr/>
        </p:nvSpPr>
        <p:spPr>
          <a:xfrm>
            <a:off x="5606321" y="1603948"/>
            <a:ext cx="2413417" cy="861766"/>
          </a:xfrm>
          <a:prstGeom prst="utur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TextBox 10">
            <a:extLst>
              <a:ext uri="{FF2B5EF4-FFF2-40B4-BE49-F238E27FC236}">
                <a16:creationId xmlns:a16="http://schemas.microsoft.com/office/drawing/2014/main" id="{23113C3D-8EC7-A465-5066-D98E08E73ADD}"/>
              </a:ext>
            </a:extLst>
          </p:cNvPr>
          <p:cNvSpPr txBox="1"/>
          <p:nvPr/>
        </p:nvSpPr>
        <p:spPr>
          <a:xfrm>
            <a:off x="536503" y="584617"/>
            <a:ext cx="6613805" cy="369332"/>
          </a:xfrm>
          <a:prstGeom prst="rect">
            <a:avLst/>
          </a:prstGeom>
          <a:noFill/>
        </p:spPr>
        <p:txBody>
          <a:bodyPr wrap="square" rtlCol="0">
            <a:spAutoFit/>
          </a:bodyPr>
          <a:lstStyle/>
          <a:p>
            <a:r>
              <a:rPr lang="en-IN" dirty="0">
                <a:highlight>
                  <a:srgbClr val="000000"/>
                </a:highlight>
              </a:rPr>
              <a:t>4.Highest &amp; Lowest Peak By Months</a:t>
            </a:r>
          </a:p>
        </p:txBody>
      </p:sp>
      <p:sp>
        <p:nvSpPr>
          <p:cNvPr id="12" name="TextBox 11">
            <a:extLst>
              <a:ext uri="{FF2B5EF4-FFF2-40B4-BE49-F238E27FC236}">
                <a16:creationId xmlns:a16="http://schemas.microsoft.com/office/drawing/2014/main" id="{A2F5ECBE-C300-5918-779C-4E63D9F394AC}"/>
              </a:ext>
            </a:extLst>
          </p:cNvPr>
          <p:cNvSpPr txBox="1"/>
          <p:nvPr/>
        </p:nvSpPr>
        <p:spPr>
          <a:xfrm>
            <a:off x="536503" y="5881716"/>
            <a:ext cx="10573707" cy="923330"/>
          </a:xfrm>
          <a:prstGeom prst="rect">
            <a:avLst/>
          </a:prstGeom>
          <a:noFill/>
        </p:spPr>
        <p:txBody>
          <a:bodyPr wrap="square" rtlCol="0">
            <a:spAutoFit/>
          </a:bodyPr>
          <a:lstStyle/>
          <a:p>
            <a:r>
              <a:rPr lang="en-US" dirty="0"/>
              <a:t>Insights: Jaipur recorded the highest trips in January and February, driven by its pleasant late winter weather and popularity as a tourist destination. In contrast, Mysore consistently had the lowest trips across all six months.</a:t>
            </a:r>
            <a:endParaRPr lang="en-IN" dirty="0"/>
          </a:p>
        </p:txBody>
      </p:sp>
    </p:spTree>
    <p:extLst>
      <p:ext uri="{BB962C8B-B14F-4D97-AF65-F5344CB8AC3E}">
        <p14:creationId xmlns:p14="http://schemas.microsoft.com/office/powerpoint/2010/main" val="456539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3D89DC-273A-6E3B-8121-BCD9B9AC7935}"/>
              </a:ext>
            </a:extLst>
          </p:cNvPr>
          <p:cNvSpPr txBox="1"/>
          <p:nvPr/>
        </p:nvSpPr>
        <p:spPr>
          <a:xfrm>
            <a:off x="1274164" y="794479"/>
            <a:ext cx="5951095" cy="369332"/>
          </a:xfrm>
          <a:prstGeom prst="rect">
            <a:avLst/>
          </a:prstGeom>
          <a:noFill/>
        </p:spPr>
        <p:txBody>
          <a:bodyPr wrap="square" rtlCol="0">
            <a:spAutoFit/>
          </a:bodyPr>
          <a:lstStyle/>
          <a:p>
            <a:r>
              <a:rPr lang="en-IN" dirty="0">
                <a:highlight>
                  <a:srgbClr val="000000"/>
                </a:highlight>
              </a:rPr>
              <a:t>5.Weekend vs weekday Trip Demand By city </a:t>
            </a:r>
          </a:p>
        </p:txBody>
      </p:sp>
      <p:pic>
        <p:nvPicPr>
          <p:cNvPr id="7" name="Picture 6">
            <a:extLst>
              <a:ext uri="{FF2B5EF4-FFF2-40B4-BE49-F238E27FC236}">
                <a16:creationId xmlns:a16="http://schemas.microsoft.com/office/drawing/2014/main" id="{22B927CF-C7D3-FF5E-D3CF-8C598824F3A5}"/>
              </a:ext>
            </a:extLst>
          </p:cNvPr>
          <p:cNvPicPr>
            <a:picLocks noChangeAspect="1"/>
          </p:cNvPicPr>
          <p:nvPr/>
        </p:nvPicPr>
        <p:blipFill>
          <a:blip r:embed="rId3"/>
          <a:stretch>
            <a:fillRect/>
          </a:stretch>
        </p:blipFill>
        <p:spPr>
          <a:xfrm>
            <a:off x="2279833" y="1518016"/>
            <a:ext cx="6429451" cy="3821967"/>
          </a:xfrm>
          <a:prstGeom prst="rect">
            <a:avLst/>
          </a:prstGeom>
        </p:spPr>
      </p:pic>
      <p:sp>
        <p:nvSpPr>
          <p:cNvPr id="8" name="TextBox 7">
            <a:extLst>
              <a:ext uri="{FF2B5EF4-FFF2-40B4-BE49-F238E27FC236}">
                <a16:creationId xmlns:a16="http://schemas.microsoft.com/office/drawing/2014/main" id="{ED0BD5F4-3DF5-71A3-5F23-B9435B041C2E}"/>
              </a:ext>
            </a:extLst>
          </p:cNvPr>
          <p:cNvSpPr txBox="1"/>
          <p:nvPr/>
        </p:nvSpPr>
        <p:spPr>
          <a:xfrm>
            <a:off x="314793" y="5696262"/>
            <a:ext cx="11422505" cy="1585049"/>
          </a:xfrm>
          <a:prstGeom prst="rect">
            <a:avLst/>
          </a:prstGeom>
          <a:noFill/>
        </p:spPr>
        <p:txBody>
          <a:bodyPr wrap="square" rtlCol="0">
            <a:spAutoFit/>
          </a:bodyPr>
          <a:lstStyle/>
          <a:p>
            <a:r>
              <a:rPr lang="en-US" dirty="0"/>
              <a:t>Insights: </a:t>
            </a:r>
            <a:r>
              <a:rPr lang="en-US" sz="1600" dirty="0"/>
              <a:t>As per the resource, tourism-driven cities like Jaipur, Kochi, and Mysore see the highest number of trips during weekends, while business-centric cities such as Lucknow, Surat, and Vadodara experience peak trips on weekdays.</a:t>
            </a:r>
          </a:p>
          <a:p>
            <a:r>
              <a:rPr lang="en-US" sz="900" dirty="0"/>
              <a:t>Source links:</a:t>
            </a:r>
          </a:p>
          <a:p>
            <a:pPr>
              <a:buFont typeface="+mj-lt"/>
              <a:buAutoNum type="arabicPeriod"/>
            </a:pPr>
            <a:r>
              <a:rPr lang="en-US" sz="900" dirty="0">
                <a:hlinkClick r:id="rId4"/>
              </a:rPr>
              <a:t>Business Standard - Emerging Business Destinations</a:t>
            </a:r>
            <a:endParaRPr lang="en-US" sz="900" dirty="0"/>
          </a:p>
          <a:p>
            <a:pPr>
              <a:buFont typeface="+mj-lt"/>
              <a:buAutoNum type="arabicPeriod"/>
            </a:pPr>
            <a:r>
              <a:rPr lang="en-US" sz="900" dirty="0">
                <a:hlinkClick r:id="rId5"/>
              </a:rPr>
              <a:t>EY - GCCs Moving to Tier-2 Cities</a:t>
            </a:r>
            <a:endParaRPr lang="en-US" sz="900" dirty="0"/>
          </a:p>
          <a:p>
            <a:br>
              <a:rPr lang="en-IN" dirty="0"/>
            </a:br>
            <a:endParaRPr lang="en-IN" dirty="0"/>
          </a:p>
        </p:txBody>
      </p:sp>
    </p:spTree>
    <p:extLst>
      <p:ext uri="{BB962C8B-B14F-4D97-AF65-F5344CB8AC3E}">
        <p14:creationId xmlns:p14="http://schemas.microsoft.com/office/powerpoint/2010/main" val="312661987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1580</TotalTime>
  <Words>1489</Words>
  <Application>Microsoft Office PowerPoint</Application>
  <PresentationFormat>Widescreen</PresentationFormat>
  <Paragraphs>111</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Bodoni MT Poster Compressed</vt:lpstr>
      <vt:lpstr>Calibri</vt:lpstr>
      <vt:lpstr>Manrope</vt:lpstr>
      <vt:lpstr>Trebuchet MS</vt:lpstr>
      <vt:lpstr>Berlin</vt:lpstr>
      <vt:lpstr>GOOD CABS PERFORMANCE REPORT </vt:lpstr>
      <vt:lpstr>CONTENTS </vt:lpstr>
      <vt:lpstr>PROBLEM STATEMENT</vt:lpstr>
      <vt:lpstr>TOOLS &amp; DATA USED </vt:lpstr>
      <vt:lpstr>PRIMARY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SECONDARY ANALYSIS</vt:lpstr>
      <vt:lpstr>PowerPoint Presentation</vt:lpstr>
      <vt:lpstr>PowerPoint Presentation</vt:lpstr>
      <vt:lpstr>PowerPoint Presentation</vt:lpstr>
      <vt:lpstr>PowerPoint Presentation</vt:lpstr>
      <vt:lpstr>AD-Hoc REQUESTS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&amp; SUGGESTION</vt:lpstr>
      <vt:lpstr>Thank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sanchitadasgupta067@gmail.com</dc:creator>
  <cp:lastModifiedBy>sanchitadasgupta067@gmail.com</cp:lastModifiedBy>
  <cp:revision>16</cp:revision>
  <dcterms:created xsi:type="dcterms:W3CDTF">2024-12-07T09:01:53Z</dcterms:created>
  <dcterms:modified xsi:type="dcterms:W3CDTF">2024-12-13T06:30:28Z</dcterms:modified>
</cp:coreProperties>
</file>