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7" r:id="rId5"/>
    <p:sldId id="279" r:id="rId6"/>
    <p:sldId id="280" r:id="rId7"/>
    <p:sldId id="281" r:id="rId8"/>
    <p:sldId id="282" r:id="rId9"/>
    <p:sldId id="278"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74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50000"/>
            <a:lum/>
          </a:blip>
          <a:srcRect/>
          <a:stretch>
            <a:fillRect/>
          </a:stretch>
        </a:blipFill>
        <a:effectLst/>
      </p:bgPr>
    </p:bg>
    <p:spTree>
      <p:nvGrpSpPr>
        <p:cNvPr id="1" name=""/>
        <p:cNvGrpSpPr/>
        <p:nvPr/>
      </p:nvGrpSpPr>
      <p:grpSpPr>
        <a:xfrm>
          <a:off x="0" y="0"/>
          <a:ext cx="0" cy="0"/>
          <a:chOff x="0" y="0"/>
          <a:chExt cx="0" cy="0"/>
        </a:xfrm>
      </p:grpSpPr>
      <p:sp>
        <p:nvSpPr>
          <p:cNvPr id="7" name="Freeform 37"/>
          <p:cNvSpPr/>
          <p:nvPr/>
        </p:nvSpPr>
        <p:spPr>
          <a:xfrm flipH="1">
            <a:off x="0" y="2"/>
            <a:ext cx="10752898" cy="6857999"/>
          </a:xfrm>
          <a:custGeom>
            <a:avLst/>
            <a:gdLst>
              <a:gd name="connsiteX0" fmla="*/ 7628699 w 10752898"/>
              <a:gd name="connsiteY0" fmla="*/ 0 h 6857999"/>
              <a:gd name="connsiteX1" fmla="*/ 0 w 10752898"/>
              <a:gd name="connsiteY1" fmla="*/ 0 h 6857999"/>
              <a:gd name="connsiteX2" fmla="*/ 6857999 w 10752898"/>
              <a:gd name="connsiteY2" fmla="*/ 6857999 h 6857999"/>
              <a:gd name="connsiteX3" fmla="*/ 10752898 w 10752898"/>
              <a:gd name="connsiteY3" fmla="*/ 6857999 h 6857999"/>
              <a:gd name="connsiteX4" fmla="*/ 10752898 w 10752898"/>
              <a:gd name="connsiteY4" fmla="*/ 3124199 h 6857999"/>
              <a:gd name="connsiteX5" fmla="*/ 7628699 w 10752898"/>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52898" h="6857999">
                <a:moveTo>
                  <a:pt x="7628699" y="0"/>
                </a:moveTo>
                <a:lnTo>
                  <a:pt x="0" y="0"/>
                </a:lnTo>
                <a:lnTo>
                  <a:pt x="6857999" y="6857999"/>
                </a:lnTo>
                <a:lnTo>
                  <a:pt x="10752898" y="6857999"/>
                </a:lnTo>
                <a:lnTo>
                  <a:pt x="10752898" y="3124199"/>
                </a:lnTo>
                <a:lnTo>
                  <a:pt x="7628699" y="0"/>
                </a:lnTo>
                <a:close/>
              </a:path>
            </a:pathLst>
          </a:custGeom>
          <a:gradFill>
            <a:gsLst>
              <a:gs pos="73450">
                <a:srgbClr val="269295"/>
              </a:gs>
              <a:gs pos="7969">
                <a:srgbClr val="15536D"/>
              </a:gs>
              <a:gs pos="38931">
                <a:srgbClr val="399C81"/>
              </a:gs>
              <a:gs pos="21250">
                <a:srgbClr val="257276"/>
              </a:gs>
              <a:gs pos="0">
                <a:srgbClr val="0C4068"/>
              </a:gs>
              <a:gs pos="50000">
                <a:srgbClr val="46B688">
                  <a:alpha val="70000"/>
                </a:srgbClr>
              </a:gs>
              <a:gs pos="100000">
                <a:srgbClr val="016AA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txBox="1"/>
          <p:nvPr/>
        </p:nvSpPr>
        <p:spPr>
          <a:xfrm>
            <a:off x="228600" y="2887980"/>
            <a:ext cx="5440045" cy="738505"/>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800" dirty="0">
                <a:solidFill>
                  <a:schemeClr val="bg1"/>
                </a:solidFill>
                <a:latin typeface="Arial Black" panose="020B0A04020102020204" charset="0"/>
                <a:cs typeface="Arial Black" panose="020B0A04020102020204" charset="0"/>
              </a:rPr>
              <a:t>Kissan-Tech</a:t>
            </a:r>
            <a:endParaRPr lang="en-US" sz="4800" dirty="0">
              <a:solidFill>
                <a:schemeClr val="bg1"/>
              </a:solidFill>
              <a:latin typeface="Arial Black" panose="020B0A04020102020204" charset="0"/>
              <a:cs typeface="Arial Black" panose="020B0A04020102020204" charset="0"/>
            </a:endParaRPr>
          </a:p>
        </p:txBody>
      </p:sp>
      <p:sp>
        <p:nvSpPr>
          <p:cNvPr id="10" name="Rectangle 1"/>
          <p:cNvSpPr/>
          <p:nvPr/>
        </p:nvSpPr>
        <p:spPr>
          <a:xfrm rot="18900000">
            <a:off x="2296406" y="4602609"/>
            <a:ext cx="7678494" cy="48872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1"/>
          <p:cNvSpPr/>
          <p:nvPr/>
        </p:nvSpPr>
        <p:spPr>
          <a:xfrm rot="18900000">
            <a:off x="5085472" y="975824"/>
            <a:ext cx="7678494" cy="48872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7"/>
          <p:cNvGrpSpPr/>
          <p:nvPr/>
        </p:nvGrpSpPr>
        <p:grpSpPr>
          <a:xfrm>
            <a:off x="930910" y="3997325"/>
            <a:ext cx="4035425" cy="110490"/>
            <a:chOff x="-170626" y="0"/>
            <a:chExt cx="13534857" cy="166915"/>
          </a:xfrm>
          <a:effectLst>
            <a:outerShdw blurRad="38100" dist="25400" dir="5400000" algn="ctr" rotWithShape="0">
              <a:srgbClr val="000000">
                <a:alpha val="20000"/>
              </a:srgbClr>
            </a:outerShdw>
          </a:effectLst>
        </p:grpSpPr>
        <p:sp>
          <p:nvSpPr>
            <p:cNvPr id="16" name="Parallelogram 1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arallelogram 2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p:cNvPicPr>
            <a:picLocks noChangeAspect="1"/>
          </p:cNvPicPr>
          <p:nvPr>
            <p:ph idx="1"/>
          </p:nvPr>
        </p:nvPicPr>
        <p:blipFill>
          <a:blip r:embed="rId2"/>
          <a:stretch>
            <a:fillRect/>
          </a:stretch>
        </p:blipFill>
        <p:spPr>
          <a:xfrm>
            <a:off x="1518285" y="827405"/>
            <a:ext cx="2860675" cy="1655445"/>
          </a:xfrm>
          <a:prstGeom prst="rect">
            <a:avLst/>
          </a:prstGeom>
        </p:spPr>
      </p:pic>
      <p:sp>
        <p:nvSpPr>
          <p:cNvPr id="6" name="Text Box 5"/>
          <p:cNvSpPr txBox="1"/>
          <p:nvPr/>
        </p:nvSpPr>
        <p:spPr>
          <a:xfrm>
            <a:off x="4378960" y="2114550"/>
            <a:ext cx="1039495" cy="36830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p>
            <a:r>
              <a:rPr lang="en-US"/>
              <a:t>Presents: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pPr algn="ctr"/>
            <a:r>
              <a:rPr lang="en-US">
                <a:gradFill>
                  <a:gsLst>
                    <a:gs pos="0">
                      <a:srgbClr val="14CD68"/>
                    </a:gs>
                    <a:gs pos="100000">
                      <a:srgbClr val="0B6E38"/>
                    </a:gs>
                  </a:gsLst>
                  <a:lin ang="5400000" scaled="0"/>
                </a:gradFill>
                <a:effectLst>
                  <a:outerShdw blurRad="38100" dist="25400" dir="5400000" algn="ctr" rotWithShape="0">
                    <a:srgbClr val="92D050">
                      <a:alpha val="43000"/>
                    </a:srgbClr>
                  </a:outerShdw>
                </a:effectLst>
              </a:rPr>
              <a:t>Ideology</a:t>
            </a:r>
            <a:endParaRPr lang="en-US">
              <a:gradFill>
                <a:gsLst>
                  <a:gs pos="0">
                    <a:srgbClr val="14CD68"/>
                  </a:gs>
                  <a:gs pos="100000">
                    <a:srgbClr val="0B6E38"/>
                  </a:gs>
                </a:gsLst>
                <a:lin ang="5400000" scaled="0"/>
              </a:gradFill>
              <a:effectLst>
                <a:outerShdw blurRad="38100" dist="25400" dir="5400000" algn="ctr" rotWithShape="0">
                  <a:srgbClr val="92D050">
                    <a:alpha val="43000"/>
                  </a:srgbClr>
                </a:outerShdw>
              </a:effectLst>
            </a:endParaRPr>
          </a:p>
        </p:txBody>
      </p:sp>
      <p:grpSp>
        <p:nvGrpSpPr>
          <p:cNvPr id="26" name="Group 137"/>
          <p:cNvGrpSpPr/>
          <p:nvPr/>
        </p:nvGrpSpPr>
        <p:grpSpPr>
          <a:xfrm>
            <a:off x="-671428" y="6747444"/>
            <a:ext cx="13534857" cy="110556"/>
            <a:chOff x="-170626" y="0"/>
            <a:chExt cx="13534857" cy="166915"/>
          </a:xfrm>
        </p:grpSpPr>
        <p:sp>
          <p:nvSpPr>
            <p:cNvPr id="27"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141"/>
          <p:cNvGrpSpPr/>
          <p:nvPr/>
        </p:nvGrpSpPr>
        <p:grpSpPr>
          <a:xfrm>
            <a:off x="5410200" y="264115"/>
            <a:ext cx="1371600" cy="110556"/>
            <a:chOff x="-170626" y="0"/>
            <a:chExt cx="13534857" cy="166915"/>
          </a:xfrm>
        </p:grpSpPr>
        <p:sp>
          <p:nvSpPr>
            <p:cNvPr id="31"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Content Placeholder 34"/>
          <p:cNvSpPr/>
          <p:nvPr>
            <p:ph idx="1"/>
          </p:nvPr>
        </p:nvSpPr>
        <p:spPr>
          <a:xfrm>
            <a:off x="838200" y="1936115"/>
            <a:ext cx="10515600" cy="4241165"/>
          </a:xfrm>
        </p:spPr>
        <p:txBody>
          <a:bodyPr/>
          <a:p>
            <a:r>
              <a:rPr lang="en-US"/>
              <a:t>We believe that nothing is more satisfying than easing the work of our farmers.</a:t>
            </a:r>
            <a:endParaRPr lang="en-US"/>
          </a:p>
          <a:p>
            <a:r>
              <a:rPr lang="en-US"/>
              <a:t>The farmers spend hours and hours taking care of their farms.</a:t>
            </a:r>
            <a:endParaRPr lang="en-US"/>
          </a:p>
          <a:p>
            <a:r>
              <a:rPr lang="en-US"/>
              <a:t>We tend to help them by our idea which will not only save their time but will also decrease their work.</a:t>
            </a:r>
            <a:endParaRPr lang="en-US"/>
          </a:p>
          <a:p>
            <a:r>
              <a:rPr lang="en-US"/>
              <a:t>We have created an automatic plant watering system which will help farmers in irrigation by saving their time, and effort.</a:t>
            </a:r>
            <a:endParaRPr lang="en-US"/>
          </a:p>
          <a:p>
            <a:r>
              <a:rPr lang="en-US"/>
              <a:t>The project will also save electricity and water.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pPr algn="ctr"/>
            <a:r>
              <a:rPr lang="en-US">
                <a:gradFill>
                  <a:gsLst>
                    <a:gs pos="0">
                      <a:srgbClr val="14CD68"/>
                    </a:gs>
                    <a:gs pos="100000">
                      <a:srgbClr val="0B6E38"/>
                    </a:gs>
                  </a:gsLst>
                  <a:lin ang="5400000" scaled="0"/>
                </a:gradFill>
                <a:effectLst>
                  <a:outerShdw blurRad="38100" dist="25400" dir="5400000" algn="ctr" rotWithShape="0">
                    <a:srgbClr val="6E747A">
                      <a:alpha val="43000"/>
                    </a:srgbClr>
                  </a:outerShdw>
                </a:effectLst>
              </a:rPr>
              <a:t>Technology Used</a:t>
            </a:r>
            <a:endParaRPr lang="en-US">
              <a:gradFill>
                <a:gsLst>
                  <a:gs pos="0">
                    <a:srgbClr val="14CD68"/>
                  </a:gs>
                  <a:gs pos="100000">
                    <a:srgbClr val="0B6E38"/>
                  </a:gs>
                </a:gsLst>
                <a:lin ang="5400000" scaled="0"/>
              </a:gra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lnSpcReduction="20000"/>
          </a:bodyPr>
          <a:p>
            <a:r>
              <a:rPr lang="en-US"/>
              <a:t>Arduino UNO Microcontroller</a:t>
            </a:r>
            <a:endParaRPr lang="en-US"/>
          </a:p>
          <a:p>
            <a:r>
              <a:rPr lang="en-US"/>
              <a:t>Soil Moisture Sensor</a:t>
            </a:r>
            <a:endParaRPr lang="en-US"/>
          </a:p>
          <a:p>
            <a:r>
              <a:rPr lang="en-US"/>
              <a:t>Relay Module</a:t>
            </a:r>
            <a:endParaRPr lang="en-US"/>
          </a:p>
          <a:p>
            <a:r>
              <a:rPr lang="en-US"/>
              <a:t>Water Pump</a:t>
            </a:r>
            <a:endParaRPr lang="en-US"/>
          </a:p>
          <a:p>
            <a:r>
              <a:rPr lang="en-US"/>
              <a:t>DHT Sensor</a:t>
            </a:r>
            <a:endParaRPr lang="en-US"/>
          </a:p>
          <a:p>
            <a:r>
              <a:rPr lang="en-US"/>
              <a:t>HTML</a:t>
            </a:r>
            <a:endParaRPr lang="en-US"/>
          </a:p>
          <a:p>
            <a:r>
              <a:rPr lang="en-US"/>
              <a:t>CSS</a:t>
            </a:r>
            <a:endParaRPr lang="en-US"/>
          </a:p>
          <a:p>
            <a:r>
              <a:rPr lang="en-US"/>
              <a:t>Bootstrap</a:t>
            </a:r>
            <a:endParaRPr lang="en-US"/>
          </a:p>
          <a:p>
            <a:r>
              <a:rPr lang="en-US"/>
              <a:t>JS</a:t>
            </a:r>
            <a:endParaRPr lang="en-US"/>
          </a:p>
          <a:p>
            <a:r>
              <a:rPr lang="en-US"/>
              <a:t>Express JS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a:gradFill>
                  <a:gsLst>
                    <a:gs pos="0">
                      <a:srgbClr val="14CD68"/>
                    </a:gs>
                    <a:gs pos="100000">
                      <a:srgbClr val="0B6E38"/>
                    </a:gs>
                  </a:gsLst>
                  <a:lin scaled="0"/>
                </a:gradFill>
                <a:effectLst>
                  <a:outerShdw blurRad="38100" dist="25400" dir="5400000" algn="ctr" rotWithShape="0">
                    <a:srgbClr val="6E747A">
                      <a:alpha val="43000"/>
                    </a:srgbClr>
                  </a:outerShdw>
                </a:effectLst>
              </a:rPr>
              <a:t>Abstract</a:t>
            </a:r>
            <a:endParaRPr lang="en-US">
              <a:ln/>
              <a:gradFill>
                <a:gsLst>
                  <a:gs pos="0">
                    <a:srgbClr val="14CD68"/>
                  </a:gs>
                  <a:gs pos="100000">
                    <a:srgbClr val="0B6E38"/>
                  </a:gs>
                </a:gsLst>
                <a:lin scaled="0"/>
              </a:gra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fontScale="90000" lnSpcReduction="10000"/>
          </a:bodyPr>
          <a:p>
            <a:r>
              <a:rPr lang="en-US"/>
              <a:t>We have chosen this project as India is an agriculture oriented country and the rate at which water resources are depleting is a dangerous threat hence there is a need of smart and efficient way of irrigation, which detect the humidity in the soil (agricultural field) and supply water  to the field which has water requirement. The project is ARDUINO UNO micro-controller based design which controls the water supply in the field to be irrigated.</a:t>
            </a:r>
            <a:endParaRPr lang="en-US"/>
          </a:p>
          <a:p>
            <a:r>
              <a:rPr lang="en-US"/>
              <a:t>There sensors present in each field, are not activated till water is present on the field. Once the field gets dry sensors sense the requirements of the water in the field and send a signal to the micro-controller. The Micro-controller then supply water to that particular field which has water requirement till the sensors is deactivated again. In case, when there are more than one signal for water requirement then the micro-controller will prioritize the first received signal and irrigate the fields accordingly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gradFill>
                  <a:gsLst>
                    <a:gs pos="0">
                      <a:srgbClr val="14CD68"/>
                    </a:gs>
                    <a:gs pos="100000">
                      <a:srgbClr val="0B6E38"/>
                    </a:gs>
                  </a:gsLst>
                  <a:lin scaled="0"/>
                </a:gradFill>
                <a:effectLst>
                  <a:outerShdw blurRad="38100" dist="25400" dir="5400000" algn="ctr" rotWithShape="0">
                    <a:srgbClr val="6E747A">
                      <a:alpha val="43000"/>
                    </a:srgbClr>
                  </a:outerShdw>
                </a:effectLst>
              </a:rPr>
              <a:t>Circuit Diagram</a:t>
            </a:r>
            <a:endParaRPr lang="en-US">
              <a:ln/>
              <a:gradFill>
                <a:gsLst>
                  <a:gs pos="0">
                    <a:srgbClr val="14CD68"/>
                  </a:gs>
                  <a:gs pos="100000">
                    <a:srgbClr val="0B6E38"/>
                  </a:gs>
                </a:gsLst>
                <a:lin scaled="0"/>
              </a:gradFill>
              <a:effectLst>
                <a:outerShdw blurRad="38100" dist="25400" dir="5400000" algn="ctr" rotWithShape="0">
                  <a:srgbClr val="6E747A">
                    <a:alpha val="43000"/>
                  </a:srgbClr>
                </a:outerShdw>
              </a:effectLst>
            </a:endParaRPr>
          </a:p>
        </p:txBody>
      </p:sp>
      <p:pic>
        <p:nvPicPr>
          <p:cNvPr id="4" name="Picture 2" descr="CD"/>
          <p:cNvPicPr>
            <a:picLocks noChangeAspect="1"/>
          </p:cNvPicPr>
          <p:nvPr>
            <p:ph idx="1"/>
          </p:nvPr>
        </p:nvPicPr>
        <p:blipFill>
          <a:blip r:embed="rId1"/>
          <a:stretch>
            <a:fillRect/>
          </a:stretch>
        </p:blipFill>
        <p:spPr>
          <a:xfrm rot="16200000">
            <a:off x="3595370" y="-1282700"/>
            <a:ext cx="5003165" cy="10515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gradFill>
                  <a:gsLst>
                    <a:gs pos="0">
                      <a:srgbClr val="14CD68"/>
                    </a:gs>
                    <a:gs pos="100000">
                      <a:srgbClr val="0B6E38"/>
                    </a:gs>
                  </a:gsLst>
                  <a:lin scaled="0"/>
                </a:gradFill>
                <a:effectLst>
                  <a:outerShdw blurRad="38100" dist="25400" dir="5400000" algn="ctr" rotWithShape="0">
                    <a:srgbClr val="6E747A">
                      <a:alpha val="43000"/>
                    </a:srgbClr>
                  </a:outerShdw>
                </a:effectLst>
              </a:rPr>
              <a:t>Working</a:t>
            </a:r>
            <a:endParaRPr lang="en-US">
              <a:ln/>
              <a:gradFill>
                <a:gsLst>
                  <a:gs pos="0">
                    <a:srgbClr val="14CD68"/>
                  </a:gs>
                  <a:gs pos="100000">
                    <a:srgbClr val="0B6E38"/>
                  </a:gs>
                </a:gsLst>
                <a:lin scaled="0"/>
              </a:gra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First we program the micro-controller and set the values of soil moisture and air humidity and temperature. Now the soil moisture sensor and DHT sensor sends the real time values of humidity and temperature of soil and it’s surrounding. If the values of humidity and temperature send by both the sensor is greater than the preset threshold value , then the micro-controller will send a signal to relays to turn on the pump or cooling/heating system. If the sensor values  of moisture or humidity is low than the threshold value, it will turn off the pump or cooling/heating system.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a:gradFill>
                  <a:gsLst>
                    <a:gs pos="0">
                      <a:srgbClr val="14CD68"/>
                    </a:gs>
                    <a:gs pos="100000">
                      <a:srgbClr val="0B6E38"/>
                    </a:gs>
                  </a:gsLst>
                  <a:lin scaled="0"/>
                </a:gradFill>
                <a:effectLst>
                  <a:outerShdw blurRad="38100" dist="25400" dir="5400000" algn="ctr" rotWithShape="0">
                    <a:srgbClr val="6E747A">
                      <a:alpha val="43000"/>
                    </a:srgbClr>
                  </a:outerShdw>
                </a:effectLst>
              </a:rPr>
              <a:t>Conclusion</a:t>
            </a:r>
            <a:endParaRPr lang="en-US">
              <a:ln/>
              <a:gradFill>
                <a:gsLst>
                  <a:gs pos="0">
                    <a:srgbClr val="14CD68"/>
                  </a:gs>
                  <a:gs pos="100000">
                    <a:srgbClr val="0B6E38"/>
                  </a:gs>
                </a:gsLst>
                <a:lin scaled="0"/>
              </a:gra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Thus the Automatic Plant Watering System has been designed and tested successfully. It has been developed by integrated features of all the hardware components used. Presence of every module has been reasoned out and placed carefully, thus contributing the best working of the unit. The system has been tested to function automatically.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gradFill>
                  <a:gsLst>
                    <a:gs pos="0">
                      <a:srgbClr val="14CD68"/>
                    </a:gs>
                    <a:gs pos="100000">
                      <a:srgbClr val="0B6E38"/>
                    </a:gs>
                  </a:gsLst>
                  <a:lin ang="5400000" scaled="0"/>
                </a:gradFill>
                <a:effectLst>
                  <a:outerShdw blurRad="38100" dist="25400" dir="5400000" algn="ctr" rotWithShape="0">
                    <a:srgbClr val="6E747A">
                      <a:alpha val="43000"/>
                    </a:srgbClr>
                  </a:outerShdw>
                </a:effectLst>
              </a:rPr>
              <a:t>Team Members</a:t>
            </a:r>
            <a:endParaRPr lang="en-US">
              <a:gradFill>
                <a:gsLst>
                  <a:gs pos="0">
                    <a:srgbClr val="14CD68"/>
                  </a:gs>
                  <a:gs pos="100000">
                    <a:srgbClr val="0B6E38"/>
                  </a:gs>
                </a:gsLst>
                <a:lin ang="5400000" scaled="0"/>
              </a:gra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Anish</a:t>
            </a:r>
            <a:endParaRPr lang="en-US"/>
          </a:p>
          <a:p>
            <a:r>
              <a:rPr lang="en-US"/>
              <a:t>Ankit Dagar</a:t>
            </a:r>
            <a:endParaRPr lang="en-US"/>
          </a:p>
          <a:p>
            <a:r>
              <a:rPr lang="en-US"/>
              <a:t>Lakshit Sharma</a:t>
            </a:r>
            <a:endParaRPr lang="en-US"/>
          </a:p>
          <a:p>
            <a:r>
              <a:rPr lang="en-US"/>
              <a:t>Sanchit Bajaj</a:t>
            </a:r>
            <a:endParaRPr lang="en-US"/>
          </a:p>
          <a:p>
            <a:r>
              <a:rPr lang="en-US"/>
              <a:t>Vaibhav Chopra</a:t>
            </a: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2553</Words>
  <Application>WPS Presentation</Application>
  <PresentationFormat>宽屏</PresentationFormat>
  <Paragraphs>48</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Arial Black</vt:lpstr>
      <vt:lpstr>Calibri</vt:lpstr>
      <vt:lpstr>Microsoft YaHei</vt:lpstr>
      <vt:lpstr>Arial Unicode MS</vt:lpstr>
      <vt:lpstr>Office 主题</vt:lpstr>
      <vt:lpstr>PowerPoint 演示文稿</vt:lpstr>
      <vt:lpstr>Ideology</vt:lpstr>
      <vt:lpstr>Technology Used</vt:lpstr>
      <vt:lpstr>PowerPoint 演示文稿</vt:lpstr>
      <vt:lpstr>PowerPoint 演示文稿</vt:lpstr>
      <vt:lpstr>PowerPoint 演示文稿</vt:lpstr>
      <vt:lpstr>PowerPoint 演示文稿</vt:lpstr>
      <vt:lpstr>Team Members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Anish Kumar</cp:lastModifiedBy>
  <cp:revision>100</cp:revision>
  <dcterms:created xsi:type="dcterms:W3CDTF">2019-05-13T03:10:00Z</dcterms:created>
  <dcterms:modified xsi:type="dcterms:W3CDTF">2020-09-06T08:45:25Z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