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76" r:id="rId11"/>
    <p:sldId id="375" r:id="rId12"/>
    <p:sldId id="380"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15B6-474D-4020-A816-B679918E2253}" v="40" dt="2025-05-08T17:33:57.392"/>
    <p1510:client id="{FC3982DD-560B-57FA-1645-832D7104512C}" v="185" dt="2025-05-09T03:54:31.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336"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dc.gov/heartdisease/prevention.htm" TargetMode="External"/><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 Id="rId6" Type="http://schemas.openxmlformats.org/officeDocument/2006/relationships/hyperlink" Target="https://ieeexplore.ieee.org/document/9153910" TargetMode="External"/><Relationship Id="rId5" Type="http://schemas.openxmlformats.org/officeDocument/2006/relationships/hyperlink" Target="https://www.sciencedirect.com/science/article/pii/S2352914821000143" TargetMode="External"/><Relationship Id="rId4" Type="http://schemas.openxmlformats.org/officeDocument/2006/relationships/hyperlink" Target="https://www.nhlbi.nih.gov/health-topics/risk-assessm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Times New Roman"/>
                <a:ea typeface="+mn-ea"/>
                <a:cs typeface="Times New Roman"/>
              </a:rPr>
              <a:t>HEART DISEASE PREDICTOR INCORPORATING LIFESTYLE FACTORS</a:t>
            </a:r>
            <a:endParaRPr lang="en-IN" sz="4000" b="1">
              <a:solidFill>
                <a:srgbClr val="7030A0"/>
              </a:solidFill>
              <a:latin typeface="Times New Roman"/>
              <a:ea typeface="+mn-ea"/>
              <a:cs typeface="Times New Roman"/>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1034776" y="4795713"/>
            <a:ext cx="424850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err="1">
                <a:solidFill>
                  <a:srgbClr val="FF0000"/>
                </a:solidFill>
                <a:latin typeface="Times New Roman"/>
                <a:ea typeface="Verdana"/>
                <a:cs typeface="Times New Roman"/>
              </a:rPr>
              <a:t>Mrs.Divya</a:t>
            </a:r>
            <a:r>
              <a:rPr lang="en-IN" altLang="en-US" sz="2400" b="1" dirty="0">
                <a:solidFill>
                  <a:srgbClr val="FF0000"/>
                </a:solidFill>
                <a:latin typeface="Times New Roman"/>
                <a:ea typeface="Verdana"/>
                <a:cs typeface="Times New Roman"/>
              </a:rPr>
              <a:t> M,</a:t>
            </a:r>
          </a:p>
          <a:p>
            <a:pPr>
              <a:spcBef>
                <a:spcPct val="0"/>
              </a:spcBef>
              <a:buClrTx/>
              <a:buNone/>
            </a:pPr>
            <a:r>
              <a:rPr lang="en-IN" altLang="en-US" sz="2400" b="1" dirty="0">
                <a:solidFill>
                  <a:srgbClr val="FF0000"/>
                </a:solidFill>
                <a:latin typeface="Times New Roman"/>
                <a:ea typeface="Verdana"/>
                <a:cs typeface="Times New Roman"/>
              </a:rPr>
              <a:t>Department of CSE</a:t>
            </a:r>
          </a:p>
          <a:p>
            <a:pPr>
              <a:spcBef>
                <a:spcPct val="0"/>
              </a:spcBef>
              <a:buClrTx/>
              <a:buNone/>
            </a:pPr>
            <a:r>
              <a:rPr lang="en-IN" altLang="en-US" sz="2400" b="1" dirty="0">
                <a:solidFill>
                  <a:srgbClr val="FF0000"/>
                </a:solidFill>
                <a:latin typeface="Times New Roman"/>
                <a:ea typeface="Verdana"/>
                <a:cs typeface="Times New Roman"/>
              </a:rPr>
              <a:t>Rajalakshmi </a:t>
            </a:r>
          </a:p>
          <a:p>
            <a:pPr>
              <a:spcBef>
                <a:spcPct val="0"/>
              </a:spcBef>
              <a:buClrTx/>
              <a:buNone/>
            </a:pPr>
            <a:r>
              <a:rPr lang="en-IN" altLang="en-US" sz="2400" b="1" dirty="0">
                <a:solidFill>
                  <a:srgbClr val="FF0000"/>
                </a:solidFill>
                <a:latin typeface="Times New Roman"/>
                <a:ea typeface="Verdana"/>
                <a:cs typeface="Times New Roman"/>
              </a:rPr>
              <a:t>Engineering College</a:t>
            </a:r>
          </a:p>
          <a:p>
            <a:pPr>
              <a:spcBef>
                <a:spcPct val="0"/>
              </a:spcBef>
              <a:buClrTx/>
              <a:buNone/>
            </a:pPr>
            <a:r>
              <a:rPr lang="en-IN" altLang="en-US" sz="2400" b="1" dirty="0">
                <a:solidFill>
                  <a:srgbClr val="FF0000"/>
                </a:solidFill>
                <a:latin typeface="Times New Roman"/>
                <a:ea typeface="Verdana"/>
                <a:cs typeface="Times New Roman"/>
              </a:rPr>
              <a:t>Chennai, India</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9092485" y="5228206"/>
            <a:ext cx="2785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dirty="0">
                <a:solidFill>
                  <a:srgbClr val="FF0000"/>
                </a:solidFill>
                <a:latin typeface="Times New Roman"/>
                <a:ea typeface="Verdana"/>
                <a:cs typeface="Times New Roman"/>
              </a:rPr>
              <a:t>2116220701243 </a:t>
            </a:r>
          </a:p>
          <a:p>
            <a:pPr>
              <a:spcBef>
                <a:spcPct val="0"/>
              </a:spcBef>
              <a:buClrTx/>
              <a:buNone/>
            </a:pPr>
            <a:r>
              <a:rPr lang="en-US" altLang="en-US" sz="2400" b="1" dirty="0">
                <a:solidFill>
                  <a:srgbClr val="FF0000"/>
                </a:solidFill>
                <a:latin typeface="Times New Roman"/>
                <a:ea typeface="Verdana"/>
                <a:cs typeface="Times New Roman"/>
              </a:rPr>
              <a:t>SANCHITHA GR</a:t>
            </a:r>
            <a:endParaRPr lang="en-IN" altLang="en-US" sz="2400" b="1" dirty="0">
              <a:solidFill>
                <a:srgbClr val="FF0000"/>
              </a:solidFill>
              <a:latin typeface="Times New Roman"/>
              <a:ea typeface="Verdana"/>
              <a:cs typeface="Times New Roman"/>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rgbClr val="002060"/>
                </a:solidFill>
                <a:latin typeface="Times New Roman"/>
                <a:ea typeface="+mn-ea"/>
                <a:cs typeface="Times New Roman"/>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13" name="Picture 12" descr="A diagram of a health care system">
            <a:extLst>
              <a:ext uri="{FF2B5EF4-FFF2-40B4-BE49-F238E27FC236}">
                <a16:creationId xmlns:a16="http://schemas.microsoft.com/office/drawing/2014/main" id="{27650705-E3E6-2429-B884-F569373CA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2" y="1659834"/>
            <a:ext cx="3690574" cy="4585391"/>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Implementation &amp; Results of Module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8" name="Content Placeholder 7" descr="Screens screenshot of a computer screen">
            <a:extLst>
              <a:ext uri="{FF2B5EF4-FFF2-40B4-BE49-F238E27FC236}">
                <a16:creationId xmlns:a16="http://schemas.microsoft.com/office/drawing/2014/main" id="{9553B211-98C0-DAE7-D55E-5CED3A563E65}"/>
              </a:ext>
            </a:extLst>
          </p:cNvPr>
          <p:cNvPicPr>
            <a:picLocks noGrp="1" noChangeAspect="1"/>
          </p:cNvPicPr>
          <p:nvPr>
            <p:ph idx="1"/>
          </p:nvPr>
        </p:nvPicPr>
        <p:blipFill>
          <a:blip r:embed="rId2"/>
          <a:stretch>
            <a:fillRect/>
          </a:stretch>
        </p:blipFill>
        <p:spPr>
          <a:xfrm>
            <a:off x="2562843" y="1950155"/>
            <a:ext cx="6743171" cy="3843867"/>
          </a:xfrm>
        </p:spPr>
      </p:pic>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C76-37DC-55ED-50EB-7AF50FD34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D8BBF4-4BDC-24FD-7A19-CEBC6D7F2784}"/>
              </a:ext>
            </a:extLst>
          </p:cNvPr>
          <p:cNvSpPr>
            <a:spLocks noGrp="1"/>
          </p:cNvSpPr>
          <p:nvPr>
            <p:ph type="title"/>
          </p:nvPr>
        </p:nvSpPr>
        <p:spPr/>
        <p:txBody>
          <a:bodyPr/>
          <a:lstStyle/>
          <a:p>
            <a:r>
              <a:rPr lang="en-US" altLang="en-US" sz="28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8A624741-6A52-33E6-DE51-71A4B2FA75B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A09B4829-3E04-CE97-11A7-3ACA1FD5C18D}"/>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BDD94DE-44CF-F768-7779-36C2EC26539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7282EBDF-E8F7-2FE3-8BDC-13F85F5CF935}"/>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8" name="Picture 7" descr="A screenshot of a computer&#10;&#10;AI-generated content may be incorrect.">
            <a:extLst>
              <a:ext uri="{FF2B5EF4-FFF2-40B4-BE49-F238E27FC236}">
                <a16:creationId xmlns:a16="http://schemas.microsoft.com/office/drawing/2014/main" id="{208E96E7-09C0-0626-B3D5-69CF5402A9E7}"/>
              </a:ext>
            </a:extLst>
          </p:cNvPr>
          <p:cNvPicPr>
            <a:picLocks noChangeAspect="1"/>
          </p:cNvPicPr>
          <p:nvPr/>
        </p:nvPicPr>
        <p:blipFill>
          <a:blip r:embed="rId2"/>
          <a:stretch>
            <a:fillRect/>
          </a:stretch>
        </p:blipFill>
        <p:spPr>
          <a:xfrm>
            <a:off x="888999" y="2273561"/>
            <a:ext cx="5207002" cy="322809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143FCD92-03EB-E114-B761-8FEA73F8EF9D}"/>
              </a:ext>
            </a:extLst>
          </p:cNvPr>
          <p:cNvPicPr>
            <a:picLocks noChangeAspect="1"/>
          </p:cNvPicPr>
          <p:nvPr/>
        </p:nvPicPr>
        <p:blipFill>
          <a:blip r:embed="rId3"/>
          <a:stretch>
            <a:fillRect/>
          </a:stretch>
        </p:blipFill>
        <p:spPr>
          <a:xfrm>
            <a:off x="6251222" y="2273561"/>
            <a:ext cx="5178779" cy="3228099"/>
          </a:xfrm>
          <a:prstGeom prst="rect">
            <a:avLst/>
          </a:prstGeom>
        </p:spPr>
      </p:pic>
    </p:spTree>
    <p:extLst>
      <p:ext uri="{BB962C8B-B14F-4D97-AF65-F5344CB8AC3E}">
        <p14:creationId xmlns:p14="http://schemas.microsoft.com/office/powerpoint/2010/main" val="294042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9762" y="2204156"/>
            <a:ext cx="10668000" cy="2884311"/>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This project uses machine learning to help people find out if they are at risk of heart disease based on their daily habits like smoking and exercise. It gives each person a risk score along with helpful charts and advice on how to live healthier. The goal is to prevent heart disease before it starts, by encouraging early lifestyle changes. While the system is useful, its accuracy depends on good input data and could be improved with more health factors and real-time data from fitness devices. In the future, it can be made better and used in clinics or apps to help more people stay heart-healthy.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dirty="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1436349" cy="4419600"/>
          </a:xfrm>
        </p:spPr>
        <p:txBody>
          <a:bodyPr/>
          <a:lstStyle/>
          <a:p>
            <a:pPr marL="0" indent="0">
              <a:buNone/>
            </a:pPr>
            <a:r>
              <a:rPr lang="en-IN" sz="2400" dirty="0">
                <a:latin typeface="Times New Roman" panose="02020603050405020304" pitchFamily="18" charset="0"/>
                <a:cs typeface="Times New Roman" panose="02020603050405020304" pitchFamily="18" charset="0"/>
                <a:hlinkClick r:id="rId2"/>
              </a:rPr>
              <a:t>https://www.who.int/news-room/fact-sheets/detail/cardiovascular-diseases-(cvds)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3"/>
              </a:rPr>
              <a:t>https://www.cdc.gov/heartdisease/prevention.htm</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4"/>
              </a:rPr>
              <a:t>https://www.nhlbi.nih.gov/health-topics/risk-assessment</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5"/>
              </a:rPr>
              <a:t>https://www.sciencedirect.com/science/article/pii/S2352914821000143</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6"/>
              </a:rPr>
              <a:t>https://ieeexplore.ieee.org/document/9153910</a:t>
            </a:r>
            <a:br>
              <a:rPr lang="en-IN" sz="2400" dirty="0"/>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36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9176257" cy="681867"/>
          </a:xfrm>
        </p:spPr>
        <p:txBody>
          <a:bodyPr/>
          <a:lstStyle/>
          <a:p>
            <a:r>
              <a:rPr lang="en-IN" altLang="en-US" sz="3200" b="1" dirty="0">
                <a:solidFill>
                  <a:srgbClr val="FF0000"/>
                </a:solidFill>
              </a:rPr>
              <a:t>Problem Statement and Motivation</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Rectangle 1"/>
          <p:cNvSpPr>
            <a:spLocks noGrp="1" noChangeArrowheads="1"/>
          </p:cNvSpPr>
          <p:nvPr>
            <p:ph idx="1"/>
          </p:nvPr>
        </p:nvSpPr>
        <p:spPr bwMode="auto">
          <a:xfrm>
            <a:off x="625668" y="1720910"/>
            <a:ext cx="109406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ClrTx/>
              <a:buNone/>
            </a:pPr>
            <a:r>
              <a:rPr lang="en-US" altLang="en-US" sz="2400" b="1" dirty="0">
                <a:latin typeface="Times New Roman"/>
                <a:cs typeface="Times New Roman"/>
              </a:rPr>
              <a:t>Problem Statement</a:t>
            </a:r>
            <a:br>
              <a:rPr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effectLst/>
                <a:latin typeface="Times New Roman"/>
                <a:cs typeface="Times New Roman"/>
              </a:rPr>
              <a:t>Heart disease is a leading cause of death globally, but many people </a:t>
            </a:r>
            <a:endParaRPr lang="en-US">
              <a:latin typeface="Times New Roman"/>
              <a:cs typeface="Times New Roman"/>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don’t know they’re at risk until it’s too late. Existing tools often ignore lifestyle factors like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smoking or exercise, and don’t provide clear prevention advice.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need for a simple, accurate tool that predicts heart disease risk based on everyday habits.</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Motivation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prevent heart disease by using machine learning and</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lifestyle data to predict risk early. The goal is to create a user-friendly system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not only predicts risk but also provides visual scores and personalized tips,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encouraging healthier choices and prevention.</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70309" y="2403770"/>
            <a:ext cx="10899729" cy="3154251"/>
          </a:xfrm>
        </p:spPr>
        <p:txBody>
          <a:bodyPr/>
          <a:lstStyle/>
          <a:p>
            <a:pPr marL="0" indent="0">
              <a:buNone/>
            </a:pPr>
            <a:r>
              <a:rPr lang="en-US" sz="2400" dirty="0">
                <a:latin typeface="Times New Roman" panose="02020603050405020304" pitchFamily="18" charset="0"/>
                <a:cs typeface="Times New Roman" panose="02020603050405020304" pitchFamily="18" charset="0"/>
              </a:rPr>
              <a:t>Current heart disease prediction tools mostly rely on clinical data like blood tests and medical history. They are often used by doctors and are not easily accessible to the general public. Some online calculators exist, but they usually give basic results without considering lifestyle habits such as smoking, diet, or physical activity. These systems also lack personalized advice, visual feedback, and user engagement features, making it hard for users to take meaningful action.</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280925"/>
            <a:ext cx="10668000" cy="1216025"/>
          </a:xfrm>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3318" y="2542823"/>
            <a:ext cx="10668000" cy="2870200"/>
          </a:xfrm>
        </p:spPr>
        <p:txBody>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create a simple web app that helps people check their risk</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heart disease based on their daily habits, like how much they smoke or ride a bike.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someone enters their information, the app uses a smart model to predict their risk as a percentage and shows whether it’s low, moderate, or high. It also gives easy-to-follow health</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tips, such as quitting smoking or exercising more, to help lower the risk. The goal is to make it easier for people to understand their heart health and take steps to stay healthy.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997298"/>
            <a:ext cx="10114118" cy="3476223"/>
          </a:xfrm>
        </p:spPr>
        <p:txBody>
          <a:bodyPr/>
          <a:lstStyle/>
          <a:p>
            <a:pPr marL="0" lvl="0" indent="0">
              <a:buClr>
                <a:srgbClr val="CC0000"/>
              </a:buClr>
              <a:buNone/>
              <a:defRPr/>
            </a:pPr>
            <a:r>
              <a:rPr lang="en-US" sz="2400" dirty="0">
                <a:latin typeface="Times New Roman" panose="02020603050405020304" pitchFamily="18" charset="0"/>
                <a:cs typeface="Times New Roman" panose="02020603050405020304" pitchFamily="18" charset="0"/>
              </a:rPr>
              <a:t>Most existing heart disease prediction tools are designed for clinical use and depend heavily on medical data such as blood pressure, cholesterol levels, or ECG results. These tools are often not user-friendly or accessible to the general public. While some online risk calculators are available, they typically provide only basic results without considering important lifestyle habits like smoking, physical activity, diet, or stress levels. They also lack features like visual risk scores or personalized health tips, which are key to user engagement and action. As a result, people may not fully understand their risk or know how to reduce it through lifestyle changes.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4" y="1736035"/>
            <a:ext cx="10863390" cy="4291278"/>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7" name="Rectangle 1"/>
          <p:cNvSpPr>
            <a:spLocks noChangeArrowheads="1"/>
          </p:cNvSpPr>
          <p:nvPr/>
        </p:nvSpPr>
        <p:spPr bwMode="auto">
          <a:xfrm>
            <a:off x="507284" y="2059257"/>
            <a:ext cx="111774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is a user-friendly web application that uses machine learning to predict heart disease risk based on lifestyle factors such as smoking, exercise, diet, and stress. It provides clear visual risk scores and personalized health tips to help users understand and lower their risk. By focusing on everyday habits, the system encourages early prevention and empowers users to make healthier choices.</a:t>
            </a:r>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45123" y="1752600"/>
            <a:ext cx="7489053" cy="4267200"/>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5467142" cy="699751"/>
          </a:xfrm>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558388"/>
            <a:ext cx="9871716" cy="4571956"/>
          </a:xfrm>
        </p:spPr>
        <p:txBody>
          <a:bodyPr/>
          <a:lstStyle/>
          <a:p>
            <a:pPr marL="0" indent="0">
              <a:buNone/>
            </a:pPr>
            <a:r>
              <a:rPr lang="en-US" sz="2400" b="1" dirty="0">
                <a:latin typeface="Times New Roman" panose="02020603050405020304" pitchFamily="18" charset="0"/>
                <a:cs typeface="Times New Roman" panose="02020603050405020304" pitchFamily="18" charset="0"/>
              </a:rPr>
              <a:t>1. Data Collection Module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Collects user inputs related to lifestyle factors (e.g., smoking, physical activity, diet, stress).</a:t>
            </a:r>
          </a:p>
          <a:p>
            <a:pPr marL="0" indent="0">
              <a:buNone/>
            </a:pPr>
            <a:r>
              <a:rPr lang="en-US" sz="2400" b="1" dirty="0">
                <a:latin typeface="Times New Roman" panose="02020603050405020304" pitchFamily="18" charset="0"/>
                <a:cs typeface="Times New Roman" panose="02020603050405020304" pitchFamily="18" charset="0"/>
              </a:rPr>
              <a:t>2. Prediction Module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Uses a trained machine learning model to predict heart disease risk based on the input data.</a:t>
            </a:r>
          </a:p>
          <a:p>
            <a:pPr marL="0" indent="0">
              <a:buNone/>
            </a:pPr>
            <a:r>
              <a:rPr lang="en-US" sz="2400" b="1" dirty="0">
                <a:latin typeface="Times New Roman" panose="02020603050405020304" pitchFamily="18" charset="0"/>
                <a:cs typeface="Times New Roman" panose="02020603050405020304" pitchFamily="18" charset="0"/>
              </a:rPr>
              <a:t>3. Recommendation Module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Provides personalized health tips and suggestions based on the user’s lifestyle and risk level.</a:t>
            </a:r>
          </a:p>
          <a:p>
            <a:pPr marL="0" indent="0">
              <a:buNone/>
            </a:pPr>
            <a:r>
              <a:rPr lang="en-US" sz="2400" b="1" dirty="0">
                <a:latin typeface="Times New Roman" panose="02020603050405020304" pitchFamily="18" charset="0"/>
                <a:cs typeface="Times New Roman" panose="02020603050405020304" pitchFamily="18" charset="0"/>
              </a:rPr>
              <a:t>4. User Interface Module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Handles user interaction through a simple and accessible web interface (built using Flask/HTML/CSS).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Content Placeholder 7" descr="A diagram of a flowchart&#10;&#10;AI-generated content may be incorrect.">
            <a:extLst>
              <a:ext uri="{FF2B5EF4-FFF2-40B4-BE49-F238E27FC236}">
                <a16:creationId xmlns:a16="http://schemas.microsoft.com/office/drawing/2014/main" id="{C9B2B1AA-1E43-9D71-FB46-2EF016700731}"/>
              </a:ext>
            </a:extLst>
          </p:cNvPr>
          <p:cNvPicPr>
            <a:picLocks noGrp="1" noChangeAspect="1"/>
          </p:cNvPicPr>
          <p:nvPr>
            <p:ph idx="1"/>
          </p:nvPr>
        </p:nvPicPr>
        <p:blipFill>
          <a:blip r:embed="rId2"/>
          <a:stretch>
            <a:fillRect/>
          </a:stretch>
        </p:blipFill>
        <p:spPr>
          <a:xfrm>
            <a:off x="3922184" y="1828800"/>
            <a:ext cx="4334933" cy="4114800"/>
          </a:xfr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123</TotalTime>
  <Words>965</Words>
  <Application>Microsoft Office PowerPoint</Application>
  <PresentationFormat>Widescreen</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Activity Diagram</vt:lpstr>
      <vt:lpstr>Implementation &amp; Results of Module</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Siva K</cp:lastModifiedBy>
  <cp:revision>69</cp:revision>
  <dcterms:created xsi:type="dcterms:W3CDTF">2023-08-03T04:32:32Z</dcterms:created>
  <dcterms:modified xsi:type="dcterms:W3CDTF">2025-05-09T03:55:06Z</dcterms:modified>
</cp:coreProperties>
</file>