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80" r:id="rId2"/>
    <p:sldId id="366" r:id="rId3"/>
    <p:sldId id="380" r:id="rId4"/>
    <p:sldId id="383" r:id="rId5"/>
    <p:sldId id="384" r:id="rId6"/>
    <p:sldId id="385" r:id="rId7"/>
    <p:sldId id="386" r:id="rId8"/>
    <p:sldId id="387" r:id="rId9"/>
    <p:sldId id="388" r:id="rId10"/>
    <p:sldId id="390" r:id="rId11"/>
    <p:sldId id="391" r:id="rId12"/>
    <p:sldId id="392" r:id="rId13"/>
    <p:sldId id="393" r:id="rId14"/>
    <p:sldId id="394" r:id="rId15"/>
    <p:sldId id="395"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0" d="100"/>
          <a:sy n="70" d="100"/>
        </p:scale>
        <p:origin x="148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276364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hyperlink" Target="https://www.smtp.com/" TargetMode="External"/><Relationship Id="rId4" Type="http://schemas.openxmlformats.org/officeDocument/2006/relationships/hyperlink" Target="https://www.uipath.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48980"/>
            <a:chOff x="-14748" y="986564"/>
            <a:chExt cx="9158748" cy="5148980"/>
          </a:xfrm>
        </p:grpSpPr>
        <p:sp>
          <p:nvSpPr>
            <p:cNvPr id="22" name="TextBox 21"/>
            <p:cNvSpPr txBox="1"/>
            <p:nvPr/>
          </p:nvSpPr>
          <p:spPr>
            <a:xfrm>
              <a:off x="177781" y="4812105"/>
              <a:ext cx="4322209" cy="1323439"/>
            </a:xfrm>
            <a:prstGeom prst="rect">
              <a:avLst/>
            </a:prstGeom>
            <a:noFill/>
          </p:spPr>
          <p:txBody>
            <a:bodyPr wrap="square" rtlCol="0">
              <a:spAutoFit/>
            </a:bodyPr>
            <a:lstStyle/>
            <a:p>
              <a:r>
                <a:rPr lang="en-US" sz="2000" b="1" dirty="0"/>
                <a:t>220701243</a:t>
              </a:r>
            </a:p>
            <a:p>
              <a:r>
                <a:rPr lang="en-US" sz="2000" b="1" dirty="0" err="1"/>
                <a:t>G.R.Sanchitha</a:t>
              </a:r>
              <a:endParaRPr lang="en-US" sz="2000" b="1" dirty="0"/>
            </a:p>
            <a:p>
              <a:r>
                <a:rPr lang="en-US" sz="2000" b="1" dirty="0" err="1"/>
                <a:t>N.Dhuraimurugan</a:t>
              </a:r>
              <a:endParaRPr lang="en-US" sz="2000" b="1" dirty="0"/>
            </a:p>
            <a:p>
              <a:r>
                <a:rPr lang="en-US" sz="2000" b="1" dirty="0"/>
                <a:t>Computer Science and Engineering</a:t>
              </a:r>
            </a:p>
          </p:txBody>
        </p:sp>
        <p:grpSp>
          <p:nvGrpSpPr>
            <p:cNvPr id="43" name="Group 42"/>
            <p:cNvGrpSpPr/>
            <p:nvPr/>
          </p:nvGrpSpPr>
          <p:grpSpPr>
            <a:xfrm>
              <a:off x="-14748" y="986564"/>
              <a:ext cx="9158748" cy="3673864"/>
              <a:chOff x="-14748" y="986564"/>
              <a:chExt cx="9158748" cy="3673864"/>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1" y="2075105"/>
                <a:ext cx="4188156"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Credential Builder</a:t>
                </a:r>
              </a:p>
              <a:p>
                <a:r>
                  <a:rPr lang="en-US" sz="5400" b="1" dirty="0">
                    <a:solidFill>
                      <a:schemeClr val="bg1"/>
                    </a:solidFill>
                    <a:ea typeface="Open Sans Bold" panose="020B0806030504020204" pitchFamily="34" charset="0"/>
                    <a:cs typeface="Open Sans Bold" panose="020B0806030504020204" pitchFamily="34" charset="0"/>
                  </a:rPr>
                  <a:t>Automation</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a:xfrm>
            <a:off x="2931" y="914400"/>
            <a:ext cx="9213159" cy="5533058"/>
          </a:xfrm>
        </p:spPr>
        <p:txBody>
          <a:bodyPr>
            <a:normAutofit/>
          </a:bodyPr>
          <a:lstStyle/>
          <a:p>
            <a:r>
              <a:rPr lang="en-US" b="1" dirty="0"/>
              <a:t>Main Process:</a:t>
            </a:r>
            <a:r>
              <a:rPr lang="en-US" sz="1600" dirty="0"/>
              <a:t/>
            </a:r>
            <a:br>
              <a:rPr lang="en-US" sz="1600" dirty="0"/>
            </a:br>
            <a:r>
              <a:rPr lang="en-US" dirty="0"/>
              <a:t>The main process involves automating the entire workflow for certificate generation and distribution. It starts with collecting recipient data and ensuring its accuracy. Finally, certificates are securely distributed via email or other digital channels, ensuring reliable delivery.</a:t>
            </a:r>
          </a:p>
          <a:p>
            <a:r>
              <a:rPr lang="en-IN" b="1" dirty="0"/>
              <a:t>Sub-Processes:</a:t>
            </a:r>
            <a:endParaRPr lang="en-US" b="1" dirty="0"/>
          </a:p>
          <a:p>
            <a:r>
              <a:rPr lang="en-US" altLang="en-US" sz="2000" b="1" dirty="0">
                <a:latin typeface="Arial" panose="020B0604020202020204" pitchFamily="34" charset="0"/>
              </a:rPr>
              <a:t>Distribution:</a:t>
            </a:r>
            <a:r>
              <a:rPr lang="en-US" altLang="en-US" sz="2000" dirty="0">
                <a:latin typeface="Arial" panose="020B0604020202020204" pitchFamily="34" charset="0"/>
              </a:rPr>
              <a:t> Automate delivery via email or other digital channels with logging and tracking. </a:t>
            </a:r>
          </a:p>
          <a:p>
            <a:r>
              <a:rPr lang="en-US" altLang="en-US" sz="2000" b="1" dirty="0">
                <a:latin typeface="Arial" panose="020B0604020202020204" pitchFamily="34" charset="0"/>
              </a:rPr>
              <a:t>Certificate Design:</a:t>
            </a:r>
            <a:r>
              <a:rPr lang="en-US" altLang="en-US" sz="2000" dirty="0">
                <a:latin typeface="Arial" panose="020B0604020202020204" pitchFamily="34" charset="0"/>
              </a:rPr>
              <a:t> Apply predefined templates for consistent and professional formatting.</a:t>
            </a:r>
          </a:p>
          <a:p>
            <a:r>
              <a:rPr lang="en-US" altLang="en-US" sz="2000" b="1" dirty="0">
                <a:latin typeface="Arial" panose="020B0604020202020204" pitchFamily="34" charset="0"/>
              </a:rPr>
              <a:t>Data Collection:</a:t>
            </a:r>
            <a:r>
              <a:rPr lang="en-US" altLang="en-US" sz="2000" dirty="0">
                <a:latin typeface="Arial" panose="020B0604020202020204" pitchFamily="34" charset="0"/>
              </a:rPr>
              <a:t> Gather user details and validate inputs for accuracy</a:t>
            </a:r>
            <a:endParaRPr lang="en-IN" sz="2000" dirty="0"/>
          </a:p>
        </p:txBody>
      </p:sp>
      <p:sp>
        <p:nvSpPr>
          <p:cNvPr id="9" name="Rectangle 6">
            <a:extLst>
              <a:ext uri="{FF2B5EF4-FFF2-40B4-BE49-F238E27FC236}">
                <a16:creationId xmlns:a16="http://schemas.microsoft.com/office/drawing/2014/main" xmlns="" id="{6B206B67-8988-1883-23B0-92EDEAF64312}"/>
              </a:ext>
            </a:extLst>
          </p:cNvPr>
          <p:cNvSpPr>
            <a:spLocks noChangeArrowheads="1"/>
          </p:cNvSpPr>
          <p:nvPr/>
        </p:nvSpPr>
        <p:spPr bwMode="auto">
          <a:xfrm>
            <a:off x="-5081" y="410542"/>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pic>
        <p:nvPicPr>
          <p:cNvPr id="17" name="Content Placeholder 16">
            <a:extLst>
              <a:ext uri="{FF2B5EF4-FFF2-40B4-BE49-F238E27FC236}">
                <a16:creationId xmlns:a16="http://schemas.microsoft.com/office/drawing/2014/main" xmlns="" id="{0E7178A6-E49D-2744-87AB-3D416313F05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7200" y="2312876"/>
            <a:ext cx="4038600" cy="2916324"/>
          </a:xfrm>
        </p:spPr>
      </p:pic>
      <p:pic>
        <p:nvPicPr>
          <p:cNvPr id="19" name="Content Placeholder 18">
            <a:extLst>
              <a:ext uri="{FF2B5EF4-FFF2-40B4-BE49-F238E27FC236}">
                <a16:creationId xmlns:a16="http://schemas.microsoft.com/office/drawing/2014/main" xmlns="" id="{6B22A971-8D11-C8C5-209F-A316FA308FF8}"/>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648200" y="2420888"/>
            <a:ext cx="4038600" cy="2473756"/>
          </a:xfr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pic>
        <p:nvPicPr>
          <p:cNvPr id="8" name="Content Placeholder 7">
            <a:extLst>
              <a:ext uri="{FF2B5EF4-FFF2-40B4-BE49-F238E27FC236}">
                <a16:creationId xmlns:a16="http://schemas.microsoft.com/office/drawing/2014/main" xmlns="" id="{63BA462A-5BF0-CA50-9A13-50D95A90820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 y="1522353"/>
            <a:ext cx="8763000" cy="4270493"/>
          </a:xfr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4" name="Rectangle 1">
            <a:extLst>
              <a:ext uri="{FF2B5EF4-FFF2-40B4-BE49-F238E27FC236}">
                <a16:creationId xmlns:a16="http://schemas.microsoft.com/office/drawing/2014/main" xmlns="" id="{8F021944-AF66-A51C-2E3D-780A1819218C}"/>
              </a:ext>
            </a:extLst>
          </p:cNvPr>
          <p:cNvSpPr>
            <a:spLocks noGrp="1" noChangeArrowheads="1"/>
          </p:cNvSpPr>
          <p:nvPr>
            <p:ph idx="1"/>
          </p:nvPr>
        </p:nvSpPr>
        <p:spPr bwMode="auto">
          <a:xfrm>
            <a:off x="107504" y="1007440"/>
            <a:ext cx="8763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The project effectively </a:t>
            </a:r>
            <a:r>
              <a:rPr kumimoji="0" lang="en-US" altLang="en-US" b="0" i="0" u="none" strike="noStrike" cap="none" normalizeH="0" baseline="0" dirty="0" smtClean="0">
                <a:ln>
                  <a:noFill/>
                </a:ln>
                <a:solidFill>
                  <a:schemeClr val="tx1"/>
                </a:solidFill>
                <a:effectLst/>
                <a:latin typeface="Arial" panose="020B0604020202020204" pitchFamily="34" charset="0"/>
              </a:rPr>
              <a:t>automates</a:t>
            </a:r>
            <a:r>
              <a:rPr kumimoji="0" lang="en-US" altLang="en-US" b="0" i="0" u="none" strike="noStrike" cap="none" normalizeH="0" dirty="0" smtClean="0">
                <a:ln>
                  <a:noFill/>
                </a:ln>
                <a:solidFill>
                  <a:schemeClr val="tx1"/>
                </a:solidFill>
                <a:effectLst/>
                <a:latin typeface="Arial" panose="020B0604020202020204" pitchFamily="34" charset="0"/>
              </a:rPr>
              <a:t> certificates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ensuring accuracy and consistency in design and content.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Arial" panose="020B0604020202020204" pitchFamily="34" charset="0"/>
              </a:rPr>
              <a:t>It reduces manual effort and errors, streamlining the process for high-volume certificate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rPr>
              <a:t>Secure distribution and robust logging enhance reliability and scalability for diverse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a:xfrm>
            <a:off x="15970" y="890954"/>
            <a:ext cx="8763000" cy="5334000"/>
          </a:xfrm>
        </p:spPr>
        <p:txBody>
          <a:bodyPr>
            <a:normAutofit fontScale="92500" lnSpcReduction="10000"/>
          </a:bodyPr>
          <a:lstStyle/>
          <a:p>
            <a:endParaRPr lang="en-US" dirty="0"/>
          </a:p>
          <a:p>
            <a:pPr>
              <a:buFont typeface="+mj-lt"/>
              <a:buAutoNum type="arabicPeriod"/>
            </a:pPr>
            <a:r>
              <a:rPr lang="en-US" dirty="0"/>
              <a:t>Integrate QR codes for certificate verification and authenticity checks.</a:t>
            </a:r>
          </a:p>
          <a:p>
            <a:pPr>
              <a:buFont typeface="+mj-lt"/>
              <a:buAutoNum type="arabicPeriod"/>
            </a:pPr>
            <a:r>
              <a:rPr lang="en-US" dirty="0"/>
              <a:t>Support dynamic and customizable certificate templates for diverse requirements.</a:t>
            </a:r>
          </a:p>
          <a:p>
            <a:pPr>
              <a:buFont typeface="+mj-lt"/>
              <a:buAutoNum type="arabicPeriod"/>
            </a:pPr>
            <a:r>
              <a:rPr lang="en-US" dirty="0"/>
              <a:t>Enable multi-language certificate generation for global applicability.</a:t>
            </a:r>
          </a:p>
          <a:p>
            <a:pPr>
              <a:buFont typeface="+mj-lt"/>
              <a:buAutoNum type="arabicPeriod"/>
            </a:pPr>
            <a:r>
              <a:rPr lang="en-US" dirty="0"/>
              <a:t>Incorporate blockchain technology for enhanced security and traceability.</a:t>
            </a:r>
          </a:p>
          <a:p>
            <a:pPr>
              <a:buFont typeface="+mj-lt"/>
              <a:buAutoNum type="arabicPeriod"/>
            </a:pPr>
            <a:r>
              <a:rPr lang="en-US" dirty="0"/>
              <a:t>Develop a user portal for recipients to download and verify their certificates.</a:t>
            </a:r>
          </a:p>
          <a:p>
            <a:pPr>
              <a:buFont typeface="+mj-lt"/>
              <a:buAutoNum type="arabicPeriod"/>
            </a:pPr>
            <a:r>
              <a:rPr lang="en-US" dirty="0"/>
              <a:t>Integrate with third-party platforms like LinkedIn for direct certificate sharing.</a:t>
            </a:r>
          </a:p>
          <a:p>
            <a:pPr>
              <a:buFont typeface="+mj-lt"/>
              <a:buAutoNum type="arabicPeriod"/>
            </a:pPr>
            <a:r>
              <a:rPr lang="en-US" dirty="0"/>
              <a:t>Introduce advanced analytics for tracking certificate usage and engagement.</a:t>
            </a:r>
          </a:p>
          <a:p>
            <a:pPr algn="l">
              <a:buFont typeface="+mj-lt"/>
              <a:buAutoNum type="arabicPeriod"/>
            </a:pPr>
            <a:endParaRPr lang="en-US" b="0" i="0" dirty="0">
              <a:effectLst/>
              <a:latin typeface="ui-sans-serif"/>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5" name="Rectangle 2">
            <a:extLst>
              <a:ext uri="{FF2B5EF4-FFF2-40B4-BE49-F238E27FC236}">
                <a16:creationId xmlns:a16="http://schemas.microsoft.com/office/drawing/2014/main" xmlns="" id="{BDAC9C2B-B80E-7C08-FE85-E99FEB6E90FE}"/>
              </a:ext>
            </a:extLst>
          </p:cNvPr>
          <p:cNvSpPr>
            <a:spLocks noGrp="1" noChangeArrowheads="1"/>
          </p:cNvSpPr>
          <p:nvPr>
            <p:ph idx="1"/>
          </p:nvPr>
        </p:nvSpPr>
        <p:spPr bwMode="auto">
          <a:xfrm>
            <a:off x="-8420" y="889842"/>
            <a:ext cx="86011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Vaswani, A., et al. (2017). </a:t>
            </a:r>
            <a:r>
              <a:rPr kumimoji="0" lang="en-US" altLang="en-US" sz="1800" b="0" i="1" u="none" strike="noStrike" cap="none" normalizeH="0" baseline="0" dirty="0">
                <a:ln>
                  <a:noFill/>
                </a:ln>
                <a:solidFill>
                  <a:schemeClr val="tx1"/>
                </a:solidFill>
                <a:effectLst/>
                <a:latin typeface="Arial" panose="020B0604020202020204" pitchFamily="34" charset="0"/>
              </a:rPr>
              <a:t>Attention Is All You Need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Advances in Neural Information Processing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UiPath Documentation: Automating Document Processing.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UiPath Official Website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ReportLab</a:t>
            </a:r>
            <a:r>
              <a:rPr kumimoji="0" lang="en-US" altLang="en-US" sz="1800" b="0" i="0" u="none" strike="noStrike" cap="none" normalizeH="0" baseline="0" dirty="0">
                <a:ln>
                  <a:noFill/>
                </a:ln>
                <a:solidFill>
                  <a:schemeClr val="tx1"/>
                </a:solidFill>
                <a:effectLst/>
                <a:latin typeface="Arial" panose="020B0604020202020204" pitchFamily="34" charset="0"/>
              </a:rPr>
              <a:t> User Guide: Creating PDFs with Python.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Retrieved from </a:t>
            </a:r>
            <a:r>
              <a:rPr kumimoji="0" lang="en-US" altLang="en-US" sz="1800" b="0" i="0" u="none" strike="noStrike" cap="none" normalizeH="0" baseline="0" dirty="0" err="1">
                <a:ln>
                  <a:noFill/>
                </a:ln>
                <a:solidFill>
                  <a:schemeClr val="tx1"/>
                </a:solidFill>
                <a:effectLst/>
                <a:latin typeface="Arial" panose="020B0604020202020204" pitchFamily="34" charset="0"/>
              </a:rPr>
              <a:t>ReportLab</a:t>
            </a:r>
            <a:r>
              <a:rPr kumimoji="0" lang="en-US" altLang="en-US" sz="1800" b="0" i="0" u="none" strike="noStrike" cap="none" normalizeH="0" baseline="0" dirty="0">
                <a:ln>
                  <a:noFill/>
                </a:ln>
                <a:solidFill>
                  <a:schemeClr val="tx1"/>
                </a:solidFill>
                <a:effectLst/>
                <a:latin typeface="Arial" panose="020B0604020202020204" pitchFamily="34" charset="0"/>
              </a:rPr>
              <a:t> Documentation.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RPA in Education and Credentialing Systems. </a:t>
            </a:r>
            <a:r>
              <a:rPr kumimoji="0" lang="en-US" altLang="en-US" sz="1800" b="0" i="1" u="none" strike="noStrike" cap="none" normalizeH="0" baseline="0" dirty="0">
                <a:ln>
                  <a:noFill/>
                </a:ln>
                <a:solidFill>
                  <a:schemeClr val="tx1"/>
                </a:solidFill>
                <a:effectLst/>
                <a:latin typeface="Arial" panose="020B0604020202020204" pitchFamily="34" charset="0"/>
              </a:rPr>
              <a:t>Journal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 Automation and Education Technology</a:t>
            </a:r>
            <a:r>
              <a:rPr kumimoji="0" lang="en-US" altLang="en-US" sz="1800" b="0" i="0" u="none" strike="noStrike" cap="none" normalizeH="0" baseline="0" dirty="0">
                <a:ln>
                  <a:noFill/>
                </a:ln>
                <a:solidFill>
                  <a:schemeClr val="tx1"/>
                </a:solidFill>
                <a:effectLst/>
                <a:latin typeface="Arial" panose="020B0604020202020204" pitchFamily="34" charset="0"/>
              </a:rPr>
              <a:t>, 2021.</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Official SMTP Documentation for Secure Email</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Automation.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SMTP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Online tutorials and resources on PDF generation using</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FPDF and Python libraries. </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a:xfrm>
            <a:off x="190500" y="990600"/>
            <a:ext cx="8953500" cy="5462736"/>
          </a:xfrm>
        </p:spPr>
        <p:txBody>
          <a:bodyPr>
            <a:normAutofit fontScale="92500"/>
          </a:bodyPr>
          <a:lstStyle/>
          <a:p>
            <a:pPr algn="just"/>
            <a:r>
              <a:rPr lang="en-US" dirty="0"/>
              <a:t>The </a:t>
            </a:r>
            <a:r>
              <a:rPr lang="en-US" dirty="0" smtClean="0"/>
              <a:t>Credential Builder </a:t>
            </a:r>
            <a:r>
              <a:rPr lang="en-US" dirty="0"/>
              <a:t>Project automates the design, creation, and distribution of certificates using Robotic Process Automation (RPA). It eliminates manual processes, ensuring accuracy and consistency in certificate generation. The system integrates user data with predefined templates for seamless customization. Automated workflows save time, reduce errors, and enhance scalability for bulk operations.</a:t>
            </a:r>
          </a:p>
          <a:p>
            <a:pPr algn="just"/>
            <a:r>
              <a:rPr lang="en-US" dirty="0"/>
              <a:t>Certificates are securely distributed via email or other digital channels, streamlining the entire process. The project demonstrates the efficiency of RPA in handling repetitive tasks and improving operational productivity. Comprehensive testing ensures reliable performance across various scenarios. Future enhancements include dynamic template support and QR code integration for verification.</a:t>
            </a:r>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r>
              <a:rPr lang="en-US" dirty="0"/>
              <a:t>Manual </a:t>
            </a:r>
            <a:r>
              <a:rPr lang="en-US" dirty="0" smtClean="0"/>
              <a:t>certificate builder </a:t>
            </a:r>
            <a:r>
              <a:rPr lang="en-US" dirty="0"/>
              <a:t>is inefficient, error-prone, and difficult to scale. Automation ensures accuracy, consistency, and faster processing for large-scale requirements</a:t>
            </a:r>
            <a:r>
              <a:rPr lang="en-US" b="0" i="0" dirty="0">
                <a:effectLst/>
                <a:latin typeface="ui-sans-serif"/>
              </a:rPr>
              <a:t>.</a:t>
            </a:r>
          </a:p>
          <a:p>
            <a:r>
              <a:rPr lang="en-US" dirty="0"/>
              <a:t>Organizations struggle with </a:t>
            </a:r>
            <a:r>
              <a:rPr lang="en-US" dirty="0" err="1"/>
              <a:t>timely,secure</a:t>
            </a:r>
            <a:r>
              <a:rPr lang="en-US" dirty="0"/>
              <a:t> and professional certificate </a:t>
            </a:r>
            <a:r>
              <a:rPr lang="en-US" dirty="0" err="1"/>
              <a:t>distribution.An</a:t>
            </a:r>
            <a:r>
              <a:rPr lang="en-US" dirty="0"/>
              <a:t> automated system addresses these challenges </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8" name="Rectangle 5">
            <a:extLst>
              <a:ext uri="{FF2B5EF4-FFF2-40B4-BE49-F238E27FC236}">
                <a16:creationId xmlns:a16="http://schemas.microsoft.com/office/drawing/2014/main" xmlns="" id="{6DB1495E-8497-4945-8E6B-6B0FE1783C94}"/>
              </a:ext>
            </a:extLst>
          </p:cNvPr>
          <p:cNvSpPr>
            <a:spLocks noGrp="1" noChangeArrowheads="1"/>
          </p:cNvSpPr>
          <p:nvPr>
            <p:ph idx="1"/>
          </p:nvPr>
        </p:nvSpPr>
        <p:spPr bwMode="auto">
          <a:xfrm>
            <a:off x="71500" y="927385"/>
            <a:ext cx="89535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Automates the entire certificate creation process, reducing manual effort.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Arial" panose="020B0604020202020204" pitchFamily="34" charset="0"/>
              </a:rPr>
              <a:t>Ensures consistent and professional certificate design.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rPr>
              <a:t>Minimizes errors in data handling and template usage.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Arial" panose="020B0604020202020204" pitchFamily="34" charset="0"/>
              </a:rPr>
              <a:t>Scalable for generating certificates in bulk efficiently.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Arial" panose="020B0604020202020204" pitchFamily="34" charset="0"/>
              </a:rPr>
              <a:t>Facilitates secure and reliable certificate distribution via email.</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chemeClr val="tx1"/>
                </a:solidFill>
                <a:effectLst/>
                <a:latin typeface="Arial" panose="020B0604020202020204" pitchFamily="34" charset="0"/>
              </a:rPr>
              <a:t>Saves time by streamlining repetitive tasks.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Provides an audit trail for tracking certificate generation and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5" name="Content Placeholder 4">
            <a:extLst>
              <a:ext uri="{FF2B5EF4-FFF2-40B4-BE49-F238E27FC236}">
                <a16:creationId xmlns:a16="http://schemas.microsoft.com/office/drawing/2014/main" xmlns="" id="{2937E36C-FED1-1C5B-FEAB-4E10ABFB9940}"/>
              </a:ext>
            </a:extLst>
          </p:cNvPr>
          <p:cNvSpPr>
            <a:spLocks noGrp="1"/>
          </p:cNvSpPr>
          <p:nvPr>
            <p:ph idx="1"/>
          </p:nvPr>
        </p:nvSpPr>
        <p:spPr/>
        <p:txBody>
          <a:bodyPr/>
          <a:lstStyle/>
          <a:p>
            <a:pPr>
              <a:buFont typeface="+mj-lt"/>
              <a:buAutoNum type="arabicPeriod"/>
            </a:pPr>
            <a:r>
              <a:rPr lang="en-US" b="1" dirty="0"/>
              <a:t>Automated Document Generation</a:t>
            </a:r>
            <a:endParaRPr lang="en-US" dirty="0"/>
          </a:p>
          <a:p>
            <a:pPr marL="742950" lvl="1" indent="-285750">
              <a:buFont typeface="+mj-lt"/>
              <a:buAutoNum type="arabicPeriod"/>
            </a:pPr>
            <a:r>
              <a:rPr lang="en-US" b="1" dirty="0"/>
              <a:t>Advantages</a:t>
            </a:r>
            <a:r>
              <a:rPr lang="en-US" dirty="0"/>
              <a:t>: Improved speed and accuracy in repetitive tasks.</a:t>
            </a:r>
          </a:p>
          <a:p>
            <a:pPr marL="742950" lvl="1" indent="-285750">
              <a:buFont typeface="+mj-lt"/>
              <a:buAutoNum type="arabicPeriod"/>
            </a:pPr>
            <a:r>
              <a:rPr lang="en-US" b="1" dirty="0"/>
              <a:t>Disadvantages</a:t>
            </a:r>
            <a:r>
              <a:rPr lang="en-US" dirty="0"/>
              <a:t>: Requires robust design templates.</a:t>
            </a:r>
          </a:p>
          <a:p>
            <a:pPr>
              <a:buFont typeface="+mj-lt"/>
              <a:buAutoNum type="arabicPeriod"/>
            </a:pPr>
            <a:r>
              <a:rPr lang="en-US" b="1" dirty="0"/>
              <a:t>RPA in Document Management</a:t>
            </a:r>
            <a:endParaRPr lang="en-US" dirty="0"/>
          </a:p>
          <a:p>
            <a:pPr marL="742950" lvl="1" indent="-285750">
              <a:buFont typeface="+mj-lt"/>
              <a:buAutoNum type="arabicPeriod"/>
            </a:pPr>
            <a:r>
              <a:rPr lang="en-US" b="1" dirty="0"/>
              <a:t>Advantages</a:t>
            </a:r>
            <a:r>
              <a:rPr lang="en-US" dirty="0"/>
              <a:t>: Reduces manual intervention and errors.</a:t>
            </a:r>
          </a:p>
          <a:p>
            <a:pPr marL="742950" lvl="1" indent="-285750">
              <a:buFont typeface="+mj-lt"/>
              <a:buAutoNum type="arabicPeriod"/>
            </a:pPr>
            <a:r>
              <a:rPr lang="en-US" b="1" dirty="0"/>
              <a:t>Disadvantages</a:t>
            </a:r>
            <a:r>
              <a:rPr lang="en-US" dirty="0"/>
              <a:t>: Initial setup and integration challenges</a:t>
            </a:r>
            <a:r>
              <a:rPr lang="en-US" dirty="0" smtClean="0"/>
              <a:t>.</a:t>
            </a:r>
            <a:endParaRPr lang="en-US" dirty="0"/>
          </a:p>
          <a:p>
            <a:endParaRPr lang="en-IN"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381"/>
            <a:ext cx="8763000" cy="808037"/>
          </a:xfrm>
        </p:spPr>
        <p:txBody>
          <a:bodyPr>
            <a:normAutofit/>
          </a:bodyPr>
          <a:lstStyle/>
          <a:p>
            <a:r>
              <a:rPr lang="en-US" dirty="0"/>
              <a:t>Main Objective</a:t>
            </a:r>
            <a:endParaRPr lang="en-IN" dirty="0">
              <a:latin typeface="+mj-lt"/>
            </a:endParaRPr>
          </a:p>
        </p:txBody>
      </p:sp>
      <p:sp>
        <p:nvSpPr>
          <p:cNvPr id="4" name="Rectangle 1">
            <a:extLst>
              <a:ext uri="{FF2B5EF4-FFF2-40B4-BE49-F238E27FC236}">
                <a16:creationId xmlns:a16="http://schemas.microsoft.com/office/drawing/2014/main" xmlns="" id="{BA5D7E3D-17CD-310F-4ADC-2AD7EB3BCCA2}"/>
              </a:ext>
            </a:extLst>
          </p:cNvPr>
          <p:cNvSpPr>
            <a:spLocks noGrp="1" noChangeArrowheads="1"/>
          </p:cNvSpPr>
          <p:nvPr>
            <p:ph idx="1"/>
          </p:nvPr>
        </p:nvSpPr>
        <p:spPr bwMode="auto">
          <a:xfrm>
            <a:off x="215516" y="1084361"/>
            <a:ext cx="813690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Automate the process of creating and distributing certificates using predefined templates.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Ensure consistency, accuracy, and scalability for high-volume certificate generation.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 a secure, efficient, and user-friendly solution to streamline certificate management. </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6" name="Content Placeholder 5">
            <a:extLst>
              <a:ext uri="{FF2B5EF4-FFF2-40B4-BE49-F238E27FC236}">
                <a16:creationId xmlns:a16="http://schemas.microsoft.com/office/drawing/2014/main" xmlns="" id="{87B1532A-47A2-CA2F-E771-C77F4E310CC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7492" y="1854593"/>
            <a:ext cx="8763000" cy="3606013"/>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r>
              <a:rPr lang="en-IN" b="1" dirty="0"/>
              <a:t>Hardware</a:t>
            </a:r>
            <a:r>
              <a:rPr lang="en-IN" dirty="0"/>
              <a:t>:</a:t>
            </a:r>
          </a:p>
          <a:p>
            <a:pPr>
              <a:buFont typeface="Arial" panose="020B0604020202020204" pitchFamily="34" charset="0"/>
              <a:buChar char="•"/>
            </a:pPr>
            <a:r>
              <a:rPr lang="en-IN" dirty="0"/>
              <a:t>PC with 8GB RAM or above.</a:t>
            </a:r>
          </a:p>
          <a:p>
            <a:pPr>
              <a:buFont typeface="Arial" panose="020B0604020202020204" pitchFamily="34" charset="0"/>
              <a:buChar char="•"/>
            </a:pPr>
            <a:r>
              <a:rPr lang="en-IN" dirty="0"/>
              <a:t>500GB Hard Disk.</a:t>
            </a:r>
          </a:p>
          <a:p>
            <a:pPr>
              <a:buFont typeface="Arial" panose="020B0604020202020204" pitchFamily="34" charset="0"/>
              <a:buChar char="•"/>
            </a:pPr>
            <a:r>
              <a:rPr lang="en-IN" dirty="0"/>
              <a:t>Modern processor (Intel i5 or higher).</a:t>
            </a:r>
          </a:p>
          <a:p>
            <a:r>
              <a:rPr lang="en-IN" b="1" dirty="0"/>
              <a:t>Software</a:t>
            </a:r>
            <a:r>
              <a:rPr lang="en-IN" dirty="0"/>
              <a:t>:</a:t>
            </a:r>
          </a:p>
          <a:p>
            <a:pPr>
              <a:buFont typeface="Arial" panose="020B0604020202020204" pitchFamily="34" charset="0"/>
              <a:buChar char="•"/>
            </a:pPr>
            <a:r>
              <a:rPr lang="en-IN" dirty="0"/>
              <a:t>RPA Tool: UiPath Studio.</a:t>
            </a:r>
          </a:p>
          <a:p>
            <a:pPr>
              <a:buFont typeface="Arial" panose="020B0604020202020204" pitchFamily="34" charset="0"/>
              <a:buChar char="•"/>
            </a:pPr>
            <a:r>
              <a:rPr lang="en-IN" dirty="0"/>
              <a:t>PDF Generation Tools: Python Libraries (</a:t>
            </a:r>
            <a:r>
              <a:rPr lang="en-IN" dirty="0" err="1"/>
              <a:t>ReportLab</a:t>
            </a:r>
            <a:r>
              <a:rPr lang="en-IN" dirty="0"/>
              <a:t>, FPDF).</a:t>
            </a:r>
          </a:p>
          <a:p>
            <a:pPr>
              <a:buFont typeface="Arial" panose="020B0604020202020204" pitchFamily="34" charset="0"/>
              <a:buChar char="•"/>
            </a:pPr>
            <a:r>
              <a:rPr lang="en-IN" dirty="0"/>
              <a:t>SMTP or email APIs for distribution.</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IN" b="1" dirty="0"/>
              <a:t>Module 1</a:t>
            </a:r>
            <a:r>
              <a:rPr lang="en-IN" dirty="0"/>
              <a:t>: User Input Module</a:t>
            </a:r>
          </a:p>
          <a:p>
            <a:pPr>
              <a:buFont typeface="Arial" panose="020B0604020202020204" pitchFamily="34" charset="0"/>
              <a:buChar char="•"/>
            </a:pPr>
            <a:r>
              <a:rPr lang="en-IN" b="1" dirty="0"/>
              <a:t>Short Description</a:t>
            </a:r>
            <a:r>
              <a:rPr lang="en-IN" dirty="0"/>
              <a:t>: Collects recipient details and certificate parameters.</a:t>
            </a:r>
          </a:p>
          <a:p>
            <a:pPr>
              <a:buFont typeface="Arial" panose="020B0604020202020204" pitchFamily="34" charset="0"/>
              <a:buChar char="•"/>
            </a:pPr>
            <a:r>
              <a:rPr lang="en-IN" b="1" dirty="0"/>
              <a:t>Diagram</a:t>
            </a:r>
            <a:r>
              <a:rPr lang="en-IN" dirty="0"/>
              <a:t>: Data Flow Diagram (DFD).</a:t>
            </a:r>
          </a:p>
          <a:p>
            <a:r>
              <a:rPr lang="en-IN" b="1" dirty="0"/>
              <a:t>Module 2</a:t>
            </a:r>
            <a:r>
              <a:rPr lang="en-IN" dirty="0"/>
              <a:t>: Certificate Generation Module</a:t>
            </a:r>
          </a:p>
          <a:p>
            <a:pPr>
              <a:buFont typeface="Arial" panose="020B0604020202020204" pitchFamily="34" charset="0"/>
              <a:buChar char="•"/>
            </a:pPr>
            <a:r>
              <a:rPr lang="en-IN" b="1" dirty="0"/>
              <a:t>Short Description</a:t>
            </a:r>
            <a:r>
              <a:rPr lang="en-IN" dirty="0"/>
              <a:t>: Generates certificates using predefined templates.</a:t>
            </a:r>
          </a:p>
          <a:p>
            <a:pPr>
              <a:buFont typeface="Arial" panose="020B0604020202020204" pitchFamily="34" charset="0"/>
              <a:buChar char="•"/>
            </a:pPr>
            <a:r>
              <a:rPr lang="en-IN" b="1" dirty="0"/>
              <a:t>Diagram</a:t>
            </a:r>
            <a:r>
              <a:rPr lang="en-IN" dirty="0"/>
              <a:t>: Activity Diagram.</a:t>
            </a:r>
          </a:p>
          <a:p>
            <a:pPr marL="0" indent="0" algn="l">
              <a:buNone/>
            </a:pPr>
            <a:endParaRPr lang="en-IN" b="0" i="0" dirty="0">
              <a:effectLst/>
              <a:latin typeface="ui-sans-serif"/>
            </a:endParaRPr>
          </a:p>
          <a:p>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9301</TotalTime>
  <Words>662</Words>
  <Application>Microsoft Office PowerPoint</Application>
  <PresentationFormat>On-screen Show (4:3)</PresentationFormat>
  <Paragraphs>116</Paragraphs>
  <Slides>16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Open Sans</vt:lpstr>
      <vt:lpstr>Open Sans Bold</vt:lpstr>
      <vt:lpstr>Open Sans Extrabold</vt:lpstr>
      <vt:lpstr>Open Sans Light</vt:lpstr>
      <vt:lpstr>Open Sans Semibold</vt:lpstr>
      <vt:lpstr>Times New Roman</vt:lpstr>
      <vt:lpstr>ui-sans-serif</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Process Design</vt:lpstr>
      <vt:lpstr>Implementation</vt:lpstr>
      <vt:lpstr>Testing</vt:lpstr>
      <vt:lpstr>Conclusions</vt:lpstr>
      <vt:lpstr>Future Enhancement</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 TR</dc:creator>
  <cp:lastModifiedBy>WELCOME</cp:lastModifiedBy>
  <cp:revision>1746</cp:revision>
  <dcterms:created xsi:type="dcterms:W3CDTF">2013-05-17T03:00:03Z</dcterms:created>
  <dcterms:modified xsi:type="dcterms:W3CDTF">2024-11-21T19:57:38Z</dcterms:modified>
</cp:coreProperties>
</file>