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1" r:id="rId4"/>
    <p:sldId id="262" r:id="rId5"/>
    <p:sldId id="264" r:id="rId6"/>
    <p:sldId id="269" r:id="rId7"/>
    <p:sldId id="266" r:id="rId8"/>
    <p:sldId id="263" r:id="rId9"/>
    <p:sldId id="265" r:id="rId10"/>
    <p:sldId id="267" r:id="rId11"/>
    <p:sldId id="270" r:id="rId12"/>
    <p:sldId id="268" r:id="rId13"/>
    <p:sldId id="271" r:id="rId14"/>
    <p:sldId id="273" r:id="rId15"/>
    <p:sldId id="272" r:id="rId16"/>
    <p:sldId id="25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3E3E3E"/>
    <a:srgbClr val="465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1" autoAdjust="0"/>
    <p:restoredTop sz="94660"/>
  </p:normalViewPr>
  <p:slideViewPr>
    <p:cSldViewPr snapToGrid="0">
      <p:cViewPr varScale="1">
        <p:scale>
          <a:sx n="93" d="100"/>
          <a:sy n="93" d="100"/>
        </p:scale>
        <p:origin x="95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64C69-5B6A-48DD-8908-28A7B5D4AF81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468DD-E854-461F-90B3-36B78B5E1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33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DE035-DD5F-4B1A-AF94-C7F3B19C2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580F86-E1B9-4D98-94AF-CFBCA7194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16A4F6-1C66-4A89-BE56-E315F844D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EFC1-C96A-45CF-9B1C-F20F1190A477}" type="datetime1">
              <a:rPr lang="ru-RU" smtClean="0"/>
              <a:t>24.11.2022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25D920-D3BC-4EFE-BCD1-1053AA06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CF9C75-A889-4027-8506-A28BED1B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F135-7F77-4E57-AE50-C3E9AE646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55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CBB2E-186C-4A98-B4A3-6D5D6908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916A71-F81B-443C-A5FE-4930529D8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E0A213-1E92-4881-BD54-88135326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E582-AD23-4D0D-91F1-9207D8DEFB2D}" type="datetime1">
              <a:rPr lang="ru-RU" smtClean="0"/>
              <a:t>24.11.2022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59271F-DC41-441D-9B4A-5E2553AE3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3074BE-900F-488D-8A0F-E5C6B047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F135-7F77-4E57-AE50-C3E9AE646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91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D456F33-1359-43A6-A832-08A0345C6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614D4F-652D-43D3-962D-92D59851C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20B11E-3348-46A3-9C27-69DE472BD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73B0-2F44-44BD-83E7-85BBF7FE9DF6}" type="datetime1">
              <a:rPr lang="ru-RU" smtClean="0"/>
              <a:t>24.11.2022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92AE-5484-40F7-BF7C-1327BFC2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A92217-B094-4279-9828-1F8AC7B8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F135-7F77-4E57-AE50-C3E9AE646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85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D827E-B25C-4D03-A27B-2EED26D86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ABA643-ED7E-48FD-95ED-DC398E1DB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AAF1E7-40ED-4D65-ACF5-A89F3AD9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BBF0-40C0-4519-A8E9-F6C2DCEE1C7D}" type="datetime1">
              <a:rPr lang="ru-RU" smtClean="0"/>
              <a:t>24.11.2022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68E91F-CE41-432B-A76F-547EFDF9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01F607-9A29-4132-939E-90548FFB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F135-7F77-4E57-AE50-C3E9AE646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28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47593-F804-42E9-80C7-31B6A2648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29D0BF-A144-466D-B27E-71AEAAAA3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0F6F97-A2D1-446C-A0F6-7F6DF698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53EC-BF3C-4270-93E0-EA70C89C6A11}" type="datetime1">
              <a:rPr lang="ru-RU" smtClean="0"/>
              <a:t>24.11.2022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6D5963-7E5A-4A5A-8799-59E25A9B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AF825C-5C18-45F3-9E3E-5BCEF469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F135-7F77-4E57-AE50-C3E9AE646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42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D5D0DB-BE1D-4CC1-A64D-0445211B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D521EC-41EC-4A70-B54B-05C7DA11F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796D35-DE56-47B7-B12D-A6D587309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C32B02-61DF-4AA5-A568-BFCC4F6B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3D3B-5E01-4866-B023-509B9636CF40}" type="datetime1">
              <a:rPr lang="ru-RU" smtClean="0"/>
              <a:t>24.11.2022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057C78-9607-4A9E-9097-6BE55B37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226F52-7E7A-44A8-B87D-E27BD928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F135-7F77-4E57-AE50-C3E9AE646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7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67D0A-4948-4449-BDAD-DD27AC7DF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E24DC2-CE83-4F44-935E-F8CD4BECB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3B38C3-8413-4FE0-8198-31F3D55E3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F89F7F8-9C46-4F3D-8151-476AD6AEB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D5F203B-FCCD-4AB6-85E7-1C8E07878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BF7349D-309A-4A72-9E52-534B9A9B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007C-DCDE-4904-8E98-8CA5AF29E65A}" type="datetime1">
              <a:rPr lang="ru-RU" smtClean="0"/>
              <a:t>24.11.2022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8B60E5F-3833-4FFD-8015-4C700E76D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24BAC21-0A79-4E8B-A317-5D6A7332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F135-7F77-4E57-AE50-C3E9AE646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09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ECCFC9-8BAE-436A-83B8-EFC61708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476ADE-8E48-46EC-8386-EE87B4CC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BFAF-5AAF-41F4-9159-A16547499A88}" type="datetime1">
              <a:rPr lang="ru-RU" smtClean="0"/>
              <a:t>24.11.2022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23889F7-8A70-4A25-BFB0-A00503EC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C4AD95-7DA1-4FB8-83FC-9CF19E3B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F135-7F77-4E57-AE50-C3E9AE646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30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E6C9DDB-13C4-489B-A7DF-A680D638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24C0-16D3-4A54-B989-B25295CC95FC}" type="datetime1">
              <a:rPr lang="ru-RU" smtClean="0"/>
              <a:t>24.11.2022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153267F-9859-491E-B7B9-9CB30F7D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9DB7D8-A03E-4668-87B4-F8112C7B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F135-7F77-4E57-AE50-C3E9AE646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38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0EC88-EB2A-4A33-82C2-3825F138E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9FC9D4-CE1D-48DD-96B3-E75085C60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6228C7-2C0E-4A6D-B0D5-9EC46E8E9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5CCDAF-0107-4979-B2C8-11C8352F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4078-C4F1-4C79-976C-3E0FF84807EA}" type="datetime1">
              <a:rPr lang="ru-RU" smtClean="0"/>
              <a:t>24.11.2022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AF7E35-0A52-416B-9852-8167283C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4F7C59-DF03-4F96-A4EE-9B6528CB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F135-7F77-4E57-AE50-C3E9AE646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05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D4916F-18D6-4AAB-87A7-2480E243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BDA88F8-F202-4EF5-86D7-6D9BFD9C9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BF516F-A4F1-41C6-BFBE-D087B6A78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492CCC-85BC-4671-9ACB-809ECF4B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B3B7-4D30-406F-9C01-B6ACAE142B93}" type="datetime1">
              <a:rPr lang="ru-RU" smtClean="0"/>
              <a:t>24.11.2022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025180-26A4-46BA-86DA-04CA6BDB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05B2E1-832C-4075-B275-3B135BD6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F135-7F77-4E57-AE50-C3E9AE646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17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F87DFA-5C03-42D9-9F62-30220201D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E8DF20-0D9D-4E85-9676-B88ECB0FB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23697E-A7E7-494B-864F-DBE035AF1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001C0-004E-4E7A-8CBE-2E3568060E36}" type="datetime1">
              <a:rPr lang="ru-RU" smtClean="0"/>
              <a:t>24.11.2022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6CCD44-86BD-4C7A-AB3B-7326B9C1F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03337E-0998-4359-8235-49E4A1A95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5F135-7F77-4E57-AE50-C3E9AE646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60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4DDE18-54AB-4072-B2A3-47C382167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9481" y="2733225"/>
            <a:ext cx="8573037" cy="1655762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Решение задачи на финал </a:t>
            </a:r>
          </a:p>
          <a:p>
            <a:r>
              <a:rPr lang="en-US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“</a:t>
            </a:r>
            <a:r>
              <a:rPr lang="ru-RU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Кто виноват и что делать?</a:t>
            </a:r>
            <a:r>
              <a:rPr lang="en-US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”</a:t>
            </a:r>
            <a:endParaRPr lang="ru-RU" sz="4000" b="1" dirty="0">
              <a:solidFill>
                <a:schemeClr val="bg2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5E8524F-11F9-4443-B839-FAC7E9B9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F135-7F77-4E57-AE50-C3E9AE646B16}" type="slidenum">
              <a:rPr lang="ru-RU" smtClean="0"/>
              <a:t>1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5CF226-C44C-FBDE-CAB6-38F8D2A69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8" y="75626"/>
            <a:ext cx="1764459" cy="1764459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B39AFD2A-A02E-AF74-BAC4-3968B53533B5}"/>
              </a:ext>
            </a:extLst>
          </p:cNvPr>
          <p:cNvSpPr txBox="1">
            <a:spLocks/>
          </p:cNvSpPr>
          <p:nvPr/>
        </p:nvSpPr>
        <p:spPr>
          <a:xfrm>
            <a:off x="1809481" y="533314"/>
            <a:ext cx="6029540" cy="8490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b="1" dirty="0">
                <a:solidFill>
                  <a:srgbClr val="3E3E3E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Презентация команды </a:t>
            </a:r>
            <a:r>
              <a:rPr lang="ru-RU" sz="4000" b="1" dirty="0" err="1">
                <a:solidFill>
                  <a:srgbClr val="3E3E3E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ПоРТ</a:t>
            </a:r>
            <a:endParaRPr lang="ru-RU" sz="4000" b="1" dirty="0">
              <a:solidFill>
                <a:srgbClr val="3E3E3E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46B75074-BDF5-31F4-630B-E3399B87CE69}"/>
              </a:ext>
            </a:extLst>
          </p:cNvPr>
          <p:cNvSpPr txBox="1">
            <a:spLocks/>
          </p:cNvSpPr>
          <p:nvPr/>
        </p:nvSpPr>
        <p:spPr>
          <a:xfrm>
            <a:off x="7060818" y="5148551"/>
            <a:ext cx="496445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Клиновицкий А. Д.</a:t>
            </a:r>
          </a:p>
          <a:p>
            <a:pPr algn="l"/>
            <a:r>
              <a:rPr lang="ru-RU" sz="28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Лазарев М. Р.</a:t>
            </a:r>
          </a:p>
          <a:p>
            <a:pPr algn="l"/>
            <a:r>
              <a:rPr lang="ru-RU" sz="28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Черников А. В.</a:t>
            </a:r>
          </a:p>
        </p:txBody>
      </p:sp>
    </p:spTree>
    <p:extLst>
      <p:ext uri="{BB962C8B-B14F-4D97-AF65-F5344CB8AC3E}">
        <p14:creationId xmlns:p14="http://schemas.microsoft.com/office/powerpoint/2010/main" val="332654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5E8524F-11F9-4443-B839-FAC7E9B9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F135-7F77-4E57-AE50-C3E9AE646B16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5CF226-C44C-FBDE-CAB6-38F8D2A69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8" y="75626"/>
            <a:ext cx="1764459" cy="1764459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B39AFD2A-A02E-AF74-BAC4-3968B53533B5}"/>
              </a:ext>
            </a:extLst>
          </p:cNvPr>
          <p:cNvSpPr txBox="1">
            <a:spLocks/>
          </p:cNvSpPr>
          <p:nvPr/>
        </p:nvSpPr>
        <p:spPr>
          <a:xfrm>
            <a:off x="1918177" y="175804"/>
            <a:ext cx="6029540" cy="849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000" b="1" dirty="0">
                <a:solidFill>
                  <a:srgbClr val="3E3E3E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Задание 1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6CFED34-EFA5-E2B2-12E1-EFDE991C6917}"/>
              </a:ext>
            </a:extLst>
          </p:cNvPr>
          <p:cNvSpPr txBox="1">
            <a:spLocks/>
          </p:cNvSpPr>
          <p:nvPr/>
        </p:nvSpPr>
        <p:spPr>
          <a:xfrm>
            <a:off x="1918177" y="716906"/>
            <a:ext cx="6029540" cy="849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600" b="1" dirty="0">
                <a:solidFill>
                  <a:srgbClr val="3E3E3E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Проверка гипотезы </a:t>
            </a:r>
            <a:r>
              <a:rPr lang="en-US" sz="3600" b="1" dirty="0">
                <a:solidFill>
                  <a:srgbClr val="3E3E3E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2</a:t>
            </a:r>
            <a:r>
              <a:rPr lang="ru-RU" sz="3600" b="1" dirty="0">
                <a:solidFill>
                  <a:srgbClr val="3E3E3E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 </a:t>
            </a:r>
            <a:endParaRPr lang="ru-RU" sz="3200" b="1" dirty="0">
              <a:solidFill>
                <a:srgbClr val="3E3E3E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846E49E7-A8ED-6053-0155-178D3D7F6793}"/>
              </a:ext>
            </a:extLst>
          </p:cNvPr>
          <p:cNvSpPr txBox="1">
            <a:spLocks/>
          </p:cNvSpPr>
          <p:nvPr/>
        </p:nvSpPr>
        <p:spPr>
          <a:xfrm>
            <a:off x="1494861" y="3794683"/>
            <a:ext cx="3689031" cy="2805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4000" b="1" dirty="0">
              <a:solidFill>
                <a:schemeClr val="bg2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endParaRPr lang="ru-RU" sz="4000" b="1" dirty="0">
              <a:solidFill>
                <a:schemeClr val="bg2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endParaRPr lang="ru-RU" sz="4000" b="1" dirty="0">
              <a:solidFill>
                <a:schemeClr val="bg2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736DD319-FDF4-CC58-1971-DA000CADE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786" y="1743135"/>
            <a:ext cx="9126764" cy="4857036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Вывод</a:t>
            </a:r>
          </a:p>
          <a:p>
            <a:pPr algn="just"/>
            <a:r>
              <a:rPr lang="ru-RU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Гипотеза 2 подтверждена, так как разработчик допускает ошибки чаще в файлах, с которыми он не работает, что видно по линейной аппроксимации данных из репозитория. (Чем чаще разработчик работает с файлами, тем ниже шанс на ошибку)</a:t>
            </a:r>
          </a:p>
        </p:txBody>
      </p:sp>
    </p:spTree>
    <p:extLst>
      <p:ext uri="{BB962C8B-B14F-4D97-AF65-F5344CB8AC3E}">
        <p14:creationId xmlns:p14="http://schemas.microsoft.com/office/powerpoint/2010/main" val="66843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4DDE18-54AB-4072-B2A3-47C382167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3411" y="1840085"/>
            <a:ext cx="8565178" cy="4283143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Предположим, что гипотеза 1 верна, тогда требуется: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Найти коммиты с предполагаемой ошибкой</a:t>
            </a:r>
            <a:r>
              <a:rPr lang="en-US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;</a:t>
            </a:r>
            <a:endParaRPr lang="ru-RU" sz="4000" b="1" dirty="0">
              <a:solidFill>
                <a:schemeClr val="bg2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Найти разработчика, которому следует поручить исправление ошибки или </a:t>
            </a:r>
            <a:r>
              <a:rPr lang="ru-RU" sz="4000" b="1" dirty="0" err="1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ревью</a:t>
            </a:r>
            <a:r>
              <a:rPr lang="ru-RU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 таких коммитов.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5E8524F-11F9-4443-B839-FAC7E9B9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F135-7F77-4E57-AE50-C3E9AE646B16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5CF226-C44C-FBDE-CAB6-38F8D2A69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8" y="75626"/>
            <a:ext cx="1764459" cy="1764459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B39AFD2A-A02E-AF74-BAC4-3968B53533B5}"/>
              </a:ext>
            </a:extLst>
          </p:cNvPr>
          <p:cNvSpPr txBox="1">
            <a:spLocks/>
          </p:cNvSpPr>
          <p:nvPr/>
        </p:nvSpPr>
        <p:spPr>
          <a:xfrm>
            <a:off x="1918177" y="175804"/>
            <a:ext cx="6029540" cy="849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000" b="1" dirty="0">
                <a:solidFill>
                  <a:srgbClr val="3E3E3E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Задание </a:t>
            </a:r>
            <a:r>
              <a:rPr lang="en-US" sz="4000" b="1" dirty="0">
                <a:solidFill>
                  <a:srgbClr val="3E3E3E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2</a:t>
            </a:r>
            <a:endParaRPr lang="ru-RU" sz="4000" b="1" dirty="0">
              <a:solidFill>
                <a:srgbClr val="3E3E3E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6CFED34-EFA5-E2B2-12E1-EFDE991C6917}"/>
              </a:ext>
            </a:extLst>
          </p:cNvPr>
          <p:cNvSpPr txBox="1">
            <a:spLocks/>
          </p:cNvSpPr>
          <p:nvPr/>
        </p:nvSpPr>
        <p:spPr>
          <a:xfrm>
            <a:off x="1918177" y="716906"/>
            <a:ext cx="6029540" cy="849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600" b="1" dirty="0">
                <a:solidFill>
                  <a:srgbClr val="3E3E3E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Условие</a:t>
            </a:r>
            <a:endParaRPr lang="ru-RU" sz="3200" b="1" dirty="0">
              <a:solidFill>
                <a:srgbClr val="3E3E3E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0838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4DDE18-54AB-4072-B2A3-47C382167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4133" y="2313839"/>
            <a:ext cx="9103733" cy="4169463"/>
          </a:xfrm>
        </p:spPr>
        <p:txBody>
          <a:bodyPr>
            <a:normAutofit/>
          </a:bodyPr>
          <a:lstStyle/>
          <a:p>
            <a:pPr algn="just"/>
            <a:r>
              <a:rPr lang="ru-RU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Предсказание коммитов, в которых весьма вероятна ошибка, можно вычислить при помощи логистической регрессии или случайного леса (</a:t>
            </a:r>
            <a:r>
              <a:rPr lang="en-US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random forest)</a:t>
            </a:r>
            <a:r>
              <a:rPr lang="ru-RU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5E8524F-11F9-4443-B839-FAC7E9B9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F135-7F77-4E57-AE50-C3E9AE646B16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5CF226-C44C-FBDE-CAB6-38F8D2A69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8" y="75626"/>
            <a:ext cx="1764459" cy="1764459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B39AFD2A-A02E-AF74-BAC4-3968B53533B5}"/>
              </a:ext>
            </a:extLst>
          </p:cNvPr>
          <p:cNvSpPr txBox="1">
            <a:spLocks/>
          </p:cNvSpPr>
          <p:nvPr/>
        </p:nvSpPr>
        <p:spPr>
          <a:xfrm>
            <a:off x="1918177" y="175804"/>
            <a:ext cx="6029540" cy="849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000" b="1" dirty="0">
                <a:solidFill>
                  <a:srgbClr val="3E3E3E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Задание 2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6CFED34-EFA5-E2B2-12E1-EFDE991C6917}"/>
              </a:ext>
            </a:extLst>
          </p:cNvPr>
          <p:cNvSpPr txBox="1">
            <a:spLocks/>
          </p:cNvSpPr>
          <p:nvPr/>
        </p:nvSpPr>
        <p:spPr>
          <a:xfrm>
            <a:off x="1918177" y="716906"/>
            <a:ext cx="3533847" cy="84908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600" b="1" dirty="0">
                <a:solidFill>
                  <a:srgbClr val="3E3E3E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Поиск коммитов с предполагаемой ошибкой </a:t>
            </a:r>
            <a:endParaRPr lang="ru-RU" sz="3200" b="1" dirty="0">
              <a:solidFill>
                <a:srgbClr val="3E3E3E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84299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4DDE18-54AB-4072-B2A3-47C382167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5995" y="1914698"/>
            <a:ext cx="7040009" cy="465027"/>
          </a:xfrm>
        </p:spPr>
        <p:txBody>
          <a:bodyPr>
            <a:normAutofit fontScale="77500" lnSpcReduction="20000"/>
          </a:bodyPr>
          <a:lstStyle/>
          <a:p>
            <a:r>
              <a:rPr lang="ru-RU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Выбор варианта поиска ошибок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5E8524F-11F9-4443-B839-FAC7E9B9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F135-7F77-4E57-AE50-C3E9AE646B16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5CF226-C44C-FBDE-CAB6-38F8D2A69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8" y="75626"/>
            <a:ext cx="1764459" cy="1764459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B39AFD2A-A02E-AF74-BAC4-3968B53533B5}"/>
              </a:ext>
            </a:extLst>
          </p:cNvPr>
          <p:cNvSpPr txBox="1">
            <a:spLocks/>
          </p:cNvSpPr>
          <p:nvPr/>
        </p:nvSpPr>
        <p:spPr>
          <a:xfrm>
            <a:off x="1918177" y="175804"/>
            <a:ext cx="6029540" cy="849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000" b="1" dirty="0">
                <a:solidFill>
                  <a:srgbClr val="3E3E3E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Задание 2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6CFED34-EFA5-E2B2-12E1-EFDE991C6917}"/>
              </a:ext>
            </a:extLst>
          </p:cNvPr>
          <p:cNvSpPr txBox="1">
            <a:spLocks/>
          </p:cNvSpPr>
          <p:nvPr/>
        </p:nvSpPr>
        <p:spPr>
          <a:xfrm>
            <a:off x="1918177" y="716906"/>
            <a:ext cx="3533847" cy="84908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600" b="1" dirty="0">
                <a:solidFill>
                  <a:srgbClr val="3E3E3E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Поиск коммитов с предполагаемой ошибкой </a:t>
            </a:r>
            <a:endParaRPr lang="ru-RU" sz="3200" b="1" dirty="0">
              <a:solidFill>
                <a:srgbClr val="3E3E3E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0B7CA46F-8C93-5A8D-928D-93CCDE9B84E2}"/>
              </a:ext>
            </a:extLst>
          </p:cNvPr>
          <p:cNvSpPr txBox="1">
            <a:spLocks/>
          </p:cNvSpPr>
          <p:nvPr/>
        </p:nvSpPr>
        <p:spPr>
          <a:xfrm>
            <a:off x="930031" y="2653823"/>
            <a:ext cx="4666373" cy="110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Логистическая регрессия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44FB4EB7-FE20-79DC-A427-D8A074FBB0A3}"/>
              </a:ext>
            </a:extLst>
          </p:cNvPr>
          <p:cNvSpPr txBox="1">
            <a:spLocks/>
          </p:cNvSpPr>
          <p:nvPr/>
        </p:nvSpPr>
        <p:spPr>
          <a:xfrm>
            <a:off x="6096001" y="2653823"/>
            <a:ext cx="4519290" cy="550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Случайный лес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2B4C99D-6B18-1A9C-AEEE-C087F074F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207" y="3100953"/>
            <a:ext cx="3856019" cy="358124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A4E331E-1DBC-1DCD-1BB6-72BE59F06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636" y="3075982"/>
            <a:ext cx="4940019" cy="36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04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4DDE18-54AB-4072-B2A3-47C382167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5995" y="1914698"/>
            <a:ext cx="7040009" cy="465027"/>
          </a:xfrm>
        </p:spPr>
        <p:txBody>
          <a:bodyPr>
            <a:normAutofit fontScale="77500" lnSpcReduction="20000"/>
          </a:bodyPr>
          <a:lstStyle/>
          <a:p>
            <a:r>
              <a:rPr lang="ru-RU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Результаты выполнения кода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5E8524F-11F9-4443-B839-FAC7E9B9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F135-7F77-4E57-AE50-C3E9AE646B16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5CF226-C44C-FBDE-CAB6-38F8D2A69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8" y="75626"/>
            <a:ext cx="1764459" cy="1764459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B39AFD2A-A02E-AF74-BAC4-3968B53533B5}"/>
              </a:ext>
            </a:extLst>
          </p:cNvPr>
          <p:cNvSpPr txBox="1">
            <a:spLocks/>
          </p:cNvSpPr>
          <p:nvPr/>
        </p:nvSpPr>
        <p:spPr>
          <a:xfrm>
            <a:off x="1918177" y="175804"/>
            <a:ext cx="6029540" cy="849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000" b="1" dirty="0">
                <a:solidFill>
                  <a:srgbClr val="3E3E3E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Задание 2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6CFED34-EFA5-E2B2-12E1-EFDE991C6917}"/>
              </a:ext>
            </a:extLst>
          </p:cNvPr>
          <p:cNvSpPr txBox="1">
            <a:spLocks/>
          </p:cNvSpPr>
          <p:nvPr/>
        </p:nvSpPr>
        <p:spPr>
          <a:xfrm>
            <a:off x="1918177" y="716906"/>
            <a:ext cx="3533847" cy="84908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600" b="1" dirty="0">
                <a:solidFill>
                  <a:srgbClr val="3E3E3E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Поиск коммитов с предполагаемой ошибкой </a:t>
            </a:r>
            <a:endParaRPr lang="ru-RU" sz="3200" b="1" dirty="0">
              <a:solidFill>
                <a:srgbClr val="3E3E3E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55967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4DDE18-54AB-4072-B2A3-47C382167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5995" y="1914698"/>
            <a:ext cx="7040009" cy="465027"/>
          </a:xfrm>
        </p:spPr>
        <p:txBody>
          <a:bodyPr>
            <a:normAutofit fontScale="77500" lnSpcReduction="20000"/>
          </a:bodyPr>
          <a:lstStyle/>
          <a:p>
            <a:r>
              <a:rPr lang="ru-RU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Выбор разработчика для исправления 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5E8524F-11F9-4443-B839-FAC7E9B9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F135-7F77-4E57-AE50-C3E9AE646B16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5CF226-C44C-FBDE-CAB6-38F8D2A69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8" y="75626"/>
            <a:ext cx="1764459" cy="1764459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B39AFD2A-A02E-AF74-BAC4-3968B53533B5}"/>
              </a:ext>
            </a:extLst>
          </p:cNvPr>
          <p:cNvSpPr txBox="1">
            <a:spLocks/>
          </p:cNvSpPr>
          <p:nvPr/>
        </p:nvSpPr>
        <p:spPr>
          <a:xfrm>
            <a:off x="1918177" y="175804"/>
            <a:ext cx="6029540" cy="849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000" b="1" dirty="0">
                <a:solidFill>
                  <a:srgbClr val="3E3E3E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Задание 2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6CFED34-EFA5-E2B2-12E1-EFDE991C6917}"/>
              </a:ext>
            </a:extLst>
          </p:cNvPr>
          <p:cNvSpPr txBox="1">
            <a:spLocks/>
          </p:cNvSpPr>
          <p:nvPr/>
        </p:nvSpPr>
        <p:spPr>
          <a:xfrm>
            <a:off x="1918177" y="716906"/>
            <a:ext cx="3533847" cy="84908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600" b="1" dirty="0">
                <a:solidFill>
                  <a:srgbClr val="3E3E3E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Поиск коммитов с предполагаемой ошибкой </a:t>
            </a:r>
            <a:endParaRPr lang="ru-RU" sz="3200" b="1" dirty="0">
              <a:solidFill>
                <a:srgbClr val="3E3E3E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44FB4EB7-FE20-79DC-A427-D8A074FBB0A3}"/>
              </a:ext>
            </a:extLst>
          </p:cNvPr>
          <p:cNvSpPr txBox="1">
            <a:spLocks/>
          </p:cNvSpPr>
          <p:nvPr/>
        </p:nvSpPr>
        <p:spPr>
          <a:xfrm>
            <a:off x="928150" y="2379725"/>
            <a:ext cx="10044649" cy="38581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8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Выбор разработчика для исправления это обычная задача классификации, следовательно ее можно решить любым способом, в зависимости от нужны, к примеру: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Нейронные сети</a:t>
            </a:r>
            <a:r>
              <a:rPr lang="en-US" sz="28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; </a:t>
            </a:r>
            <a:r>
              <a:rPr lang="ru-RU" sz="28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(Слишком много для нас в текущей задаче)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Логистическая регрессия</a:t>
            </a:r>
            <a:r>
              <a:rPr lang="en-US" sz="28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Деревья решений</a:t>
            </a:r>
            <a:r>
              <a:rPr lang="en-US" sz="28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Метод ближайшего соседа</a:t>
            </a:r>
            <a:r>
              <a:rPr lang="en-US" sz="28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;</a:t>
            </a:r>
            <a:endParaRPr lang="ru-RU" sz="2800" b="1" dirty="0">
              <a:solidFill>
                <a:schemeClr val="bg2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Машины опорных векторов</a:t>
            </a:r>
            <a:r>
              <a:rPr lang="en-US" sz="28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Дискриминантный анализ.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ru-RU" sz="2800" b="1" dirty="0">
              <a:solidFill>
                <a:schemeClr val="bg2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02599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4DDE18-54AB-4072-B2A3-47C382167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9481" y="3199260"/>
            <a:ext cx="8573037" cy="1655762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Мы готовы ответить на Ваши вопросы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5E8524F-11F9-4443-B839-FAC7E9B9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F135-7F77-4E57-AE50-C3E9AE646B16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5CF226-C44C-FBDE-CAB6-38F8D2A69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8" y="75626"/>
            <a:ext cx="1764459" cy="1764459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B39AFD2A-A02E-AF74-BAC4-3968B53533B5}"/>
              </a:ext>
            </a:extLst>
          </p:cNvPr>
          <p:cNvSpPr txBox="1">
            <a:spLocks/>
          </p:cNvSpPr>
          <p:nvPr/>
        </p:nvSpPr>
        <p:spPr>
          <a:xfrm>
            <a:off x="1918177" y="533314"/>
            <a:ext cx="5575778" cy="849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b="1" dirty="0">
                <a:solidFill>
                  <a:srgbClr val="3E3E3E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78313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4DDE18-54AB-4072-B2A3-47C382167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3411" y="1840085"/>
            <a:ext cx="8565178" cy="4283143"/>
          </a:xfrm>
        </p:spPr>
        <p:txBody>
          <a:bodyPr>
            <a:normAutofit fontScale="85000" lnSpcReduction="20000"/>
          </a:bodyPr>
          <a:lstStyle/>
          <a:p>
            <a:r>
              <a:rPr lang="ru-RU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Проверить одну из гипотез: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Один и тот же разработчик в одних и тех же файлах ошибается чаще, чем в других</a:t>
            </a:r>
            <a:r>
              <a:rPr lang="en-US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;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Разработчик чаще ошибается в коде, с которым он не работает.</a:t>
            </a:r>
            <a:endParaRPr lang="en-US" sz="4000" b="1" dirty="0">
              <a:solidFill>
                <a:schemeClr val="bg2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algn="just"/>
            <a:r>
              <a:rPr lang="ru-RU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Предположим, что данные гипотезы можно рассматривать независимо друг от друга, так как выполнение каждой из гипотезы не противоречит другой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5E8524F-11F9-4443-B839-FAC7E9B9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F135-7F77-4E57-AE50-C3E9AE646B16}" type="slidenum">
              <a:rPr lang="ru-RU" smtClean="0"/>
              <a:t>2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5CF226-C44C-FBDE-CAB6-38F8D2A69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8" y="75626"/>
            <a:ext cx="1764459" cy="1764459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B39AFD2A-A02E-AF74-BAC4-3968B53533B5}"/>
              </a:ext>
            </a:extLst>
          </p:cNvPr>
          <p:cNvSpPr txBox="1">
            <a:spLocks/>
          </p:cNvSpPr>
          <p:nvPr/>
        </p:nvSpPr>
        <p:spPr>
          <a:xfrm>
            <a:off x="1918177" y="175804"/>
            <a:ext cx="6029540" cy="849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000" b="1" dirty="0">
                <a:solidFill>
                  <a:srgbClr val="3E3E3E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Задание 1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6CFED34-EFA5-E2B2-12E1-EFDE991C6917}"/>
              </a:ext>
            </a:extLst>
          </p:cNvPr>
          <p:cNvSpPr txBox="1">
            <a:spLocks/>
          </p:cNvSpPr>
          <p:nvPr/>
        </p:nvSpPr>
        <p:spPr>
          <a:xfrm>
            <a:off x="1918177" y="716906"/>
            <a:ext cx="6029540" cy="849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600" b="1" dirty="0">
                <a:solidFill>
                  <a:srgbClr val="3E3E3E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Условие</a:t>
            </a:r>
            <a:endParaRPr lang="ru-RU" sz="3200" b="1" dirty="0">
              <a:solidFill>
                <a:srgbClr val="3E3E3E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0884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4DDE18-54AB-4072-B2A3-47C382167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9481" y="2066332"/>
            <a:ext cx="8573037" cy="3536946"/>
          </a:xfrm>
        </p:spPr>
        <p:txBody>
          <a:bodyPr>
            <a:normAutofit fontScale="85000" lnSpcReduction="20000"/>
          </a:bodyPr>
          <a:lstStyle/>
          <a:p>
            <a:r>
              <a:rPr lang="ru-RU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План:</a:t>
            </a:r>
          </a:p>
          <a:p>
            <a:pPr marL="742950" indent="-742950" algn="just">
              <a:buAutoNum type="arabicParenR"/>
            </a:pPr>
            <a:r>
              <a:rPr lang="ru-RU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Получение списка коммитов</a:t>
            </a:r>
            <a:r>
              <a:rPr lang="en-US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;</a:t>
            </a:r>
            <a:endParaRPr lang="ru-RU" sz="4000" b="1" dirty="0">
              <a:solidFill>
                <a:schemeClr val="bg2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742950" indent="-742950" algn="just">
              <a:buAutoNum type="arabicParenR"/>
            </a:pPr>
            <a:r>
              <a:rPr lang="ru-RU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Поиск наличия исправления ошибки</a:t>
            </a:r>
            <a:r>
              <a:rPr lang="en-US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;</a:t>
            </a:r>
            <a:endParaRPr lang="ru-RU" sz="4000" b="1" dirty="0">
              <a:solidFill>
                <a:schemeClr val="bg2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742950" indent="-742950" algn="just">
              <a:buAutoNum type="arabicParenR"/>
            </a:pPr>
            <a:r>
              <a:rPr lang="ru-RU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Поиск последнего пользователя, кто писал код</a:t>
            </a:r>
            <a:r>
              <a:rPr lang="en-US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;</a:t>
            </a:r>
            <a:endParaRPr lang="ru-RU" sz="4000" b="1" dirty="0">
              <a:solidFill>
                <a:schemeClr val="bg2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pPr marL="742950" indent="-742950" algn="just">
              <a:buAutoNum type="arabicParenR"/>
            </a:pPr>
            <a:r>
              <a:rPr lang="ru-RU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Структурирование данных и вывод информации для подтверждения или опровержения гипотезы</a:t>
            </a:r>
            <a:r>
              <a:rPr lang="en-US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.</a:t>
            </a:r>
            <a:endParaRPr lang="ru-RU" sz="4000" b="1" dirty="0">
              <a:solidFill>
                <a:schemeClr val="bg2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5E8524F-11F9-4443-B839-FAC7E9B9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F135-7F77-4E57-AE50-C3E9AE646B16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5CF226-C44C-FBDE-CAB6-38F8D2A69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8" y="75626"/>
            <a:ext cx="1764459" cy="1764459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B39AFD2A-A02E-AF74-BAC4-3968B53533B5}"/>
              </a:ext>
            </a:extLst>
          </p:cNvPr>
          <p:cNvSpPr txBox="1">
            <a:spLocks/>
          </p:cNvSpPr>
          <p:nvPr/>
        </p:nvSpPr>
        <p:spPr>
          <a:xfrm>
            <a:off x="1918177" y="175804"/>
            <a:ext cx="6029540" cy="849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000" b="1" dirty="0">
                <a:solidFill>
                  <a:srgbClr val="3E3E3E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Задание 1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6CFED34-EFA5-E2B2-12E1-EFDE991C6917}"/>
              </a:ext>
            </a:extLst>
          </p:cNvPr>
          <p:cNvSpPr txBox="1">
            <a:spLocks/>
          </p:cNvSpPr>
          <p:nvPr/>
        </p:nvSpPr>
        <p:spPr>
          <a:xfrm>
            <a:off x="1918177" y="716906"/>
            <a:ext cx="6029540" cy="849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600" b="1" dirty="0">
                <a:solidFill>
                  <a:srgbClr val="3E3E3E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План</a:t>
            </a:r>
            <a:endParaRPr lang="ru-RU" sz="3200" b="1" dirty="0">
              <a:solidFill>
                <a:srgbClr val="3E3E3E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8053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5E8524F-11F9-4443-B839-FAC7E9B9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F135-7F77-4E57-AE50-C3E9AE646B16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5CF226-C44C-FBDE-CAB6-38F8D2A69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8" y="75626"/>
            <a:ext cx="1764459" cy="1764459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B39AFD2A-A02E-AF74-BAC4-3968B53533B5}"/>
              </a:ext>
            </a:extLst>
          </p:cNvPr>
          <p:cNvSpPr txBox="1">
            <a:spLocks/>
          </p:cNvSpPr>
          <p:nvPr/>
        </p:nvSpPr>
        <p:spPr>
          <a:xfrm>
            <a:off x="1918177" y="175804"/>
            <a:ext cx="6029540" cy="849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000" b="1" dirty="0">
                <a:solidFill>
                  <a:srgbClr val="3E3E3E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Задание 1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6CFED34-EFA5-E2B2-12E1-EFDE991C6917}"/>
              </a:ext>
            </a:extLst>
          </p:cNvPr>
          <p:cNvSpPr txBox="1">
            <a:spLocks/>
          </p:cNvSpPr>
          <p:nvPr/>
        </p:nvSpPr>
        <p:spPr>
          <a:xfrm>
            <a:off x="1918177" y="716906"/>
            <a:ext cx="6029540" cy="849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600" b="1" dirty="0">
                <a:solidFill>
                  <a:srgbClr val="3E3E3E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Проверка гипотезы 1 </a:t>
            </a:r>
            <a:endParaRPr lang="ru-RU" sz="3200" b="1" dirty="0">
              <a:solidFill>
                <a:srgbClr val="3E3E3E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846E49E7-A8ED-6053-0155-178D3D7F6793}"/>
              </a:ext>
            </a:extLst>
          </p:cNvPr>
          <p:cNvSpPr txBox="1">
            <a:spLocks/>
          </p:cNvSpPr>
          <p:nvPr/>
        </p:nvSpPr>
        <p:spPr>
          <a:xfrm>
            <a:off x="1494861" y="3794683"/>
            <a:ext cx="3689031" cy="2805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4000" b="1" dirty="0">
              <a:solidFill>
                <a:schemeClr val="bg2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endParaRPr lang="ru-RU" sz="4000" b="1" dirty="0">
              <a:solidFill>
                <a:schemeClr val="bg2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endParaRPr lang="ru-RU" sz="4000" b="1" dirty="0">
              <a:solidFill>
                <a:schemeClr val="bg2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736DD319-FDF4-CC58-1971-DA000CADE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450" y="1743135"/>
            <a:ext cx="7355145" cy="1284199"/>
          </a:xfrm>
        </p:spPr>
        <p:txBody>
          <a:bodyPr>
            <a:normAutofit fontScale="85000" lnSpcReduction="20000"/>
          </a:bodyPr>
          <a:lstStyle/>
          <a:p>
            <a:r>
              <a:rPr lang="ru-RU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Возможный вид гистограммы для подтверждения гипотезы на большой выборке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13806C5-F6FF-693B-EDE4-2046EBF87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706" y="3165971"/>
            <a:ext cx="6738631" cy="31903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4949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4CE4397-D57B-F4C9-168E-C0931B216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979" y="2901468"/>
            <a:ext cx="4615061" cy="3637444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5E8524F-11F9-4443-B839-FAC7E9B9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F135-7F77-4E57-AE50-C3E9AE646B16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5CF226-C44C-FBDE-CAB6-38F8D2A69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8" y="75626"/>
            <a:ext cx="1764459" cy="1764459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B39AFD2A-A02E-AF74-BAC4-3968B53533B5}"/>
              </a:ext>
            </a:extLst>
          </p:cNvPr>
          <p:cNvSpPr txBox="1">
            <a:spLocks/>
          </p:cNvSpPr>
          <p:nvPr/>
        </p:nvSpPr>
        <p:spPr>
          <a:xfrm>
            <a:off x="1918177" y="175804"/>
            <a:ext cx="6029540" cy="849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000" b="1" dirty="0">
                <a:solidFill>
                  <a:srgbClr val="3E3E3E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Задание 1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6CFED34-EFA5-E2B2-12E1-EFDE991C6917}"/>
              </a:ext>
            </a:extLst>
          </p:cNvPr>
          <p:cNvSpPr txBox="1">
            <a:spLocks/>
          </p:cNvSpPr>
          <p:nvPr/>
        </p:nvSpPr>
        <p:spPr>
          <a:xfrm>
            <a:off x="1918177" y="716906"/>
            <a:ext cx="6029540" cy="849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600" b="1" dirty="0">
                <a:solidFill>
                  <a:srgbClr val="3E3E3E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Проверка гипотезы 1 </a:t>
            </a:r>
            <a:endParaRPr lang="ru-RU" sz="3200" b="1" dirty="0">
              <a:solidFill>
                <a:srgbClr val="3E3E3E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846E49E7-A8ED-6053-0155-178D3D7F6793}"/>
              </a:ext>
            </a:extLst>
          </p:cNvPr>
          <p:cNvSpPr txBox="1">
            <a:spLocks/>
          </p:cNvSpPr>
          <p:nvPr/>
        </p:nvSpPr>
        <p:spPr>
          <a:xfrm>
            <a:off x="1494861" y="3794683"/>
            <a:ext cx="3689031" cy="2805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4000" b="1" dirty="0">
              <a:solidFill>
                <a:schemeClr val="bg2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endParaRPr lang="ru-RU" sz="4000" b="1" dirty="0">
              <a:solidFill>
                <a:schemeClr val="bg2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endParaRPr lang="ru-RU" sz="4000" b="1" dirty="0">
              <a:solidFill>
                <a:schemeClr val="bg2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736DD319-FDF4-CC58-1971-DA000CADE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6204" y="1695955"/>
            <a:ext cx="7422816" cy="1236348"/>
          </a:xfrm>
        </p:spPr>
        <p:txBody>
          <a:bodyPr>
            <a:normAutofit fontScale="77500" lnSpcReduction="20000"/>
          </a:bodyPr>
          <a:lstStyle/>
          <a:p>
            <a:r>
              <a:rPr lang="ru-RU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Полученные гистограммы для некоторого автора </a:t>
            </a:r>
            <a:r>
              <a:rPr lang="en-US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(</a:t>
            </a:r>
            <a:r>
              <a:rPr lang="en-US" sz="4000" b="1" dirty="0" err="1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boojack</a:t>
            </a:r>
            <a:r>
              <a:rPr lang="en-US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) </a:t>
            </a:r>
            <a:r>
              <a:rPr lang="ru-RU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репозитория</a:t>
            </a:r>
            <a:endParaRPr lang="en-US" sz="4000" b="1" dirty="0">
              <a:solidFill>
                <a:schemeClr val="bg2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r>
              <a:rPr lang="en-US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 (</a:t>
            </a:r>
            <a:r>
              <a:rPr lang="en-US" sz="4000" b="1" dirty="0" err="1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usememos</a:t>
            </a:r>
            <a:r>
              <a:rPr lang="en-US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/memos)</a:t>
            </a:r>
            <a:endParaRPr lang="ru-RU" sz="4000" b="1" dirty="0">
              <a:solidFill>
                <a:schemeClr val="bg2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84942A79-4548-BB5A-2BAA-9E9473DFCEDC}"/>
              </a:ext>
            </a:extLst>
          </p:cNvPr>
          <p:cNvSpPr txBox="1">
            <a:spLocks/>
          </p:cNvSpPr>
          <p:nvPr/>
        </p:nvSpPr>
        <p:spPr>
          <a:xfrm>
            <a:off x="4637690" y="6141094"/>
            <a:ext cx="4411538" cy="586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800" b="1" dirty="0">
                <a:solidFill>
                  <a:srgbClr val="3E3E3E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Вероятность ошибки</a:t>
            </a:r>
            <a:endParaRPr lang="ru-RU" sz="1600" b="1" dirty="0">
              <a:solidFill>
                <a:srgbClr val="3E3E3E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2AD145B8-B4AC-62D9-23D0-B3A21EB9E1E0}"/>
              </a:ext>
            </a:extLst>
          </p:cNvPr>
          <p:cNvSpPr txBox="1">
            <a:spLocks/>
          </p:cNvSpPr>
          <p:nvPr/>
        </p:nvSpPr>
        <p:spPr>
          <a:xfrm rot="16200000">
            <a:off x="1045778" y="4306573"/>
            <a:ext cx="4000799" cy="586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b="1" dirty="0">
                <a:solidFill>
                  <a:srgbClr val="E7E6E6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Количество файлов с такой вероятностью ошибки</a:t>
            </a:r>
            <a:endParaRPr lang="ru-RU" sz="1600" b="1" dirty="0">
              <a:solidFill>
                <a:srgbClr val="E7E6E6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559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5E8524F-11F9-4443-B839-FAC7E9B9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F135-7F77-4E57-AE50-C3E9AE646B16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5CF226-C44C-FBDE-CAB6-38F8D2A69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8" y="75626"/>
            <a:ext cx="1764459" cy="1764459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B39AFD2A-A02E-AF74-BAC4-3968B53533B5}"/>
              </a:ext>
            </a:extLst>
          </p:cNvPr>
          <p:cNvSpPr txBox="1">
            <a:spLocks/>
          </p:cNvSpPr>
          <p:nvPr/>
        </p:nvSpPr>
        <p:spPr>
          <a:xfrm>
            <a:off x="1918177" y="175804"/>
            <a:ext cx="6029540" cy="849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000" b="1" dirty="0">
                <a:solidFill>
                  <a:srgbClr val="3E3E3E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Задание 1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6CFED34-EFA5-E2B2-12E1-EFDE991C6917}"/>
              </a:ext>
            </a:extLst>
          </p:cNvPr>
          <p:cNvSpPr txBox="1">
            <a:spLocks/>
          </p:cNvSpPr>
          <p:nvPr/>
        </p:nvSpPr>
        <p:spPr>
          <a:xfrm>
            <a:off x="1918177" y="703156"/>
            <a:ext cx="6029540" cy="849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600" b="1" dirty="0">
                <a:solidFill>
                  <a:srgbClr val="3E3E3E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Проверка гипотезы 1 </a:t>
            </a:r>
            <a:endParaRPr lang="ru-RU" sz="3200" b="1" dirty="0">
              <a:solidFill>
                <a:srgbClr val="3E3E3E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846E49E7-A8ED-6053-0155-178D3D7F6793}"/>
              </a:ext>
            </a:extLst>
          </p:cNvPr>
          <p:cNvSpPr txBox="1">
            <a:spLocks/>
          </p:cNvSpPr>
          <p:nvPr/>
        </p:nvSpPr>
        <p:spPr>
          <a:xfrm>
            <a:off x="1494861" y="3794683"/>
            <a:ext cx="3689031" cy="2805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4000" b="1" dirty="0">
              <a:solidFill>
                <a:schemeClr val="bg2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endParaRPr lang="ru-RU" sz="4000" b="1" dirty="0">
              <a:solidFill>
                <a:schemeClr val="bg2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endParaRPr lang="ru-RU" sz="4000" b="1" dirty="0">
              <a:solidFill>
                <a:schemeClr val="bg2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736DD319-FDF4-CC58-1971-DA000CADE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315" y="1689271"/>
            <a:ext cx="7093319" cy="656126"/>
          </a:xfrm>
        </p:spPr>
        <p:txBody>
          <a:bodyPr>
            <a:normAutofit fontScale="62500" lnSpcReduction="20000"/>
          </a:bodyPr>
          <a:lstStyle/>
          <a:p>
            <a:r>
              <a:rPr lang="ru-RU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Пример гистограммы для репозитория</a:t>
            </a:r>
            <a:r>
              <a:rPr lang="en-US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 (</a:t>
            </a:r>
            <a:r>
              <a:rPr lang="en-US" sz="4000" b="1" dirty="0" err="1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usememos</a:t>
            </a:r>
            <a:r>
              <a:rPr lang="en-US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/memos)</a:t>
            </a:r>
            <a:endParaRPr lang="ru-RU" sz="4000" b="1" dirty="0">
              <a:solidFill>
                <a:schemeClr val="bg2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732C99-BA9B-DFB4-C7FC-4CDC376FC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014" y="2288347"/>
            <a:ext cx="5325325" cy="4311824"/>
          </a:xfrm>
          <a:prstGeom prst="rect">
            <a:avLst/>
          </a:prstGeom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6E8F5F69-E890-CE93-7F33-DD3C8180F889}"/>
              </a:ext>
            </a:extLst>
          </p:cNvPr>
          <p:cNvSpPr txBox="1">
            <a:spLocks/>
          </p:cNvSpPr>
          <p:nvPr/>
        </p:nvSpPr>
        <p:spPr>
          <a:xfrm>
            <a:off x="4637690" y="6141094"/>
            <a:ext cx="4411538" cy="586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800" b="1" dirty="0">
                <a:solidFill>
                  <a:srgbClr val="3E3E3E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Вероятность ошибки</a:t>
            </a:r>
            <a:endParaRPr lang="ru-RU" sz="1600" b="1" dirty="0">
              <a:solidFill>
                <a:srgbClr val="3E3E3E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CA2663B2-8833-CD81-705E-7AB28E0E91A4}"/>
              </a:ext>
            </a:extLst>
          </p:cNvPr>
          <p:cNvSpPr txBox="1">
            <a:spLocks/>
          </p:cNvSpPr>
          <p:nvPr/>
        </p:nvSpPr>
        <p:spPr>
          <a:xfrm rot="16200000">
            <a:off x="772677" y="4268488"/>
            <a:ext cx="4000799" cy="586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b="1" dirty="0">
                <a:solidFill>
                  <a:srgbClr val="E7E6E6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Количество файлов с такой вероятностью ошибки</a:t>
            </a:r>
            <a:endParaRPr lang="ru-RU" sz="1600" b="1" dirty="0">
              <a:solidFill>
                <a:srgbClr val="E7E6E6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0229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5E8524F-11F9-4443-B839-FAC7E9B9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F135-7F77-4E57-AE50-C3E9AE646B16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5CF226-C44C-FBDE-CAB6-38F8D2A69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8" y="75626"/>
            <a:ext cx="1764459" cy="1764459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B39AFD2A-A02E-AF74-BAC4-3968B53533B5}"/>
              </a:ext>
            </a:extLst>
          </p:cNvPr>
          <p:cNvSpPr txBox="1">
            <a:spLocks/>
          </p:cNvSpPr>
          <p:nvPr/>
        </p:nvSpPr>
        <p:spPr>
          <a:xfrm>
            <a:off x="1918177" y="175804"/>
            <a:ext cx="6029540" cy="849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000" b="1" dirty="0">
                <a:solidFill>
                  <a:srgbClr val="3E3E3E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Задание 1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6CFED34-EFA5-E2B2-12E1-EFDE991C6917}"/>
              </a:ext>
            </a:extLst>
          </p:cNvPr>
          <p:cNvSpPr txBox="1">
            <a:spLocks/>
          </p:cNvSpPr>
          <p:nvPr/>
        </p:nvSpPr>
        <p:spPr>
          <a:xfrm>
            <a:off x="1918177" y="716906"/>
            <a:ext cx="6029540" cy="849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600" b="1" dirty="0">
                <a:solidFill>
                  <a:srgbClr val="3E3E3E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Проверка гипотезы 1 </a:t>
            </a:r>
            <a:endParaRPr lang="ru-RU" sz="3200" b="1" dirty="0">
              <a:solidFill>
                <a:srgbClr val="3E3E3E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337DCBCC-7A4E-B09E-7D00-EE1664ED4027}"/>
              </a:ext>
            </a:extLst>
          </p:cNvPr>
          <p:cNvSpPr txBox="1">
            <a:spLocks/>
          </p:cNvSpPr>
          <p:nvPr/>
        </p:nvSpPr>
        <p:spPr>
          <a:xfrm>
            <a:off x="1567543" y="1743134"/>
            <a:ext cx="8745240" cy="50392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Вывод</a:t>
            </a:r>
          </a:p>
          <a:p>
            <a:pPr algn="just"/>
            <a:r>
              <a:rPr lang="ru-RU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Гипотеза 1 может быть подтверждена на наших значениях, тем, что у нас наблюдается два пика значений где пользователь либо ошибается часто в определенных файлах, либо ошибается редко, но не с одинаковой частотой, а по экспоненциальной зависимости. </a:t>
            </a:r>
          </a:p>
        </p:txBody>
      </p:sp>
    </p:spTree>
    <p:extLst>
      <p:ext uri="{BB962C8B-B14F-4D97-AF65-F5344CB8AC3E}">
        <p14:creationId xmlns:p14="http://schemas.microsoft.com/office/powerpoint/2010/main" val="14447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5E8524F-11F9-4443-B839-FAC7E9B9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F135-7F77-4E57-AE50-C3E9AE646B16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5CF226-C44C-FBDE-CAB6-38F8D2A69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8" y="75626"/>
            <a:ext cx="1764459" cy="1764459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B39AFD2A-A02E-AF74-BAC4-3968B53533B5}"/>
              </a:ext>
            </a:extLst>
          </p:cNvPr>
          <p:cNvSpPr txBox="1">
            <a:spLocks/>
          </p:cNvSpPr>
          <p:nvPr/>
        </p:nvSpPr>
        <p:spPr>
          <a:xfrm>
            <a:off x="1918177" y="175804"/>
            <a:ext cx="6029540" cy="849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000" b="1" dirty="0">
                <a:solidFill>
                  <a:srgbClr val="3E3E3E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Задание 1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6CFED34-EFA5-E2B2-12E1-EFDE991C6917}"/>
              </a:ext>
            </a:extLst>
          </p:cNvPr>
          <p:cNvSpPr txBox="1">
            <a:spLocks/>
          </p:cNvSpPr>
          <p:nvPr/>
        </p:nvSpPr>
        <p:spPr>
          <a:xfrm>
            <a:off x="1918177" y="716906"/>
            <a:ext cx="6029540" cy="849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600" b="1" dirty="0">
                <a:solidFill>
                  <a:srgbClr val="3E3E3E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Проверка гипотезы </a:t>
            </a:r>
            <a:r>
              <a:rPr lang="en-US" sz="3600" b="1" dirty="0">
                <a:solidFill>
                  <a:srgbClr val="3E3E3E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2</a:t>
            </a:r>
            <a:r>
              <a:rPr lang="ru-RU" sz="3600" b="1" dirty="0">
                <a:solidFill>
                  <a:srgbClr val="3E3E3E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 </a:t>
            </a:r>
            <a:endParaRPr lang="ru-RU" sz="3200" b="1" dirty="0">
              <a:solidFill>
                <a:srgbClr val="3E3E3E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846E49E7-A8ED-6053-0155-178D3D7F6793}"/>
              </a:ext>
            </a:extLst>
          </p:cNvPr>
          <p:cNvSpPr txBox="1">
            <a:spLocks/>
          </p:cNvSpPr>
          <p:nvPr/>
        </p:nvSpPr>
        <p:spPr>
          <a:xfrm>
            <a:off x="1494861" y="3794683"/>
            <a:ext cx="3689031" cy="2805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4000" b="1" dirty="0">
              <a:solidFill>
                <a:schemeClr val="bg2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endParaRPr lang="ru-RU" sz="4000" b="1" dirty="0">
              <a:solidFill>
                <a:schemeClr val="bg2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endParaRPr lang="ru-RU" sz="4000" b="1" dirty="0">
              <a:solidFill>
                <a:schemeClr val="bg2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736DD319-FDF4-CC58-1971-DA000CADE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450" y="1743135"/>
            <a:ext cx="7355145" cy="1284199"/>
          </a:xfrm>
        </p:spPr>
        <p:txBody>
          <a:bodyPr>
            <a:normAutofit fontScale="85000" lnSpcReduction="20000"/>
          </a:bodyPr>
          <a:lstStyle/>
          <a:p>
            <a:r>
              <a:rPr lang="ru-RU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Возможный вид гистограммы для подтверждения гипотезы на большой выборке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0F7299-B7FE-7069-A307-E4D995410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464" y="2995479"/>
            <a:ext cx="7819086" cy="37259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6305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98EF6BC-0975-0F56-2CDB-4179CA6F6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50" y="2878172"/>
            <a:ext cx="4683595" cy="3843303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5E8524F-11F9-4443-B839-FAC7E9B9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F135-7F77-4E57-AE50-C3E9AE646B16}" type="slidenum">
              <a:rPr lang="ru-RU" smtClean="0"/>
              <a:t>9</a:t>
            </a:fld>
            <a:r>
              <a:rPr lang="ru-RU"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5CF226-C44C-FBDE-CAB6-38F8D2A69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8" y="75626"/>
            <a:ext cx="1764459" cy="1764459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B39AFD2A-A02E-AF74-BAC4-3968B53533B5}"/>
              </a:ext>
            </a:extLst>
          </p:cNvPr>
          <p:cNvSpPr txBox="1">
            <a:spLocks/>
          </p:cNvSpPr>
          <p:nvPr/>
        </p:nvSpPr>
        <p:spPr>
          <a:xfrm>
            <a:off x="1918177" y="175804"/>
            <a:ext cx="6029540" cy="849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000" b="1" dirty="0">
                <a:solidFill>
                  <a:srgbClr val="3E3E3E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Задание 1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6CFED34-EFA5-E2B2-12E1-EFDE991C6917}"/>
              </a:ext>
            </a:extLst>
          </p:cNvPr>
          <p:cNvSpPr txBox="1">
            <a:spLocks/>
          </p:cNvSpPr>
          <p:nvPr/>
        </p:nvSpPr>
        <p:spPr>
          <a:xfrm>
            <a:off x="1918177" y="716906"/>
            <a:ext cx="6029540" cy="849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600" b="1" dirty="0">
                <a:solidFill>
                  <a:srgbClr val="3E3E3E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Проверка гипотезы </a:t>
            </a:r>
            <a:r>
              <a:rPr lang="en-US" sz="3600" b="1" dirty="0">
                <a:solidFill>
                  <a:srgbClr val="3E3E3E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2</a:t>
            </a:r>
            <a:r>
              <a:rPr lang="ru-RU" sz="3600" b="1" dirty="0">
                <a:solidFill>
                  <a:srgbClr val="3E3E3E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 </a:t>
            </a:r>
            <a:endParaRPr lang="ru-RU" sz="3200" b="1" dirty="0">
              <a:solidFill>
                <a:srgbClr val="3E3E3E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846E49E7-A8ED-6053-0155-178D3D7F6793}"/>
              </a:ext>
            </a:extLst>
          </p:cNvPr>
          <p:cNvSpPr txBox="1">
            <a:spLocks/>
          </p:cNvSpPr>
          <p:nvPr/>
        </p:nvSpPr>
        <p:spPr>
          <a:xfrm>
            <a:off x="1494861" y="3794683"/>
            <a:ext cx="3689031" cy="2805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4000" b="1" dirty="0">
              <a:solidFill>
                <a:schemeClr val="bg2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endParaRPr lang="ru-RU" sz="4000" b="1" dirty="0">
              <a:solidFill>
                <a:schemeClr val="bg2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endParaRPr lang="ru-RU" sz="4000" b="1" dirty="0">
              <a:solidFill>
                <a:schemeClr val="bg2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736DD319-FDF4-CC58-1971-DA000CADE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2441" y="1873291"/>
            <a:ext cx="8770353" cy="1111722"/>
          </a:xfrm>
        </p:spPr>
        <p:txBody>
          <a:bodyPr>
            <a:normAutofit fontScale="85000" lnSpcReduction="10000"/>
          </a:bodyPr>
          <a:lstStyle/>
          <a:p>
            <a:r>
              <a:rPr lang="ru-RU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Полученные гистограммы для некоторых авторов репозитория</a:t>
            </a:r>
            <a:r>
              <a:rPr lang="en-US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 (</a:t>
            </a:r>
            <a:r>
              <a:rPr lang="en-US" sz="4000" b="1" dirty="0" err="1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usememos</a:t>
            </a:r>
            <a:r>
              <a:rPr lang="en-US" sz="4000" b="1" dirty="0">
                <a:solidFill>
                  <a:schemeClr val="bg2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/memos)</a:t>
            </a:r>
            <a:endParaRPr lang="ru-RU" sz="4000" b="1" dirty="0">
              <a:solidFill>
                <a:schemeClr val="bg2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  <a:p>
            <a:endParaRPr lang="ru-RU" sz="4000" b="1" dirty="0">
              <a:solidFill>
                <a:schemeClr val="bg2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A3CB1A9-924A-C532-00C6-8AD1803D5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051" y="2927967"/>
            <a:ext cx="4770024" cy="37542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3BE47F22-1DF3-4DAA-5A6A-A11D8099F4AC}"/>
              </a:ext>
            </a:extLst>
          </p:cNvPr>
          <p:cNvSpPr txBox="1">
            <a:spLocks/>
          </p:cNvSpPr>
          <p:nvPr/>
        </p:nvSpPr>
        <p:spPr>
          <a:xfrm>
            <a:off x="7461826" y="6429767"/>
            <a:ext cx="4411538" cy="586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800" b="1" dirty="0">
                <a:solidFill>
                  <a:srgbClr val="3E3E3E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Вероятность ошибки</a:t>
            </a:r>
            <a:endParaRPr lang="ru-RU" sz="1600" b="1" dirty="0">
              <a:solidFill>
                <a:srgbClr val="3E3E3E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CA447281-37B7-BF93-7809-658195FE899E}"/>
              </a:ext>
            </a:extLst>
          </p:cNvPr>
          <p:cNvSpPr txBox="1">
            <a:spLocks/>
          </p:cNvSpPr>
          <p:nvPr/>
        </p:nvSpPr>
        <p:spPr>
          <a:xfrm>
            <a:off x="2059494" y="6388997"/>
            <a:ext cx="4411538" cy="586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800" b="1" dirty="0">
                <a:solidFill>
                  <a:srgbClr val="3E3E3E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Вероятность ошибки</a:t>
            </a:r>
            <a:endParaRPr lang="ru-RU" sz="1600" b="1" dirty="0">
              <a:solidFill>
                <a:srgbClr val="3E3E3E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D81C7446-4F9A-1238-98A2-810C8C50387B}"/>
              </a:ext>
            </a:extLst>
          </p:cNvPr>
          <p:cNvSpPr txBox="1">
            <a:spLocks/>
          </p:cNvSpPr>
          <p:nvPr/>
        </p:nvSpPr>
        <p:spPr>
          <a:xfrm rot="16200000">
            <a:off x="4262778" y="4552602"/>
            <a:ext cx="3474047" cy="586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800" b="1" dirty="0">
                <a:solidFill>
                  <a:srgbClr val="E7E6E6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Количество одинаковых файлов</a:t>
            </a:r>
            <a:endParaRPr lang="ru-RU" sz="1600" b="1" dirty="0">
              <a:solidFill>
                <a:srgbClr val="E7E6E6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sp>
        <p:nvSpPr>
          <p:cNvPr id="21" name="Подзаголовок 2">
            <a:extLst>
              <a:ext uri="{FF2B5EF4-FFF2-40B4-BE49-F238E27FC236}">
                <a16:creationId xmlns:a16="http://schemas.microsoft.com/office/drawing/2014/main" id="{2F8D960A-6FED-E712-262D-C2983E16106D}"/>
              </a:ext>
            </a:extLst>
          </p:cNvPr>
          <p:cNvSpPr txBox="1">
            <a:spLocks/>
          </p:cNvSpPr>
          <p:nvPr/>
        </p:nvSpPr>
        <p:spPr>
          <a:xfrm rot="16200000">
            <a:off x="-1054925" y="4552603"/>
            <a:ext cx="3474047" cy="586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800" b="1" dirty="0">
                <a:solidFill>
                  <a:srgbClr val="E7E6E6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Количество одинаковых файлов</a:t>
            </a:r>
            <a:endParaRPr lang="ru-RU" sz="1600" b="1" dirty="0">
              <a:solidFill>
                <a:srgbClr val="E7E6E6"/>
              </a:solidFill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079465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499</Words>
  <Application>Microsoft Office PowerPoint</Application>
  <PresentationFormat>Широкоэкранный</PresentationFormat>
  <Paragraphs>101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PT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ПолиРобоТех</dc:title>
  <dc:creator>Андрей Клиновицкий</dc:creator>
  <cp:lastModifiedBy>Андрей Клиновицкий</cp:lastModifiedBy>
  <cp:revision>141</cp:revision>
  <dcterms:created xsi:type="dcterms:W3CDTF">2022-10-23T19:55:09Z</dcterms:created>
  <dcterms:modified xsi:type="dcterms:W3CDTF">2022-11-24T15:58:14Z</dcterms:modified>
</cp:coreProperties>
</file>