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5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525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69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46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20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814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0722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273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719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3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1D806D-7E0C-4475-881A-3E7E470234C5}" type="datetimeFigureOut">
              <a:rPr lang="sl-SI" smtClean="0"/>
              <a:t>27. 05. 2024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FFA419-27BA-4A2E-A176-7CA7BF2CC370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2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74762C-4A4E-A79A-AA8D-8241014FF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Reverse-Engineering the Logic of an Electric Car Charging System with AI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3C1F0CB-6730-30E7-AAF1-4EC16077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3116349" cy="1576879"/>
          </a:xfrm>
        </p:spPr>
        <p:txBody>
          <a:bodyPr>
            <a:normAutofit fontScale="92500"/>
          </a:bodyPr>
          <a:lstStyle/>
          <a:p>
            <a:r>
              <a:rPr lang="en-US" dirty="0"/>
              <a:t>Urh Prosenc</a:t>
            </a:r>
          </a:p>
          <a:p>
            <a:r>
              <a:rPr lang="en-US" dirty="0"/>
              <a:t>Adam </a:t>
            </a:r>
            <a:r>
              <a:rPr lang="en-US" dirty="0" err="1"/>
              <a:t>rychert</a:t>
            </a:r>
            <a:endParaRPr lang="en-US" dirty="0"/>
          </a:p>
          <a:p>
            <a:r>
              <a:rPr lang="en-US" dirty="0"/>
              <a:t>Evgenii </a:t>
            </a:r>
            <a:r>
              <a:rPr lang="en-US" dirty="0" err="1"/>
              <a:t>posashkov</a:t>
            </a:r>
            <a:endParaRPr lang="sl-SI" dirty="0"/>
          </a:p>
        </p:txBody>
      </p:sp>
      <p:sp>
        <p:nvSpPr>
          <p:cNvPr id="4" name="Podnaslov 2">
            <a:extLst>
              <a:ext uri="{FF2B5EF4-FFF2-40B4-BE49-F238E27FC236}">
                <a16:creationId xmlns:a16="http://schemas.microsoft.com/office/drawing/2014/main" id="{4E4021AF-5C62-757E-1C21-B33EA805FC8E}"/>
              </a:ext>
            </a:extLst>
          </p:cNvPr>
          <p:cNvSpPr txBox="1">
            <a:spLocks/>
          </p:cNvSpPr>
          <p:nvPr/>
        </p:nvSpPr>
        <p:spPr>
          <a:xfrm>
            <a:off x="7270750" y="4455621"/>
            <a:ext cx="4318000" cy="109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Advisor</a:t>
            </a:r>
            <a:r>
              <a:rPr lang="en-US" dirty="0"/>
              <a:t>: </a:t>
            </a:r>
          </a:p>
          <a:p>
            <a:r>
              <a:rPr lang="en-US" sz="1600" dirty="0" err="1"/>
              <a:t>doc</a:t>
            </a:r>
            <a:r>
              <a:rPr lang="en-US" dirty="0" err="1"/>
              <a:t>.</a:t>
            </a:r>
            <a:r>
              <a:rPr lang="en-US" sz="1700" dirty="0" err="1"/>
              <a:t>dr</a:t>
            </a:r>
            <a:r>
              <a:rPr lang="en-US" dirty="0"/>
              <a:t>. jure </a:t>
            </a:r>
            <a:r>
              <a:rPr lang="en-US" dirty="0" err="1"/>
              <a:t>demšar</a:t>
            </a:r>
            <a:r>
              <a:rPr lang="en-US" dirty="0"/>
              <a:t>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2443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 descr="Slika, ki vsebuje besede bela, oblikovanje&#10;&#10;Opis je samodejno ustvarjen">
            <a:extLst>
              <a:ext uri="{FF2B5EF4-FFF2-40B4-BE49-F238E27FC236}">
                <a16:creationId xmlns:a16="http://schemas.microsoft.com/office/drawing/2014/main" id="{B7ABF175-2F3C-4036-54FF-353C0ACACD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3" y="1079369"/>
            <a:ext cx="10352933" cy="835154"/>
          </a:xfrm>
          <a:prstGeom prst="rect">
            <a:avLst/>
          </a:prstGeom>
        </p:spPr>
      </p:pic>
      <p:sp>
        <p:nvSpPr>
          <p:cNvPr id="15" name="Pravokotnik: zaokroženi vogali 14">
            <a:extLst>
              <a:ext uri="{FF2B5EF4-FFF2-40B4-BE49-F238E27FC236}">
                <a16:creationId xmlns:a16="http://schemas.microsoft.com/office/drawing/2014/main" id="{D3360BE7-AB3D-5438-6CB4-4DBB501FC233}"/>
              </a:ext>
            </a:extLst>
          </p:cNvPr>
          <p:cNvSpPr/>
          <p:nvPr/>
        </p:nvSpPr>
        <p:spPr>
          <a:xfrm>
            <a:off x="5257800" y="1079368"/>
            <a:ext cx="6788855" cy="3858847"/>
          </a:xfrm>
          <a:prstGeom prst="roundRect">
            <a:avLst>
              <a:gd name="adj" fmla="val 8768"/>
            </a:avLst>
          </a:prstGeom>
          <a:noFill/>
          <a:ln>
            <a:solidFill>
              <a:srgbClr val="404F4F">
                <a:alpha val="4588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1" name="Označba mesta vsebine 10" descr="Slika, ki vsebuje besede posnetek zaslona, besedilo, diagram, črna&#10;&#10;Opis je samodejno ustvarjen">
            <a:extLst>
              <a:ext uri="{FF2B5EF4-FFF2-40B4-BE49-F238E27FC236}">
                <a16:creationId xmlns:a16="http://schemas.microsoft.com/office/drawing/2014/main" id="{1B819F4E-93A2-0212-67EA-24C30996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9" y="1084630"/>
            <a:ext cx="4893789" cy="3858848"/>
          </a:xfrm>
        </p:spPr>
      </p:pic>
      <p:sp>
        <p:nvSpPr>
          <p:cNvPr id="14" name="Podnaslov 2">
            <a:extLst>
              <a:ext uri="{FF2B5EF4-FFF2-40B4-BE49-F238E27FC236}">
                <a16:creationId xmlns:a16="http://schemas.microsoft.com/office/drawing/2014/main" id="{8F580660-2A2F-52F6-6AD9-5C18D0880D31}"/>
              </a:ext>
            </a:extLst>
          </p:cNvPr>
          <p:cNvSpPr txBox="1">
            <a:spLocks/>
          </p:cNvSpPr>
          <p:nvPr/>
        </p:nvSpPr>
        <p:spPr>
          <a:xfrm>
            <a:off x="5403144" y="2046762"/>
            <a:ext cx="6788855" cy="27919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b="1" dirty="0"/>
              <a:t>Battery SOC &gt;80% </a:t>
            </a:r>
            <a:r>
              <a:rPr lang="en-US" sz="2400" dirty="0"/>
              <a:t>- </a:t>
            </a:r>
            <a:r>
              <a:rPr lang="en-US" sz="1600" dirty="0"/>
              <a:t>Charging covered by battery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b="1" dirty="0"/>
              <a:t>Battery SOC &gt; 40% </a:t>
            </a:r>
            <a:r>
              <a:rPr lang="en-US" sz="2400" dirty="0"/>
              <a:t>- </a:t>
            </a:r>
            <a:r>
              <a:rPr lang="en-US" sz="1600" dirty="0"/>
              <a:t>Charging covered by battery if </a:t>
            </a:r>
            <a:r>
              <a:rPr lang="en-US" sz="1600" i="1" dirty="0"/>
              <a:t>demand &gt; limit</a:t>
            </a:r>
            <a:endParaRPr lang="en-US" sz="1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b="1" dirty="0"/>
              <a:t>Battery SOC &lt; 40%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i="1" dirty="0"/>
              <a:t>Demand &gt; limit – </a:t>
            </a:r>
            <a:r>
              <a:rPr lang="en-US" sz="1600" dirty="0"/>
              <a:t>Charging partially covered by battery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i="1" dirty="0"/>
              <a:t>Demand &lt; limit – </a:t>
            </a:r>
            <a:r>
              <a:rPr lang="en-US" sz="1600" dirty="0"/>
              <a:t>Battery charged from the grid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Battery SOC &lt; 15% </a:t>
            </a:r>
            <a:r>
              <a:rPr lang="en-US" sz="2400" dirty="0"/>
              <a:t>- </a:t>
            </a:r>
            <a:r>
              <a:rPr lang="en-US" sz="1600" dirty="0"/>
              <a:t>Battery discharge stopped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sl-SI" dirty="0"/>
          </a:p>
        </p:txBody>
      </p:sp>
      <p:sp>
        <p:nvSpPr>
          <p:cNvPr id="17" name="Podnaslov 2">
            <a:extLst>
              <a:ext uri="{FF2B5EF4-FFF2-40B4-BE49-F238E27FC236}">
                <a16:creationId xmlns:a16="http://schemas.microsoft.com/office/drawing/2014/main" id="{9FCF43C3-A1D5-701C-B108-1ADE08BAF72E}"/>
              </a:ext>
            </a:extLst>
          </p:cNvPr>
          <p:cNvSpPr txBox="1">
            <a:spLocks/>
          </p:cNvSpPr>
          <p:nvPr/>
        </p:nvSpPr>
        <p:spPr>
          <a:xfrm>
            <a:off x="7196665" y="1146092"/>
            <a:ext cx="3201811" cy="51228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3600" dirty="0"/>
              <a:t>GROUND TRUTHS</a:t>
            </a:r>
            <a:endParaRPr lang="sl-SI" sz="3600" dirty="0"/>
          </a:p>
        </p:txBody>
      </p:sp>
    </p:spTree>
    <p:extLst>
      <p:ext uri="{BB962C8B-B14F-4D97-AF65-F5344CB8AC3E}">
        <p14:creationId xmlns:p14="http://schemas.microsoft.com/office/powerpoint/2010/main" val="192208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69018A-4C13-1B6B-D83F-E87F6918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the project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0143936-3C2F-B7A5-9874-A5F65819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Replicate the system’s behavior with a model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Compare two different approaches</a:t>
            </a:r>
            <a:endParaRPr lang="sl-SI" sz="2400" dirty="0"/>
          </a:p>
        </p:txBody>
      </p:sp>
      <p:sp>
        <p:nvSpPr>
          <p:cNvPr id="5" name="Pravokotnik: zaokroženi vogali 4">
            <a:extLst>
              <a:ext uri="{FF2B5EF4-FFF2-40B4-BE49-F238E27FC236}">
                <a16:creationId xmlns:a16="http://schemas.microsoft.com/office/drawing/2014/main" id="{3FC8318D-CC07-F3FD-C768-B75B05A49B1E}"/>
              </a:ext>
            </a:extLst>
          </p:cNvPr>
          <p:cNvSpPr/>
          <p:nvPr/>
        </p:nvSpPr>
        <p:spPr>
          <a:xfrm>
            <a:off x="419101" y="3064640"/>
            <a:ext cx="5389271" cy="2912827"/>
          </a:xfrm>
          <a:prstGeom prst="roundRect">
            <a:avLst>
              <a:gd name="adj" fmla="val 8768"/>
            </a:avLst>
          </a:prstGeom>
          <a:noFill/>
          <a:ln>
            <a:solidFill>
              <a:srgbClr val="404F4F">
                <a:alpha val="4588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Pravokotnik: zaokroženi vogali 5">
            <a:extLst>
              <a:ext uri="{FF2B5EF4-FFF2-40B4-BE49-F238E27FC236}">
                <a16:creationId xmlns:a16="http://schemas.microsoft.com/office/drawing/2014/main" id="{A92CACDC-DA24-9AD7-D482-52974AE70FB1}"/>
              </a:ext>
            </a:extLst>
          </p:cNvPr>
          <p:cNvSpPr/>
          <p:nvPr/>
        </p:nvSpPr>
        <p:spPr>
          <a:xfrm>
            <a:off x="5990287" y="3064640"/>
            <a:ext cx="5782612" cy="2912827"/>
          </a:xfrm>
          <a:prstGeom prst="roundRect">
            <a:avLst>
              <a:gd name="adj" fmla="val 8768"/>
            </a:avLst>
          </a:prstGeom>
          <a:noFill/>
          <a:ln>
            <a:solidFill>
              <a:srgbClr val="404F4F">
                <a:alpha val="45882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Naslov 1">
            <a:extLst>
              <a:ext uri="{FF2B5EF4-FFF2-40B4-BE49-F238E27FC236}">
                <a16:creationId xmlns:a16="http://schemas.microsoft.com/office/drawing/2014/main" id="{C9798C95-7487-7A64-9D29-2136A25A8DE9}"/>
              </a:ext>
            </a:extLst>
          </p:cNvPr>
          <p:cNvSpPr txBox="1">
            <a:spLocks/>
          </p:cNvSpPr>
          <p:nvPr/>
        </p:nvSpPr>
        <p:spPr>
          <a:xfrm>
            <a:off x="804241" y="3077340"/>
            <a:ext cx="4618989" cy="587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Logic Tensor Networks (LTN)</a:t>
            </a:r>
            <a:endParaRPr lang="sl-SI" sz="3200" dirty="0"/>
          </a:p>
        </p:txBody>
      </p:sp>
      <p:sp>
        <p:nvSpPr>
          <p:cNvPr id="10" name="Označba mesta vsebine 2">
            <a:extLst>
              <a:ext uri="{FF2B5EF4-FFF2-40B4-BE49-F238E27FC236}">
                <a16:creationId xmlns:a16="http://schemas.microsoft.com/office/drawing/2014/main" id="{B6F691CA-EC01-8156-5B98-C8C88A3B3FF9}"/>
              </a:ext>
            </a:extLst>
          </p:cNvPr>
          <p:cNvSpPr txBox="1">
            <a:spLocks/>
          </p:cNvSpPr>
          <p:nvPr/>
        </p:nvSpPr>
        <p:spPr>
          <a:xfrm>
            <a:off x="804241" y="4032738"/>
            <a:ext cx="4872659" cy="14028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 Focus on deeper explainability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 Rule satisfaction and potential rule-enhanced learning</a:t>
            </a:r>
            <a:endParaRPr lang="sl-SI" sz="22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sl-SI" sz="2200" dirty="0"/>
          </a:p>
        </p:txBody>
      </p:sp>
      <p:sp>
        <p:nvSpPr>
          <p:cNvPr id="11" name="Naslov 1">
            <a:extLst>
              <a:ext uri="{FF2B5EF4-FFF2-40B4-BE49-F238E27FC236}">
                <a16:creationId xmlns:a16="http://schemas.microsoft.com/office/drawing/2014/main" id="{64F513CC-5D33-76CB-29E6-36A4E97667CD}"/>
              </a:ext>
            </a:extLst>
          </p:cNvPr>
          <p:cNvSpPr txBox="1">
            <a:spLocks/>
          </p:cNvSpPr>
          <p:nvPr/>
        </p:nvSpPr>
        <p:spPr>
          <a:xfrm>
            <a:off x="6576060" y="3135418"/>
            <a:ext cx="4618989" cy="587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Deep Neural Network</a:t>
            </a:r>
            <a:endParaRPr lang="sl-SI" sz="3200" dirty="0"/>
          </a:p>
        </p:txBody>
      </p:sp>
      <p:sp>
        <p:nvSpPr>
          <p:cNvPr id="12" name="Označba mesta vsebine 2">
            <a:extLst>
              <a:ext uri="{FF2B5EF4-FFF2-40B4-BE49-F238E27FC236}">
                <a16:creationId xmlns:a16="http://schemas.microsoft.com/office/drawing/2014/main" id="{0FB044A4-E405-A15F-8B30-890F9D8D8D62}"/>
              </a:ext>
            </a:extLst>
          </p:cNvPr>
          <p:cNvSpPr txBox="1">
            <a:spLocks/>
          </p:cNvSpPr>
          <p:nvPr/>
        </p:nvSpPr>
        <p:spPr>
          <a:xfrm>
            <a:off x="6576060" y="4090816"/>
            <a:ext cx="4872659" cy="140286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 Focus on accuracy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 Explainability with post-hoc methods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SHAP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900" dirty="0"/>
              <a:t>Counterfactual</a:t>
            </a:r>
            <a:endParaRPr lang="sl-SI" sz="19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sl-SI" sz="2200" dirty="0"/>
          </a:p>
        </p:txBody>
      </p:sp>
    </p:spTree>
    <p:extLst>
      <p:ext uri="{BB962C8B-B14F-4D97-AF65-F5344CB8AC3E}">
        <p14:creationId xmlns:p14="http://schemas.microsoft.com/office/powerpoint/2010/main" val="390968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16856BE-FF5B-E267-FE87-2FD392BC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84FCAA9-BBE3-AFF0-23FF-338A0CF2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 Comparison with GROUND TRUTH: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Limited dataset (no instances above 80%)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Battery doesn’t operate at full capacity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Still providing power under SOC 15%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Overall ~16% compliance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18343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5165D7-147E-90EB-DEF1-AAFEA74D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  <a:endParaRPr lang="sl-SI" dirty="0"/>
          </a:p>
        </p:txBody>
      </p:sp>
      <p:pic>
        <p:nvPicPr>
          <p:cNvPr id="5" name="Označba mesta vsebine 4" descr="Slika, ki vsebuje besede besedilo, posnetek zaslona, pisava, rokopis&#10;&#10;Opis je samodejno ustvarjen">
            <a:extLst>
              <a:ext uri="{FF2B5EF4-FFF2-40B4-BE49-F238E27FC236}">
                <a16:creationId xmlns:a16="http://schemas.microsoft.com/office/drawing/2014/main" id="{BA686E32-A6EC-5F44-F93E-7EC472722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30" y="2393949"/>
            <a:ext cx="5582980" cy="3554877"/>
          </a:xfrm>
        </p:spPr>
      </p:pic>
      <p:sp>
        <p:nvSpPr>
          <p:cNvPr id="7" name="Označba mesta vsebine 2">
            <a:extLst>
              <a:ext uri="{FF2B5EF4-FFF2-40B4-BE49-F238E27FC236}">
                <a16:creationId xmlns:a16="http://schemas.microsoft.com/office/drawing/2014/main" id="{5B7BE269-EA7F-641F-2467-9C5BA5AD80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Shallow decision trees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Trained on the entire dataset and cleaned subset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Extracted thresholds agree with ground truths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Interesting: Bootstrapping reveals important features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Fast-charger power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Solar power (time of day)</a:t>
            </a:r>
          </a:p>
          <a:p>
            <a:endParaRPr lang="en-US" dirty="0"/>
          </a:p>
          <a:p>
            <a:pPr marL="457200" lvl="1" indent="0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F557EB-2A87-AC29-391C-A3FBC4D4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18D74C4-5FA1-B578-2241-D29F7264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52870" cy="40233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Poor generalization of baseline model to the entire dataset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Fully connected MLP (5, 2, 7)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Improved thresholds with better performance </a:t>
            </a:r>
            <a:r>
              <a:rPr lang="en-US" sz="2400" b="1" dirty="0"/>
              <a:t>~80% </a:t>
            </a:r>
            <a:r>
              <a:rPr lang="en-US" sz="2400" dirty="0"/>
              <a:t>accuracy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SHAP</a:t>
            </a:r>
            <a:r>
              <a:rPr lang="en-US" sz="2400" dirty="0"/>
              <a:t> analysis of full featured model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Two parameter model generalizes with </a:t>
            </a:r>
            <a:r>
              <a:rPr lang="en-US" sz="2400" b="1" dirty="0"/>
              <a:t>93%</a:t>
            </a:r>
            <a:r>
              <a:rPr lang="en-US" sz="2400" dirty="0"/>
              <a:t> accuracy</a:t>
            </a:r>
          </a:p>
          <a:p>
            <a:r>
              <a:rPr lang="en-US" dirty="0"/>
              <a:t> </a:t>
            </a:r>
          </a:p>
          <a:p>
            <a:endParaRPr lang="sl-SI" dirty="0"/>
          </a:p>
        </p:txBody>
      </p:sp>
      <p:pic>
        <p:nvPicPr>
          <p:cNvPr id="9" name="Slika 8" descr="Slika, ki vsebuje besede mačka, sesalec, silhueta&#10;&#10;Opis je samodejno ustvarjen">
            <a:extLst>
              <a:ext uri="{FF2B5EF4-FFF2-40B4-BE49-F238E27FC236}">
                <a16:creationId xmlns:a16="http://schemas.microsoft.com/office/drawing/2014/main" id="{7A99B292-931C-3C06-5F3E-E0F5FDAA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903" y="1720363"/>
            <a:ext cx="4731610" cy="414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43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258</Words>
  <Application>Microsoft Office PowerPoint</Application>
  <PresentationFormat>Širokozaslonsko</PresentationFormat>
  <Paragraphs>44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Retrospektiva</vt:lpstr>
      <vt:lpstr>Reverse-Engineering the Logic of an Electric Car Charging System with AI</vt:lpstr>
      <vt:lpstr>PowerPointova predstavitev</vt:lpstr>
      <vt:lpstr>Direction of the project</vt:lpstr>
      <vt:lpstr>Dataset exploration</vt:lpstr>
      <vt:lpstr>Baseline Model</vt:lpstr>
      <vt:lpstr>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Reverse-Engineering the Logic of an Electric Car Charging System with AI</dc:title>
  <dc:creator>Urh Prosenc</dc:creator>
  <cp:lastModifiedBy>Urh Prosenc</cp:lastModifiedBy>
  <cp:revision>2</cp:revision>
  <dcterms:created xsi:type="dcterms:W3CDTF">2024-05-27T11:09:26Z</dcterms:created>
  <dcterms:modified xsi:type="dcterms:W3CDTF">2024-05-27T12:03:25Z</dcterms:modified>
</cp:coreProperties>
</file>