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jbG4zIHCUk4+mH52FrnuxjRm5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I78YhFjGG5G0CJUE_y8AbKV-jEUz7iqW/edit?gid=1214851881#gid=1214851881" TargetMode="External"/><Relationship Id="rId4" Type="http://schemas.openxmlformats.org/officeDocument/2006/relationships/hyperlink" Target="https://docs.google.com/spreadsheets/d/1I78YhFjGG5G0CJUE_y8AbKV-jEUz7iqW/edit?gid=1214851881#gid=121485188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spreadsheets/d/1I78YhFjGG5G0CJUE_y8AbKV-jEUz7iqW/edit?gid=1214851881#gid=12148518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73479"/>
            <a:ext cx="9144000" cy="1803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“Encomienda.me”</a:t>
            </a:r>
            <a:endParaRPr/>
          </a:p>
        </p:txBody>
      </p:sp>
      <p:sp>
        <p:nvSpPr>
          <p:cNvPr id="85" name="Google Shape;85;p1"/>
          <p:cNvSpPr txBox="1"/>
          <p:nvPr>
            <p:ph idx="1" type="subTitle"/>
          </p:nvPr>
        </p:nvSpPr>
        <p:spPr>
          <a:xfrm>
            <a:off x="1524000" y="3279654"/>
            <a:ext cx="9144000" cy="240486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[Puente Alto]</a:t>
            </a:r>
            <a:endParaRPr/>
          </a:p>
          <a:p>
            <a:pPr indent="0" lvl="0" marL="0" rtl="0" algn="ctr">
              <a:lnSpc>
                <a:spcPct val="90000"/>
              </a:lnSpc>
              <a:spcBef>
                <a:spcPts val="1000"/>
              </a:spcBef>
              <a:spcAft>
                <a:spcPts val="0"/>
              </a:spcAft>
              <a:buClr>
                <a:schemeClr val="dk1"/>
              </a:buClr>
              <a:buSzPts val="1400"/>
              <a:buNone/>
            </a:pPr>
            <a:r>
              <a:rPr lang="es-CL" sz="1400"/>
              <a:t>2024</a:t>
            </a:r>
            <a:endParaRPr sz="1400"/>
          </a:p>
          <a:p>
            <a:pPr indent="0" lvl="0" marL="0" rtl="0" algn="ctr">
              <a:lnSpc>
                <a:spcPct val="90000"/>
              </a:lnSpc>
              <a:spcBef>
                <a:spcPts val="1000"/>
              </a:spcBef>
              <a:spcAft>
                <a:spcPts val="0"/>
              </a:spcAft>
              <a:buClr>
                <a:schemeClr val="dk1"/>
              </a:buClr>
              <a:buSzPts val="1400"/>
              <a:buNone/>
            </a:pPr>
            <a:r>
              <a:rPr lang="es-CL" sz="1400"/>
              <a:t>Docente Instructor de la Asignatura: Fabian Saldaño</a:t>
            </a:r>
            <a:endParaRPr/>
          </a:p>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rPr lang="es-CL" sz="1400"/>
              <a:t>Integrantes del Equipo: Agustín Sánchez</a:t>
            </a:r>
            <a:endParaRPr sz="1400"/>
          </a:p>
          <a:p>
            <a:pPr indent="0" lvl="0" marL="0" rtl="0" algn="ctr">
              <a:lnSpc>
                <a:spcPct val="90000"/>
              </a:lnSpc>
              <a:spcBef>
                <a:spcPts val="1000"/>
              </a:spcBef>
              <a:spcAft>
                <a:spcPts val="0"/>
              </a:spcAft>
              <a:buClr>
                <a:schemeClr val="dk1"/>
              </a:buClr>
              <a:buSzPts val="1400"/>
              <a:buNone/>
            </a:pPr>
            <a:r>
              <a:rPr lang="es-CL" sz="1400"/>
              <a:t>Ignacio Sánchez</a:t>
            </a:r>
            <a:endParaRPr sz="1400"/>
          </a:p>
          <a:p>
            <a:pPr indent="0" lvl="0" marL="0" rtl="0" algn="ctr">
              <a:lnSpc>
                <a:spcPct val="90000"/>
              </a:lnSpc>
              <a:spcBef>
                <a:spcPts val="1000"/>
              </a:spcBef>
              <a:spcAft>
                <a:spcPts val="0"/>
              </a:spcAft>
              <a:buClr>
                <a:schemeClr val="dk1"/>
              </a:buClr>
              <a:buSzPts val="1400"/>
              <a:buNone/>
            </a:pPr>
            <a:r>
              <a:rPr lang="es-CL" sz="1400"/>
              <a:t>Kevin Trujillo</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67649" y="1508292"/>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Responsabilidades</a:t>
            </a:r>
            <a:endParaRPr/>
          </a:p>
        </p:txBody>
      </p:sp>
      <p:sp>
        <p:nvSpPr>
          <p:cNvPr id="142" name="Google Shape;142;p10">
            <a:hlinkClick r:id="rId3"/>
          </p:cNvPr>
          <p:cNvSpPr txBox="1"/>
          <p:nvPr/>
        </p:nvSpPr>
        <p:spPr>
          <a:xfrm>
            <a:off x="885129" y="2787600"/>
            <a:ext cx="4545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sz="1800" u="sng">
                <a:solidFill>
                  <a:schemeClr val="hlink"/>
                </a:solidFill>
                <a:latin typeface="Calibri"/>
                <a:ea typeface="Calibri"/>
                <a:cs typeface="Calibri"/>
                <a:sym typeface="Calibri"/>
                <a:hlinkClick r:id="rId4"/>
              </a:rPr>
              <a:t>Responsabilidades y costos del proyecto</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p:txBody>
      </p:sp>
      <p:sp>
        <p:nvSpPr>
          <p:cNvPr id="143" name="Google Shape;143;p10"/>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698375" y="185267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Estimación de Riesgos</a:t>
            </a:r>
            <a:endParaRPr/>
          </a:p>
        </p:txBody>
      </p:sp>
      <p:sp>
        <p:nvSpPr>
          <p:cNvPr id="149" name="Google Shape;149;p11"/>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pic>
        <p:nvPicPr>
          <p:cNvPr id="150" name="Google Shape;150;p11"/>
          <p:cNvPicPr preferRelativeResize="0"/>
          <p:nvPr/>
        </p:nvPicPr>
        <p:blipFill>
          <a:blip r:embed="rId3">
            <a:alphaModFix/>
          </a:blip>
          <a:stretch>
            <a:fillRect/>
          </a:stretch>
        </p:blipFill>
        <p:spPr>
          <a:xfrm>
            <a:off x="753800" y="2883176"/>
            <a:ext cx="10147749" cy="387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Planificación</a:t>
            </a:r>
            <a:endParaRPr/>
          </a:p>
        </p:txBody>
      </p:sp>
      <p:sp>
        <p:nvSpPr>
          <p:cNvPr id="156" name="Google Shape;156;p12"/>
          <p:cNvSpPr txBox="1"/>
          <p:nvPr/>
        </p:nvSpPr>
        <p:spPr>
          <a:xfrm>
            <a:off x="894389" y="2028312"/>
            <a:ext cx="126329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12"/>
          <p:cNvPicPr preferRelativeResize="0"/>
          <p:nvPr/>
        </p:nvPicPr>
        <p:blipFill>
          <a:blip r:embed="rId3">
            <a:alphaModFix/>
          </a:blip>
          <a:stretch>
            <a:fillRect/>
          </a:stretch>
        </p:blipFill>
        <p:spPr>
          <a:xfrm>
            <a:off x="894399" y="1710649"/>
            <a:ext cx="7102126" cy="5085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Resumen de Costos Estimados del Proyecto</a:t>
            </a:r>
            <a:endParaRPr/>
          </a:p>
        </p:txBody>
      </p:sp>
      <p:sp>
        <p:nvSpPr>
          <p:cNvPr id="163" name="Google Shape;163;p13"/>
          <p:cNvSpPr txBox="1"/>
          <p:nvPr/>
        </p:nvSpPr>
        <p:spPr>
          <a:xfrm>
            <a:off x="753800" y="23271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1800" u="sng">
                <a:solidFill>
                  <a:schemeClr val="hlink"/>
                </a:solidFill>
                <a:latin typeface="Calibri"/>
                <a:ea typeface="Calibri"/>
                <a:cs typeface="Calibri"/>
                <a:sym typeface="Calibri"/>
                <a:hlinkClick r:id="rId3"/>
              </a:rPr>
              <a:t>Responsabilidades y costos del proyecto</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25659" y="111071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Problemática a Resolver</a:t>
            </a:r>
            <a:endParaRPr/>
          </a:p>
        </p:txBody>
      </p:sp>
      <p:sp>
        <p:nvSpPr>
          <p:cNvPr id="91" name="Google Shape;91;p2"/>
          <p:cNvSpPr txBox="1"/>
          <p:nvPr/>
        </p:nvSpPr>
        <p:spPr>
          <a:xfrm>
            <a:off x="866238" y="2436275"/>
            <a:ext cx="10374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Breve Resumen del Caso: Es innegable que el servicio de encomiendas ha sufrido un cambio drástico en los últimos años, por diversos factores, emergencias de salud globales, comodidad, entre muchos otros. Muchas veces los servicios sufren retrasos por el mal manejo de la información.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0" y="1940822"/>
            <a:ext cx="12192000" cy="348358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s-CL" sz="3959"/>
              <a:t>Solución</a:t>
            </a:r>
            <a:br>
              <a:rPr lang="es-CL" sz="3959"/>
            </a:br>
            <a:r>
              <a:rPr lang="es-CL" sz="2000"/>
              <a:t> </a:t>
            </a:r>
            <a:r>
              <a:rPr lang="es-CL" sz="1900"/>
              <a:t>“Encomienda.me” es un  software desarrollado para la mejora de los procesos internos de empresas del rubro del servicio de encomiendas. </a:t>
            </a:r>
            <a:br>
              <a:rPr lang="es-CL" sz="3959"/>
            </a:br>
            <a:br>
              <a:rPr lang="es-CL" sz="3959"/>
            </a:br>
            <a:r>
              <a:rPr lang="es-CL" sz="3959"/>
              <a:t>Objetivo del Proyecto</a:t>
            </a:r>
            <a:br>
              <a:rPr lang="es-CL" sz="3959"/>
            </a:br>
            <a:r>
              <a:rPr lang="es-CL" sz="1979"/>
              <a:t>Desarrollar e implementar soluciones tecnológicas innovadoras que optimicen los procesos logísticos y operativos en el sector de servicios de encomiendas, con el fin de mejorar los tiempos de entrega, la gestión de envíos, el análisis de datos y la calidad del servicio, incrementando así la satisfacción del cliente y la rentabilidad para las empresas de encomiendas.</a:t>
            </a:r>
            <a:br>
              <a:rPr lang="es-CL" sz="3959"/>
            </a:br>
            <a:endParaRPr sz="395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10065" y="80944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102" name="Google Shape;102;p4"/>
          <p:cNvSpPr txBox="1"/>
          <p:nvPr/>
        </p:nvSpPr>
        <p:spPr>
          <a:xfrm>
            <a:off x="950657" y="2056675"/>
            <a:ext cx="10374900" cy="34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L" sz="1800" u="none" cap="none" strike="noStrike">
                <a:solidFill>
                  <a:schemeClr val="dk1"/>
                </a:solidFill>
                <a:latin typeface="Calibri"/>
                <a:ea typeface="Calibri"/>
                <a:cs typeface="Calibri"/>
                <a:sym typeface="Calibri"/>
              </a:rPr>
              <a:t>Que hace el Sistema:</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Aplicación</a:t>
            </a:r>
            <a:r>
              <a:rPr lang="es-CL" sz="1800">
                <a:solidFill>
                  <a:schemeClr val="dk1"/>
                </a:solidFill>
                <a:latin typeface="Calibri"/>
                <a:ea typeface="Calibri"/>
                <a:cs typeface="Calibri"/>
                <a:sym typeface="Calibri"/>
              </a:rPr>
              <a:t> Responsiva</a:t>
            </a:r>
            <a:endParaRPr b="0" i="0" sz="1800" u="none" cap="none" strike="noStrike">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Permitir a los usuarios registrar nuevos envíos con detalles.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Permitir a las empresas controlar el inventario de paquetes y materiales en sus centros de distribución.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Permitir la asignación de tareas a los empleados y operadores, incluyendo la gestión de turnos y horarios.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CL" sz="1800" u="none" cap="none" strike="noStrike">
                <a:solidFill>
                  <a:schemeClr val="dk1"/>
                </a:solidFill>
                <a:latin typeface="Calibri"/>
                <a:ea typeface="Calibri"/>
                <a:cs typeface="Calibri"/>
                <a:sym typeface="Calibri"/>
              </a:rPr>
              <a:t>Qué no hace:</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El sistema no realizará los envíos físicos de paquetes. Encomienda.me es una herramienta para administrar y gestionar los envíos, pero no realizará la entrega física de los paquetes. Además no realizará el seguimiento de los paquetes después de su entrega.</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La aplicación no permitirá la integración con todas las aplicaciones existentes en el mercado para empresas de envío.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506136" y="749643"/>
            <a:ext cx="10515600" cy="75911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a:t>
            </a:r>
            <a:endParaRPr/>
          </a:p>
        </p:txBody>
      </p:sp>
      <p:sp>
        <p:nvSpPr>
          <p:cNvPr id="108" name="Google Shape;108;p5"/>
          <p:cNvSpPr txBox="1"/>
          <p:nvPr/>
        </p:nvSpPr>
        <p:spPr>
          <a:xfrm>
            <a:off x="357171" y="1620886"/>
            <a:ext cx="9960309" cy="46427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9" name="Google Shape;109;p5"/>
          <p:cNvPicPr preferRelativeResize="0"/>
          <p:nvPr/>
        </p:nvPicPr>
        <p:blipFill>
          <a:blip r:embed="rId3">
            <a:alphaModFix/>
          </a:blip>
          <a:stretch>
            <a:fillRect/>
          </a:stretch>
        </p:blipFill>
        <p:spPr>
          <a:xfrm>
            <a:off x="506125" y="1620875"/>
            <a:ext cx="10865227" cy="464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641252" y="1068511"/>
            <a:ext cx="10515600" cy="7298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15" name="Google Shape;115;p6"/>
          <p:cNvSpPr txBox="1"/>
          <p:nvPr/>
        </p:nvSpPr>
        <p:spPr>
          <a:xfrm>
            <a:off x="641252" y="2031962"/>
            <a:ext cx="8457028" cy="34984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Modelo Datos Relacional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6" name="Google Shape;116;p6"/>
          <p:cNvPicPr preferRelativeResize="0"/>
          <p:nvPr/>
        </p:nvPicPr>
        <p:blipFill>
          <a:blip r:embed="rId3">
            <a:alphaModFix/>
          </a:blip>
          <a:stretch>
            <a:fillRect/>
          </a:stretch>
        </p:blipFill>
        <p:spPr>
          <a:xfrm>
            <a:off x="641250" y="1798325"/>
            <a:ext cx="10203773" cy="4931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641252" y="951625"/>
            <a:ext cx="10515600" cy="9228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sp>
        <p:nvSpPr>
          <p:cNvPr id="122" name="Google Shape;122;p7"/>
          <p:cNvSpPr txBox="1"/>
          <p:nvPr/>
        </p:nvSpPr>
        <p:spPr>
          <a:xfrm>
            <a:off x="641252" y="2155266"/>
            <a:ext cx="8609428" cy="30568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Diagrama Caso uso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7"/>
          <p:cNvPicPr preferRelativeResize="0"/>
          <p:nvPr/>
        </p:nvPicPr>
        <p:blipFill>
          <a:blip r:embed="rId3">
            <a:alphaModFix/>
          </a:blip>
          <a:stretch>
            <a:fillRect/>
          </a:stretch>
        </p:blipFill>
        <p:spPr>
          <a:xfrm>
            <a:off x="2992841" y="1874532"/>
            <a:ext cx="7159475" cy="467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41252" y="1068511"/>
            <a:ext cx="10515600" cy="8822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Diseño del Sistema</a:t>
            </a:r>
            <a:endParaRPr/>
          </a:p>
        </p:txBody>
      </p:sp>
      <p:pic>
        <p:nvPicPr>
          <p:cNvPr id="129" name="Google Shape;129;p8"/>
          <p:cNvPicPr preferRelativeResize="0"/>
          <p:nvPr/>
        </p:nvPicPr>
        <p:blipFill>
          <a:blip r:embed="rId3">
            <a:alphaModFix/>
          </a:blip>
          <a:stretch>
            <a:fillRect/>
          </a:stretch>
        </p:blipFill>
        <p:spPr>
          <a:xfrm>
            <a:off x="796650" y="1888000"/>
            <a:ext cx="3617398" cy="4908024"/>
          </a:xfrm>
          <a:prstGeom prst="rect">
            <a:avLst/>
          </a:prstGeom>
          <a:noFill/>
          <a:ln>
            <a:noFill/>
          </a:ln>
        </p:spPr>
      </p:pic>
      <p:pic>
        <p:nvPicPr>
          <p:cNvPr id="130" name="Google Shape;130;p8"/>
          <p:cNvPicPr preferRelativeResize="0"/>
          <p:nvPr/>
        </p:nvPicPr>
        <p:blipFill>
          <a:blip r:embed="rId4">
            <a:alphaModFix/>
          </a:blip>
          <a:stretch>
            <a:fillRect/>
          </a:stretch>
        </p:blipFill>
        <p:spPr>
          <a:xfrm>
            <a:off x="4968104" y="1888003"/>
            <a:ext cx="4293300" cy="4782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sp>
        <p:nvSpPr>
          <p:cNvPr id="136" name="Google Shape;136;p9"/>
          <p:cNvSpPr txBox="1"/>
          <p:nvPr/>
        </p:nvSpPr>
        <p:spPr>
          <a:xfrm>
            <a:off x="641252" y="2394073"/>
            <a:ext cx="5261016" cy="258532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JavaScript (React, Node)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Python (Flask)</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PostgreSQL (Database)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SQLAlchemy(ORM)</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Visual Code Studio</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GitHub (GIT, Copilot)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