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58" r:id="rId6"/>
    <p:sldId id="276" r:id="rId7"/>
    <p:sldId id="259" r:id="rId8"/>
    <p:sldId id="270" r:id="rId9"/>
    <p:sldId id="271" r:id="rId10"/>
    <p:sldId id="282" r:id="rId11"/>
    <p:sldId id="283" r:id="rId12"/>
    <p:sldId id="284" r:id="rId13"/>
    <p:sldId id="285" r:id="rId14"/>
    <p:sldId id="286" r:id="rId15"/>
    <p:sldId id="277" r:id="rId16"/>
    <p:sldId id="260" r:id="rId17"/>
    <p:sldId id="272" r:id="rId18"/>
    <p:sldId id="278" r:id="rId19"/>
    <p:sldId id="261" r:id="rId20"/>
    <p:sldId id="279" r:id="rId21"/>
    <p:sldId id="262" r:id="rId22"/>
    <p:sldId id="280" r:id="rId23"/>
    <p:sldId id="263" r:id="rId24"/>
    <p:sldId id="281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folie" id="{2651166F-A92D-48CA-8957-9256C4761465}">
          <p14:sldIdLst>
            <p14:sldId id="256"/>
          </p14:sldIdLst>
        </p14:section>
        <p14:section name="Problemstellung" id="{4F19AA25-4CD1-4C28-9EB7-EF6CEEA9A6F8}">
          <p14:sldIdLst>
            <p14:sldId id="257"/>
            <p14:sldId id="258"/>
          </p14:sldIdLst>
        </p14:section>
        <p14:section name="Planung/Vorgehensweise" id="{8F015FB6-5E2C-4E63-A765-514EC4B999A2}">
          <p14:sldIdLst>
            <p14:sldId id="276"/>
            <p14:sldId id="259"/>
            <p14:sldId id="270"/>
            <p14:sldId id="271"/>
            <p14:sldId id="282"/>
            <p14:sldId id="283"/>
            <p14:sldId id="284"/>
            <p14:sldId id="285"/>
            <p14:sldId id="286"/>
          </p14:sldIdLst>
        </p14:section>
        <p14:section name="Durchführung" id="{0E37DA39-0A94-4F48-8135-99D05ABA648A}">
          <p14:sldIdLst>
            <p14:sldId id="277"/>
            <p14:sldId id="260"/>
            <p14:sldId id="272"/>
          </p14:sldIdLst>
        </p14:section>
        <p14:section name="Problematik" id="{D8CCB592-BC24-4BA7-8DD7-945615AC62E5}">
          <p14:sldIdLst>
            <p14:sldId id="278"/>
            <p14:sldId id="261"/>
          </p14:sldIdLst>
        </p14:section>
        <p14:section name="Resultat/Fazit" id="{DCA27224-64CC-4A9F-97AD-48EE4F15431C}">
          <p14:sldIdLst>
            <p14:sldId id="279"/>
            <p14:sldId id="262"/>
          </p14:sldIdLst>
        </p14:section>
        <p14:section name="Demo" id="{EEBC8882-B292-402B-B34D-EF314D1B1CBD}">
          <p14:sldIdLst>
            <p14:sldId id="280"/>
            <p14:sldId id="263"/>
          </p14:sldIdLst>
        </p14:section>
        <p14:section name="Quellen" id="{53C07FB9-052F-4049-89D6-C4B2B372D593}">
          <p14:sldIdLst>
            <p14:sldId id="28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92" autoAdjust="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A975-1124-42A4-96F1-9A03CF0EAA69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6C680-6380-41E0-816F-E0DA2109F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92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EE12-E076-47FE-A0D4-6F96671D6D13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448E-F2D6-461D-9BA9-E2B28EF7CB6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006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Einleitspruch</a:t>
            </a:r>
            <a:r>
              <a:rPr lang="en-GB" dirty="0" smtClean="0"/>
              <a:t>:</a:t>
            </a:r>
            <a:r>
              <a:rPr lang="en-GB" baseline="0" dirty="0" smtClean="0"/>
              <a:t> Die </a:t>
            </a:r>
            <a:r>
              <a:rPr lang="de-DE" baseline="0" noProof="0" dirty="0" smtClean="0"/>
              <a:t>meisten</a:t>
            </a:r>
            <a:r>
              <a:rPr lang="en-GB" baseline="0" dirty="0" smtClean="0"/>
              <a:t> von </a:t>
            </a:r>
            <a:r>
              <a:rPr lang="en-GB" baseline="0" dirty="0" err="1" smtClean="0"/>
              <a:t>Ihnen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haben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Schulzeit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Jahrbuch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erhalten</a:t>
            </a:r>
            <a:r>
              <a:rPr lang="en-GB" baseline="0" dirty="0" smtClean="0"/>
              <a:t> und </a:t>
            </a:r>
            <a:r>
              <a:rPr lang="en-GB" baseline="0" dirty="0" err="1" smtClean="0"/>
              <a:t>sogar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daran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mitgewirkt</a:t>
            </a:r>
            <a:r>
              <a:rPr lang="en-GB" baseline="0" dirty="0" smtClean="0"/>
              <a:t>. Dies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Zeitaufwand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verbunden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Wir</a:t>
            </a:r>
            <a:r>
              <a:rPr lang="en-GB" baseline="0" dirty="0" smtClean="0"/>
              <a:t>, das </a:t>
            </a:r>
            <a:r>
              <a:rPr lang="en-GB" baseline="0" dirty="0" err="1" smtClean="0"/>
              <a:t>sind</a:t>
            </a:r>
            <a:r>
              <a:rPr lang="en-GB" baseline="0" dirty="0" smtClean="0"/>
              <a:t> Fabian Minx von der </a:t>
            </a:r>
            <a:r>
              <a:rPr lang="en-GB" baseline="0" dirty="0" err="1" smtClean="0"/>
              <a:t>Netmin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e.K</a:t>
            </a:r>
            <a:r>
              <a:rPr lang="en-GB" baseline="0" dirty="0" smtClean="0"/>
              <a:t>. und Lukas Manus von der </a:t>
            </a:r>
            <a:r>
              <a:rPr lang="en-GB" baseline="0" dirty="0" err="1" smtClean="0"/>
              <a:t>Deutschen</a:t>
            </a:r>
            <a:r>
              <a:rPr lang="en-GB" baseline="0" dirty="0" smtClean="0"/>
              <a:t> Börse AG, </a:t>
            </a:r>
            <a:r>
              <a:rPr lang="en-GB" baseline="0" dirty="0" err="1" smtClean="0"/>
              <a:t>stellen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Ihnen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heute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unsere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Lösung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vor</a:t>
            </a:r>
            <a:r>
              <a:rPr lang="en-GB" baseline="0" dirty="0" smtClean="0"/>
              <a:t>, um </a:t>
            </a:r>
            <a:r>
              <a:rPr lang="en-GB" baseline="0" dirty="0" err="1" smtClean="0"/>
              <a:t>diesen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zeitlichen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Aufwand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zuverringern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71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5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83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56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50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Probleme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WindowBuilder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installieren</a:t>
            </a:r>
            <a:r>
              <a:rPr lang="en-GB" baseline="0" dirty="0" smtClean="0"/>
              <a:t> und </a:t>
            </a:r>
            <a:r>
              <a:rPr lang="en-GB" baseline="0" dirty="0" err="1" smtClean="0"/>
              <a:t>Abstürze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12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06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Wenn</a:t>
            </a:r>
            <a:r>
              <a:rPr lang="en-GB" dirty="0" smtClean="0"/>
              <a:t> </a:t>
            </a:r>
            <a:r>
              <a:rPr lang="en-GB" dirty="0" err="1" smtClean="0"/>
              <a:t>nur</a:t>
            </a:r>
            <a:r>
              <a:rPr lang="en-GB" dirty="0" smtClean="0"/>
              <a:t> 2 </a:t>
            </a:r>
            <a:r>
              <a:rPr lang="en-GB" dirty="0" err="1" smtClean="0"/>
              <a:t>Leute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arbeiten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nicht</a:t>
            </a:r>
            <a:r>
              <a:rPr lang="en-GB" baseline="0" dirty="0" smtClean="0"/>
              <a:t> so </a:t>
            </a:r>
            <a:r>
              <a:rPr lang="en-GB" baseline="0" dirty="0" err="1" smtClean="0"/>
              <a:t>effizient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großen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Entwicklergruppen</a:t>
            </a:r>
            <a:endParaRPr lang="en-GB" baseline="0" dirty="0" smtClean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5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16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6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99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55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89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99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6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6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Verfolgt</a:t>
            </a:r>
            <a:r>
              <a:rPr lang="en-GB" dirty="0" smtClean="0"/>
              <a:t> </a:t>
            </a:r>
            <a:r>
              <a:rPr lang="en-GB" dirty="0" err="1" smtClean="0"/>
              <a:t>Ziel</a:t>
            </a:r>
            <a:r>
              <a:rPr lang="en-GB" dirty="0" smtClean="0"/>
              <a:t> des </a:t>
            </a:r>
            <a:r>
              <a:rPr lang="en-GB" dirty="0" err="1" smtClean="0"/>
              <a:t>Projekts</a:t>
            </a:r>
            <a:r>
              <a:rPr lang="en-GB" dirty="0" smtClean="0"/>
              <a:t> -&gt; </a:t>
            </a:r>
            <a:r>
              <a:rPr lang="en-GB" dirty="0" err="1" smtClean="0"/>
              <a:t>adminstrativen</a:t>
            </a:r>
            <a:r>
              <a:rPr lang="en-GB" dirty="0" smtClean="0"/>
              <a:t> </a:t>
            </a:r>
            <a:r>
              <a:rPr lang="en-GB" dirty="0" err="1" smtClean="0"/>
              <a:t>Aufwand</a:t>
            </a:r>
            <a:r>
              <a:rPr lang="en-GB" dirty="0" smtClean="0"/>
              <a:t> </a:t>
            </a:r>
            <a:r>
              <a:rPr lang="en-GB" dirty="0" err="1" smtClean="0"/>
              <a:t>reduzieren</a:t>
            </a:r>
            <a:endParaRPr lang="en-GB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3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19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448E-F2D6-461D-9BA9-E2B28EF7CB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4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4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3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23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5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0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15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71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8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0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9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6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4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4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04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0CB0-BCAD-4076-BD50-9B2570601726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19D4-BB74-4B44-9786-197613099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694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ogos-download.com/wp-content/uploads/2016/05/MySQL_logo_logotype.png" TargetMode="External"/><Relationship Id="rId3" Type="http://schemas.openxmlformats.org/officeDocument/2006/relationships/hyperlink" Target="https://www.delight.de/Whiteboard-SCRITTO-Economy-1500-x-1000-mm" TargetMode="External"/><Relationship Id="rId7" Type="http://schemas.openxmlformats.org/officeDocument/2006/relationships/hyperlink" Target="https://www.eclipse.org/artwork/images/v2/logo-800x188.p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gos" TargetMode="External"/><Relationship Id="rId5" Type="http://schemas.openxmlformats.org/officeDocument/2006/relationships/hyperlink" Target="https://de.wikipedia.org/wiki/Wasserfallmodell" TargetMode="External"/><Relationship Id="rId10" Type="http://schemas.openxmlformats.org/officeDocument/2006/relationships/hyperlink" Target="https://png.pngtree.com/element_origin_min_pic/17/03/09/654920da111dcf87cfb97345ab5a7cf1.jpg" TargetMode="External"/><Relationship Id="rId4" Type="http://schemas.openxmlformats.org/officeDocument/2006/relationships/hyperlink" Target="http://spvggeinoed.de/rauchender-kopf-100_v-varl_b0f555" TargetMode="External"/><Relationship Id="rId9" Type="http://schemas.openxmlformats.org/officeDocument/2006/relationships/hyperlink" Target="https://cdn4.iconfinder.com/data/icons/business-marketing-colors-set-2/91/Business_Marketing_86-512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Zitatesammlung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Manus &amp; Fabian </a:t>
            </a:r>
            <a:r>
              <a:rPr lang="de-DE" dirty="0" err="1" smtClean="0"/>
              <a:t>Minx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8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EPK Registrieren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17" y="2097088"/>
            <a:ext cx="3319984" cy="4603712"/>
          </a:xfrm>
        </p:spPr>
      </p:pic>
    </p:spTree>
    <p:extLst>
      <p:ext uri="{BB962C8B-B14F-4D97-AF65-F5344CB8AC3E}">
        <p14:creationId xmlns:p14="http://schemas.microsoft.com/office/powerpoint/2010/main" val="25519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EPK </a:t>
            </a:r>
            <a:r>
              <a:rPr lang="de-DE" dirty="0" err="1" smtClean="0"/>
              <a:t>Zitateanzeigen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33" y="2097088"/>
            <a:ext cx="3886152" cy="4548494"/>
          </a:xfrm>
        </p:spPr>
      </p:pic>
    </p:spTree>
    <p:extLst>
      <p:ext uri="{BB962C8B-B14F-4D97-AF65-F5344CB8AC3E}">
        <p14:creationId xmlns:p14="http://schemas.microsoft.com/office/powerpoint/2010/main" val="39480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Datenbankmodell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74" y="2095527"/>
            <a:ext cx="6466269" cy="4588874"/>
          </a:xfrm>
        </p:spPr>
      </p:pic>
    </p:spTree>
    <p:extLst>
      <p:ext uri="{BB962C8B-B14F-4D97-AF65-F5344CB8AC3E}">
        <p14:creationId xmlns:p14="http://schemas.microsoft.com/office/powerpoint/2010/main" val="2548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</a:t>
            </a:r>
            <a:endParaRPr lang="de-DE" dirty="0" smtClean="0"/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9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Durchführung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Wasserfallmodell</a:t>
            </a:r>
            <a:endParaRPr lang="en-GB" dirty="0" smtClean="0"/>
          </a:p>
          <a:p>
            <a:r>
              <a:rPr lang="en-GB" dirty="0" err="1" smtClean="0"/>
              <a:t>Versionsverwaltung</a:t>
            </a:r>
            <a:r>
              <a:rPr lang="en-GB" dirty="0" smtClean="0"/>
              <a:t>: </a:t>
            </a:r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81947"/>
            <a:ext cx="2890664" cy="19442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64" y="3437954"/>
            <a:ext cx="3233936" cy="26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Aufwand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57370"/>
              </p:ext>
            </p:extLst>
          </p:nvPr>
        </p:nvGraphicFramePr>
        <p:xfrm>
          <a:off x="856060" y="2097082"/>
          <a:ext cx="7429500" cy="393941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3192598">
                  <a:extLst>
                    <a:ext uri="{9D8B030D-6E8A-4147-A177-3AD203B41FA5}">
                      <a16:colId xmlns:a16="http://schemas.microsoft.com/office/drawing/2014/main" val="3043144508"/>
                    </a:ext>
                  </a:extLst>
                </a:gridCol>
                <a:gridCol w="2273605">
                  <a:extLst>
                    <a:ext uri="{9D8B030D-6E8A-4147-A177-3AD203B41FA5}">
                      <a16:colId xmlns:a16="http://schemas.microsoft.com/office/drawing/2014/main" val="1493856869"/>
                    </a:ext>
                  </a:extLst>
                </a:gridCol>
                <a:gridCol w="1963297">
                  <a:extLst>
                    <a:ext uri="{9D8B030D-6E8A-4147-A177-3AD203B41FA5}">
                      <a16:colId xmlns:a16="http://schemas.microsoft.com/office/drawing/2014/main" val="2969815393"/>
                    </a:ext>
                  </a:extLst>
                </a:gridCol>
              </a:tblGrid>
              <a:tr h="171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Arbeitsschritt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Geplante</a:t>
                      </a:r>
                      <a:r>
                        <a:rPr lang="de-DE" sz="1100" baseline="0" dirty="0" smtClean="0">
                          <a:effectLst/>
                        </a:rPr>
                        <a:t> </a:t>
                      </a:r>
                      <a:r>
                        <a:rPr lang="de-DE" sz="1100" dirty="0" smtClean="0">
                          <a:effectLst/>
                        </a:rPr>
                        <a:t>Zeit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Tatsächliche</a:t>
                      </a:r>
                      <a:r>
                        <a:rPr lang="de-DE" sz="1100" baseline="0" dirty="0" smtClean="0">
                          <a:effectLst/>
                        </a:rPr>
                        <a:t> Zeit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90194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Entwurf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 Stunden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r>
                        <a:rPr lang="de-DE" sz="1100" dirty="0" smtClean="0">
                          <a:effectLst/>
                        </a:rPr>
                        <a:t>6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064340236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von Mock-</a:t>
                      </a:r>
                      <a:r>
                        <a:rPr lang="de-DE" sz="1100" dirty="0" err="1">
                          <a:effectLst/>
                        </a:rPr>
                        <a:t>Ups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971648895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eines Datenbankmodells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6845092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Implementierung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55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48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233910405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Programmierung des UI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6126058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der Datenbank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83223193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Export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96252627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Filter programmieren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6651570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Kurs hinzufügen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20091870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MySQL Verbindung erstellen 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3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0080353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Überprüfung der Login Daten (Login)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8143945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User ändern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8850696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User erstellen (registrieren)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70880933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 hinzufügen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64442372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ändern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4867191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anzeigen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5169989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Zitate löschen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 Stunde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514961361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Blackboxtest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 Stunden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20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380328154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Dokumentation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Stunden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26 Stunden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7986866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einer Projektdokumentation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10 </a:t>
                      </a:r>
                      <a:r>
                        <a:rPr lang="de-DE" sz="1100" dirty="0">
                          <a:effectLst/>
                        </a:rPr>
                        <a:t>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24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10386670"/>
                  </a:ext>
                </a:extLst>
              </a:tr>
              <a:tr h="171279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Erstellung eines Benutzerhandbuches</a:t>
                      </a:r>
                      <a:endParaRPr lang="de-DE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10 </a:t>
                      </a:r>
                      <a:r>
                        <a:rPr lang="de-DE" sz="1100" dirty="0">
                          <a:effectLst/>
                        </a:rPr>
                        <a:t>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2 Stunden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64074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</a:t>
            </a:r>
            <a:endParaRPr lang="de-DE" dirty="0" smtClean="0"/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2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Problematik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Neu</a:t>
            </a:r>
            <a:r>
              <a:rPr lang="en-GB" dirty="0" smtClean="0"/>
              <a:t> in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err="1" smtClean="0"/>
              <a:t>Probleme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der IDE</a:t>
            </a:r>
          </a:p>
          <a:p>
            <a:r>
              <a:rPr lang="en-GB" dirty="0" err="1" smtClean="0"/>
              <a:t>Zeitmanagement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05" y="4005456"/>
            <a:ext cx="2510408" cy="2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</a:t>
            </a:r>
            <a:endParaRPr lang="de-DE" dirty="0" smtClean="0"/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3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Resultat</a:t>
            </a:r>
            <a:r>
              <a:rPr lang="en-GB" dirty="0" smtClean="0"/>
              <a:t>/</a:t>
            </a:r>
            <a:r>
              <a:rPr lang="en-GB" dirty="0" err="1" smtClean="0"/>
              <a:t>Fazit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Trotz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wird</a:t>
            </a:r>
            <a:r>
              <a:rPr lang="en-GB" dirty="0" smtClean="0"/>
              <a:t> </a:t>
            </a:r>
            <a:r>
              <a:rPr lang="en-GB" dirty="0" err="1" smtClean="0"/>
              <a:t>Absprache</a:t>
            </a:r>
            <a:r>
              <a:rPr lang="en-GB" dirty="0" smtClean="0"/>
              <a:t> </a:t>
            </a:r>
            <a:r>
              <a:rPr lang="en-GB" dirty="0" err="1" smtClean="0"/>
              <a:t>benötigt</a:t>
            </a:r>
            <a:endParaRPr lang="en-GB" dirty="0" smtClean="0"/>
          </a:p>
          <a:p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bei</a:t>
            </a:r>
            <a:r>
              <a:rPr lang="en-GB" dirty="0" smtClean="0"/>
              <a:t> </a:t>
            </a:r>
            <a:r>
              <a:rPr lang="en-GB" dirty="0" err="1" smtClean="0"/>
              <a:t>mehr</a:t>
            </a:r>
            <a:r>
              <a:rPr lang="en-GB" dirty="0" smtClean="0"/>
              <a:t> </a:t>
            </a:r>
            <a:r>
              <a:rPr lang="en-GB" dirty="0" err="1" smtClean="0"/>
              <a:t>Leuten</a:t>
            </a:r>
            <a:r>
              <a:rPr lang="en-GB" dirty="0" smtClean="0"/>
              <a:t> </a:t>
            </a:r>
            <a:r>
              <a:rPr lang="en-GB" dirty="0" err="1" smtClean="0"/>
              <a:t>effektiver</a:t>
            </a:r>
            <a:endParaRPr lang="en-GB" dirty="0" smtClean="0"/>
          </a:p>
          <a:p>
            <a:r>
              <a:rPr lang="en-GB" dirty="0" err="1" smtClean="0"/>
              <a:t>Gute</a:t>
            </a:r>
            <a:r>
              <a:rPr lang="en-GB" dirty="0" smtClean="0"/>
              <a:t> </a:t>
            </a:r>
            <a:r>
              <a:rPr lang="en-GB" dirty="0" err="1" smtClean="0"/>
              <a:t>Zusammenarbeit</a:t>
            </a:r>
            <a:r>
              <a:rPr lang="en-GB" dirty="0" smtClean="0"/>
              <a:t> </a:t>
            </a:r>
            <a:r>
              <a:rPr lang="en-GB" dirty="0" err="1" smtClean="0"/>
              <a:t>übers</a:t>
            </a:r>
            <a:r>
              <a:rPr lang="en-GB" dirty="0" smtClean="0"/>
              <a:t> Internet </a:t>
            </a:r>
            <a:r>
              <a:rPr lang="en-GB" dirty="0" err="1" smtClean="0"/>
              <a:t>möglich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599" b="8986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44" y="3861048"/>
            <a:ext cx="3207708" cy="27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</a:t>
            </a:r>
            <a:endParaRPr lang="de-DE" dirty="0" smtClean="0"/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 Lukas</a:t>
            </a:r>
            <a:endParaRPr lang="de-DE" dirty="0" smtClean="0"/>
          </a:p>
          <a:p>
            <a:pPr marL="457200"/>
            <a:r>
              <a:rPr lang="de-DE" dirty="0" smtClean="0"/>
              <a:t>Resultat Lukas</a:t>
            </a:r>
            <a:endParaRPr lang="de-DE" dirty="0" smtClean="0"/>
          </a:p>
          <a:p>
            <a:pPr marL="457200"/>
            <a:r>
              <a:rPr lang="de-DE" dirty="0" smtClean="0"/>
              <a:t>Demo Lukas</a:t>
            </a:r>
            <a:endParaRPr lang="de-DE" dirty="0" smtClean="0"/>
          </a:p>
          <a:p>
            <a:pPr marL="457200"/>
            <a:r>
              <a:rPr lang="de-DE" dirty="0" smtClean="0"/>
              <a:t>Quellen Lukas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</a:t>
            </a:r>
            <a:endParaRPr lang="de-DE" dirty="0" smtClean="0"/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63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dirty="0" err="1" smtClean="0"/>
              <a:t>Einen</a:t>
            </a:r>
            <a:r>
              <a:rPr lang="en-GB" dirty="0" smtClean="0"/>
              <a:t> </a:t>
            </a:r>
            <a:r>
              <a:rPr lang="en-GB" dirty="0" err="1" smtClean="0"/>
              <a:t>Nutzer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Ein</a:t>
            </a:r>
            <a:r>
              <a:rPr lang="en-GB" dirty="0" smtClean="0"/>
              <a:t> </a:t>
            </a:r>
            <a:r>
              <a:rPr lang="en-GB" dirty="0" err="1" smtClean="0"/>
              <a:t>Zitat</a:t>
            </a:r>
            <a:r>
              <a:rPr lang="en-GB" dirty="0" smtClean="0"/>
              <a:t> </a:t>
            </a:r>
            <a:r>
              <a:rPr lang="en-GB" dirty="0" err="1" smtClean="0"/>
              <a:t>erstellen</a:t>
            </a: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Erstelltes</a:t>
            </a:r>
            <a:r>
              <a:rPr lang="en-GB" dirty="0" smtClean="0"/>
              <a:t> </a:t>
            </a:r>
            <a:r>
              <a:rPr lang="en-GB" dirty="0" err="1" smtClean="0"/>
              <a:t>Zitat</a:t>
            </a:r>
            <a:r>
              <a:rPr lang="en-GB" dirty="0" smtClean="0"/>
              <a:t> </a:t>
            </a:r>
            <a:r>
              <a:rPr lang="en-GB" dirty="0" err="1" smtClean="0"/>
              <a:t>ändern</a:t>
            </a:r>
            <a:endParaRPr lang="en-GB" dirty="0" smtClean="0"/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Filter </a:t>
            </a:r>
            <a:r>
              <a:rPr lang="en-GB" dirty="0" err="1" smtClean="0"/>
              <a:t>anwenden</a:t>
            </a:r>
            <a:endParaRPr lang="en-GB" dirty="0" smtClean="0"/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Exportieren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3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</a:t>
            </a:r>
            <a:endParaRPr lang="de-DE" dirty="0" smtClean="0"/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5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www.delight.de/Whiteboard-SCRITTO-Economy-1500-x-1000-mm</a:t>
            </a:r>
            <a:r>
              <a:rPr lang="de-DE" dirty="0" smtClean="0"/>
              <a:t> (Whiteboard)</a:t>
            </a:r>
          </a:p>
          <a:p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spvggeinoed.de/rauchender-kopf-100_v-varl_b0f555</a:t>
            </a:r>
            <a:r>
              <a:rPr lang="de-DE" dirty="0" smtClean="0"/>
              <a:t> (Rauchender Kopf)</a:t>
            </a:r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de.wikipedia.org/wiki/Wasserfallmodell</a:t>
            </a:r>
            <a:r>
              <a:rPr lang="de-DE" dirty="0" smtClean="0"/>
              <a:t> (Wasserfallmodell)</a:t>
            </a:r>
          </a:p>
          <a:p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github.com/logos</a:t>
            </a:r>
            <a:r>
              <a:rPr lang="de-DE" dirty="0" smtClean="0"/>
              <a:t> (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www.eclipse.org/artwork/images/v2/logo-800x188.png</a:t>
            </a:r>
            <a:r>
              <a:rPr lang="de-DE" dirty="0" smtClean="0"/>
              <a:t> (</a:t>
            </a:r>
            <a:r>
              <a:rPr lang="de-DE" dirty="0" err="1" smtClean="0"/>
              <a:t>Eclipse</a:t>
            </a:r>
            <a:r>
              <a:rPr lang="de-DE" dirty="0" smtClean="0"/>
              <a:t> Logo)</a:t>
            </a:r>
          </a:p>
          <a:p>
            <a:r>
              <a:rPr lang="de-DE" dirty="0">
                <a:hlinkClick r:id="rId8"/>
              </a:rPr>
              <a:t>https://</a:t>
            </a:r>
            <a:r>
              <a:rPr lang="de-DE" dirty="0" smtClean="0">
                <a:hlinkClick r:id="rId8"/>
              </a:rPr>
              <a:t>logos-download.com/wp-content/uploads/2016/05/MySQL_logo_logotype.png</a:t>
            </a:r>
            <a:r>
              <a:rPr lang="de-DE" dirty="0" smtClean="0"/>
              <a:t> (MySQL Logo)</a:t>
            </a:r>
          </a:p>
          <a:p>
            <a:r>
              <a:rPr lang="de-DE" dirty="0">
                <a:hlinkClick r:id="rId9"/>
              </a:rPr>
              <a:t>https://</a:t>
            </a:r>
            <a:r>
              <a:rPr lang="de-DE" dirty="0" smtClean="0">
                <a:hlinkClick r:id="rId9"/>
              </a:rPr>
              <a:t>cdn4.iconfinder.com/data/icons/business-marketing-colors-set-2/91/Business_Marketing_86-512.png</a:t>
            </a:r>
            <a:r>
              <a:rPr lang="de-DE" dirty="0" smtClean="0"/>
              <a:t> (Uhr)</a:t>
            </a:r>
            <a:endParaRPr lang="de-DE" dirty="0"/>
          </a:p>
          <a:p>
            <a:r>
              <a:rPr lang="de-DE" dirty="0">
                <a:hlinkClick r:id="rId10"/>
              </a:rPr>
              <a:t>https://</a:t>
            </a:r>
            <a:r>
              <a:rPr lang="de-DE" dirty="0" smtClean="0">
                <a:hlinkClick r:id="rId10"/>
              </a:rPr>
              <a:t>png.pngtree.com/element_origin_min_pic/17/03/09/654920da111dcf87cfb97345ab5a7cf1.jpg</a:t>
            </a:r>
            <a:r>
              <a:rPr lang="de-DE" dirty="0" smtClean="0"/>
              <a:t> (</a:t>
            </a:r>
            <a:r>
              <a:rPr lang="de-DE" dirty="0" smtClean="0"/>
              <a:t>Teamwork)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3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Zitate müssen manuell gesammelt werden</a:t>
            </a:r>
          </a:p>
          <a:p>
            <a:r>
              <a:rPr lang="de-DE" dirty="0" smtClean="0"/>
              <a:t>Großer Freizeitaufwand</a:t>
            </a:r>
          </a:p>
          <a:p>
            <a:r>
              <a:rPr lang="de-DE" dirty="0" smtClean="0"/>
              <a:t>Dateninkonsistent durch vergessene Zitate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46558"/>
            <a:ext cx="4257346" cy="23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 marL="457200"/>
            <a:r>
              <a:rPr lang="de-DE" dirty="0" smtClean="0"/>
              <a:t>Problemstellung</a:t>
            </a:r>
          </a:p>
          <a:p>
            <a:pPr marL="457200"/>
            <a:r>
              <a:rPr lang="de-DE" dirty="0" smtClean="0"/>
              <a:t>Planung</a:t>
            </a:r>
            <a:endParaRPr lang="de-DE" dirty="0" smtClean="0"/>
          </a:p>
          <a:p>
            <a:pPr marL="457200"/>
            <a:r>
              <a:rPr lang="de-DE" dirty="0" smtClean="0"/>
              <a:t>Durchführung</a:t>
            </a:r>
          </a:p>
          <a:p>
            <a:pPr marL="457200"/>
            <a:r>
              <a:rPr lang="de-DE" dirty="0" smtClean="0"/>
              <a:t>Problematik</a:t>
            </a:r>
          </a:p>
          <a:p>
            <a:pPr marL="457200"/>
            <a:r>
              <a:rPr lang="de-DE" dirty="0" smtClean="0"/>
              <a:t>Resultat</a:t>
            </a:r>
          </a:p>
          <a:p>
            <a:pPr marL="457200"/>
            <a:r>
              <a:rPr lang="de-DE" dirty="0" smtClean="0"/>
              <a:t>Demo</a:t>
            </a:r>
          </a:p>
          <a:p>
            <a:pPr marL="457200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1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Struktur planen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Anforderungen</a:t>
            </a:r>
          </a:p>
          <a:p>
            <a:endParaRPr lang="de-DE" dirty="0" smtClean="0"/>
          </a:p>
          <a:p>
            <a:r>
              <a:rPr lang="de-DE" dirty="0" smtClean="0"/>
              <a:t>Aufgabenverteilung</a:t>
            </a:r>
          </a:p>
          <a:p>
            <a:endParaRPr lang="de-DE" dirty="0" smtClean="0"/>
          </a:p>
          <a:p>
            <a:r>
              <a:rPr lang="de-DE" dirty="0" smtClean="0"/>
              <a:t>Entwicklungsumgebung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49487"/>
            <a:ext cx="3610744" cy="3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Anforderungen</a:t>
            </a:r>
            <a:r>
              <a:rPr lang="en-GB" dirty="0" smtClean="0"/>
              <a:t> </a:t>
            </a:r>
            <a:r>
              <a:rPr lang="en-GB" dirty="0" err="1" smtClean="0"/>
              <a:t>nach</a:t>
            </a:r>
            <a:r>
              <a:rPr lang="en-GB" dirty="0" smtClean="0"/>
              <a:t> </a:t>
            </a:r>
            <a:r>
              <a:rPr lang="en-GB" dirty="0" err="1" smtClean="0"/>
              <a:t>Lastenheft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Login- und </a:t>
            </a:r>
            <a:r>
              <a:rPr lang="en-GB" dirty="0" err="1" smtClean="0"/>
              <a:t>Userverwaltungsbereich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hinzufügen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ändern</a:t>
            </a:r>
            <a:endParaRPr lang="en-GB" dirty="0" smtClean="0"/>
          </a:p>
          <a:p>
            <a:r>
              <a:rPr lang="en-GB" dirty="0" err="1" smtClean="0"/>
              <a:t>Zitate</a:t>
            </a:r>
            <a:r>
              <a:rPr lang="en-GB" dirty="0" smtClean="0"/>
              <a:t> </a:t>
            </a:r>
            <a:r>
              <a:rPr lang="en-GB" dirty="0" err="1" smtClean="0"/>
              <a:t>können</a:t>
            </a:r>
            <a:r>
              <a:rPr lang="en-GB" dirty="0" smtClean="0"/>
              <a:t> </a:t>
            </a:r>
            <a:r>
              <a:rPr lang="en-GB" dirty="0" err="1" smtClean="0"/>
              <a:t>gelöscht</a:t>
            </a:r>
            <a:r>
              <a:rPr lang="en-GB" dirty="0" smtClean="0"/>
              <a:t> warden</a:t>
            </a:r>
          </a:p>
          <a:p>
            <a:r>
              <a:rPr lang="en-GB" dirty="0" smtClean="0"/>
              <a:t>Export in </a:t>
            </a:r>
            <a:r>
              <a:rPr lang="en-GB" dirty="0" err="1" smtClean="0"/>
              <a:t>mehrere</a:t>
            </a:r>
            <a:r>
              <a:rPr lang="en-GB" dirty="0" smtClean="0"/>
              <a:t> </a:t>
            </a:r>
            <a:r>
              <a:rPr lang="en-GB" dirty="0" err="1" smtClean="0"/>
              <a:t>Formate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Zusätzliche</a:t>
            </a:r>
            <a:r>
              <a:rPr lang="en-GB" dirty="0" smtClean="0"/>
              <a:t> </a:t>
            </a:r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Selbstregistrierung</a:t>
            </a:r>
          </a:p>
          <a:p>
            <a:r>
              <a:rPr lang="de-DE" dirty="0" smtClean="0"/>
              <a:t>Selbständerung von Userdaten</a:t>
            </a:r>
          </a:p>
          <a:p>
            <a:r>
              <a:rPr lang="de-DE" dirty="0" smtClean="0"/>
              <a:t>Datenschutz </a:t>
            </a:r>
            <a:r>
              <a:rPr lang="de-DE" dirty="0" smtClean="0"/>
              <a:t>gewährleistet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3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653136"/>
            <a:ext cx="2771800" cy="1636007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Programm: </a:t>
            </a: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Datenbank: MySQL</a:t>
            </a:r>
          </a:p>
          <a:p>
            <a:r>
              <a:rPr lang="de-DE" dirty="0" smtClean="0"/>
              <a:t>Zugriff auf DB: </a:t>
            </a:r>
            <a:r>
              <a:rPr lang="de-DE" dirty="0" err="1" smtClean="0"/>
              <a:t>PhpMyAdmin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59782"/>
            <a:ext cx="3665984" cy="8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EPK Einloggen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23" y="2097088"/>
            <a:ext cx="3780771" cy="4633901"/>
          </a:xfrm>
        </p:spPr>
      </p:pic>
    </p:spTree>
    <p:extLst>
      <p:ext uri="{BB962C8B-B14F-4D97-AF65-F5344CB8AC3E}">
        <p14:creationId xmlns:p14="http://schemas.microsoft.com/office/powerpoint/2010/main" val="28749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dXNlclNlbGVjdGVkIj48ZWxlbWVudCB1aWQ9ImlkX2NsYXNzaWZpY2F0aW9uX25vbmJ1c2luZXNzIiB2YWx1ZT0iIiB4bWxucz0iaHR0cDovL3d3dy5ib2xkb25qYW1lcy5jb20vMjAwOC8wMS9zaWUvaW50ZXJuYWwvbGFiZWwiIC8+PC9zaXNsPjxVc2VyTmFtZT5PQUFEXHFkODg5PC9Vc2VyTmFtZT48RGF0ZVRpbWU+MTIvNi8yMDE4IDEwOjQ0OjIxIEFNPC9EYXRlVGltZT48TGFiZWxTdHJpbmc+UHVibGlj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e216652-7cb1-42d3-a22f-fb5c7f348db5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A9D2DA10-EF93-4A7E-BF92-7C7254F50C2F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D45B9757-2C45-4F7A-A4B9-E2D64551E3EE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477</Words>
  <Application>Microsoft Office PowerPoint</Application>
  <PresentationFormat>Bildschirmpräsentation (4:3)</PresentationFormat>
  <Paragraphs>216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Tw Cen MT</vt:lpstr>
      <vt:lpstr>Schaltkreis</vt:lpstr>
      <vt:lpstr>Zitatesammlung</vt:lpstr>
      <vt:lpstr>Gliederung</vt:lpstr>
      <vt:lpstr>Problemstellung</vt:lpstr>
      <vt:lpstr>Gliederung</vt:lpstr>
      <vt:lpstr>Planung</vt:lpstr>
      <vt:lpstr>Anforderungen nach Lastenheft</vt:lpstr>
      <vt:lpstr>Zusätzliche Funktionalität</vt:lpstr>
      <vt:lpstr>Entwicklungsumgebung</vt:lpstr>
      <vt:lpstr>EPK Einloggen</vt:lpstr>
      <vt:lpstr>EPK Registrieren</vt:lpstr>
      <vt:lpstr>EPK Zitateanzeigen</vt:lpstr>
      <vt:lpstr>Datenbankmodell</vt:lpstr>
      <vt:lpstr>Gliederung</vt:lpstr>
      <vt:lpstr>Durchführung</vt:lpstr>
      <vt:lpstr>Zeitlicher Aufwand</vt:lpstr>
      <vt:lpstr>Gliederung</vt:lpstr>
      <vt:lpstr>Problematik</vt:lpstr>
      <vt:lpstr>Gliederung</vt:lpstr>
      <vt:lpstr>Resultat/Fazit</vt:lpstr>
      <vt:lpstr>Gliederung</vt:lpstr>
      <vt:lpstr>Demo</vt:lpstr>
      <vt:lpstr>Gliederung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Kuro Kun</dc:creator>
  <cp:lastModifiedBy>Manus Lukas</cp:lastModifiedBy>
  <cp:revision>62</cp:revision>
  <dcterms:created xsi:type="dcterms:W3CDTF">2018-12-06T07:03:44Z</dcterms:created>
  <dcterms:modified xsi:type="dcterms:W3CDTF">2018-12-09T17:48:15Z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2e538e03-2a85-41a8-85a4-0cc695a534cc</vt:lpwstr>
  </property>
  <property fmtid="{D5CDD505-2E9C-101B-9397-08002B2CF9AE}" pid="3" name="bjSaver">
    <vt:lpwstr>CZEXhuvTqV0PMc7n2v0Y2EVibh+ZPoRC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policy="5e216652-7cb1-42d3-a22f-fb5c7f348db5"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</vt:lpwstr>
  </property>
  <property fmtid="{D5CDD505-2E9C-101B-9397-08002B2CF9AE}" pid="7" name="DBG_Classification_ID">
    <vt:lpwstr>1</vt:lpwstr>
  </property>
  <property fmtid="{D5CDD505-2E9C-101B-9397-08002B2CF9AE}" pid="8" name="DBG_Classification_Name">
    <vt:lpwstr>Public</vt:lpwstr>
  </property>
  <property fmtid="{D5CDD505-2E9C-101B-9397-08002B2CF9AE}" pid="9" name="bjLabelHistoryID">
    <vt:lpwstr>{A9D2DA10-EF93-4A7E-BF92-7C7254F50C2F}</vt:lpwstr>
  </property>
</Properties>
</file>