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2" r:id="rId2"/>
    <p:sldId id="287" r:id="rId3"/>
    <p:sldId id="273" r:id="rId4"/>
    <p:sldId id="274" r:id="rId5"/>
    <p:sldId id="283" r:id="rId6"/>
    <p:sldId id="288" r:id="rId7"/>
    <p:sldId id="275" r:id="rId8"/>
    <p:sldId id="264" r:id="rId9"/>
    <p:sldId id="289" r:id="rId10"/>
    <p:sldId id="257" r:id="rId11"/>
    <p:sldId id="276" r:id="rId12"/>
    <p:sldId id="285" r:id="rId13"/>
    <p:sldId id="268" r:id="rId14"/>
    <p:sldId id="265" r:id="rId15"/>
    <p:sldId id="281" r:id="rId16"/>
    <p:sldId id="277" r:id="rId17"/>
    <p:sldId id="278" r:id="rId18"/>
    <p:sldId id="284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1"/>
    <a:srgbClr val="8FA7C4"/>
    <a:srgbClr val="FFFFFF"/>
    <a:srgbClr val="DC880A"/>
    <a:srgbClr val="6BAC3E"/>
    <a:srgbClr val="D92D6D"/>
    <a:srgbClr val="D62A6B"/>
    <a:srgbClr val="FF9933"/>
    <a:srgbClr val="A166FF"/>
    <a:srgbClr val="684DA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63" autoAdjust="0"/>
    <p:restoredTop sz="96374" autoAdjust="0"/>
  </p:normalViewPr>
  <p:slideViewPr>
    <p:cSldViewPr snapToGrid="0">
      <p:cViewPr>
        <p:scale>
          <a:sx n="57" d="100"/>
          <a:sy n="57" d="100"/>
        </p:scale>
        <p:origin x="-1278" y="-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CF35BB40-E4FD-494B-8F62-518F08E810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1820C164-9072-4D6F-8772-05A02E5481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20072-8B10-4A9D-A6B7-BDFE93A378D2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95CCBC85-4CB1-4690-9BBE-AB3698D1E9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6CAB242-E43E-4850-904E-EE32288F5B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946F3-8669-4B95-A16E-DEBA1B86925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7136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C27CF-E07C-4F40-BC98-82E074C76C57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C8E4A-B3D9-4C32-923A-E5238750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770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BF2B-68CD-40BF-A085-A90EFDD89C48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5801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BA8E-9DE7-4043-B813-43B656105E30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9918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4A8D-421C-4D9C-914B-0CFB38DAA9DA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5091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2325-18CD-4899-BAD0-3EF7A2D7C6F5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643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3B15-E92E-4DB2-8B2A-371EBCB3A4AB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71320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7648-3F09-4651-BAF4-4504A6D941FE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63833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B447-DE22-4499-BC29-4FB038209F73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54821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6B6E-1D2F-4080-BC90-87D8AE80AE62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350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530E-1FA3-4031-899D-969EF7B8A240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36029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FF21D-ECB7-448A-A00B-B2BAD1A96E8C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5060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FDD8-0064-42FE-9E19-9B800EF17803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6283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DB8F-E4FD-41CA-A5E4-433DAF189A5E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3847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7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7.svg"/><Relationship Id="rId5" Type="http://schemas.openxmlformats.org/officeDocument/2006/relationships/image" Target="../media/image14.svg"/><Relationship Id="rId15" Type="http://schemas.openxmlformats.org/officeDocument/2006/relationships/image" Target="../media/image5.svg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25.sv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.svg"/><Relationship Id="rId18" Type="http://schemas.openxmlformats.org/officeDocument/2006/relationships/image" Target="../media/image20.png"/><Relationship Id="rId3" Type="http://schemas.openxmlformats.org/officeDocument/2006/relationships/image" Target="../media/image12.svg"/><Relationship Id="rId21" Type="http://schemas.openxmlformats.org/officeDocument/2006/relationships/image" Target="../media/image22.pn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9.svg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7.svg"/><Relationship Id="rId10" Type="http://schemas.openxmlformats.org/officeDocument/2006/relationships/image" Target="../media/image16.png"/><Relationship Id="rId19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18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OST">
            <a:extLst>
              <a:ext uri="{FF2B5EF4-FFF2-40B4-BE49-F238E27FC236}">
                <a16:creationId xmlns:a16="http://schemas.microsoft.com/office/drawing/2014/main" xmlns="" id="{99B18C0B-4B9B-476A-B488-D135491E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95138" y="0"/>
            <a:ext cx="3607676" cy="25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Us | About Blu Age">
            <a:extLst>
              <a:ext uri="{FF2B5EF4-FFF2-40B4-BE49-F238E27FC236}">
                <a16:creationId xmlns:a16="http://schemas.microsoft.com/office/drawing/2014/main" xmlns="" id="{32CF3721-F215-4A65-9ECF-50FC2CEF4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2101" y="2667000"/>
            <a:ext cx="3333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35B8D2C-D508-47AB-962D-C270604B1EE9}"/>
              </a:ext>
            </a:extLst>
          </p:cNvPr>
          <p:cNvSpPr/>
          <p:nvPr/>
        </p:nvSpPr>
        <p:spPr>
          <a:xfrm>
            <a:off x="721929" y="1385860"/>
            <a:ext cx="669509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Bahnschrift SemiBold SemiConden" panose="020B0502040204020203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 </a:t>
            </a:r>
          </a:p>
          <a:p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Création d’une chaîne de déploiement dans l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’environment Amazon Web Services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7D2E09A-3B56-46DA-95C7-963C8BDDE510}"/>
              </a:ext>
            </a:extLst>
          </p:cNvPr>
          <p:cNvSpPr/>
          <p:nvPr/>
        </p:nvSpPr>
        <p:spPr>
          <a:xfrm>
            <a:off x="6222124" y="4564199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Organisme d’accueil : Blu Age 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Adresse : 32 av Léonard de Vinci, 33600 PESSAC, France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Maître de stage : Alexis Henry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B427C627-ECE9-4E30-884B-C7A6CE20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764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2246799" y="1679342"/>
            <a:ext cx="8127212" cy="4431714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6" name="Graphic 47">
            <a:extLst>
              <a:ext uri="{FF2B5EF4-FFF2-40B4-BE49-F238E27FC236}">
                <a16:creationId xmlns:a16="http://schemas.microsoft.com/office/drawing/2014/main" xmlns="" id="{1AB46956-C603-BF4C-963A-EC2DE946A4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36688" y="1679342"/>
            <a:ext cx="330200" cy="330200"/>
          </a:xfrm>
          <a:prstGeom prst="rect">
            <a:avLst/>
          </a:prstGeom>
        </p:spPr>
      </p:pic>
      <p:pic>
        <p:nvPicPr>
          <p:cNvPr id="8" name="Graphic 69">
            <a:extLst>
              <a:ext uri="{FF2B5EF4-FFF2-40B4-BE49-F238E27FC236}">
                <a16:creationId xmlns:a16="http://schemas.microsoft.com/office/drawing/2014/main" xmlns="" id="{E96F59D7-EAC0-1648-9591-9099DF906D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401788" y="2144856"/>
            <a:ext cx="330200" cy="330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D4F0FC7-668E-E64B-A231-B1E7896F3CB6}"/>
              </a:ext>
            </a:extLst>
          </p:cNvPr>
          <p:cNvSpPr/>
          <p:nvPr/>
        </p:nvSpPr>
        <p:spPr>
          <a:xfrm>
            <a:off x="2406869" y="2153614"/>
            <a:ext cx="7907390" cy="3807626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US-EAST-</a:t>
            </a:r>
            <a:r>
              <a:rPr lang="en-US" sz="1200" kern="0" noProof="0" dirty="0">
                <a:solidFill>
                  <a:srgbClr val="00A0C8"/>
                </a:solidFill>
                <a:latin typeface="Arial" panose="020B0604020202020204"/>
              </a:rPr>
              <a:t>1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Region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2566888" y="2619127"/>
            <a:ext cx="7687609" cy="3278461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69AE3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VPC</a:t>
            </a:r>
          </a:p>
        </p:txBody>
      </p:sp>
      <p:pic>
        <p:nvPicPr>
          <p:cNvPr id="26" name="Graphic 77">
            <a:extLst>
              <a:ext uri="{FF2B5EF4-FFF2-40B4-BE49-F238E27FC236}">
                <a16:creationId xmlns:a16="http://schemas.microsoft.com/office/drawing/2014/main" xmlns="" id="{2316BE92-0E78-E045-83F8-47F8C3146A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66888" y="2628741"/>
            <a:ext cx="265754" cy="265754"/>
          </a:xfrm>
          <a:prstGeom prst="rect">
            <a:avLst/>
          </a:prstGeom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0B311536-12F3-9C40-8153-5AF1A85390A9}"/>
              </a:ext>
            </a:extLst>
          </p:cNvPr>
          <p:cNvSpPr txBox="1"/>
          <p:nvPr/>
        </p:nvSpPr>
        <p:spPr>
          <a:xfrm>
            <a:off x="3802312" y="3810269"/>
            <a:ext cx="1091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New user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registration</a:t>
            </a:r>
          </a:p>
        </p:txBody>
      </p:sp>
      <p:pic>
        <p:nvPicPr>
          <p:cNvPr id="32" name="Graphic 47">
            <a:extLst>
              <a:ext uri="{FF2B5EF4-FFF2-40B4-BE49-F238E27FC236}">
                <a16:creationId xmlns:a16="http://schemas.microsoft.com/office/drawing/2014/main" xmlns="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893706" y="4026432"/>
            <a:ext cx="491005" cy="491005"/>
          </a:xfrm>
          <a:prstGeom prst="rect">
            <a:avLst/>
          </a:prstGeom>
        </p:spPr>
      </p:pic>
      <p:sp>
        <p:nvSpPr>
          <p:cNvPr id="33" name="TextBox 35">
            <a:extLst>
              <a:ext uri="{FF2B5EF4-FFF2-40B4-BE49-F238E27FC236}">
                <a16:creationId xmlns:a16="http://schemas.microsoft.com/office/drawing/2014/main" xmlns="" id="{C5F8AD87-2598-EE42-96C7-ECBD4D1FEF08}"/>
              </a:ext>
            </a:extLst>
          </p:cNvPr>
          <p:cNvSpPr txBox="1"/>
          <p:nvPr/>
        </p:nvSpPr>
        <p:spPr>
          <a:xfrm rot="548094">
            <a:off x="6655933" y="4347021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Update ACL config file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(JSON file)</a:t>
            </a:r>
          </a:p>
        </p:txBody>
      </p:sp>
      <p:pic>
        <p:nvPicPr>
          <p:cNvPr id="34" name="Graphic 69">
            <a:extLst>
              <a:ext uri="{FF2B5EF4-FFF2-40B4-BE49-F238E27FC236}">
                <a16:creationId xmlns:a16="http://schemas.microsoft.com/office/drawing/2014/main" xmlns="" id="{8FBD1D7F-7FF8-784F-80AA-9B14E817F8D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516683" y="3988608"/>
            <a:ext cx="469900" cy="469900"/>
          </a:xfrm>
          <a:prstGeom prst="rect">
            <a:avLst/>
          </a:prstGeom>
        </p:spPr>
      </p:pic>
      <p:sp>
        <p:nvSpPr>
          <p:cNvPr id="35" name="TextBox 5">
            <a:extLst>
              <a:ext uri="{FF2B5EF4-FFF2-40B4-BE49-F238E27FC236}">
                <a16:creationId xmlns:a16="http://schemas.microsoft.com/office/drawing/2014/main" xmlns="" id="{48B11175-8F26-E049-8FCE-A7F653ADEDC5}"/>
              </a:ext>
            </a:extLst>
          </p:cNvPr>
          <p:cNvSpPr txBox="1"/>
          <p:nvPr/>
        </p:nvSpPr>
        <p:spPr>
          <a:xfrm>
            <a:off x="8813130" y="2767870"/>
            <a:ext cx="126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Amazon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CloudWatch</a:t>
            </a:r>
          </a:p>
        </p:txBody>
      </p:sp>
      <p:pic>
        <p:nvPicPr>
          <p:cNvPr id="36" name="Graphic 33">
            <a:extLst>
              <a:ext uri="{FF2B5EF4-FFF2-40B4-BE49-F238E27FC236}">
                <a16:creationId xmlns:a16="http://schemas.microsoft.com/office/drawing/2014/main" xmlns="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294382" y="3284034"/>
            <a:ext cx="421877" cy="421877"/>
          </a:xfrm>
          <a:prstGeom prst="rect">
            <a:avLst/>
          </a:prstGeom>
        </p:spPr>
      </p:pic>
      <p:pic>
        <p:nvPicPr>
          <p:cNvPr id="44" name="Graphic 31">
            <a:extLst>
              <a:ext uri="{FF2B5EF4-FFF2-40B4-BE49-F238E27FC236}">
                <a16:creationId xmlns:a16="http://schemas.microsoft.com/office/drawing/2014/main" xmlns="" id="{76B7517A-F6FA-0848-9AAE-D06757F73F7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384385" y="4503296"/>
            <a:ext cx="469900" cy="469900"/>
          </a:xfrm>
          <a:prstGeom prst="rect">
            <a:avLst/>
          </a:prstGeom>
        </p:spPr>
      </p:pic>
      <p:cxnSp>
        <p:nvCxnSpPr>
          <p:cNvPr id="45" name="Straight Arrow Connector 19">
            <a:extLst>
              <a:ext uri="{FF2B5EF4-FFF2-40B4-BE49-F238E27FC236}">
                <a16:creationId xmlns:a16="http://schemas.microsoft.com/office/drawing/2014/main" xmlns="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3499363" y="4271934"/>
            <a:ext cx="177427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0B311536-12F3-9C40-8153-5AF1A85390A9}"/>
              </a:ext>
            </a:extLst>
          </p:cNvPr>
          <p:cNvSpPr txBox="1"/>
          <p:nvPr/>
        </p:nvSpPr>
        <p:spPr>
          <a:xfrm>
            <a:off x="2476104" y="4577854"/>
            <a:ext cx="132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ServerlessCobol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Billing DB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(DynamoDB)</a:t>
            </a:r>
          </a:p>
        </p:txBody>
      </p:sp>
      <p:sp>
        <p:nvSpPr>
          <p:cNvPr id="48" name="TextBox 35">
            <a:extLst>
              <a:ext uri="{FF2B5EF4-FFF2-40B4-BE49-F238E27FC236}">
                <a16:creationId xmlns:a16="http://schemas.microsoft.com/office/drawing/2014/main" xmlns="" id="{C5F8AD87-2598-EE42-96C7-ECBD4D1FEF08}"/>
              </a:ext>
            </a:extLst>
          </p:cNvPr>
          <p:cNvSpPr txBox="1"/>
          <p:nvPr/>
        </p:nvSpPr>
        <p:spPr>
          <a:xfrm>
            <a:off x="8468383" y="5027695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ACL config file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(JSON file)</a:t>
            </a:r>
          </a:p>
        </p:txBody>
      </p:sp>
      <p:cxnSp>
        <p:nvCxnSpPr>
          <p:cNvPr id="49" name="Straight Arrow Connector 19">
            <a:extLst>
              <a:ext uri="{FF2B5EF4-FFF2-40B4-BE49-F238E27FC236}">
                <a16:creationId xmlns:a16="http://schemas.microsoft.com/office/drawing/2014/main" xmlns="" id="{AB5DE408-CFFC-0142-ACCA-FF606E445444}"/>
              </a:ext>
            </a:extLst>
          </p:cNvPr>
          <p:cNvCxnSpPr>
            <a:cxnSpLocks/>
          </p:cNvCxnSpPr>
          <p:nvPr/>
        </p:nvCxnSpPr>
        <p:spPr>
          <a:xfrm flipV="1">
            <a:off x="6229624" y="3494972"/>
            <a:ext cx="2897637" cy="62338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9">
            <a:extLst>
              <a:ext uri="{FF2B5EF4-FFF2-40B4-BE49-F238E27FC236}">
                <a16:creationId xmlns:a16="http://schemas.microsoft.com/office/drawing/2014/main" xmlns="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6229624" y="4335765"/>
            <a:ext cx="2897637" cy="4668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5">
            <a:extLst>
              <a:ext uri="{FF2B5EF4-FFF2-40B4-BE49-F238E27FC236}">
                <a16:creationId xmlns:a16="http://schemas.microsoft.com/office/drawing/2014/main" xmlns="" id="{B28BD9AF-47E4-4675-86FF-0061CF96C707}"/>
              </a:ext>
            </a:extLst>
          </p:cNvPr>
          <p:cNvSpPr txBox="1"/>
          <p:nvPr/>
        </p:nvSpPr>
        <p:spPr>
          <a:xfrm>
            <a:off x="5028303" y="4423041"/>
            <a:ext cx="1520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</a:t>
            </a:r>
          </a:p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ACL Conversion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760C9602-5970-4A95-84CD-1530850D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A3FC1C5-0DC1-4683-B0AE-7313833D4764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ACL</a:t>
            </a:r>
          </a:p>
        </p:txBody>
      </p:sp>
    </p:spTree>
    <p:extLst>
      <p:ext uri="{BB962C8B-B14F-4D97-AF65-F5344CB8AC3E}">
        <p14:creationId xmlns:p14="http://schemas.microsoft.com/office/powerpoint/2010/main" xmlns="" val="413443612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Paramétrage de la pipeline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11</a:t>
            </a:fld>
            <a:endParaRPr lang="en-CA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xmlns="" id="{1D28BFCE-6BB4-43F4-A53D-72FB87FD0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323337"/>
              </p:ext>
            </p:extLst>
          </p:nvPr>
        </p:nvGraphicFramePr>
        <p:xfrm>
          <a:off x="1196013" y="1485285"/>
          <a:ext cx="9799974" cy="4634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769">
                  <a:extLst>
                    <a:ext uri="{9D8B030D-6E8A-4147-A177-3AD203B41FA5}">
                      <a16:colId xmlns:a16="http://schemas.microsoft.com/office/drawing/2014/main" xmlns="" val="2863859646"/>
                    </a:ext>
                  </a:extLst>
                </a:gridCol>
                <a:gridCol w="6105205">
                  <a:extLst>
                    <a:ext uri="{9D8B030D-6E8A-4147-A177-3AD203B41FA5}">
                      <a16:colId xmlns:a16="http://schemas.microsoft.com/office/drawing/2014/main" xmlns="" val="2311534510"/>
                    </a:ext>
                  </a:extLst>
                </a:gridCol>
              </a:tblGrid>
              <a:tr h="488809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SOURCE_BUCKET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unique du </a:t>
                      </a:r>
                      <a:r>
                        <a:rPr lang="fr-F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bucket</a:t>
                      </a:r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 source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154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LAYER_NAME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que l’on souhaite donner à la future Layer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507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FCT_NAME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de la fonction en charge de tester la Layer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0483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ACCOUNT_ID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ID du compte sur lequel s’exécute le Pipeline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996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FILE_NAME_REQUIRMENT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Règle sur le nom du fichier qui permettra de filtrer les fichiers qui déclencherons effectivement le pipeline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931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FILE_EXTENTION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Règle sur l’extension du fichier (soit zip soit jar pour qu’elle soit reconnu en tant que Layer)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8788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DEPLOYER_NAME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de la fonction de Déploiement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392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PUBLISHER_NAME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de la fonction Publisher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515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region_list</a:t>
                      </a:r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Liste des régions sur lesquelles on souhaite déployer la Layer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498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TOPIC_SNS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du topic ‘SNS’ sur lequel envoyer les notifications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3117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640401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Paramétrage de la pipeline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07B459C2-117F-4C73-97F9-94E9D2D40D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225" y="1791221"/>
            <a:ext cx="11690698" cy="41985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A26998-5F01-4563-8675-DFA37C9D8103}"/>
              </a:ext>
            </a:extLst>
          </p:cNvPr>
          <p:cNvSpPr/>
          <p:nvPr/>
        </p:nvSpPr>
        <p:spPr>
          <a:xfrm>
            <a:off x="5410899" y="2835479"/>
            <a:ext cx="796954" cy="134224"/>
          </a:xfrm>
          <a:prstGeom prst="rect">
            <a:avLst/>
          </a:prstGeom>
          <a:pattFill prst="dkUpDiag">
            <a:fgClr>
              <a:schemeClr val="bg2">
                <a:lumMod val="90000"/>
              </a:schemeClr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AD3D44-EC8C-4113-840E-72221068A820}"/>
              </a:ext>
            </a:extLst>
          </p:cNvPr>
          <p:cNvSpPr/>
          <p:nvPr/>
        </p:nvSpPr>
        <p:spPr>
          <a:xfrm>
            <a:off x="3084945" y="5744608"/>
            <a:ext cx="6382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Capture d’écran de la console AWS pour le paramétrage des variables d’environnements d’une Lambda 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721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31C038-3230-4ACA-A4F7-D0053AA67098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journaux d’exécution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D61FA13C-FDD2-4D29-9847-46BAB0BF16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4193" y="4675831"/>
            <a:ext cx="3801634" cy="14834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CA9466F-0676-464C-924E-FBFD0B1623EE}"/>
              </a:ext>
            </a:extLst>
          </p:cNvPr>
          <p:cNvSpPr/>
          <p:nvPr/>
        </p:nvSpPr>
        <p:spPr>
          <a:xfrm>
            <a:off x="7660796" y="5994936"/>
            <a:ext cx="4464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Résultat des logs et des notifications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80170D-0623-4559-AD0F-C6D80DF280A9}"/>
              </a:ext>
            </a:extLst>
          </p:cNvPr>
          <p:cNvSpPr/>
          <p:nvPr/>
        </p:nvSpPr>
        <p:spPr>
          <a:xfrm>
            <a:off x="611673" y="2720661"/>
            <a:ext cx="6270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Problème : 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Faire converger le résultat des différentes Lambda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C0B5020-99E8-4D7A-8CD8-D586DC925104}"/>
              </a:ext>
            </a:extLst>
          </p:cNvPr>
          <p:cNvSpPr/>
          <p:nvPr/>
        </p:nvSpPr>
        <p:spPr>
          <a:xfrm>
            <a:off x="611672" y="3769779"/>
            <a:ext cx="62700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Solution :</a:t>
            </a:r>
          </a:p>
        </p:txBody>
      </p:sp>
      <p:sp>
        <p:nvSpPr>
          <p:cNvPr id="31" name="TextBox 35">
            <a:extLst>
              <a:ext uri="{FF2B5EF4-FFF2-40B4-BE49-F238E27FC236}">
                <a16:creationId xmlns:a16="http://schemas.microsoft.com/office/drawing/2014/main" xmlns="" id="{580DFDFC-EBA9-4A79-9E49-47FB688660FC}"/>
              </a:ext>
            </a:extLst>
          </p:cNvPr>
          <p:cNvSpPr txBox="1"/>
          <p:nvPr/>
        </p:nvSpPr>
        <p:spPr>
          <a:xfrm>
            <a:off x="1950108" y="3783920"/>
            <a:ext cx="4926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Fonction</a:t>
            </a:r>
            <a:r>
              <a:rPr lang="en-US" sz="2400" dirty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: Notification-Manager</a:t>
            </a:r>
          </a:p>
          <a:p>
            <a:pPr algn="ctr"/>
            <a:endParaRPr lang="en-US" b="1" i="1" dirty="0">
              <a:solidFill>
                <a:srgbClr val="FB970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C55DAD9B-5F83-443E-A961-FBA272407F6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1035" y="517364"/>
            <a:ext cx="2947950" cy="384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712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69">
            <a:extLst>
              <a:ext uri="{FF2B5EF4-FFF2-40B4-BE49-F238E27FC236}">
                <a16:creationId xmlns:a16="http://schemas.microsoft.com/office/drawing/2014/main" xmlns="" id="{F842753D-102D-4F18-A8F0-0866D712E5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41590" y="1507662"/>
            <a:ext cx="409356" cy="409356"/>
          </a:xfrm>
          <a:prstGeom prst="rect">
            <a:avLst/>
          </a:prstGeom>
        </p:spPr>
      </p:pic>
      <p:sp>
        <p:nvSpPr>
          <p:cNvPr id="19" name="TextBox 35">
            <a:extLst>
              <a:ext uri="{FF2B5EF4-FFF2-40B4-BE49-F238E27FC236}">
                <a16:creationId xmlns:a16="http://schemas.microsoft.com/office/drawing/2014/main" xmlns="" id="{33BCC977-81F8-42BC-B2E7-162157159195}"/>
              </a:ext>
            </a:extLst>
          </p:cNvPr>
          <p:cNvSpPr txBox="1"/>
          <p:nvPr/>
        </p:nvSpPr>
        <p:spPr>
          <a:xfrm>
            <a:off x="1639415" y="1953636"/>
            <a:ext cx="2127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Pipeline Manager</a:t>
            </a:r>
          </a:p>
        </p:txBody>
      </p:sp>
      <p:pic>
        <p:nvPicPr>
          <p:cNvPr id="22" name="Graphic 69">
            <a:extLst>
              <a:ext uri="{FF2B5EF4-FFF2-40B4-BE49-F238E27FC236}">
                <a16:creationId xmlns:a16="http://schemas.microsoft.com/office/drawing/2014/main" xmlns="" id="{65F4F6C2-3153-4CD2-AD45-4A71E847F9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55799" y="1502804"/>
            <a:ext cx="409356" cy="425852"/>
          </a:xfrm>
          <a:prstGeom prst="rect">
            <a:avLst/>
          </a:prstGeom>
        </p:spPr>
      </p:pic>
      <p:sp>
        <p:nvSpPr>
          <p:cNvPr id="23" name="TextBox 35">
            <a:extLst>
              <a:ext uri="{FF2B5EF4-FFF2-40B4-BE49-F238E27FC236}">
                <a16:creationId xmlns:a16="http://schemas.microsoft.com/office/drawing/2014/main" xmlns="" id="{AF1089B4-7F24-4C69-BC66-BE49B59E7DF1}"/>
              </a:ext>
            </a:extLst>
          </p:cNvPr>
          <p:cNvSpPr txBox="1"/>
          <p:nvPr/>
        </p:nvSpPr>
        <p:spPr>
          <a:xfrm>
            <a:off x="5217321" y="1941161"/>
            <a:ext cx="168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Deployer</a:t>
            </a:r>
          </a:p>
        </p:txBody>
      </p:sp>
      <p:cxnSp>
        <p:nvCxnSpPr>
          <p:cNvPr id="24" name="Straight Arrow Connector 19">
            <a:extLst>
              <a:ext uri="{FF2B5EF4-FFF2-40B4-BE49-F238E27FC236}">
                <a16:creationId xmlns:a16="http://schemas.microsoft.com/office/drawing/2014/main" xmlns="" id="{8497E633-1B10-4BC8-A53F-0E20E19D5B5F}"/>
              </a:ext>
            </a:extLst>
          </p:cNvPr>
          <p:cNvCxnSpPr>
            <a:cxnSpLocks/>
          </p:cNvCxnSpPr>
          <p:nvPr/>
        </p:nvCxnSpPr>
        <p:spPr>
          <a:xfrm flipH="1">
            <a:off x="1533909" y="2966479"/>
            <a:ext cx="735849" cy="100151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9">
            <a:extLst>
              <a:ext uri="{FF2B5EF4-FFF2-40B4-BE49-F238E27FC236}">
                <a16:creationId xmlns:a16="http://schemas.microsoft.com/office/drawing/2014/main" xmlns="" id="{F1627917-BFB0-4420-AFDE-F3C95238765B}"/>
              </a:ext>
            </a:extLst>
          </p:cNvPr>
          <p:cNvCxnSpPr>
            <a:cxnSpLocks/>
          </p:cNvCxnSpPr>
          <p:nvPr/>
        </p:nvCxnSpPr>
        <p:spPr>
          <a:xfrm flipH="1">
            <a:off x="2636270" y="2955797"/>
            <a:ext cx="19996" cy="101219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9">
            <a:extLst>
              <a:ext uri="{FF2B5EF4-FFF2-40B4-BE49-F238E27FC236}">
                <a16:creationId xmlns:a16="http://schemas.microsoft.com/office/drawing/2014/main" xmlns="" id="{D1F90263-D079-4FFC-AD2B-FE3F943A118B}"/>
              </a:ext>
            </a:extLst>
          </p:cNvPr>
          <p:cNvCxnSpPr>
            <a:cxnSpLocks/>
          </p:cNvCxnSpPr>
          <p:nvPr/>
        </p:nvCxnSpPr>
        <p:spPr>
          <a:xfrm>
            <a:off x="3111340" y="2965816"/>
            <a:ext cx="493209" cy="94345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>
            <a:extLst>
              <a:ext uri="{FF2B5EF4-FFF2-40B4-BE49-F238E27FC236}">
                <a16:creationId xmlns:a16="http://schemas.microsoft.com/office/drawing/2014/main" xmlns="" id="{91BDE114-8E5B-462D-8112-33373F20C3B8}"/>
              </a:ext>
            </a:extLst>
          </p:cNvPr>
          <p:cNvSpPr txBox="1"/>
          <p:nvPr/>
        </p:nvSpPr>
        <p:spPr>
          <a:xfrm rot="18493688">
            <a:off x="1270324" y="3152078"/>
            <a:ext cx="1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Un-intercepted error</a:t>
            </a:r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xmlns="" id="{42188A36-72AD-49F3-8392-5529762FA6CB}"/>
              </a:ext>
            </a:extLst>
          </p:cNvPr>
          <p:cNvSpPr txBox="1"/>
          <p:nvPr/>
        </p:nvSpPr>
        <p:spPr>
          <a:xfrm>
            <a:off x="2153039" y="3214635"/>
            <a:ext cx="1006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C000"/>
                </a:solidFill>
              </a:rPr>
              <a:t>Intercepted error &amp; warnings</a:t>
            </a:r>
          </a:p>
        </p:txBody>
      </p:sp>
      <p:sp>
        <p:nvSpPr>
          <p:cNvPr id="57" name="TextBox 35">
            <a:extLst>
              <a:ext uri="{FF2B5EF4-FFF2-40B4-BE49-F238E27FC236}">
                <a16:creationId xmlns:a16="http://schemas.microsoft.com/office/drawing/2014/main" xmlns="" id="{5BC79DA3-1338-4505-94DE-157906FC2339}"/>
              </a:ext>
            </a:extLst>
          </p:cNvPr>
          <p:cNvSpPr txBox="1"/>
          <p:nvPr/>
        </p:nvSpPr>
        <p:spPr>
          <a:xfrm rot="3754564">
            <a:off x="3013302" y="3261671"/>
            <a:ext cx="1006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BAC3E"/>
                </a:solidFill>
              </a:rPr>
              <a:t>Success</a:t>
            </a:r>
          </a:p>
        </p:txBody>
      </p:sp>
      <p:sp>
        <p:nvSpPr>
          <p:cNvPr id="58" name="TextBox 35">
            <a:extLst>
              <a:ext uri="{FF2B5EF4-FFF2-40B4-BE49-F238E27FC236}">
                <a16:creationId xmlns:a16="http://schemas.microsoft.com/office/drawing/2014/main" xmlns="" id="{6E1629AD-28EB-445D-A25E-C62D62579C17}"/>
              </a:ext>
            </a:extLst>
          </p:cNvPr>
          <p:cNvSpPr txBox="1"/>
          <p:nvPr/>
        </p:nvSpPr>
        <p:spPr>
          <a:xfrm>
            <a:off x="1563303" y="2387818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T</a:t>
            </a:r>
            <a:r>
              <a:rPr lang="en-US" sz="1200" i="1" dirty="0">
                <a:solidFill>
                  <a:schemeClr val="bg1"/>
                </a:solidFill>
              </a:rPr>
              <a:t>rigger by an event</a:t>
            </a:r>
          </a:p>
        </p:txBody>
      </p:sp>
      <p:sp>
        <p:nvSpPr>
          <p:cNvPr id="60" name="TextBox 35">
            <a:extLst>
              <a:ext uri="{FF2B5EF4-FFF2-40B4-BE49-F238E27FC236}">
                <a16:creationId xmlns:a16="http://schemas.microsoft.com/office/drawing/2014/main" xmlns="" id="{0BDA6E7B-90B8-47C0-80D0-F97B3FFE0C10}"/>
              </a:ext>
            </a:extLst>
          </p:cNvPr>
          <p:cNvSpPr txBox="1"/>
          <p:nvPr/>
        </p:nvSpPr>
        <p:spPr>
          <a:xfrm>
            <a:off x="4957009" y="2389567"/>
            <a:ext cx="239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Invoked asynchronously by an other Lambda</a:t>
            </a:r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xmlns="" id="{F93F5B75-8FD4-4365-B3EC-239D290511EA}"/>
              </a:ext>
            </a:extLst>
          </p:cNvPr>
          <p:cNvSpPr txBox="1"/>
          <p:nvPr/>
        </p:nvSpPr>
        <p:spPr>
          <a:xfrm>
            <a:off x="1018900" y="4101444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Exit Failure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19">
            <a:extLst>
              <a:ext uri="{FF2B5EF4-FFF2-40B4-BE49-F238E27FC236}">
                <a16:creationId xmlns:a16="http://schemas.microsoft.com/office/drawing/2014/main" xmlns="" id="{EB0DFFFF-72CF-482C-9492-2A4F9F58F09A}"/>
              </a:ext>
            </a:extLst>
          </p:cNvPr>
          <p:cNvCxnSpPr>
            <a:cxnSpLocks/>
          </p:cNvCxnSpPr>
          <p:nvPr/>
        </p:nvCxnSpPr>
        <p:spPr>
          <a:xfrm>
            <a:off x="1529934" y="4391742"/>
            <a:ext cx="0" cy="28092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35">
            <a:extLst>
              <a:ext uri="{FF2B5EF4-FFF2-40B4-BE49-F238E27FC236}">
                <a16:creationId xmlns:a16="http://schemas.microsoft.com/office/drawing/2014/main" xmlns="" id="{E9A68A5A-CEB8-4434-84E2-9CFF461198CD}"/>
              </a:ext>
            </a:extLst>
          </p:cNvPr>
          <p:cNvSpPr txBox="1"/>
          <p:nvPr/>
        </p:nvSpPr>
        <p:spPr>
          <a:xfrm>
            <a:off x="1014925" y="4682093"/>
            <a:ext cx="1030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Trigger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automatically generated 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SNS message</a:t>
            </a:r>
          </a:p>
        </p:txBody>
      </p:sp>
      <p:pic>
        <p:nvPicPr>
          <p:cNvPr id="67" name="Graphic 33">
            <a:extLst>
              <a:ext uri="{FF2B5EF4-FFF2-40B4-BE49-F238E27FC236}">
                <a16:creationId xmlns:a16="http://schemas.microsoft.com/office/drawing/2014/main" xmlns="" id="{243AB782-C2B4-450F-90BA-9CB77570F2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59676" y="5522515"/>
            <a:ext cx="340516" cy="340516"/>
          </a:xfrm>
          <a:prstGeom prst="rect">
            <a:avLst/>
          </a:prstGeom>
        </p:spPr>
      </p:pic>
      <p:sp>
        <p:nvSpPr>
          <p:cNvPr id="77" name="TextBox 35">
            <a:extLst>
              <a:ext uri="{FF2B5EF4-FFF2-40B4-BE49-F238E27FC236}">
                <a16:creationId xmlns:a16="http://schemas.microsoft.com/office/drawing/2014/main" xmlns="" id="{B2834350-CC18-4E9A-A332-D86EBE99FE85}"/>
              </a:ext>
            </a:extLst>
          </p:cNvPr>
          <p:cNvSpPr txBox="1"/>
          <p:nvPr/>
        </p:nvSpPr>
        <p:spPr>
          <a:xfrm>
            <a:off x="3201700" y="5205309"/>
            <a:ext cx="99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Success</a:t>
            </a:r>
          </a:p>
          <a:p>
            <a:pPr algn="ctr"/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19">
            <a:extLst>
              <a:ext uri="{FF2B5EF4-FFF2-40B4-BE49-F238E27FC236}">
                <a16:creationId xmlns:a16="http://schemas.microsoft.com/office/drawing/2014/main" xmlns="" id="{43109173-4D26-4E29-A1AE-A8D364FBA66C}"/>
              </a:ext>
            </a:extLst>
          </p:cNvPr>
          <p:cNvCxnSpPr>
            <a:cxnSpLocks/>
          </p:cNvCxnSpPr>
          <p:nvPr/>
        </p:nvCxnSpPr>
        <p:spPr>
          <a:xfrm flipH="1">
            <a:off x="2623996" y="5457295"/>
            <a:ext cx="5257" cy="24651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9">
            <a:extLst>
              <a:ext uri="{FF2B5EF4-FFF2-40B4-BE49-F238E27FC236}">
                <a16:creationId xmlns:a16="http://schemas.microsoft.com/office/drawing/2014/main" xmlns="" id="{841E453C-B03B-426C-AE5F-84D160BC412B}"/>
              </a:ext>
            </a:extLst>
          </p:cNvPr>
          <p:cNvCxnSpPr>
            <a:cxnSpLocks/>
          </p:cNvCxnSpPr>
          <p:nvPr/>
        </p:nvCxnSpPr>
        <p:spPr>
          <a:xfrm>
            <a:off x="3690411" y="4709586"/>
            <a:ext cx="1" cy="46166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DA1B699A-1C62-44A6-B55D-CF70E3028EF4}"/>
              </a:ext>
            </a:extLst>
          </p:cNvPr>
          <p:cNvSpPr/>
          <p:nvPr/>
        </p:nvSpPr>
        <p:spPr>
          <a:xfrm>
            <a:off x="1014925" y="1333849"/>
            <a:ext cx="3199721" cy="479011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12D27D3F-4903-4E70-A476-23A0F271F9CF}"/>
              </a:ext>
            </a:extLst>
          </p:cNvPr>
          <p:cNvSpPr/>
          <p:nvPr/>
        </p:nvSpPr>
        <p:spPr>
          <a:xfrm>
            <a:off x="4477850" y="1333849"/>
            <a:ext cx="3199721" cy="479011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3" name="TextBox 35">
            <a:extLst>
              <a:ext uri="{FF2B5EF4-FFF2-40B4-BE49-F238E27FC236}">
                <a16:creationId xmlns:a16="http://schemas.microsoft.com/office/drawing/2014/main" xmlns="" id="{6B903AE0-1F66-40CB-BE9B-4FB346B94DD5}"/>
              </a:ext>
            </a:extLst>
          </p:cNvPr>
          <p:cNvSpPr txBox="1"/>
          <p:nvPr/>
        </p:nvSpPr>
        <p:spPr>
          <a:xfrm>
            <a:off x="1556599" y="2162609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”Wrapper” Role </a:t>
            </a:r>
          </a:p>
        </p:txBody>
      </p:sp>
      <p:sp>
        <p:nvSpPr>
          <p:cNvPr id="144" name="TextBox 35">
            <a:extLst>
              <a:ext uri="{FF2B5EF4-FFF2-40B4-BE49-F238E27FC236}">
                <a16:creationId xmlns:a16="http://schemas.microsoft.com/office/drawing/2014/main" xmlns="" id="{3928FA37-EF9E-4D3C-874D-4C52CB33E494}"/>
              </a:ext>
            </a:extLst>
          </p:cNvPr>
          <p:cNvSpPr txBox="1"/>
          <p:nvPr/>
        </p:nvSpPr>
        <p:spPr>
          <a:xfrm>
            <a:off x="4925109" y="2151063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“Wrapper” Role </a:t>
            </a:r>
          </a:p>
        </p:txBody>
      </p:sp>
      <p:sp>
        <p:nvSpPr>
          <p:cNvPr id="150" name="TextBox 35">
            <a:extLst>
              <a:ext uri="{FF2B5EF4-FFF2-40B4-BE49-F238E27FC236}">
                <a16:creationId xmlns:a16="http://schemas.microsoft.com/office/drawing/2014/main" xmlns="" id="{2ECE6FA6-F9D9-4A95-B786-E6BAA009E31E}"/>
              </a:ext>
            </a:extLst>
          </p:cNvPr>
          <p:cNvSpPr txBox="1"/>
          <p:nvPr/>
        </p:nvSpPr>
        <p:spPr>
          <a:xfrm>
            <a:off x="3119887" y="4316860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Do Nothing</a:t>
            </a:r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176" name="Graphic 69">
            <a:extLst>
              <a:ext uri="{FF2B5EF4-FFF2-40B4-BE49-F238E27FC236}">
                <a16:creationId xmlns:a16="http://schemas.microsoft.com/office/drawing/2014/main" xmlns="" id="{E4104426-82E4-4A93-A71B-23C0E35B89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32913" y="1490913"/>
            <a:ext cx="409356" cy="409356"/>
          </a:xfrm>
          <a:prstGeom prst="rect">
            <a:avLst/>
          </a:prstGeom>
        </p:spPr>
      </p:pic>
      <p:sp>
        <p:nvSpPr>
          <p:cNvPr id="177" name="TextBox 35">
            <a:extLst>
              <a:ext uri="{FF2B5EF4-FFF2-40B4-BE49-F238E27FC236}">
                <a16:creationId xmlns:a16="http://schemas.microsoft.com/office/drawing/2014/main" xmlns="" id="{B4C7650F-5958-4B58-9C1B-F2122C89CDBF}"/>
              </a:ext>
            </a:extLst>
          </p:cNvPr>
          <p:cNvSpPr txBox="1"/>
          <p:nvPr/>
        </p:nvSpPr>
        <p:spPr>
          <a:xfrm>
            <a:off x="8594479" y="1963084"/>
            <a:ext cx="186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sp>
        <p:nvSpPr>
          <p:cNvPr id="178" name="TextBox 35">
            <a:extLst>
              <a:ext uri="{FF2B5EF4-FFF2-40B4-BE49-F238E27FC236}">
                <a16:creationId xmlns:a16="http://schemas.microsoft.com/office/drawing/2014/main" xmlns="" id="{39B1D33D-9700-4FB3-BD97-31B73576E5B0}"/>
              </a:ext>
            </a:extLst>
          </p:cNvPr>
          <p:cNvSpPr txBox="1"/>
          <p:nvPr/>
        </p:nvSpPr>
        <p:spPr>
          <a:xfrm>
            <a:off x="8361487" y="2387818"/>
            <a:ext cx="239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Invoked synchronously by an other Lambda</a:t>
            </a:r>
          </a:p>
        </p:txBody>
      </p:sp>
      <p:cxnSp>
        <p:nvCxnSpPr>
          <p:cNvPr id="179" name="Straight Arrow Connector 19">
            <a:extLst>
              <a:ext uri="{FF2B5EF4-FFF2-40B4-BE49-F238E27FC236}">
                <a16:creationId xmlns:a16="http://schemas.microsoft.com/office/drawing/2014/main" xmlns="" id="{35AC792B-E071-4D8D-B846-84D44F7EB509}"/>
              </a:ext>
            </a:extLst>
          </p:cNvPr>
          <p:cNvCxnSpPr>
            <a:cxnSpLocks/>
          </p:cNvCxnSpPr>
          <p:nvPr/>
        </p:nvCxnSpPr>
        <p:spPr>
          <a:xfrm flipH="1">
            <a:off x="8415235" y="2964586"/>
            <a:ext cx="735849" cy="100151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9">
            <a:extLst>
              <a:ext uri="{FF2B5EF4-FFF2-40B4-BE49-F238E27FC236}">
                <a16:creationId xmlns:a16="http://schemas.microsoft.com/office/drawing/2014/main" xmlns="" id="{271770F2-41D7-400E-8DAD-7C54275B941A}"/>
              </a:ext>
            </a:extLst>
          </p:cNvPr>
          <p:cNvCxnSpPr>
            <a:cxnSpLocks/>
          </p:cNvCxnSpPr>
          <p:nvPr/>
        </p:nvCxnSpPr>
        <p:spPr>
          <a:xfrm flipH="1">
            <a:off x="9517596" y="2953904"/>
            <a:ext cx="19996" cy="101219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9">
            <a:extLst>
              <a:ext uri="{FF2B5EF4-FFF2-40B4-BE49-F238E27FC236}">
                <a16:creationId xmlns:a16="http://schemas.microsoft.com/office/drawing/2014/main" xmlns="" id="{3A7E3484-2B47-4772-892B-8C1011FCE73C}"/>
              </a:ext>
            </a:extLst>
          </p:cNvPr>
          <p:cNvCxnSpPr>
            <a:cxnSpLocks/>
          </p:cNvCxnSpPr>
          <p:nvPr/>
        </p:nvCxnSpPr>
        <p:spPr>
          <a:xfrm>
            <a:off x="9992666" y="2963923"/>
            <a:ext cx="493209" cy="94345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35">
            <a:extLst>
              <a:ext uri="{FF2B5EF4-FFF2-40B4-BE49-F238E27FC236}">
                <a16:creationId xmlns:a16="http://schemas.microsoft.com/office/drawing/2014/main" xmlns="" id="{DBD2B982-87EA-4C9C-B022-0F6E2402C32A}"/>
              </a:ext>
            </a:extLst>
          </p:cNvPr>
          <p:cNvSpPr txBox="1"/>
          <p:nvPr/>
        </p:nvSpPr>
        <p:spPr>
          <a:xfrm rot="18493688">
            <a:off x="8151650" y="3150185"/>
            <a:ext cx="1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Un-intercepted error</a:t>
            </a:r>
          </a:p>
        </p:txBody>
      </p:sp>
      <p:sp>
        <p:nvSpPr>
          <p:cNvPr id="183" name="TextBox 35">
            <a:extLst>
              <a:ext uri="{FF2B5EF4-FFF2-40B4-BE49-F238E27FC236}">
                <a16:creationId xmlns:a16="http://schemas.microsoft.com/office/drawing/2014/main" xmlns="" id="{41173260-DF18-4239-83F2-0C54822DFF75}"/>
              </a:ext>
            </a:extLst>
          </p:cNvPr>
          <p:cNvSpPr txBox="1"/>
          <p:nvPr/>
        </p:nvSpPr>
        <p:spPr>
          <a:xfrm>
            <a:off x="9034365" y="3207287"/>
            <a:ext cx="1006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C000"/>
                </a:solidFill>
              </a:rPr>
              <a:t>Intercepted error &amp; warnings</a:t>
            </a:r>
          </a:p>
        </p:txBody>
      </p:sp>
      <p:sp>
        <p:nvSpPr>
          <p:cNvPr id="184" name="TextBox 35">
            <a:extLst>
              <a:ext uri="{FF2B5EF4-FFF2-40B4-BE49-F238E27FC236}">
                <a16:creationId xmlns:a16="http://schemas.microsoft.com/office/drawing/2014/main" xmlns="" id="{4425F590-D1CC-4CFA-9F14-0AF877BDD19D}"/>
              </a:ext>
            </a:extLst>
          </p:cNvPr>
          <p:cNvSpPr txBox="1"/>
          <p:nvPr/>
        </p:nvSpPr>
        <p:spPr>
          <a:xfrm rot="3754564">
            <a:off x="9894628" y="3259778"/>
            <a:ext cx="1006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solidFill>
                  <a:srgbClr val="6BAC3E"/>
                </a:solidFill>
              </a:rPr>
              <a:t>Sucess</a:t>
            </a:r>
          </a:p>
        </p:txBody>
      </p:sp>
      <p:sp>
        <p:nvSpPr>
          <p:cNvPr id="185" name="TextBox 35">
            <a:extLst>
              <a:ext uri="{FF2B5EF4-FFF2-40B4-BE49-F238E27FC236}">
                <a16:creationId xmlns:a16="http://schemas.microsoft.com/office/drawing/2014/main" xmlns="" id="{F06BE894-C7C3-40C6-B6C5-8495370582AD}"/>
              </a:ext>
            </a:extLst>
          </p:cNvPr>
          <p:cNvSpPr txBox="1"/>
          <p:nvPr/>
        </p:nvSpPr>
        <p:spPr>
          <a:xfrm>
            <a:off x="7900226" y="4099551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Exit Failure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186" name="Straight Arrow Connector 19">
            <a:extLst>
              <a:ext uri="{FF2B5EF4-FFF2-40B4-BE49-F238E27FC236}">
                <a16:creationId xmlns:a16="http://schemas.microsoft.com/office/drawing/2014/main" xmlns="" id="{5D0EB8F0-31DA-47BA-A885-3587DF91892B}"/>
              </a:ext>
            </a:extLst>
          </p:cNvPr>
          <p:cNvCxnSpPr>
            <a:cxnSpLocks/>
          </p:cNvCxnSpPr>
          <p:nvPr/>
        </p:nvCxnSpPr>
        <p:spPr>
          <a:xfrm>
            <a:off x="8411260" y="4389849"/>
            <a:ext cx="0" cy="28092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35">
            <a:extLst>
              <a:ext uri="{FF2B5EF4-FFF2-40B4-BE49-F238E27FC236}">
                <a16:creationId xmlns:a16="http://schemas.microsoft.com/office/drawing/2014/main" xmlns="" id="{7679158D-9E11-4AB8-B5AC-CBA3E0831D17}"/>
              </a:ext>
            </a:extLst>
          </p:cNvPr>
          <p:cNvSpPr txBox="1"/>
          <p:nvPr/>
        </p:nvSpPr>
        <p:spPr>
          <a:xfrm>
            <a:off x="10040818" y="4003986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188" name="Graphic 33">
            <a:extLst>
              <a:ext uri="{FF2B5EF4-FFF2-40B4-BE49-F238E27FC236}">
                <a16:creationId xmlns:a16="http://schemas.microsoft.com/office/drawing/2014/main" xmlns="" id="{9D678C0B-A0BC-498F-85F0-1CF193774E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385568" y="4626813"/>
            <a:ext cx="340516" cy="340516"/>
          </a:xfrm>
          <a:prstGeom prst="rect">
            <a:avLst/>
          </a:prstGeom>
        </p:spPr>
      </p:pic>
      <p:sp>
        <p:nvSpPr>
          <p:cNvPr id="189" name="TextBox 35">
            <a:extLst>
              <a:ext uri="{FF2B5EF4-FFF2-40B4-BE49-F238E27FC236}">
                <a16:creationId xmlns:a16="http://schemas.microsoft.com/office/drawing/2014/main" xmlns="" id="{93733186-D8A4-45D6-98C1-B30BEE30B1E9}"/>
              </a:ext>
            </a:extLst>
          </p:cNvPr>
          <p:cNvSpPr txBox="1"/>
          <p:nvPr/>
        </p:nvSpPr>
        <p:spPr>
          <a:xfrm>
            <a:off x="9584348" y="5502316"/>
            <a:ext cx="99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solidFill>
                  <a:schemeClr val="bg1"/>
                </a:solidFill>
              </a:rPr>
              <a:t>Exit Sucess</a:t>
            </a:r>
          </a:p>
        </p:txBody>
      </p:sp>
      <p:cxnSp>
        <p:nvCxnSpPr>
          <p:cNvPr id="190" name="Straight Arrow Connector 19">
            <a:extLst>
              <a:ext uri="{FF2B5EF4-FFF2-40B4-BE49-F238E27FC236}">
                <a16:creationId xmlns:a16="http://schemas.microsoft.com/office/drawing/2014/main" xmlns="" id="{4AA8E91E-0820-4E5C-AFF9-E3A7387FD47D}"/>
              </a:ext>
            </a:extLst>
          </p:cNvPr>
          <p:cNvCxnSpPr>
            <a:cxnSpLocks/>
          </p:cNvCxnSpPr>
          <p:nvPr/>
        </p:nvCxnSpPr>
        <p:spPr>
          <a:xfrm>
            <a:off x="9640543" y="5095698"/>
            <a:ext cx="352123" cy="34686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">
            <a:extLst>
              <a:ext uri="{FF2B5EF4-FFF2-40B4-BE49-F238E27FC236}">
                <a16:creationId xmlns:a16="http://schemas.microsoft.com/office/drawing/2014/main" xmlns="" id="{D485619B-B9CA-46A7-9279-35348267688E}"/>
              </a:ext>
            </a:extLst>
          </p:cNvPr>
          <p:cNvCxnSpPr>
            <a:cxnSpLocks/>
          </p:cNvCxnSpPr>
          <p:nvPr/>
        </p:nvCxnSpPr>
        <p:spPr>
          <a:xfrm flipH="1">
            <a:off x="10178200" y="5124512"/>
            <a:ext cx="307676" cy="31805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xmlns="" id="{871D7364-4AF3-4451-9792-7E594B716EE1}"/>
              </a:ext>
            </a:extLst>
          </p:cNvPr>
          <p:cNvSpPr/>
          <p:nvPr/>
        </p:nvSpPr>
        <p:spPr>
          <a:xfrm>
            <a:off x="7903165" y="1333849"/>
            <a:ext cx="3199721" cy="479011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3" name="TextBox 35">
            <a:extLst>
              <a:ext uri="{FF2B5EF4-FFF2-40B4-BE49-F238E27FC236}">
                <a16:creationId xmlns:a16="http://schemas.microsoft.com/office/drawing/2014/main" xmlns="" id="{F2E1379F-152F-4FA6-9D53-24713AB5E21A}"/>
              </a:ext>
            </a:extLst>
          </p:cNvPr>
          <p:cNvSpPr txBox="1"/>
          <p:nvPr/>
        </p:nvSpPr>
        <p:spPr>
          <a:xfrm>
            <a:off x="8368696" y="2192000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Publisher «  Role »</a:t>
            </a:r>
          </a:p>
        </p:txBody>
      </p:sp>
      <p:sp>
        <p:nvSpPr>
          <p:cNvPr id="194" name="TextBox 35">
            <a:extLst>
              <a:ext uri="{FF2B5EF4-FFF2-40B4-BE49-F238E27FC236}">
                <a16:creationId xmlns:a16="http://schemas.microsoft.com/office/drawing/2014/main" xmlns="" id="{C8664C94-72E3-45DC-AC54-977D97EDE28C}"/>
              </a:ext>
            </a:extLst>
          </p:cNvPr>
          <p:cNvSpPr txBox="1"/>
          <p:nvPr/>
        </p:nvSpPr>
        <p:spPr>
          <a:xfrm>
            <a:off x="9042223" y="4033466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195" name="Graphic 33">
            <a:extLst>
              <a:ext uri="{FF2B5EF4-FFF2-40B4-BE49-F238E27FC236}">
                <a16:creationId xmlns:a16="http://schemas.microsoft.com/office/drawing/2014/main" xmlns="" id="{8D70C43E-02D1-44B9-BD54-A0B1E2FB3B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386973" y="4656293"/>
            <a:ext cx="340516" cy="340516"/>
          </a:xfrm>
          <a:prstGeom prst="rect">
            <a:avLst/>
          </a:prstGeom>
        </p:spPr>
      </p:pic>
      <p:sp>
        <p:nvSpPr>
          <p:cNvPr id="196" name="TextBox 35">
            <a:extLst>
              <a:ext uri="{FF2B5EF4-FFF2-40B4-BE49-F238E27FC236}">
                <a16:creationId xmlns:a16="http://schemas.microsoft.com/office/drawing/2014/main" xmlns="" id="{A5065A3C-F277-402A-9CEF-AE03F82DE8E4}"/>
              </a:ext>
            </a:extLst>
          </p:cNvPr>
          <p:cNvSpPr txBox="1"/>
          <p:nvPr/>
        </p:nvSpPr>
        <p:spPr>
          <a:xfrm>
            <a:off x="7900226" y="4710083"/>
            <a:ext cx="1030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Caught by the Invoker as a sever intercepted error</a:t>
            </a:r>
          </a:p>
        </p:txBody>
      </p:sp>
      <p:sp>
        <p:nvSpPr>
          <p:cNvPr id="210" name="TextBox 35">
            <a:extLst>
              <a:ext uri="{FF2B5EF4-FFF2-40B4-BE49-F238E27FC236}">
                <a16:creationId xmlns:a16="http://schemas.microsoft.com/office/drawing/2014/main" xmlns="" id="{D4983300-AC04-4145-B0EF-A461CE756F25}"/>
              </a:ext>
            </a:extLst>
          </p:cNvPr>
          <p:cNvSpPr txBox="1"/>
          <p:nvPr/>
        </p:nvSpPr>
        <p:spPr>
          <a:xfrm rot="16200000">
            <a:off x="2063068" y="4008985"/>
            <a:ext cx="72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Can’t continue</a:t>
            </a:r>
          </a:p>
        </p:txBody>
      </p:sp>
      <p:cxnSp>
        <p:nvCxnSpPr>
          <p:cNvPr id="213" name="Straight Arrow Connector 19">
            <a:extLst>
              <a:ext uri="{FF2B5EF4-FFF2-40B4-BE49-F238E27FC236}">
                <a16:creationId xmlns:a16="http://schemas.microsoft.com/office/drawing/2014/main" xmlns="" id="{E620080C-E91D-4D37-B486-498CD99F973A}"/>
              </a:ext>
            </a:extLst>
          </p:cNvPr>
          <p:cNvCxnSpPr>
            <a:cxnSpLocks/>
          </p:cNvCxnSpPr>
          <p:nvPr/>
        </p:nvCxnSpPr>
        <p:spPr>
          <a:xfrm>
            <a:off x="2763497" y="4041609"/>
            <a:ext cx="437591" cy="3498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35">
            <a:extLst>
              <a:ext uri="{FF2B5EF4-FFF2-40B4-BE49-F238E27FC236}">
                <a16:creationId xmlns:a16="http://schemas.microsoft.com/office/drawing/2014/main" xmlns="" id="{E5568FA7-5BB9-44A4-93BF-204DA6FA0642}"/>
              </a:ext>
            </a:extLst>
          </p:cNvPr>
          <p:cNvSpPr txBox="1"/>
          <p:nvPr/>
        </p:nvSpPr>
        <p:spPr>
          <a:xfrm rot="2239806">
            <a:off x="2607208" y="4002009"/>
            <a:ext cx="895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FFC000"/>
                </a:solidFill>
              </a:rPr>
              <a:t>Can Continue</a:t>
            </a:r>
            <a:endParaRPr lang="en-US" sz="1000" i="1" dirty="0">
              <a:solidFill>
                <a:srgbClr val="FFC000"/>
              </a:solidFill>
            </a:endParaRPr>
          </a:p>
        </p:txBody>
      </p:sp>
      <p:cxnSp>
        <p:nvCxnSpPr>
          <p:cNvPr id="226" name="Straight Arrow Connector 19">
            <a:extLst>
              <a:ext uri="{FF2B5EF4-FFF2-40B4-BE49-F238E27FC236}">
                <a16:creationId xmlns:a16="http://schemas.microsoft.com/office/drawing/2014/main" xmlns="" id="{CCF9C411-DD15-4F1F-AE52-D20557AB5451}"/>
              </a:ext>
            </a:extLst>
          </p:cNvPr>
          <p:cNvCxnSpPr>
            <a:cxnSpLocks/>
          </p:cNvCxnSpPr>
          <p:nvPr/>
        </p:nvCxnSpPr>
        <p:spPr>
          <a:xfrm>
            <a:off x="2632036" y="4069776"/>
            <a:ext cx="321" cy="3517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35">
            <a:extLst>
              <a:ext uri="{FF2B5EF4-FFF2-40B4-BE49-F238E27FC236}">
                <a16:creationId xmlns:a16="http://schemas.microsoft.com/office/drawing/2014/main" xmlns="" id="{5E804AF9-E494-436D-BAD1-2CE6814CDEE0}"/>
              </a:ext>
            </a:extLst>
          </p:cNvPr>
          <p:cNvSpPr txBox="1"/>
          <p:nvPr/>
        </p:nvSpPr>
        <p:spPr>
          <a:xfrm>
            <a:off x="2135255" y="4415010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229" name="Graphic 33">
            <a:extLst>
              <a:ext uri="{FF2B5EF4-FFF2-40B4-BE49-F238E27FC236}">
                <a16:creationId xmlns:a16="http://schemas.microsoft.com/office/drawing/2014/main" xmlns="" id="{D4C4ADE3-4FF1-4E72-B95D-DCA38206FE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480005" y="5037837"/>
            <a:ext cx="340516" cy="340516"/>
          </a:xfrm>
          <a:prstGeom prst="rect">
            <a:avLst/>
          </a:prstGeom>
        </p:spPr>
      </p:pic>
      <p:sp>
        <p:nvSpPr>
          <p:cNvPr id="239" name="TextBox 35">
            <a:extLst>
              <a:ext uri="{FF2B5EF4-FFF2-40B4-BE49-F238E27FC236}">
                <a16:creationId xmlns:a16="http://schemas.microsoft.com/office/drawing/2014/main" xmlns="" id="{5959687B-0812-407F-A767-A4547A456529}"/>
              </a:ext>
            </a:extLst>
          </p:cNvPr>
          <p:cNvSpPr txBox="1"/>
          <p:nvPr/>
        </p:nvSpPr>
        <p:spPr>
          <a:xfrm>
            <a:off x="2044943" y="5684168"/>
            <a:ext cx="125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Prematurely as Success</a:t>
            </a:r>
          </a:p>
        </p:txBody>
      </p:sp>
      <p:sp>
        <p:nvSpPr>
          <p:cNvPr id="240" name="TextBox 87">
            <a:extLst>
              <a:ext uri="{FF2B5EF4-FFF2-40B4-BE49-F238E27FC236}">
                <a16:creationId xmlns:a16="http://schemas.microsoft.com/office/drawing/2014/main" xmlns="" id="{3CBCB313-CD20-43D0-8B86-9840FC2B7F36}"/>
              </a:ext>
            </a:extLst>
          </p:cNvPr>
          <p:cNvSpPr txBox="1"/>
          <p:nvPr/>
        </p:nvSpPr>
        <p:spPr>
          <a:xfrm>
            <a:off x="238706" y="6231705"/>
            <a:ext cx="1136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NB 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All Warnings and intercepted errors are written in custom log &amp; </a:t>
            </a: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loud Watch logs</a:t>
            </a:r>
            <a:r>
              <a:rPr lang="en-US" sz="1400" dirty="0">
                <a:solidFill>
                  <a:prstClr val="white"/>
                </a:solidFill>
              </a:rPr>
              <a:t> whatsoever manner it may exit.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SNS Message always</a:t>
            </a: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 transmit a copy of current custom logs.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241" name="Straight Arrow Connector 19">
            <a:extLst>
              <a:ext uri="{FF2B5EF4-FFF2-40B4-BE49-F238E27FC236}">
                <a16:creationId xmlns:a16="http://schemas.microsoft.com/office/drawing/2014/main" xmlns="" id="{D07149E2-0E4C-4969-B8A1-69F104AB8975}"/>
              </a:ext>
            </a:extLst>
          </p:cNvPr>
          <p:cNvCxnSpPr>
            <a:cxnSpLocks/>
          </p:cNvCxnSpPr>
          <p:nvPr/>
        </p:nvCxnSpPr>
        <p:spPr>
          <a:xfrm flipH="1">
            <a:off x="4999921" y="2900968"/>
            <a:ext cx="735849" cy="100151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19">
            <a:extLst>
              <a:ext uri="{FF2B5EF4-FFF2-40B4-BE49-F238E27FC236}">
                <a16:creationId xmlns:a16="http://schemas.microsoft.com/office/drawing/2014/main" xmlns="" id="{3F3F7B91-E6EE-4376-977C-E83387F780AF}"/>
              </a:ext>
            </a:extLst>
          </p:cNvPr>
          <p:cNvCxnSpPr>
            <a:cxnSpLocks/>
          </p:cNvCxnSpPr>
          <p:nvPr/>
        </p:nvCxnSpPr>
        <p:spPr>
          <a:xfrm flipH="1">
            <a:off x="6102282" y="2890286"/>
            <a:ext cx="19996" cy="101219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19">
            <a:extLst>
              <a:ext uri="{FF2B5EF4-FFF2-40B4-BE49-F238E27FC236}">
                <a16:creationId xmlns:a16="http://schemas.microsoft.com/office/drawing/2014/main" xmlns="" id="{F449B106-E7A3-4F64-B6AF-391F290D2924}"/>
              </a:ext>
            </a:extLst>
          </p:cNvPr>
          <p:cNvCxnSpPr>
            <a:cxnSpLocks/>
          </p:cNvCxnSpPr>
          <p:nvPr/>
        </p:nvCxnSpPr>
        <p:spPr>
          <a:xfrm>
            <a:off x="6577352" y="2900305"/>
            <a:ext cx="493209" cy="94345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35">
            <a:extLst>
              <a:ext uri="{FF2B5EF4-FFF2-40B4-BE49-F238E27FC236}">
                <a16:creationId xmlns:a16="http://schemas.microsoft.com/office/drawing/2014/main" xmlns="" id="{AB7BEDE9-DD4A-4B29-8EB5-0B070FECBD2E}"/>
              </a:ext>
            </a:extLst>
          </p:cNvPr>
          <p:cNvSpPr txBox="1"/>
          <p:nvPr/>
        </p:nvSpPr>
        <p:spPr>
          <a:xfrm rot="18493688">
            <a:off x="4736336" y="3086567"/>
            <a:ext cx="1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Un-intercepted error</a:t>
            </a:r>
          </a:p>
        </p:txBody>
      </p:sp>
      <p:sp>
        <p:nvSpPr>
          <p:cNvPr id="245" name="TextBox 35">
            <a:extLst>
              <a:ext uri="{FF2B5EF4-FFF2-40B4-BE49-F238E27FC236}">
                <a16:creationId xmlns:a16="http://schemas.microsoft.com/office/drawing/2014/main" xmlns="" id="{6476D828-0FFC-4378-900A-5E0E0611C169}"/>
              </a:ext>
            </a:extLst>
          </p:cNvPr>
          <p:cNvSpPr txBox="1"/>
          <p:nvPr/>
        </p:nvSpPr>
        <p:spPr>
          <a:xfrm>
            <a:off x="5619051" y="3149124"/>
            <a:ext cx="1006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C000"/>
                </a:solidFill>
              </a:rPr>
              <a:t>Intercepted error &amp; warnings</a:t>
            </a:r>
          </a:p>
        </p:txBody>
      </p:sp>
      <p:sp>
        <p:nvSpPr>
          <p:cNvPr id="246" name="TextBox 35">
            <a:extLst>
              <a:ext uri="{FF2B5EF4-FFF2-40B4-BE49-F238E27FC236}">
                <a16:creationId xmlns:a16="http://schemas.microsoft.com/office/drawing/2014/main" xmlns="" id="{ADABDDF0-6D9A-47ED-9FFC-DE0805BF363D}"/>
              </a:ext>
            </a:extLst>
          </p:cNvPr>
          <p:cNvSpPr txBox="1"/>
          <p:nvPr/>
        </p:nvSpPr>
        <p:spPr>
          <a:xfrm rot="3754564">
            <a:off x="6479314" y="3196160"/>
            <a:ext cx="1006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solidFill>
                  <a:srgbClr val="6BAC3E"/>
                </a:solidFill>
              </a:rPr>
              <a:t>Sucess</a:t>
            </a:r>
          </a:p>
        </p:txBody>
      </p:sp>
      <p:sp>
        <p:nvSpPr>
          <p:cNvPr id="247" name="TextBox 35">
            <a:extLst>
              <a:ext uri="{FF2B5EF4-FFF2-40B4-BE49-F238E27FC236}">
                <a16:creationId xmlns:a16="http://schemas.microsoft.com/office/drawing/2014/main" xmlns="" id="{C1264EE2-58F5-4693-AF41-532FDFE7571B}"/>
              </a:ext>
            </a:extLst>
          </p:cNvPr>
          <p:cNvSpPr txBox="1"/>
          <p:nvPr/>
        </p:nvSpPr>
        <p:spPr>
          <a:xfrm>
            <a:off x="4484912" y="4035933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Exit Failure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248" name="Straight Arrow Connector 19">
            <a:extLst>
              <a:ext uri="{FF2B5EF4-FFF2-40B4-BE49-F238E27FC236}">
                <a16:creationId xmlns:a16="http://schemas.microsoft.com/office/drawing/2014/main" xmlns="" id="{A1F1C41D-AF03-4EF7-99B5-D7ABFC04C629}"/>
              </a:ext>
            </a:extLst>
          </p:cNvPr>
          <p:cNvCxnSpPr>
            <a:cxnSpLocks/>
          </p:cNvCxnSpPr>
          <p:nvPr/>
        </p:nvCxnSpPr>
        <p:spPr>
          <a:xfrm>
            <a:off x="4995946" y="4326231"/>
            <a:ext cx="0" cy="28092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35">
            <a:extLst>
              <a:ext uri="{FF2B5EF4-FFF2-40B4-BE49-F238E27FC236}">
                <a16:creationId xmlns:a16="http://schemas.microsoft.com/office/drawing/2014/main" xmlns="" id="{9ADA3A18-63E0-4B2B-A989-7766EF8C45EB}"/>
              </a:ext>
            </a:extLst>
          </p:cNvPr>
          <p:cNvSpPr txBox="1"/>
          <p:nvPr/>
        </p:nvSpPr>
        <p:spPr>
          <a:xfrm>
            <a:off x="4480937" y="4616582"/>
            <a:ext cx="1030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Trigger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automatically generated 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SNS message</a:t>
            </a:r>
          </a:p>
        </p:txBody>
      </p:sp>
      <p:pic>
        <p:nvPicPr>
          <p:cNvPr id="250" name="Graphic 33">
            <a:extLst>
              <a:ext uri="{FF2B5EF4-FFF2-40B4-BE49-F238E27FC236}">
                <a16:creationId xmlns:a16="http://schemas.microsoft.com/office/drawing/2014/main" xmlns="" id="{798D01FC-404C-413F-8ABD-46B36D9FB1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825688" y="5457004"/>
            <a:ext cx="340516" cy="340516"/>
          </a:xfrm>
          <a:prstGeom prst="rect">
            <a:avLst/>
          </a:prstGeom>
        </p:spPr>
      </p:pic>
      <p:sp>
        <p:nvSpPr>
          <p:cNvPr id="251" name="TextBox 35">
            <a:extLst>
              <a:ext uri="{FF2B5EF4-FFF2-40B4-BE49-F238E27FC236}">
                <a16:creationId xmlns:a16="http://schemas.microsoft.com/office/drawing/2014/main" xmlns="" id="{EED01609-799C-45AF-943C-7DF944E72E43}"/>
              </a:ext>
            </a:extLst>
          </p:cNvPr>
          <p:cNvSpPr txBox="1"/>
          <p:nvPr/>
        </p:nvSpPr>
        <p:spPr>
          <a:xfrm>
            <a:off x="6667712" y="5139798"/>
            <a:ext cx="99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Success</a:t>
            </a:r>
          </a:p>
          <a:p>
            <a:pPr algn="ctr"/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252" name="Straight Arrow Connector 19">
            <a:extLst>
              <a:ext uri="{FF2B5EF4-FFF2-40B4-BE49-F238E27FC236}">
                <a16:creationId xmlns:a16="http://schemas.microsoft.com/office/drawing/2014/main" xmlns="" id="{1DE21473-3E13-4F73-A05F-8EFD31E09F1A}"/>
              </a:ext>
            </a:extLst>
          </p:cNvPr>
          <p:cNvCxnSpPr>
            <a:cxnSpLocks/>
          </p:cNvCxnSpPr>
          <p:nvPr/>
        </p:nvCxnSpPr>
        <p:spPr>
          <a:xfrm flipH="1">
            <a:off x="6090008" y="5391784"/>
            <a:ext cx="5257" cy="24651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19">
            <a:extLst>
              <a:ext uri="{FF2B5EF4-FFF2-40B4-BE49-F238E27FC236}">
                <a16:creationId xmlns:a16="http://schemas.microsoft.com/office/drawing/2014/main" xmlns="" id="{1DF6B34C-6CE6-428D-83CF-72559D3B306C}"/>
              </a:ext>
            </a:extLst>
          </p:cNvPr>
          <p:cNvCxnSpPr>
            <a:cxnSpLocks/>
          </p:cNvCxnSpPr>
          <p:nvPr/>
        </p:nvCxnSpPr>
        <p:spPr>
          <a:xfrm>
            <a:off x="7156423" y="4644075"/>
            <a:ext cx="1" cy="46166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35">
            <a:extLst>
              <a:ext uri="{FF2B5EF4-FFF2-40B4-BE49-F238E27FC236}">
                <a16:creationId xmlns:a16="http://schemas.microsoft.com/office/drawing/2014/main" xmlns="" id="{753537EF-66DE-4796-A913-33F0F5F781F4}"/>
              </a:ext>
            </a:extLst>
          </p:cNvPr>
          <p:cNvSpPr txBox="1"/>
          <p:nvPr/>
        </p:nvSpPr>
        <p:spPr>
          <a:xfrm>
            <a:off x="6585899" y="4251349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Do Nothing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255" name="TextBox 35">
            <a:extLst>
              <a:ext uri="{FF2B5EF4-FFF2-40B4-BE49-F238E27FC236}">
                <a16:creationId xmlns:a16="http://schemas.microsoft.com/office/drawing/2014/main" xmlns="" id="{785C6FDB-982C-46F4-8A4B-E63509DEC29D}"/>
              </a:ext>
            </a:extLst>
          </p:cNvPr>
          <p:cNvSpPr txBox="1"/>
          <p:nvPr/>
        </p:nvSpPr>
        <p:spPr>
          <a:xfrm rot="16200000">
            <a:off x="5529080" y="3943474"/>
            <a:ext cx="72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Can’t continue</a:t>
            </a:r>
          </a:p>
        </p:txBody>
      </p:sp>
      <p:cxnSp>
        <p:nvCxnSpPr>
          <p:cNvPr id="256" name="Straight Arrow Connector 19">
            <a:extLst>
              <a:ext uri="{FF2B5EF4-FFF2-40B4-BE49-F238E27FC236}">
                <a16:creationId xmlns:a16="http://schemas.microsoft.com/office/drawing/2014/main" xmlns="" id="{AB83B351-0103-4F35-9D2A-C71DBCEC95C7}"/>
              </a:ext>
            </a:extLst>
          </p:cNvPr>
          <p:cNvCxnSpPr>
            <a:cxnSpLocks/>
          </p:cNvCxnSpPr>
          <p:nvPr/>
        </p:nvCxnSpPr>
        <p:spPr>
          <a:xfrm>
            <a:off x="6229509" y="3976098"/>
            <a:ext cx="437591" cy="3498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35">
            <a:extLst>
              <a:ext uri="{FF2B5EF4-FFF2-40B4-BE49-F238E27FC236}">
                <a16:creationId xmlns:a16="http://schemas.microsoft.com/office/drawing/2014/main" xmlns="" id="{62706188-53AD-4874-BD75-68C58757830D}"/>
              </a:ext>
            </a:extLst>
          </p:cNvPr>
          <p:cNvSpPr txBox="1"/>
          <p:nvPr/>
        </p:nvSpPr>
        <p:spPr>
          <a:xfrm rot="2239806">
            <a:off x="6073220" y="3936498"/>
            <a:ext cx="895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FFC000"/>
                </a:solidFill>
              </a:rPr>
              <a:t>Can Continue</a:t>
            </a:r>
            <a:endParaRPr lang="en-US" sz="1000" i="1" dirty="0">
              <a:solidFill>
                <a:srgbClr val="FFC000"/>
              </a:solidFill>
            </a:endParaRPr>
          </a:p>
        </p:txBody>
      </p:sp>
      <p:cxnSp>
        <p:nvCxnSpPr>
          <p:cNvPr id="258" name="Straight Arrow Connector 19">
            <a:extLst>
              <a:ext uri="{FF2B5EF4-FFF2-40B4-BE49-F238E27FC236}">
                <a16:creationId xmlns:a16="http://schemas.microsoft.com/office/drawing/2014/main" xmlns="" id="{A727F894-80DC-4A7A-9367-7FA13BFB971E}"/>
              </a:ext>
            </a:extLst>
          </p:cNvPr>
          <p:cNvCxnSpPr>
            <a:cxnSpLocks/>
          </p:cNvCxnSpPr>
          <p:nvPr/>
        </p:nvCxnSpPr>
        <p:spPr>
          <a:xfrm>
            <a:off x="6098048" y="4004265"/>
            <a:ext cx="321" cy="3517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35">
            <a:extLst>
              <a:ext uri="{FF2B5EF4-FFF2-40B4-BE49-F238E27FC236}">
                <a16:creationId xmlns:a16="http://schemas.microsoft.com/office/drawing/2014/main" xmlns="" id="{434BE7A5-705D-4814-A14C-193AF5C2A758}"/>
              </a:ext>
            </a:extLst>
          </p:cNvPr>
          <p:cNvSpPr txBox="1"/>
          <p:nvPr/>
        </p:nvSpPr>
        <p:spPr>
          <a:xfrm>
            <a:off x="5601267" y="4349499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260" name="Graphic 33">
            <a:extLst>
              <a:ext uri="{FF2B5EF4-FFF2-40B4-BE49-F238E27FC236}">
                <a16:creationId xmlns:a16="http://schemas.microsoft.com/office/drawing/2014/main" xmlns="" id="{3A8FC5AE-098B-4948-9417-517E8DF89B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946017" y="4972326"/>
            <a:ext cx="340516" cy="340516"/>
          </a:xfrm>
          <a:prstGeom prst="rect">
            <a:avLst/>
          </a:prstGeom>
        </p:spPr>
      </p:pic>
      <p:sp>
        <p:nvSpPr>
          <p:cNvPr id="261" name="TextBox 35">
            <a:extLst>
              <a:ext uri="{FF2B5EF4-FFF2-40B4-BE49-F238E27FC236}">
                <a16:creationId xmlns:a16="http://schemas.microsoft.com/office/drawing/2014/main" xmlns="" id="{A845DFCD-40BD-4C18-9466-935363E5CBB2}"/>
              </a:ext>
            </a:extLst>
          </p:cNvPr>
          <p:cNvSpPr txBox="1"/>
          <p:nvPr/>
        </p:nvSpPr>
        <p:spPr>
          <a:xfrm>
            <a:off x="5462477" y="5643050"/>
            <a:ext cx="125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Prematurely as Success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ABA8A295-A01B-4A00-944C-1C47DA25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901B4A02-C184-4738-8BAF-E59DBEFAB6F0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Notification SNS</a:t>
            </a:r>
          </a:p>
        </p:txBody>
      </p:sp>
    </p:spTree>
    <p:extLst>
      <p:ext uri="{BB962C8B-B14F-4D97-AF65-F5344CB8AC3E}">
        <p14:creationId xmlns:p14="http://schemas.microsoft.com/office/powerpoint/2010/main" xmlns="" val="369833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VOST">
            <a:extLst>
              <a:ext uri="{FF2B5EF4-FFF2-40B4-BE49-F238E27FC236}">
                <a16:creationId xmlns:a16="http://schemas.microsoft.com/office/drawing/2014/main" xmlns="" id="{A3630E28-E444-49F0-A4C9-5EC911ADB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95138" y="0"/>
            <a:ext cx="3607676" cy="25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bout Us | About Blu Age">
            <a:extLst>
              <a:ext uri="{FF2B5EF4-FFF2-40B4-BE49-F238E27FC236}">
                <a16:creationId xmlns:a16="http://schemas.microsoft.com/office/drawing/2014/main" xmlns="" id="{663FBF76-605B-4CAB-A731-D126D4CB8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2101" y="2711741"/>
            <a:ext cx="3333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96FC9C-F0BE-4A1C-B48D-F1DC05C14CF9}"/>
              </a:ext>
            </a:extLst>
          </p:cNvPr>
          <p:cNvSpPr/>
          <p:nvPr/>
        </p:nvSpPr>
        <p:spPr>
          <a:xfrm>
            <a:off x="1526797" y="2569521"/>
            <a:ext cx="563740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Bahnschrift SemiBold SemiConden" panose="020B0502040204020203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 </a:t>
            </a:r>
          </a:p>
          <a:p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Merci de votre attention</a:t>
            </a:r>
            <a:endParaRPr lang="en-US" sz="40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670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</a:t>
            </a:r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complémentaires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Blu Age Serverless Cobol Administration Cobol (BASCAC) </a:t>
            </a:r>
          </a:p>
          <a:p>
            <a:r>
              <a:rPr lang="en-US" dirty="0"/>
              <a:t>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06E74018-158E-4306-BF04-5F7160BA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5210" y="1322006"/>
            <a:ext cx="8861580" cy="45898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0700062-C2B5-463D-9979-363C95956132}"/>
              </a:ext>
            </a:extLst>
          </p:cNvPr>
          <p:cNvSpPr/>
          <p:nvPr/>
        </p:nvSpPr>
        <p:spPr>
          <a:xfrm>
            <a:off x="4067513" y="5701322"/>
            <a:ext cx="4464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Console graphique AWS d’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Amplify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8131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complémentaires </a:t>
            </a:r>
            <a:endParaRPr lang="fr-FR"/>
          </a:p>
          <a:p>
            <a:r>
              <a:rPr lang="fr-FR" sz="24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Exportation de la Vue Problème de Blu Age Analyzer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7A0CE667-DD15-4DD6-B4F6-86C405073B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7055" y="1282580"/>
            <a:ext cx="9937889" cy="30892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8F202C99-610D-4D71-87CE-CDB905E14B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550" y="4725768"/>
            <a:ext cx="3987704" cy="17460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13B24364-9546-4A76-AD0D-D39985B2CD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2798"/>
          <a:stretch/>
        </p:blipFill>
        <p:spPr>
          <a:xfrm>
            <a:off x="4341236" y="5397785"/>
            <a:ext cx="5754848" cy="1366529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11429736-3889-444D-8D5E-49C4F760F146}"/>
              </a:ext>
            </a:extLst>
          </p:cNvPr>
          <p:cNvSpPr/>
          <p:nvPr/>
        </p:nvSpPr>
        <p:spPr>
          <a:xfrm>
            <a:off x="9127223" y="1593908"/>
            <a:ext cx="1937722" cy="15687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1F032BC-3EDE-4A8C-8EB3-6B83699E9589}"/>
              </a:ext>
            </a:extLst>
          </p:cNvPr>
          <p:cNvSpPr/>
          <p:nvPr/>
        </p:nvSpPr>
        <p:spPr>
          <a:xfrm>
            <a:off x="4625381" y="4017882"/>
            <a:ext cx="3483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Vue problème et export CSV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874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complémentaires </a:t>
            </a:r>
            <a:endParaRPr lang="fr-FR"/>
          </a:p>
          <a:p>
            <a:r>
              <a:rPr lang="fr-FR" sz="24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Exportation de la Vue Problème de Blu Age Analyzer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1F032BC-3EDE-4A8C-8EB3-6B83699E9589}"/>
              </a:ext>
            </a:extLst>
          </p:cNvPr>
          <p:cNvSpPr/>
          <p:nvPr/>
        </p:nvSpPr>
        <p:spPr>
          <a:xfrm>
            <a:off x="2321878" y="5994936"/>
            <a:ext cx="79677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Diagramme UML des classes qui gèrent l’export de la vue problème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05FD6EB6-13B4-4F3D-BE2A-A56086A2E6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70841"/>
            <a:ext cx="12192000" cy="49852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51134" y="3794727"/>
            <a:ext cx="161925" cy="1571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32795" y="4718394"/>
            <a:ext cx="161925" cy="15081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45495" y="4209878"/>
            <a:ext cx="136525" cy="15557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47083" y="3688061"/>
            <a:ext cx="133350" cy="1571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25544" y="3172594"/>
            <a:ext cx="152400" cy="1444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0024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complémentaires </a:t>
            </a:r>
            <a:endParaRPr lang="fr-FR"/>
          </a:p>
          <a:p>
            <a:r>
              <a:rPr lang="fr-FR" sz="24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Plugin Blu Age Cobol</a:t>
            </a:r>
          </a:p>
          <a:p>
            <a:r>
              <a:rPr lang="fr-FR"/>
              <a:t>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C2B94272-6FA3-400C-85FA-06FDA2E4D9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5357"/>
          <a:stretch/>
        </p:blipFill>
        <p:spPr>
          <a:xfrm>
            <a:off x="6887361" y="155178"/>
            <a:ext cx="4924625" cy="18665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3386486E-1447-4F65-B809-9A687205C8E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2159" y="2508288"/>
            <a:ext cx="8029427" cy="359887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8C8A72A-C054-4C47-AE17-609D0B82A71C}"/>
              </a:ext>
            </a:extLst>
          </p:cNvPr>
          <p:cNvSpPr/>
          <p:nvPr/>
        </p:nvSpPr>
        <p:spPr>
          <a:xfrm>
            <a:off x="7249735" y="1667804"/>
            <a:ext cx="4464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Extension dans Visual Studio Code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0D76A7-5655-44D7-969F-FE38213574D4}"/>
              </a:ext>
            </a:extLst>
          </p:cNvPr>
          <p:cNvSpPr/>
          <p:nvPr/>
        </p:nvSpPr>
        <p:spPr>
          <a:xfrm>
            <a:off x="3266363" y="5885820"/>
            <a:ext cx="535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Architecture de l’extension Blu Age COBOL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501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8">
            <a:extLst>
              <a:ext uri="{FF2B5EF4-FFF2-40B4-BE49-F238E27FC236}">
                <a16:creationId xmlns:a16="http://schemas.microsoft.com/office/drawing/2014/main" xmlns="" id="{B427C627-ECE9-4E30-884B-C7A6CE20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B1A59F-6568-46B7-9FEA-42BEE4EAD067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11" name="Picture 2" descr="ACCT Men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4462" y="1620192"/>
            <a:ext cx="7496175" cy="4581525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328247" y="0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fr-FR" sz="36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Introduction</a:t>
            </a:r>
          </a:p>
          <a:p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Application legacy - COBOL</a:t>
            </a:r>
            <a:endParaRPr lang="fr-FR" sz="16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16AD88C-2942-4C9E-99F8-79F9B0EC90A3}"/>
              </a:ext>
            </a:extLst>
          </p:cNvPr>
          <p:cNvSpPr/>
          <p:nvPr/>
        </p:nvSpPr>
        <p:spPr>
          <a:xfrm>
            <a:off x="3931867" y="6010070"/>
            <a:ext cx="4281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Exemple d’une application en COBOL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64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complémentaires </a:t>
            </a:r>
            <a:endParaRPr lang="fr-FR" dirty="0"/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Plugin Blu Age Cobol</a:t>
            </a:r>
          </a:p>
          <a:p>
            <a:r>
              <a:rPr lang="fr-FR" dirty="0"/>
              <a:t>	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0D76A7-5655-44D7-969F-FE38213574D4}"/>
              </a:ext>
            </a:extLst>
          </p:cNvPr>
          <p:cNvSpPr/>
          <p:nvPr/>
        </p:nvSpPr>
        <p:spPr>
          <a:xfrm>
            <a:off x="521245" y="5448895"/>
            <a:ext cx="535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Résultat de la tâche 1 – Phase de Vérification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055EBAB-3035-4D52-B89B-DF2BE6CEBD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1960"/>
          <a:stretch/>
        </p:blipFill>
        <p:spPr>
          <a:xfrm>
            <a:off x="376717" y="2045866"/>
            <a:ext cx="5413965" cy="36295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5F9AF575-6EFD-44A5-AF5D-D1BFA47ECE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1380" y="2935425"/>
            <a:ext cx="5791200" cy="2705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2958DBFF-8CA6-465D-95F8-D2D3A7887BA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7330" y="1290955"/>
            <a:ext cx="2019300" cy="14382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FBD45EF-A695-4FFB-9475-812F9FB320CE}"/>
              </a:ext>
            </a:extLst>
          </p:cNvPr>
          <p:cNvSpPr/>
          <p:nvPr/>
        </p:nvSpPr>
        <p:spPr>
          <a:xfrm>
            <a:off x="6313237" y="5448895"/>
            <a:ext cx="535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Résultat de la tâche 2 – Ajout d’une commande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823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190150" y="0"/>
            <a:ext cx="8682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Sommaire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16B7576-3D2F-4A99-AC28-AA4F5B85F905}"/>
              </a:ext>
            </a:extLst>
          </p:cNvPr>
          <p:cNvSpPr/>
          <p:nvPr/>
        </p:nvSpPr>
        <p:spPr>
          <a:xfrm>
            <a:off x="285225" y="1583709"/>
            <a:ext cx="71145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</a:rPr>
              <a:t>	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Contexte Technique </a:t>
            </a:r>
            <a:endParaRPr lang="fr-FR" sz="2400" dirty="0" smtClean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      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L’environnement Amazon Web Services 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Serverless COBOL for AWS solution 	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Réalisation de chaîne de déploiement  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Etape de recherche	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Solution 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retenue 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pPr lvl="2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Aperçu global 	</a:t>
            </a:r>
          </a:p>
          <a:p>
            <a:pPr lvl="2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Détails de la solution 	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Travaux complémentaires 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Blu Age Serverless Cobol Administration Cobol (BASCAC) 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Export de la vue problème d’Analyzer 	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Plugin Blu Age Cobol — Tâche 1 : Phase de vérification 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Plugin Blu Age Cobol — Tâche 2: Ajout d’une commande 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231F2BE-1A6F-4D6E-A044-F2AA472F848C}"/>
              </a:ext>
            </a:extLst>
          </p:cNvPr>
          <p:cNvSpPr/>
          <p:nvPr/>
        </p:nvSpPr>
        <p:spPr>
          <a:xfrm>
            <a:off x="190150" y="845045"/>
            <a:ext cx="118117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2400" b="1" dirty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Objectif : Crée un pipeline pour le déploiement du Runtime de serverless COBOL for AWS </a:t>
            </a:r>
          </a:p>
        </p:txBody>
      </p:sp>
    </p:spTree>
    <p:extLst>
      <p:ext uri="{BB962C8B-B14F-4D97-AF65-F5344CB8AC3E}">
        <p14:creationId xmlns:p14="http://schemas.microsoft.com/office/powerpoint/2010/main" xmlns="" val="42119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/>
          </a:p>
          <a:p>
            <a:r>
              <a:rPr lang="fr-FR" sz="36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Context Technique</a:t>
            </a:r>
          </a:p>
          <a:p>
            <a:r>
              <a:rPr lang="fr-FR" sz="24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L’environnement Amazon Web Services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4</a:t>
            </a:fld>
            <a:endParaRPr lang="en-CA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xmlns="" id="{DBC10C71-7F1D-4D12-8BAF-9CC820DA9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20964" y="1933866"/>
            <a:ext cx="784645" cy="784645"/>
          </a:xfrm>
          <a:prstGeom prst="rect">
            <a:avLst/>
          </a:prstGeom>
        </p:spPr>
      </p:pic>
      <p:pic>
        <p:nvPicPr>
          <p:cNvPr id="6" name="Graphic 69">
            <a:extLst>
              <a:ext uri="{FF2B5EF4-FFF2-40B4-BE49-F238E27FC236}">
                <a16:creationId xmlns:a16="http://schemas.microsoft.com/office/drawing/2014/main" xmlns="" id="{6BFB83B3-78A6-44D2-84BA-F18FFA0C03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8532" y="3617430"/>
            <a:ext cx="707297" cy="707297"/>
          </a:xfrm>
          <a:prstGeom prst="rect">
            <a:avLst/>
          </a:prstGeom>
        </p:spPr>
      </p:pic>
      <p:pic>
        <p:nvPicPr>
          <p:cNvPr id="7" name="Graphic 52">
            <a:extLst>
              <a:ext uri="{FF2B5EF4-FFF2-40B4-BE49-F238E27FC236}">
                <a16:creationId xmlns:a16="http://schemas.microsoft.com/office/drawing/2014/main" xmlns="" id="{537812BD-DD5D-4307-8C5D-77388046EF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3003" y="5240498"/>
            <a:ext cx="707297" cy="7072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76F7F62-47F3-4DD2-A2A6-CAFA8CF1269E}"/>
              </a:ext>
            </a:extLst>
          </p:cNvPr>
          <p:cNvSpPr/>
          <p:nvPr/>
        </p:nvSpPr>
        <p:spPr>
          <a:xfrm>
            <a:off x="1383508" y="2086966"/>
            <a:ext cx="343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Bucket s3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572966C-8F0C-412E-A2DF-DFA1D9BB1C22}"/>
              </a:ext>
            </a:extLst>
          </p:cNvPr>
          <p:cNvSpPr/>
          <p:nvPr/>
        </p:nvSpPr>
        <p:spPr>
          <a:xfrm>
            <a:off x="1383508" y="3731856"/>
            <a:ext cx="343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Lambda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08BAD3B-1A89-4177-8A09-B9AEDE622614}"/>
              </a:ext>
            </a:extLst>
          </p:cNvPr>
          <p:cNvSpPr/>
          <p:nvPr/>
        </p:nvSpPr>
        <p:spPr>
          <a:xfrm>
            <a:off x="1383508" y="5354924"/>
            <a:ext cx="343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16AD88C-2942-4C9E-99F8-79F9B0EC90A3}"/>
              </a:ext>
            </a:extLst>
          </p:cNvPr>
          <p:cNvSpPr/>
          <p:nvPr/>
        </p:nvSpPr>
        <p:spPr>
          <a:xfrm>
            <a:off x="3708699" y="5801872"/>
            <a:ext cx="8156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Capture d’écran de la console AWS pour le paramétrage d’une Lambda 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215" y="1321150"/>
            <a:ext cx="8733904" cy="47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09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53F562B7-10AC-4097-A338-97BDDD4E44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1756" t="3644" r="1938" b="3182"/>
          <a:stretch>
            <a:fillRect/>
          </a:stretch>
        </p:blipFill>
        <p:spPr>
          <a:xfrm>
            <a:off x="1515761" y="1701312"/>
            <a:ext cx="9720839" cy="40734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Context Technique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Serverless COBOL for AWS solution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592B84C-BAFE-422B-A086-B3ED84A5A597}"/>
              </a:ext>
            </a:extLst>
          </p:cNvPr>
          <p:cNvSpPr/>
          <p:nvPr/>
        </p:nvSpPr>
        <p:spPr>
          <a:xfrm>
            <a:off x="3010403" y="5542425"/>
            <a:ext cx="8156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Schéma fonctionnel de serverless COBOL for AWS solution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0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91032"/>
            <a:ext cx="12094614" cy="560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0076"/>
            <a:ext cx="12192000" cy="564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t="3676" b="4606"/>
          <a:stretch>
            <a:fillRect/>
          </a:stretch>
        </p:blipFill>
        <p:spPr bwMode="auto">
          <a:xfrm>
            <a:off x="0" y="0"/>
            <a:ext cx="12192000" cy="541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necteur droit 7"/>
          <p:cNvCxnSpPr/>
          <p:nvPr/>
        </p:nvCxnSpPr>
        <p:spPr>
          <a:xfrm flipV="1">
            <a:off x="-98854" y="5404022"/>
            <a:ext cx="12505038" cy="32957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Etape de recherche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D237EDE-145B-4A9E-BD85-5CEBADA8170A}"/>
              </a:ext>
            </a:extLst>
          </p:cNvPr>
          <p:cNvSpPr/>
          <p:nvPr/>
        </p:nvSpPr>
        <p:spPr>
          <a:xfrm>
            <a:off x="753809" y="2656062"/>
            <a:ext cx="108400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Livrables :</a:t>
            </a:r>
          </a:p>
          <a:p>
            <a:endParaRPr lang="fr-FR" sz="2400" dirty="0" smtClean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Tester le </a:t>
            </a:r>
            <a:r>
              <a:rPr lang="fr-FR" sz="2400" dirty="0" err="1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Runtime</a:t>
            </a:r>
            <a:endParaRPr lang="fr-FR" sz="2400" dirty="0" smtClean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Configuration 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des droits </a:t>
            </a: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d’accès (ACL)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Déployer 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dans toute les </a:t>
            </a: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régions 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Le prototype devra être </a:t>
            </a:r>
            <a:r>
              <a:rPr lang="fr-FR" sz="2400" b="1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sécurisé</a:t>
            </a:r>
            <a:r>
              <a:rPr lang="fr-FR" sz="2400" b="1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,</a:t>
            </a:r>
            <a:r>
              <a:rPr lang="fr-FR" sz="2400" b="1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 paramétrables</a:t>
            </a:r>
            <a:r>
              <a:rPr lang="fr-FR" sz="2400" b="1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, et le bon déroulement doit être </a:t>
            </a:r>
            <a:r>
              <a:rPr lang="fr-FR" sz="2400" b="1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observable</a:t>
            </a: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. 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6012" y="1714779"/>
            <a:ext cx="9849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fr-FR" sz="2400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Tâche : Déployer le </a:t>
            </a:r>
            <a:r>
              <a:rPr lang="fr-FR" sz="2400" dirty="0" err="1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Runtime</a:t>
            </a:r>
            <a:r>
              <a:rPr lang="fr-FR" sz="2400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 de </a:t>
            </a:r>
            <a:r>
              <a:rPr lang="fr-FR" sz="2400" dirty="0" err="1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Blu</a:t>
            </a:r>
            <a:r>
              <a:rPr lang="fr-FR" sz="2400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 Age en tant que Layer sur Amazon</a:t>
            </a:r>
          </a:p>
        </p:txBody>
      </p:sp>
    </p:spTree>
    <p:extLst>
      <p:ext uri="{BB962C8B-B14F-4D97-AF65-F5344CB8AC3E}">
        <p14:creationId xmlns:p14="http://schemas.microsoft.com/office/powerpoint/2010/main" xmlns="" val="15545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4271" y="531665"/>
            <a:ext cx="10515600" cy="391333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/>
            </a:r>
            <a:b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</a:br>
            <a:r>
              <a:rPr lang="fr-FR" sz="27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Architecture de la chaîne de déploiement du Runtime</a:t>
            </a:r>
            <a:endParaRPr lang="fr-FR" sz="40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1519117" y="1460488"/>
            <a:ext cx="10594586" cy="5276360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 w="0"/>
              <a:solidFill>
                <a:srgbClr val="FAFAF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47">
            <a:extLst>
              <a:ext uri="{FF2B5EF4-FFF2-40B4-BE49-F238E27FC236}">
                <a16:creationId xmlns:a16="http://schemas.microsoft.com/office/drawing/2014/main" xmlns="" id="{1AB46956-C603-BF4C-963A-EC2DE946A4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9007" y="1449705"/>
            <a:ext cx="254605" cy="254605"/>
          </a:xfrm>
          <a:prstGeom prst="rect">
            <a:avLst/>
          </a:prstGeom>
        </p:spPr>
      </p:pic>
      <p:pic>
        <p:nvPicPr>
          <p:cNvPr id="8" name="Graphic 69">
            <a:extLst>
              <a:ext uri="{FF2B5EF4-FFF2-40B4-BE49-F238E27FC236}">
                <a16:creationId xmlns:a16="http://schemas.microsoft.com/office/drawing/2014/main" xmlns="" id="{E96F59D7-EAC0-1648-9591-9099DF906D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749397" y="2124435"/>
            <a:ext cx="254605" cy="2546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D4F0FC7-668E-E64B-A231-B1E7896F3CB6}"/>
              </a:ext>
            </a:extLst>
          </p:cNvPr>
          <p:cNvSpPr/>
          <p:nvPr/>
        </p:nvSpPr>
        <p:spPr>
          <a:xfrm>
            <a:off x="1772529" y="2130837"/>
            <a:ext cx="8598909" cy="4345301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US-EAST-1 Region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1590418" y="1761664"/>
            <a:ext cx="10417140" cy="4890805"/>
          </a:xfrm>
          <a:custGeom>
            <a:avLst/>
            <a:gdLst>
              <a:gd name="connsiteX0" fmla="*/ 0 w 10113294"/>
              <a:gd name="connsiteY0" fmla="*/ 0 h 4293293"/>
              <a:gd name="connsiteX1" fmla="*/ 10113294 w 10113294"/>
              <a:gd name="connsiteY1" fmla="*/ 0 h 4293293"/>
              <a:gd name="connsiteX2" fmla="*/ 10113294 w 10113294"/>
              <a:gd name="connsiteY2" fmla="*/ 4293293 h 4293293"/>
              <a:gd name="connsiteX3" fmla="*/ 0 w 10113294"/>
              <a:gd name="connsiteY3" fmla="*/ 4293293 h 4293293"/>
              <a:gd name="connsiteX4" fmla="*/ 0 w 10113294"/>
              <a:gd name="connsiteY4" fmla="*/ 0 h 4293293"/>
              <a:gd name="connsiteX0" fmla="*/ 8389 w 10121683"/>
              <a:gd name="connsiteY0" fmla="*/ 0 h 4293293"/>
              <a:gd name="connsiteX1" fmla="*/ 10121683 w 10121683"/>
              <a:gd name="connsiteY1" fmla="*/ 0 h 4293293"/>
              <a:gd name="connsiteX2" fmla="*/ 10121683 w 10121683"/>
              <a:gd name="connsiteY2" fmla="*/ 4293293 h 4293293"/>
              <a:gd name="connsiteX3" fmla="*/ 0 w 10121683"/>
              <a:gd name="connsiteY3" fmla="*/ 4284904 h 4293293"/>
              <a:gd name="connsiteX4" fmla="*/ 8389 w 10121683"/>
              <a:gd name="connsiteY4" fmla="*/ 0 h 4293293"/>
              <a:gd name="connsiteX0" fmla="*/ 8389 w 10121683"/>
              <a:gd name="connsiteY0" fmla="*/ 0 h 4293293"/>
              <a:gd name="connsiteX1" fmla="*/ 10121683 w 10121683"/>
              <a:gd name="connsiteY1" fmla="*/ 0 h 4293293"/>
              <a:gd name="connsiteX2" fmla="*/ 10121683 w 10121683"/>
              <a:gd name="connsiteY2" fmla="*/ 4293293 h 4293293"/>
              <a:gd name="connsiteX3" fmla="*/ 0 w 10121683"/>
              <a:gd name="connsiteY3" fmla="*/ 4284904 h 4293293"/>
              <a:gd name="connsiteX4" fmla="*/ 8389 w 10121683"/>
              <a:gd name="connsiteY4" fmla="*/ 0 h 4293293"/>
              <a:gd name="connsiteX0" fmla="*/ 759732 w 10873026"/>
              <a:gd name="connsiteY0" fmla="*/ 0 h 4293293"/>
              <a:gd name="connsiteX1" fmla="*/ 10873026 w 10873026"/>
              <a:gd name="connsiteY1" fmla="*/ 0 h 4293293"/>
              <a:gd name="connsiteX2" fmla="*/ 10873026 w 10873026"/>
              <a:gd name="connsiteY2" fmla="*/ 4293293 h 4293293"/>
              <a:gd name="connsiteX3" fmla="*/ 751343 w 10873026"/>
              <a:gd name="connsiteY3" fmla="*/ 4284904 h 4293293"/>
              <a:gd name="connsiteX4" fmla="*/ 747514 w 10873026"/>
              <a:gd name="connsiteY4" fmla="*/ 2900721 h 4293293"/>
              <a:gd name="connsiteX5" fmla="*/ 759732 w 10873026"/>
              <a:gd name="connsiteY5" fmla="*/ 0 h 4293293"/>
              <a:gd name="connsiteX0" fmla="*/ 759732 w 10873026"/>
              <a:gd name="connsiteY0" fmla="*/ 0 h 4293293"/>
              <a:gd name="connsiteX1" fmla="*/ 10873026 w 10873026"/>
              <a:gd name="connsiteY1" fmla="*/ 0 h 4293293"/>
              <a:gd name="connsiteX2" fmla="*/ 10873026 w 10873026"/>
              <a:gd name="connsiteY2" fmla="*/ 4293293 h 4293293"/>
              <a:gd name="connsiteX3" fmla="*/ 751343 w 10873026"/>
              <a:gd name="connsiteY3" fmla="*/ 4284904 h 4293293"/>
              <a:gd name="connsiteX4" fmla="*/ 747514 w 10873026"/>
              <a:gd name="connsiteY4" fmla="*/ 2900721 h 4293293"/>
              <a:gd name="connsiteX5" fmla="*/ 759732 w 10873026"/>
              <a:gd name="connsiteY5" fmla="*/ 0 h 4293293"/>
              <a:gd name="connsiteX0" fmla="*/ 759732 w 10873026"/>
              <a:gd name="connsiteY0" fmla="*/ 0 h 4293293"/>
              <a:gd name="connsiteX1" fmla="*/ 10873026 w 10873026"/>
              <a:gd name="connsiteY1" fmla="*/ 0 h 4293293"/>
              <a:gd name="connsiteX2" fmla="*/ 10873026 w 10873026"/>
              <a:gd name="connsiteY2" fmla="*/ 4293293 h 4293293"/>
              <a:gd name="connsiteX3" fmla="*/ 751343 w 10873026"/>
              <a:gd name="connsiteY3" fmla="*/ 4284904 h 4293293"/>
              <a:gd name="connsiteX4" fmla="*/ 747514 w 10873026"/>
              <a:gd name="connsiteY4" fmla="*/ 2900721 h 4293293"/>
              <a:gd name="connsiteX5" fmla="*/ 759732 w 10873026"/>
              <a:gd name="connsiteY5" fmla="*/ 0 h 4293293"/>
              <a:gd name="connsiteX0" fmla="*/ 12784 w 10126078"/>
              <a:gd name="connsiteY0" fmla="*/ 0 h 4293293"/>
              <a:gd name="connsiteX1" fmla="*/ 10126078 w 10126078"/>
              <a:gd name="connsiteY1" fmla="*/ 0 h 4293293"/>
              <a:gd name="connsiteX2" fmla="*/ 10126078 w 10126078"/>
              <a:gd name="connsiteY2" fmla="*/ 4293293 h 4293293"/>
              <a:gd name="connsiteX3" fmla="*/ 4395 w 10126078"/>
              <a:gd name="connsiteY3" fmla="*/ 4284904 h 4293293"/>
              <a:gd name="connsiteX4" fmla="*/ 566 w 10126078"/>
              <a:gd name="connsiteY4" fmla="*/ 2900721 h 4293293"/>
              <a:gd name="connsiteX5" fmla="*/ 12784 w 10126078"/>
              <a:gd name="connsiteY5" fmla="*/ 0 h 429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6078" h="4293293">
                <a:moveTo>
                  <a:pt x="12784" y="0"/>
                </a:moveTo>
                <a:lnTo>
                  <a:pt x="10126078" y="0"/>
                </a:lnTo>
                <a:lnTo>
                  <a:pt x="10126078" y="4293293"/>
                </a:lnTo>
                <a:lnTo>
                  <a:pt x="4395" y="4284904"/>
                </a:lnTo>
                <a:cubicBezTo>
                  <a:pt x="331" y="3369145"/>
                  <a:pt x="-832" y="3614872"/>
                  <a:pt x="566" y="2900721"/>
                </a:cubicBezTo>
                <a:cubicBezTo>
                  <a:pt x="1964" y="2272028"/>
                  <a:pt x="59995" y="1602952"/>
                  <a:pt x="12784" y="0"/>
                </a:cubicBezTo>
                <a:close/>
              </a:path>
            </a:pathLst>
          </a:cu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0" lang="en-US" sz="1200" b="0" i="0" u="none" strike="noStrike" kern="0" cap="none" spc="0" normalizeH="0" baseline="0" noProof="0" dirty="0">
              <a:ln w="0"/>
              <a:solidFill>
                <a:srgbClr val="69AE3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" name="Graphic 77">
            <a:extLst>
              <a:ext uri="{FF2B5EF4-FFF2-40B4-BE49-F238E27FC236}">
                <a16:creationId xmlns:a16="http://schemas.microsoft.com/office/drawing/2014/main" xmlns="" id="{2316BE92-0E78-E045-83F8-47F8C3146A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605488" y="1753276"/>
            <a:ext cx="311085" cy="311085"/>
          </a:xfrm>
          <a:prstGeom prst="rect">
            <a:avLst/>
          </a:prstGeom>
        </p:spPr>
      </p:pic>
      <p:pic>
        <p:nvPicPr>
          <p:cNvPr id="27" name="Graphic 37">
            <a:extLst>
              <a:ext uri="{FF2B5EF4-FFF2-40B4-BE49-F238E27FC236}">
                <a16:creationId xmlns:a16="http://schemas.microsoft.com/office/drawing/2014/main" xmlns="" id="{AC408681-9425-934F-A27E-5D5DAE6D38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14271" y="3039879"/>
            <a:ext cx="505664" cy="469900"/>
          </a:xfrm>
          <a:prstGeom prst="rect">
            <a:avLst/>
          </a:prstGeom>
        </p:spPr>
      </p:pic>
      <p:sp>
        <p:nvSpPr>
          <p:cNvPr id="28" name="TextBox 87">
            <a:extLst>
              <a:ext uri="{FF2B5EF4-FFF2-40B4-BE49-F238E27FC236}">
                <a16:creationId xmlns:a16="http://schemas.microsoft.com/office/drawing/2014/main" xmlns="" id="{FB013E3D-2ED6-B74C-A348-786114BFA80F}"/>
              </a:ext>
            </a:extLst>
          </p:cNvPr>
          <p:cNvSpPr txBox="1"/>
          <p:nvPr/>
        </p:nvSpPr>
        <p:spPr>
          <a:xfrm>
            <a:off x="425539" y="2988617"/>
            <a:ext cx="115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Jenkins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22D8ED1-FB5A-2B46-B9E9-FF763E575F13}"/>
              </a:ext>
            </a:extLst>
          </p:cNvPr>
          <p:cNvSpPr/>
          <p:nvPr/>
        </p:nvSpPr>
        <p:spPr>
          <a:xfrm>
            <a:off x="184442" y="2625484"/>
            <a:ext cx="1175344" cy="925246"/>
          </a:xfrm>
          <a:prstGeom prst="rect">
            <a:avLst/>
          </a:prstGeom>
          <a:noFill/>
          <a:ln w="12700"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8FA7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A7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Age</a:t>
            </a:r>
          </a:p>
        </p:txBody>
      </p:sp>
      <p:pic>
        <p:nvPicPr>
          <p:cNvPr id="30" name="Graphic 59">
            <a:extLst>
              <a:ext uri="{FF2B5EF4-FFF2-40B4-BE49-F238E27FC236}">
                <a16:creationId xmlns:a16="http://schemas.microsoft.com/office/drawing/2014/main" xmlns="" id="{B7625C08-D138-A042-BEC2-426C8219C73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9779" y="2617466"/>
            <a:ext cx="355332" cy="330200"/>
          </a:xfrm>
          <a:prstGeom prst="rect">
            <a:avLst/>
          </a:prstGeom>
        </p:spPr>
      </p:pic>
      <p:sp>
        <p:nvSpPr>
          <p:cNvPr id="34" name="TextBox 35">
            <a:extLst>
              <a:ext uri="{FF2B5EF4-FFF2-40B4-BE49-F238E27FC236}">
                <a16:creationId xmlns:a16="http://schemas.microsoft.com/office/drawing/2014/main" xmlns="" id="{C5F8AD87-2598-EE42-96C7-ECBD4D1FEF08}"/>
              </a:ext>
            </a:extLst>
          </p:cNvPr>
          <p:cNvSpPr txBox="1"/>
          <p:nvPr/>
        </p:nvSpPr>
        <p:spPr>
          <a:xfrm>
            <a:off x="2360934" y="3384524"/>
            <a:ext cx="821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Upload of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Velocity Layer to S3</a:t>
            </a:r>
          </a:p>
        </p:txBody>
      </p:sp>
      <p:cxnSp>
        <p:nvCxnSpPr>
          <p:cNvPr id="35" name="Straight Arrow Connector 19">
            <a:extLst>
              <a:ext uri="{FF2B5EF4-FFF2-40B4-BE49-F238E27FC236}">
                <a16:creationId xmlns:a16="http://schemas.microsoft.com/office/drawing/2014/main" xmlns="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1359786" y="3126280"/>
            <a:ext cx="112354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3F39B995-EC02-4F3B-96E3-6697EDECED7A}"/>
              </a:ext>
            </a:extLst>
          </p:cNvPr>
          <p:cNvSpPr/>
          <p:nvPr/>
        </p:nvSpPr>
        <p:spPr>
          <a:xfrm>
            <a:off x="1803581" y="1424918"/>
            <a:ext cx="121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n w="0"/>
                <a:solidFill>
                  <a:srgbClr val="FAFAFA"/>
                </a:solidFill>
              </a:rPr>
              <a:t>AWS Cloud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4F2FCF1-7534-4A94-B6C5-7346286ECF79}"/>
              </a:ext>
            </a:extLst>
          </p:cNvPr>
          <p:cNvSpPr/>
          <p:nvPr/>
        </p:nvSpPr>
        <p:spPr>
          <a:xfrm>
            <a:off x="1941524" y="1761665"/>
            <a:ext cx="805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kern="0" dirty="0">
                <a:ln w="0"/>
                <a:solidFill>
                  <a:srgbClr val="69AE35"/>
                </a:solidFill>
                <a:latin typeface="Arial" panose="020B0604020202020204"/>
              </a:rPr>
              <a:t>VPC</a:t>
            </a:r>
          </a:p>
        </p:txBody>
      </p:sp>
      <p:pic>
        <p:nvPicPr>
          <p:cNvPr id="96" name="Graphic 31">
            <a:extLst>
              <a:ext uri="{FF2B5EF4-FFF2-40B4-BE49-F238E27FC236}">
                <a16:creationId xmlns:a16="http://schemas.microsoft.com/office/drawing/2014/main" xmlns="" id="{BA890397-A945-4DEA-989F-C4D88F5613B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519070" y="2891330"/>
            <a:ext cx="469900" cy="469900"/>
          </a:xfrm>
          <a:prstGeom prst="rect">
            <a:avLst/>
          </a:prstGeom>
        </p:spPr>
      </p:pic>
      <p:cxnSp>
        <p:nvCxnSpPr>
          <p:cNvPr id="97" name="Straight Arrow Connector 19">
            <a:extLst>
              <a:ext uri="{FF2B5EF4-FFF2-40B4-BE49-F238E27FC236}">
                <a16:creationId xmlns:a16="http://schemas.microsoft.com/office/drawing/2014/main" xmlns="" id="{E350038A-7458-49A0-ACDA-8154A0F32A4F}"/>
              </a:ext>
            </a:extLst>
          </p:cNvPr>
          <p:cNvCxnSpPr>
            <a:cxnSpLocks/>
          </p:cNvCxnSpPr>
          <p:nvPr/>
        </p:nvCxnSpPr>
        <p:spPr>
          <a:xfrm>
            <a:off x="3138466" y="3126280"/>
            <a:ext cx="765104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69">
            <a:extLst>
              <a:ext uri="{FF2B5EF4-FFF2-40B4-BE49-F238E27FC236}">
                <a16:creationId xmlns:a16="http://schemas.microsoft.com/office/drawing/2014/main" xmlns="" id="{BC11D418-BA92-4BB6-B890-A5370D8BC74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030123" y="2891330"/>
            <a:ext cx="409356" cy="409356"/>
          </a:xfrm>
          <a:prstGeom prst="rect">
            <a:avLst/>
          </a:prstGeom>
        </p:spPr>
      </p:pic>
      <p:sp>
        <p:nvSpPr>
          <p:cNvPr id="101" name="TextBox 35">
            <a:extLst>
              <a:ext uri="{FF2B5EF4-FFF2-40B4-BE49-F238E27FC236}">
                <a16:creationId xmlns:a16="http://schemas.microsoft.com/office/drawing/2014/main" xmlns="" id="{AF7A755C-986D-4C15-A598-BF13A7B05952}"/>
              </a:ext>
            </a:extLst>
          </p:cNvPr>
          <p:cNvSpPr txBox="1"/>
          <p:nvPr/>
        </p:nvSpPr>
        <p:spPr>
          <a:xfrm>
            <a:off x="3603713" y="3267355"/>
            <a:ext cx="133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Pipeline Manager</a:t>
            </a:r>
          </a:p>
        </p:txBody>
      </p:sp>
      <p:cxnSp>
        <p:nvCxnSpPr>
          <p:cNvPr id="103" name="Straight Arrow Connector 19">
            <a:extLst>
              <a:ext uri="{FF2B5EF4-FFF2-40B4-BE49-F238E27FC236}">
                <a16:creationId xmlns:a16="http://schemas.microsoft.com/office/drawing/2014/main" xmlns="" id="{FDB48AC1-99F7-460D-BF7D-BB534CACE54B}"/>
              </a:ext>
            </a:extLst>
          </p:cNvPr>
          <p:cNvCxnSpPr>
            <a:cxnSpLocks/>
          </p:cNvCxnSpPr>
          <p:nvPr/>
        </p:nvCxnSpPr>
        <p:spPr>
          <a:xfrm>
            <a:off x="4226636" y="3791811"/>
            <a:ext cx="0" cy="73331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xmlns="" id="{4E80A2EF-E2AC-42A3-92B6-6B2AB1E88927}"/>
              </a:ext>
            </a:extLst>
          </p:cNvPr>
          <p:cNvSpPr/>
          <p:nvPr/>
        </p:nvSpPr>
        <p:spPr>
          <a:xfrm>
            <a:off x="4105694" y="4016566"/>
            <a:ext cx="232756" cy="2300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en-CA" dirty="0"/>
          </a:p>
        </p:txBody>
      </p:sp>
      <p:pic>
        <p:nvPicPr>
          <p:cNvPr id="106" name="Graphic 69">
            <a:extLst>
              <a:ext uri="{FF2B5EF4-FFF2-40B4-BE49-F238E27FC236}">
                <a16:creationId xmlns:a16="http://schemas.microsoft.com/office/drawing/2014/main" xmlns="" id="{C192AF9D-50BB-4251-9CCE-9A4D155B275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021958" y="4629249"/>
            <a:ext cx="409356" cy="409356"/>
          </a:xfrm>
          <a:prstGeom prst="rect">
            <a:avLst/>
          </a:prstGeom>
        </p:spPr>
      </p:pic>
      <p:sp>
        <p:nvSpPr>
          <p:cNvPr id="108" name="TextBox 35">
            <a:extLst>
              <a:ext uri="{FF2B5EF4-FFF2-40B4-BE49-F238E27FC236}">
                <a16:creationId xmlns:a16="http://schemas.microsoft.com/office/drawing/2014/main" xmlns="" id="{0007550D-0DD0-4268-B359-1266F1F19A78}"/>
              </a:ext>
            </a:extLst>
          </p:cNvPr>
          <p:cNvSpPr txBox="1"/>
          <p:nvPr/>
        </p:nvSpPr>
        <p:spPr>
          <a:xfrm>
            <a:off x="3318991" y="4971110"/>
            <a:ext cx="186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pic>
        <p:nvPicPr>
          <p:cNvPr id="110" name="Graphic 52">
            <a:extLst>
              <a:ext uri="{FF2B5EF4-FFF2-40B4-BE49-F238E27FC236}">
                <a16:creationId xmlns:a16="http://schemas.microsoft.com/office/drawing/2014/main" xmlns="" id="{F24B4AB0-9D9B-4ACD-87C8-E4AB372BC34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244282" y="5725229"/>
            <a:ext cx="359431" cy="359431"/>
          </a:xfrm>
          <a:prstGeom prst="rect">
            <a:avLst/>
          </a:prstGeom>
        </p:spPr>
      </p:pic>
      <p:pic>
        <p:nvPicPr>
          <p:cNvPr id="112" name="Graphic 69">
            <a:extLst>
              <a:ext uri="{FF2B5EF4-FFF2-40B4-BE49-F238E27FC236}">
                <a16:creationId xmlns:a16="http://schemas.microsoft.com/office/drawing/2014/main" xmlns="" id="{F881FE3E-5F50-47D1-AAC7-F322F791F89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045636" y="5807957"/>
            <a:ext cx="332876" cy="332876"/>
          </a:xfrm>
          <a:prstGeom prst="rect">
            <a:avLst/>
          </a:prstGeom>
        </p:spPr>
      </p:pic>
      <p:pic>
        <p:nvPicPr>
          <p:cNvPr id="118" name="Graphic 53">
            <a:extLst>
              <a:ext uri="{FF2B5EF4-FFF2-40B4-BE49-F238E27FC236}">
                <a16:creationId xmlns:a16="http://schemas.microsoft.com/office/drawing/2014/main" xmlns="" id="{F071E644-E12E-405C-8CFA-AC6A85540FD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4770631" y="5767174"/>
            <a:ext cx="341550" cy="341550"/>
          </a:xfrm>
          <a:prstGeom prst="rect">
            <a:avLst/>
          </a:prstGeom>
        </p:spPr>
      </p:pic>
      <p:cxnSp>
        <p:nvCxnSpPr>
          <p:cNvPr id="125" name="Straight Arrow Connector 19">
            <a:extLst>
              <a:ext uri="{FF2B5EF4-FFF2-40B4-BE49-F238E27FC236}">
                <a16:creationId xmlns:a16="http://schemas.microsoft.com/office/drawing/2014/main" xmlns="" id="{2D25255F-97CE-4A38-BAC8-4943D2F78F31}"/>
              </a:ext>
            </a:extLst>
          </p:cNvPr>
          <p:cNvCxnSpPr>
            <a:cxnSpLocks/>
          </p:cNvCxnSpPr>
          <p:nvPr/>
        </p:nvCxnSpPr>
        <p:spPr>
          <a:xfrm flipH="1">
            <a:off x="3521019" y="5272739"/>
            <a:ext cx="342840" cy="44964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9">
            <a:extLst>
              <a:ext uri="{FF2B5EF4-FFF2-40B4-BE49-F238E27FC236}">
                <a16:creationId xmlns:a16="http://schemas.microsoft.com/office/drawing/2014/main" xmlns="" id="{E7F52FF7-1C75-4B5C-849C-A9B9BB89C9BF}"/>
              </a:ext>
            </a:extLst>
          </p:cNvPr>
          <p:cNvCxnSpPr>
            <a:cxnSpLocks/>
          </p:cNvCxnSpPr>
          <p:nvPr/>
        </p:nvCxnSpPr>
        <p:spPr>
          <a:xfrm flipH="1">
            <a:off x="4202076" y="5262057"/>
            <a:ext cx="19996" cy="46032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9">
            <a:extLst>
              <a:ext uri="{FF2B5EF4-FFF2-40B4-BE49-F238E27FC236}">
                <a16:creationId xmlns:a16="http://schemas.microsoft.com/office/drawing/2014/main" xmlns="" id="{1E1D9EC5-A14C-49FC-929A-AA2ED89CEEE4}"/>
              </a:ext>
            </a:extLst>
          </p:cNvPr>
          <p:cNvCxnSpPr>
            <a:cxnSpLocks/>
          </p:cNvCxnSpPr>
          <p:nvPr/>
        </p:nvCxnSpPr>
        <p:spPr>
          <a:xfrm>
            <a:off x="4560289" y="5281864"/>
            <a:ext cx="258000" cy="40981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9">
            <a:extLst>
              <a:ext uri="{FF2B5EF4-FFF2-40B4-BE49-F238E27FC236}">
                <a16:creationId xmlns:a16="http://schemas.microsoft.com/office/drawing/2014/main" xmlns="" id="{80D9EE8E-11C9-496E-8F22-3AD1AFE0A81F}"/>
              </a:ext>
            </a:extLst>
          </p:cNvPr>
          <p:cNvCxnSpPr>
            <a:cxnSpLocks/>
          </p:cNvCxnSpPr>
          <p:nvPr/>
        </p:nvCxnSpPr>
        <p:spPr>
          <a:xfrm flipV="1">
            <a:off x="4731025" y="3088107"/>
            <a:ext cx="940125" cy="790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xmlns="" id="{D1ED160B-A77A-47A4-9242-CAE1D5B399EB}"/>
              </a:ext>
            </a:extLst>
          </p:cNvPr>
          <p:cNvSpPr/>
          <p:nvPr/>
        </p:nvSpPr>
        <p:spPr>
          <a:xfrm>
            <a:off x="5043373" y="2973425"/>
            <a:ext cx="232756" cy="2495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en-CA" dirty="0"/>
          </a:p>
        </p:txBody>
      </p:sp>
      <p:pic>
        <p:nvPicPr>
          <p:cNvPr id="130" name="Graphic 69">
            <a:extLst>
              <a:ext uri="{FF2B5EF4-FFF2-40B4-BE49-F238E27FC236}">
                <a16:creationId xmlns:a16="http://schemas.microsoft.com/office/drawing/2014/main" xmlns="" id="{913ECABC-6407-44EF-920E-356353D0013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6016185" y="2654425"/>
            <a:ext cx="409356" cy="409356"/>
          </a:xfrm>
          <a:prstGeom prst="rect">
            <a:avLst/>
          </a:prstGeom>
        </p:spPr>
      </p:pic>
      <p:sp>
        <p:nvSpPr>
          <p:cNvPr id="133" name="Accolade ouvrante 132">
            <a:extLst>
              <a:ext uri="{FF2B5EF4-FFF2-40B4-BE49-F238E27FC236}">
                <a16:creationId xmlns:a16="http://schemas.microsoft.com/office/drawing/2014/main" xmlns="" id="{6C3EBBA2-5194-4E4A-B43D-3077705F785D}"/>
              </a:ext>
            </a:extLst>
          </p:cNvPr>
          <p:cNvSpPr/>
          <p:nvPr/>
        </p:nvSpPr>
        <p:spPr>
          <a:xfrm>
            <a:off x="5805250" y="2238199"/>
            <a:ext cx="281513" cy="2888712"/>
          </a:xfrm>
          <a:prstGeom prst="leftBrace">
            <a:avLst>
              <a:gd name="adj1" fmla="val 27906"/>
              <a:gd name="adj2" fmla="val 29676"/>
            </a:avLst>
          </a:prstGeom>
          <a:ln w="12700">
            <a:solidFill>
              <a:srgbClr val="8FA7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FA7C4"/>
              </a:solidFill>
            </a:endParaRPr>
          </a:p>
        </p:txBody>
      </p:sp>
      <p:sp>
        <p:nvSpPr>
          <p:cNvPr id="134" name="TextBox 35">
            <a:extLst>
              <a:ext uri="{FF2B5EF4-FFF2-40B4-BE49-F238E27FC236}">
                <a16:creationId xmlns:a16="http://schemas.microsoft.com/office/drawing/2014/main" xmlns="" id="{989D6785-668B-49C2-B2B4-63776751B0CB}"/>
              </a:ext>
            </a:extLst>
          </p:cNvPr>
          <p:cNvSpPr txBox="1"/>
          <p:nvPr/>
        </p:nvSpPr>
        <p:spPr>
          <a:xfrm>
            <a:off x="6349050" y="2695675"/>
            <a:ext cx="168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Deployer</a:t>
            </a:r>
          </a:p>
        </p:txBody>
      </p:sp>
      <p:sp>
        <p:nvSpPr>
          <p:cNvPr id="137" name="TextBox 35">
            <a:extLst>
              <a:ext uri="{FF2B5EF4-FFF2-40B4-BE49-F238E27FC236}">
                <a16:creationId xmlns:a16="http://schemas.microsoft.com/office/drawing/2014/main" xmlns="" id="{8A5A24DB-C1DF-4ED9-A46C-FEE11DB9459D}"/>
              </a:ext>
            </a:extLst>
          </p:cNvPr>
          <p:cNvSpPr txBox="1"/>
          <p:nvPr/>
        </p:nvSpPr>
        <p:spPr>
          <a:xfrm>
            <a:off x="2839517" y="6000513"/>
            <a:ext cx="117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4F8B"/>
                </a:solidFill>
              </a:rPr>
              <a:t>Create new Layer version</a:t>
            </a:r>
            <a:endParaRPr lang="en-US" sz="1200" i="1" dirty="0">
              <a:solidFill>
                <a:srgbClr val="6BAC3E"/>
              </a:solidFill>
            </a:endParaRPr>
          </a:p>
        </p:txBody>
      </p:sp>
      <p:sp>
        <p:nvSpPr>
          <p:cNvPr id="139" name="TextBox 35">
            <a:extLst>
              <a:ext uri="{FF2B5EF4-FFF2-40B4-BE49-F238E27FC236}">
                <a16:creationId xmlns:a16="http://schemas.microsoft.com/office/drawing/2014/main" xmlns="" id="{274C73EE-944E-4978-B7E0-DD3E137E397D}"/>
              </a:ext>
            </a:extLst>
          </p:cNvPr>
          <p:cNvSpPr txBox="1"/>
          <p:nvPr/>
        </p:nvSpPr>
        <p:spPr>
          <a:xfrm>
            <a:off x="3675651" y="6160686"/>
            <a:ext cx="109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B9701"/>
                </a:solidFill>
              </a:rPr>
              <a:t>Test it</a:t>
            </a:r>
          </a:p>
        </p:txBody>
      </p:sp>
      <p:sp>
        <p:nvSpPr>
          <p:cNvPr id="140" name="TextBox 35">
            <a:extLst>
              <a:ext uri="{FF2B5EF4-FFF2-40B4-BE49-F238E27FC236}">
                <a16:creationId xmlns:a16="http://schemas.microsoft.com/office/drawing/2014/main" xmlns="" id="{6F89F60D-AE4E-4F4A-9E1A-FC0B266723FB}"/>
              </a:ext>
            </a:extLst>
          </p:cNvPr>
          <p:cNvSpPr txBox="1"/>
          <p:nvPr/>
        </p:nvSpPr>
        <p:spPr>
          <a:xfrm>
            <a:off x="4427400" y="6014473"/>
            <a:ext cx="107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A166FF"/>
                </a:solidFill>
              </a:rPr>
              <a:t>Grant permissions</a:t>
            </a: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xmlns="" id="{B6694672-1417-40B4-B776-7AC04270E83C}"/>
              </a:ext>
            </a:extLst>
          </p:cNvPr>
          <p:cNvSpPr/>
          <p:nvPr/>
        </p:nvSpPr>
        <p:spPr>
          <a:xfrm>
            <a:off x="3631886" y="5393684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en-CA" sz="1200" dirty="0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xmlns="" id="{9E2D4F62-25B2-47E4-86B2-DE25E15241D3}"/>
              </a:ext>
            </a:extLst>
          </p:cNvPr>
          <p:cNvSpPr/>
          <p:nvPr/>
        </p:nvSpPr>
        <p:spPr>
          <a:xfrm>
            <a:off x="4134704" y="5394322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en-CA" sz="1200" dirty="0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xmlns="" id="{82DA1005-5C87-4936-B57C-68A7F1E7D404}"/>
              </a:ext>
            </a:extLst>
          </p:cNvPr>
          <p:cNvSpPr/>
          <p:nvPr/>
        </p:nvSpPr>
        <p:spPr>
          <a:xfrm>
            <a:off x="4618855" y="5378559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en-CA" sz="1200" dirty="0"/>
          </a:p>
        </p:txBody>
      </p:sp>
      <p:cxnSp>
        <p:nvCxnSpPr>
          <p:cNvPr id="150" name="Straight Arrow Connector 19">
            <a:extLst>
              <a:ext uri="{FF2B5EF4-FFF2-40B4-BE49-F238E27FC236}">
                <a16:creationId xmlns:a16="http://schemas.microsoft.com/office/drawing/2014/main" xmlns="" id="{B1DF48A5-FEA6-4744-9338-7364AE62DA24}"/>
              </a:ext>
            </a:extLst>
          </p:cNvPr>
          <p:cNvCxnSpPr>
            <a:cxnSpLocks/>
          </p:cNvCxnSpPr>
          <p:nvPr/>
        </p:nvCxnSpPr>
        <p:spPr>
          <a:xfrm>
            <a:off x="7943999" y="2875459"/>
            <a:ext cx="103582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Graphic 69">
            <a:extLst>
              <a:ext uri="{FF2B5EF4-FFF2-40B4-BE49-F238E27FC236}">
                <a16:creationId xmlns:a16="http://schemas.microsoft.com/office/drawing/2014/main" xmlns="" id="{E66ACE9A-098D-4021-A1EA-27F2D3E6D01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046685" y="2629379"/>
            <a:ext cx="409356" cy="409356"/>
          </a:xfrm>
          <a:prstGeom prst="rect">
            <a:avLst/>
          </a:prstGeom>
        </p:spPr>
      </p:pic>
      <p:sp>
        <p:nvSpPr>
          <p:cNvPr id="153" name="TextBox 35">
            <a:extLst>
              <a:ext uri="{FF2B5EF4-FFF2-40B4-BE49-F238E27FC236}">
                <a16:creationId xmlns:a16="http://schemas.microsoft.com/office/drawing/2014/main" xmlns="" id="{B99C1C23-2A2C-4DED-B38C-80ECC05A97D7}"/>
              </a:ext>
            </a:extLst>
          </p:cNvPr>
          <p:cNvSpPr txBox="1"/>
          <p:nvPr/>
        </p:nvSpPr>
        <p:spPr>
          <a:xfrm>
            <a:off x="8306842" y="2992802"/>
            <a:ext cx="193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xmlns="" id="{53178AE2-A0D6-4482-9FE2-03E7C3B00471}"/>
              </a:ext>
            </a:extLst>
          </p:cNvPr>
          <p:cNvSpPr/>
          <p:nvPr/>
        </p:nvSpPr>
        <p:spPr>
          <a:xfrm>
            <a:off x="7943999" y="2335374"/>
            <a:ext cx="2640130" cy="310979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516698"/>
              <a:gd name="connsiteY0" fmla="*/ 337044 h 337044"/>
              <a:gd name="connsiteX1" fmla="*/ 1241341 w 2516698"/>
              <a:gd name="connsiteY1" fmla="*/ 26065 h 337044"/>
              <a:gd name="connsiteX2" fmla="*/ 2516698 w 2516698"/>
              <a:gd name="connsiteY2" fmla="*/ 68596 h 337044"/>
              <a:gd name="connsiteX0" fmla="*/ 0 w 2516698"/>
              <a:gd name="connsiteY0" fmla="*/ 310979 h 310979"/>
              <a:gd name="connsiteX1" fmla="*/ 1241341 w 2516698"/>
              <a:gd name="connsiteY1" fmla="*/ 0 h 310979"/>
              <a:gd name="connsiteX2" fmla="*/ 2516698 w 2516698"/>
              <a:gd name="connsiteY2" fmla="*/ 42531 h 310979"/>
              <a:gd name="connsiteX0" fmla="*/ 0 w 2525087"/>
              <a:gd name="connsiteY0" fmla="*/ 310979 h 310979"/>
              <a:gd name="connsiteX1" fmla="*/ 1241341 w 2525087"/>
              <a:gd name="connsiteY1" fmla="*/ 0 h 310979"/>
              <a:gd name="connsiteX2" fmla="*/ 2525087 w 2525087"/>
              <a:gd name="connsiteY2" fmla="*/ 586 h 31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5087" h="310979">
                <a:moveTo>
                  <a:pt x="0" y="310979"/>
                </a:moveTo>
                <a:cubicBezTo>
                  <a:pt x="327094" y="170967"/>
                  <a:pt x="746469" y="14177"/>
                  <a:pt x="1241341" y="0"/>
                </a:cubicBezTo>
                <a:lnTo>
                  <a:pt x="2525087" y="586"/>
                </a:lnTo>
              </a:path>
            </a:pathLst>
          </a:custGeom>
          <a:noFill/>
          <a:ln>
            <a:solidFill>
              <a:srgbClr val="8FA7C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orme libre : forme 158">
            <a:extLst>
              <a:ext uri="{FF2B5EF4-FFF2-40B4-BE49-F238E27FC236}">
                <a16:creationId xmlns:a16="http://schemas.microsoft.com/office/drawing/2014/main" xmlns="" id="{45031984-26E6-4D5D-A7BA-F36FD2F7A233}"/>
              </a:ext>
            </a:extLst>
          </p:cNvPr>
          <p:cNvSpPr/>
          <p:nvPr/>
        </p:nvSpPr>
        <p:spPr>
          <a:xfrm rot="11019638">
            <a:off x="7933277" y="3205687"/>
            <a:ext cx="2636031" cy="332726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464463"/>
              <a:gd name="connsiteY0" fmla="*/ 87377 h 242539"/>
              <a:gd name="connsiteX1" fmla="*/ 1314941 w 2464463"/>
              <a:gd name="connsiteY1" fmla="*/ 7061 h 242539"/>
              <a:gd name="connsiteX2" fmla="*/ 2464463 w 2464463"/>
              <a:gd name="connsiteY2" fmla="*/ 242539 h 242539"/>
              <a:gd name="connsiteX0" fmla="*/ 0 w 2464463"/>
              <a:gd name="connsiteY0" fmla="*/ 80316 h 235478"/>
              <a:gd name="connsiteX1" fmla="*/ 1314941 w 2464463"/>
              <a:gd name="connsiteY1" fmla="*/ 0 h 235478"/>
              <a:gd name="connsiteX2" fmla="*/ 2464463 w 2464463"/>
              <a:gd name="connsiteY2" fmla="*/ 235478 h 235478"/>
              <a:gd name="connsiteX0" fmla="*/ 0 w 2521121"/>
              <a:gd name="connsiteY0" fmla="*/ 80316 h 332726"/>
              <a:gd name="connsiteX1" fmla="*/ 1314941 w 2521121"/>
              <a:gd name="connsiteY1" fmla="*/ 0 h 332726"/>
              <a:gd name="connsiteX2" fmla="*/ 2521121 w 2521121"/>
              <a:gd name="connsiteY2" fmla="*/ 332726 h 33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121" h="332726">
                <a:moveTo>
                  <a:pt x="0" y="80316"/>
                </a:moveTo>
                <a:cubicBezTo>
                  <a:pt x="357566" y="22416"/>
                  <a:pt x="820069" y="14177"/>
                  <a:pt x="1314941" y="0"/>
                </a:cubicBezTo>
                <a:cubicBezTo>
                  <a:pt x="1798782" y="19770"/>
                  <a:pt x="2188281" y="195511"/>
                  <a:pt x="2521121" y="332726"/>
                </a:cubicBezTo>
              </a:path>
            </a:pathLst>
          </a:custGeom>
          <a:noFill/>
          <a:ln>
            <a:solidFill>
              <a:srgbClr val="8FA7C4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Graphic 31">
            <a:extLst>
              <a:ext uri="{FF2B5EF4-FFF2-40B4-BE49-F238E27FC236}">
                <a16:creationId xmlns:a16="http://schemas.microsoft.com/office/drawing/2014/main" xmlns="" id="{83C998E1-F530-4571-BE62-0752F0236C4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757961" y="2258646"/>
            <a:ext cx="324703" cy="324703"/>
          </a:xfrm>
          <a:prstGeom prst="rect">
            <a:avLst/>
          </a:prstGeom>
        </p:spPr>
      </p:pic>
      <p:pic>
        <p:nvPicPr>
          <p:cNvPr id="165" name="Graphic 31">
            <a:extLst>
              <a:ext uri="{FF2B5EF4-FFF2-40B4-BE49-F238E27FC236}">
                <a16:creationId xmlns:a16="http://schemas.microsoft.com/office/drawing/2014/main" xmlns="" id="{DAD2FAB6-1CD3-4DAC-9D60-5310C21CEE0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793392" y="3300686"/>
            <a:ext cx="324704" cy="324704"/>
          </a:xfrm>
          <a:prstGeom prst="rect">
            <a:avLst/>
          </a:prstGeom>
        </p:spPr>
      </p:pic>
      <p:grpSp>
        <p:nvGrpSpPr>
          <p:cNvPr id="166" name="Groupe 165">
            <a:extLst>
              <a:ext uri="{FF2B5EF4-FFF2-40B4-BE49-F238E27FC236}">
                <a16:creationId xmlns:a16="http://schemas.microsoft.com/office/drawing/2014/main" xmlns="" id="{299DA6FA-FB70-434D-9A58-BF89052DD27F}"/>
              </a:ext>
            </a:extLst>
          </p:cNvPr>
          <p:cNvGrpSpPr/>
          <p:nvPr/>
        </p:nvGrpSpPr>
        <p:grpSpPr>
          <a:xfrm>
            <a:off x="10801072" y="3303430"/>
            <a:ext cx="308425" cy="324704"/>
            <a:chOff x="9069077" y="1010668"/>
            <a:chExt cx="187062" cy="227162"/>
          </a:xfrm>
        </p:grpSpPr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xmlns="" id="{1D252111-1EAC-40E4-95AA-706BE23CD375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77" y="1010668"/>
              <a:ext cx="187062" cy="2237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xmlns="" id="{F637AB98-EB56-46E8-BAC7-101D00A03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9077" y="1030340"/>
              <a:ext cx="187062" cy="2074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Graphic 52">
            <a:extLst>
              <a:ext uri="{FF2B5EF4-FFF2-40B4-BE49-F238E27FC236}">
                <a16:creationId xmlns:a16="http://schemas.microsoft.com/office/drawing/2014/main" xmlns="" id="{E6018E00-5C75-4266-887B-546715814A7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0710885" y="2715768"/>
            <a:ext cx="359431" cy="359431"/>
          </a:xfrm>
          <a:prstGeom prst="rect">
            <a:avLst/>
          </a:prstGeom>
        </p:spPr>
      </p:pic>
      <p:pic>
        <p:nvPicPr>
          <p:cNvPr id="171" name="Graphic 69">
            <a:extLst>
              <a:ext uri="{FF2B5EF4-FFF2-40B4-BE49-F238E27FC236}">
                <a16:creationId xmlns:a16="http://schemas.microsoft.com/office/drawing/2014/main" xmlns="" id="{EA6CA001-E25D-4D4F-8692-4191D718FD4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106994" y="2739840"/>
            <a:ext cx="332876" cy="332876"/>
          </a:xfrm>
          <a:prstGeom prst="rect">
            <a:avLst/>
          </a:prstGeom>
        </p:spPr>
      </p:pic>
      <p:pic>
        <p:nvPicPr>
          <p:cNvPr id="172" name="Graphic 53">
            <a:extLst>
              <a:ext uri="{FF2B5EF4-FFF2-40B4-BE49-F238E27FC236}">
                <a16:creationId xmlns:a16="http://schemas.microsoft.com/office/drawing/2014/main" xmlns="" id="{C41CC3FD-92BC-4967-AA59-0641CD206A9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482324" y="2731166"/>
            <a:ext cx="341550" cy="341550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xmlns="" id="{FD09A290-6873-4569-A0A0-DFBFB921A994}"/>
              </a:ext>
            </a:extLst>
          </p:cNvPr>
          <p:cNvSpPr/>
          <p:nvPr/>
        </p:nvSpPr>
        <p:spPr>
          <a:xfrm>
            <a:off x="10615016" y="1959108"/>
            <a:ext cx="1327726" cy="183270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00A0C8"/>
                </a:solidFill>
                <a:latin typeface="Arial" panose="020B0604020202020204"/>
              </a:rPr>
              <a:t>Other region</a:t>
            </a:r>
          </a:p>
        </p:txBody>
      </p:sp>
      <p:pic>
        <p:nvPicPr>
          <p:cNvPr id="175" name="Graphic 69">
            <a:extLst>
              <a:ext uri="{FF2B5EF4-FFF2-40B4-BE49-F238E27FC236}">
                <a16:creationId xmlns:a16="http://schemas.microsoft.com/office/drawing/2014/main" xmlns="" id="{3928E48B-1AAE-4E94-8ACD-199A2C20822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30530" y="1963060"/>
            <a:ext cx="271464" cy="271464"/>
          </a:xfrm>
          <a:prstGeom prst="rect">
            <a:avLst/>
          </a:prstGeom>
        </p:spPr>
      </p:pic>
      <p:cxnSp>
        <p:nvCxnSpPr>
          <p:cNvPr id="176" name="Straight Arrow Connector 19">
            <a:extLst>
              <a:ext uri="{FF2B5EF4-FFF2-40B4-BE49-F238E27FC236}">
                <a16:creationId xmlns:a16="http://schemas.microsoft.com/office/drawing/2014/main" xmlns="" id="{FFEC59A6-6460-4A10-B640-EE2BA8EECD9F}"/>
              </a:ext>
            </a:extLst>
          </p:cNvPr>
          <p:cNvCxnSpPr>
            <a:cxnSpLocks/>
          </p:cNvCxnSpPr>
          <p:nvPr/>
        </p:nvCxnSpPr>
        <p:spPr>
          <a:xfrm flipV="1">
            <a:off x="9544817" y="2875459"/>
            <a:ext cx="1007108" cy="1078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35">
            <a:extLst>
              <a:ext uri="{FF2B5EF4-FFF2-40B4-BE49-F238E27FC236}">
                <a16:creationId xmlns:a16="http://schemas.microsoft.com/office/drawing/2014/main" xmlns="" id="{863DDB78-15BF-46C7-B378-8BF0E2A19A88}"/>
              </a:ext>
            </a:extLst>
          </p:cNvPr>
          <p:cNvSpPr txBox="1"/>
          <p:nvPr/>
        </p:nvSpPr>
        <p:spPr>
          <a:xfrm>
            <a:off x="8522400" y="2095482"/>
            <a:ext cx="181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Create Temporary Bucket</a:t>
            </a:r>
          </a:p>
        </p:txBody>
      </p:sp>
      <p:sp>
        <p:nvSpPr>
          <p:cNvPr id="179" name="TextBox 35">
            <a:extLst>
              <a:ext uri="{FF2B5EF4-FFF2-40B4-BE49-F238E27FC236}">
                <a16:creationId xmlns:a16="http://schemas.microsoft.com/office/drawing/2014/main" xmlns="" id="{CD58687C-6EBE-4945-B3E0-82173D58DF36}"/>
              </a:ext>
            </a:extLst>
          </p:cNvPr>
          <p:cNvSpPr txBox="1"/>
          <p:nvPr/>
        </p:nvSpPr>
        <p:spPr>
          <a:xfrm>
            <a:off x="10823122" y="2226521"/>
            <a:ext cx="103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BAC3E"/>
                </a:solidFill>
              </a:rPr>
              <a:t>Temporary Bucket </a:t>
            </a:r>
          </a:p>
        </p:txBody>
      </p:sp>
      <p:sp>
        <p:nvSpPr>
          <p:cNvPr id="180" name="TextBox 35">
            <a:extLst>
              <a:ext uri="{FF2B5EF4-FFF2-40B4-BE49-F238E27FC236}">
                <a16:creationId xmlns:a16="http://schemas.microsoft.com/office/drawing/2014/main" xmlns="" id="{07EA035C-4FF4-4EFF-8427-E956BB70489A}"/>
              </a:ext>
            </a:extLst>
          </p:cNvPr>
          <p:cNvSpPr txBox="1"/>
          <p:nvPr/>
        </p:nvSpPr>
        <p:spPr>
          <a:xfrm>
            <a:off x="10551925" y="3021134"/>
            <a:ext cx="148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54D87"/>
                </a:solidFill>
              </a:rPr>
              <a:t>Local Version of Velocity</a:t>
            </a:r>
          </a:p>
        </p:txBody>
      </p:sp>
      <p:sp>
        <p:nvSpPr>
          <p:cNvPr id="181" name="TextBox 35">
            <a:extLst>
              <a:ext uri="{FF2B5EF4-FFF2-40B4-BE49-F238E27FC236}">
                <a16:creationId xmlns:a16="http://schemas.microsoft.com/office/drawing/2014/main" xmlns="" id="{B119DF5C-033B-474A-AEDE-361052AD27A2}"/>
              </a:ext>
            </a:extLst>
          </p:cNvPr>
          <p:cNvSpPr txBox="1"/>
          <p:nvPr/>
        </p:nvSpPr>
        <p:spPr>
          <a:xfrm>
            <a:off x="8521927" y="3525715"/>
            <a:ext cx="189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Delete Temporary Bucket</a:t>
            </a:r>
          </a:p>
        </p:txBody>
      </p:sp>
      <p:pic>
        <p:nvPicPr>
          <p:cNvPr id="182" name="Graphic 69">
            <a:extLst>
              <a:ext uri="{FF2B5EF4-FFF2-40B4-BE49-F238E27FC236}">
                <a16:creationId xmlns:a16="http://schemas.microsoft.com/office/drawing/2014/main" xmlns="" id="{D1179873-89CA-42F8-AB5F-44907DDBBA1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6018739" y="4603162"/>
            <a:ext cx="409356" cy="409356"/>
          </a:xfrm>
          <a:prstGeom prst="rect">
            <a:avLst/>
          </a:prstGeom>
        </p:spPr>
      </p:pic>
      <p:sp>
        <p:nvSpPr>
          <p:cNvPr id="183" name="TextBox 35">
            <a:extLst>
              <a:ext uri="{FF2B5EF4-FFF2-40B4-BE49-F238E27FC236}">
                <a16:creationId xmlns:a16="http://schemas.microsoft.com/office/drawing/2014/main" xmlns="" id="{C68C9CFA-86F6-4A84-8387-D76D6F882B8D}"/>
              </a:ext>
            </a:extLst>
          </p:cNvPr>
          <p:cNvSpPr txBox="1"/>
          <p:nvPr/>
        </p:nvSpPr>
        <p:spPr>
          <a:xfrm>
            <a:off x="6351604" y="4644412"/>
            <a:ext cx="168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Deployer</a:t>
            </a:r>
          </a:p>
        </p:txBody>
      </p:sp>
      <p:cxnSp>
        <p:nvCxnSpPr>
          <p:cNvPr id="184" name="Straight Arrow Connector 19">
            <a:extLst>
              <a:ext uri="{FF2B5EF4-FFF2-40B4-BE49-F238E27FC236}">
                <a16:creationId xmlns:a16="http://schemas.microsoft.com/office/drawing/2014/main" xmlns="" id="{42CCD8FC-B58E-4FAD-9ADC-1FD33FE607AB}"/>
              </a:ext>
            </a:extLst>
          </p:cNvPr>
          <p:cNvCxnSpPr>
            <a:cxnSpLocks/>
          </p:cNvCxnSpPr>
          <p:nvPr/>
        </p:nvCxnSpPr>
        <p:spPr>
          <a:xfrm>
            <a:off x="7946553" y="4824196"/>
            <a:ext cx="103582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Graphic 69">
            <a:extLst>
              <a:ext uri="{FF2B5EF4-FFF2-40B4-BE49-F238E27FC236}">
                <a16:creationId xmlns:a16="http://schemas.microsoft.com/office/drawing/2014/main" xmlns="" id="{03A8054D-A71D-46C8-AF98-D27AF33320D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049239" y="4578116"/>
            <a:ext cx="409356" cy="409356"/>
          </a:xfrm>
          <a:prstGeom prst="rect">
            <a:avLst/>
          </a:prstGeom>
        </p:spPr>
      </p:pic>
      <p:sp>
        <p:nvSpPr>
          <p:cNvPr id="186" name="TextBox 35">
            <a:extLst>
              <a:ext uri="{FF2B5EF4-FFF2-40B4-BE49-F238E27FC236}">
                <a16:creationId xmlns:a16="http://schemas.microsoft.com/office/drawing/2014/main" xmlns="" id="{DB99F4EE-7A1E-44F4-8A4F-FC82E58F0FC7}"/>
              </a:ext>
            </a:extLst>
          </p:cNvPr>
          <p:cNvSpPr txBox="1"/>
          <p:nvPr/>
        </p:nvSpPr>
        <p:spPr>
          <a:xfrm>
            <a:off x="8309396" y="4941539"/>
            <a:ext cx="193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sp>
        <p:nvSpPr>
          <p:cNvPr id="187" name="Forme libre : forme 186">
            <a:extLst>
              <a:ext uri="{FF2B5EF4-FFF2-40B4-BE49-F238E27FC236}">
                <a16:creationId xmlns:a16="http://schemas.microsoft.com/office/drawing/2014/main" xmlns="" id="{C6D115A7-DCBA-4DCB-A561-9F8F7730C78A}"/>
              </a:ext>
            </a:extLst>
          </p:cNvPr>
          <p:cNvSpPr/>
          <p:nvPr/>
        </p:nvSpPr>
        <p:spPr>
          <a:xfrm>
            <a:off x="7946553" y="4284111"/>
            <a:ext cx="2668463" cy="310979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516698"/>
              <a:gd name="connsiteY0" fmla="*/ 337044 h 337044"/>
              <a:gd name="connsiteX1" fmla="*/ 1241341 w 2516698"/>
              <a:gd name="connsiteY1" fmla="*/ 26065 h 337044"/>
              <a:gd name="connsiteX2" fmla="*/ 2516698 w 2516698"/>
              <a:gd name="connsiteY2" fmla="*/ 68596 h 337044"/>
              <a:gd name="connsiteX0" fmla="*/ 0 w 2516698"/>
              <a:gd name="connsiteY0" fmla="*/ 310979 h 310979"/>
              <a:gd name="connsiteX1" fmla="*/ 1241341 w 2516698"/>
              <a:gd name="connsiteY1" fmla="*/ 0 h 310979"/>
              <a:gd name="connsiteX2" fmla="*/ 2516698 w 2516698"/>
              <a:gd name="connsiteY2" fmla="*/ 42531 h 310979"/>
              <a:gd name="connsiteX0" fmla="*/ 0 w 2525087"/>
              <a:gd name="connsiteY0" fmla="*/ 310979 h 310979"/>
              <a:gd name="connsiteX1" fmla="*/ 1241341 w 2525087"/>
              <a:gd name="connsiteY1" fmla="*/ 0 h 310979"/>
              <a:gd name="connsiteX2" fmla="*/ 2525087 w 2525087"/>
              <a:gd name="connsiteY2" fmla="*/ 586 h 31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5087" h="310979">
                <a:moveTo>
                  <a:pt x="0" y="310979"/>
                </a:moveTo>
                <a:cubicBezTo>
                  <a:pt x="327094" y="170967"/>
                  <a:pt x="746469" y="14177"/>
                  <a:pt x="1241341" y="0"/>
                </a:cubicBezTo>
                <a:lnTo>
                  <a:pt x="2525087" y="586"/>
                </a:lnTo>
              </a:path>
            </a:pathLst>
          </a:custGeom>
          <a:noFill/>
          <a:ln>
            <a:solidFill>
              <a:srgbClr val="8FA7C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orme libre : forme 187">
            <a:extLst>
              <a:ext uri="{FF2B5EF4-FFF2-40B4-BE49-F238E27FC236}">
                <a16:creationId xmlns:a16="http://schemas.microsoft.com/office/drawing/2014/main" xmlns="" id="{A0496E36-4467-49F5-A71B-9373841CEC09}"/>
              </a:ext>
            </a:extLst>
          </p:cNvPr>
          <p:cNvSpPr/>
          <p:nvPr/>
        </p:nvSpPr>
        <p:spPr>
          <a:xfrm rot="11019638">
            <a:off x="7935786" y="5155831"/>
            <a:ext cx="2680095" cy="332726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464463"/>
              <a:gd name="connsiteY0" fmla="*/ 87377 h 242539"/>
              <a:gd name="connsiteX1" fmla="*/ 1314941 w 2464463"/>
              <a:gd name="connsiteY1" fmla="*/ 7061 h 242539"/>
              <a:gd name="connsiteX2" fmla="*/ 2464463 w 2464463"/>
              <a:gd name="connsiteY2" fmla="*/ 242539 h 242539"/>
              <a:gd name="connsiteX0" fmla="*/ 0 w 2464463"/>
              <a:gd name="connsiteY0" fmla="*/ 80316 h 235478"/>
              <a:gd name="connsiteX1" fmla="*/ 1314941 w 2464463"/>
              <a:gd name="connsiteY1" fmla="*/ 0 h 235478"/>
              <a:gd name="connsiteX2" fmla="*/ 2464463 w 2464463"/>
              <a:gd name="connsiteY2" fmla="*/ 235478 h 235478"/>
              <a:gd name="connsiteX0" fmla="*/ 0 w 2521121"/>
              <a:gd name="connsiteY0" fmla="*/ 80316 h 332726"/>
              <a:gd name="connsiteX1" fmla="*/ 1314941 w 2521121"/>
              <a:gd name="connsiteY1" fmla="*/ 0 h 332726"/>
              <a:gd name="connsiteX2" fmla="*/ 2521121 w 2521121"/>
              <a:gd name="connsiteY2" fmla="*/ 332726 h 33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121" h="332726">
                <a:moveTo>
                  <a:pt x="0" y="80316"/>
                </a:moveTo>
                <a:cubicBezTo>
                  <a:pt x="357566" y="22416"/>
                  <a:pt x="820069" y="14177"/>
                  <a:pt x="1314941" y="0"/>
                </a:cubicBezTo>
                <a:cubicBezTo>
                  <a:pt x="1798782" y="19770"/>
                  <a:pt x="2188281" y="195511"/>
                  <a:pt x="2521121" y="332726"/>
                </a:cubicBezTo>
              </a:path>
            </a:pathLst>
          </a:custGeom>
          <a:noFill/>
          <a:ln>
            <a:solidFill>
              <a:srgbClr val="8FA7C4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9" name="Graphic 31">
            <a:extLst>
              <a:ext uri="{FF2B5EF4-FFF2-40B4-BE49-F238E27FC236}">
                <a16:creationId xmlns:a16="http://schemas.microsoft.com/office/drawing/2014/main" xmlns="" id="{DAF6A3E1-1075-450A-A3F6-70F4C8A6BDB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760515" y="4207383"/>
            <a:ext cx="324703" cy="324703"/>
          </a:xfrm>
          <a:prstGeom prst="rect">
            <a:avLst/>
          </a:prstGeom>
        </p:spPr>
      </p:pic>
      <p:pic>
        <p:nvPicPr>
          <p:cNvPr id="190" name="Graphic 31">
            <a:extLst>
              <a:ext uri="{FF2B5EF4-FFF2-40B4-BE49-F238E27FC236}">
                <a16:creationId xmlns:a16="http://schemas.microsoft.com/office/drawing/2014/main" xmlns="" id="{C5694349-DA87-4AFB-BA2B-1BFA705C8A3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795946" y="5249423"/>
            <a:ext cx="324704" cy="324704"/>
          </a:xfrm>
          <a:prstGeom prst="rect">
            <a:avLst/>
          </a:prstGeom>
        </p:spPr>
      </p:pic>
      <p:grpSp>
        <p:nvGrpSpPr>
          <p:cNvPr id="191" name="Groupe 190">
            <a:extLst>
              <a:ext uri="{FF2B5EF4-FFF2-40B4-BE49-F238E27FC236}">
                <a16:creationId xmlns:a16="http://schemas.microsoft.com/office/drawing/2014/main" xmlns="" id="{D83B64F1-7851-42FF-B6CF-BA3B7692A4AA}"/>
              </a:ext>
            </a:extLst>
          </p:cNvPr>
          <p:cNvGrpSpPr/>
          <p:nvPr/>
        </p:nvGrpSpPr>
        <p:grpSpPr>
          <a:xfrm>
            <a:off x="10803626" y="5252167"/>
            <a:ext cx="308425" cy="324704"/>
            <a:chOff x="9069077" y="1010668"/>
            <a:chExt cx="187062" cy="227162"/>
          </a:xfrm>
        </p:grpSpPr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xmlns="" id="{A62DCCF8-382C-447C-8B9A-668A303E7523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77" y="1010668"/>
              <a:ext cx="187062" cy="2237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>
              <a:extLst>
                <a:ext uri="{FF2B5EF4-FFF2-40B4-BE49-F238E27FC236}">
                  <a16:creationId xmlns:a16="http://schemas.microsoft.com/office/drawing/2014/main" xmlns="" id="{DC6FF1D6-C33A-4BCA-86FF-4747DA40B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9077" y="1030340"/>
              <a:ext cx="187062" cy="2074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4" name="Graphic 52">
            <a:extLst>
              <a:ext uri="{FF2B5EF4-FFF2-40B4-BE49-F238E27FC236}">
                <a16:creationId xmlns:a16="http://schemas.microsoft.com/office/drawing/2014/main" xmlns="" id="{C78F7DE6-5E02-4A9E-A3F0-776361A8506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0706569" y="4680809"/>
            <a:ext cx="359431" cy="359431"/>
          </a:xfrm>
          <a:prstGeom prst="rect">
            <a:avLst/>
          </a:prstGeom>
        </p:spPr>
      </p:pic>
      <p:pic>
        <p:nvPicPr>
          <p:cNvPr id="195" name="Graphic 69">
            <a:extLst>
              <a:ext uri="{FF2B5EF4-FFF2-40B4-BE49-F238E27FC236}">
                <a16:creationId xmlns:a16="http://schemas.microsoft.com/office/drawing/2014/main" xmlns="" id="{D6E75965-435C-4B91-85EA-3C194D629B8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109548" y="4688577"/>
            <a:ext cx="332876" cy="332876"/>
          </a:xfrm>
          <a:prstGeom prst="rect">
            <a:avLst/>
          </a:prstGeom>
        </p:spPr>
      </p:pic>
      <p:pic>
        <p:nvPicPr>
          <p:cNvPr id="196" name="Graphic 53">
            <a:extLst>
              <a:ext uri="{FF2B5EF4-FFF2-40B4-BE49-F238E27FC236}">
                <a16:creationId xmlns:a16="http://schemas.microsoft.com/office/drawing/2014/main" xmlns="" id="{37540AF1-14CE-4ED3-A50B-0856320B5322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484878" y="4679903"/>
            <a:ext cx="341550" cy="341550"/>
          </a:xfrm>
          <a:prstGeom prst="rect">
            <a:avLst/>
          </a:prstGeom>
        </p:spPr>
      </p:pic>
      <p:sp>
        <p:nvSpPr>
          <p:cNvPr id="197" name="Rectangle 196">
            <a:extLst>
              <a:ext uri="{FF2B5EF4-FFF2-40B4-BE49-F238E27FC236}">
                <a16:creationId xmlns:a16="http://schemas.microsoft.com/office/drawing/2014/main" xmlns="" id="{DC92C673-1FD5-4CFB-AD38-23AFD1D9CA7D}"/>
              </a:ext>
            </a:extLst>
          </p:cNvPr>
          <p:cNvSpPr/>
          <p:nvPr/>
        </p:nvSpPr>
        <p:spPr>
          <a:xfrm>
            <a:off x="10617570" y="3907845"/>
            <a:ext cx="1327726" cy="183270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region</a:t>
            </a:r>
          </a:p>
        </p:txBody>
      </p:sp>
      <p:pic>
        <p:nvPicPr>
          <p:cNvPr id="198" name="Graphic 69">
            <a:extLst>
              <a:ext uri="{FF2B5EF4-FFF2-40B4-BE49-F238E27FC236}">
                <a16:creationId xmlns:a16="http://schemas.microsoft.com/office/drawing/2014/main" xmlns="" id="{38B1344C-D834-47ED-A81E-D0C8930ED30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33084" y="3911797"/>
            <a:ext cx="271464" cy="271464"/>
          </a:xfrm>
          <a:prstGeom prst="rect">
            <a:avLst/>
          </a:prstGeom>
        </p:spPr>
      </p:pic>
      <p:cxnSp>
        <p:nvCxnSpPr>
          <p:cNvPr id="199" name="Straight Arrow Connector 19">
            <a:extLst>
              <a:ext uri="{FF2B5EF4-FFF2-40B4-BE49-F238E27FC236}">
                <a16:creationId xmlns:a16="http://schemas.microsoft.com/office/drawing/2014/main" xmlns="" id="{B44DAED8-BE65-4843-B067-002960CCA351}"/>
              </a:ext>
            </a:extLst>
          </p:cNvPr>
          <p:cNvCxnSpPr>
            <a:cxnSpLocks/>
          </p:cNvCxnSpPr>
          <p:nvPr/>
        </p:nvCxnSpPr>
        <p:spPr>
          <a:xfrm>
            <a:off x="9547371" y="4834982"/>
            <a:ext cx="1004554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35">
            <a:extLst>
              <a:ext uri="{FF2B5EF4-FFF2-40B4-BE49-F238E27FC236}">
                <a16:creationId xmlns:a16="http://schemas.microsoft.com/office/drawing/2014/main" xmlns="" id="{24437CD5-07B5-406B-AE92-FDD6E3EB6EED}"/>
              </a:ext>
            </a:extLst>
          </p:cNvPr>
          <p:cNvSpPr txBox="1"/>
          <p:nvPr/>
        </p:nvSpPr>
        <p:spPr>
          <a:xfrm>
            <a:off x="8524954" y="4044219"/>
            <a:ext cx="181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Create Temporary Bucket</a:t>
            </a:r>
          </a:p>
        </p:txBody>
      </p:sp>
      <p:sp>
        <p:nvSpPr>
          <p:cNvPr id="201" name="TextBox 35">
            <a:extLst>
              <a:ext uri="{FF2B5EF4-FFF2-40B4-BE49-F238E27FC236}">
                <a16:creationId xmlns:a16="http://schemas.microsoft.com/office/drawing/2014/main" xmlns="" id="{1F36E83E-8659-4FCC-9353-EB48C62D64F1}"/>
              </a:ext>
            </a:extLst>
          </p:cNvPr>
          <p:cNvSpPr txBox="1"/>
          <p:nvPr/>
        </p:nvSpPr>
        <p:spPr>
          <a:xfrm>
            <a:off x="10825676" y="4175258"/>
            <a:ext cx="103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BAC3E"/>
                </a:solidFill>
              </a:rPr>
              <a:t>Temporary Bucket </a:t>
            </a:r>
          </a:p>
        </p:txBody>
      </p:sp>
      <p:sp>
        <p:nvSpPr>
          <p:cNvPr id="202" name="TextBox 35">
            <a:extLst>
              <a:ext uri="{FF2B5EF4-FFF2-40B4-BE49-F238E27FC236}">
                <a16:creationId xmlns:a16="http://schemas.microsoft.com/office/drawing/2014/main" xmlns="" id="{CF87F701-94B9-4B2E-83DD-44700CCAA890}"/>
              </a:ext>
            </a:extLst>
          </p:cNvPr>
          <p:cNvSpPr txBox="1"/>
          <p:nvPr/>
        </p:nvSpPr>
        <p:spPr>
          <a:xfrm>
            <a:off x="10554479" y="4969871"/>
            <a:ext cx="148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54D87"/>
                </a:solidFill>
              </a:rPr>
              <a:t>Local Version of Velocity</a:t>
            </a:r>
          </a:p>
        </p:txBody>
      </p:sp>
      <p:sp>
        <p:nvSpPr>
          <p:cNvPr id="203" name="TextBox 35">
            <a:extLst>
              <a:ext uri="{FF2B5EF4-FFF2-40B4-BE49-F238E27FC236}">
                <a16:creationId xmlns:a16="http://schemas.microsoft.com/office/drawing/2014/main" xmlns="" id="{4A11007D-F0AD-4E52-B484-D8F3047331DB}"/>
              </a:ext>
            </a:extLst>
          </p:cNvPr>
          <p:cNvSpPr txBox="1"/>
          <p:nvPr/>
        </p:nvSpPr>
        <p:spPr>
          <a:xfrm>
            <a:off x="8534503" y="5463549"/>
            <a:ext cx="181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Delete Temporary Bucket</a:t>
            </a:r>
          </a:p>
        </p:txBody>
      </p:sp>
      <p:sp>
        <p:nvSpPr>
          <p:cNvPr id="53" name="Organigramme : Connecteur 52">
            <a:extLst>
              <a:ext uri="{FF2B5EF4-FFF2-40B4-BE49-F238E27FC236}">
                <a16:creationId xmlns:a16="http://schemas.microsoft.com/office/drawing/2014/main" xmlns="" id="{105C0C1E-09A5-41B6-A3FE-E3E4E1EF2CA3}"/>
              </a:ext>
            </a:extLst>
          </p:cNvPr>
          <p:cNvSpPr/>
          <p:nvPr/>
        </p:nvSpPr>
        <p:spPr>
          <a:xfrm>
            <a:off x="6016185" y="5216092"/>
            <a:ext cx="47024" cy="45719"/>
          </a:xfrm>
          <a:prstGeom prst="flowChartConnector">
            <a:avLst/>
          </a:prstGeom>
          <a:solidFill>
            <a:srgbClr val="8FA7C4"/>
          </a:solidFill>
          <a:ln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rganigramme : Connecteur 203">
            <a:extLst>
              <a:ext uri="{FF2B5EF4-FFF2-40B4-BE49-F238E27FC236}">
                <a16:creationId xmlns:a16="http://schemas.microsoft.com/office/drawing/2014/main" xmlns="" id="{67B63E70-46F5-440F-B529-73D90AB8435F}"/>
              </a:ext>
            </a:extLst>
          </p:cNvPr>
          <p:cNvSpPr/>
          <p:nvPr/>
        </p:nvSpPr>
        <p:spPr>
          <a:xfrm>
            <a:off x="6018432" y="5350992"/>
            <a:ext cx="47024" cy="45719"/>
          </a:xfrm>
          <a:prstGeom prst="flowChartConnector">
            <a:avLst/>
          </a:prstGeom>
          <a:solidFill>
            <a:srgbClr val="8FA7C4"/>
          </a:solidFill>
          <a:ln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rganigramme : Connecteur 204">
            <a:extLst>
              <a:ext uri="{FF2B5EF4-FFF2-40B4-BE49-F238E27FC236}">
                <a16:creationId xmlns:a16="http://schemas.microsoft.com/office/drawing/2014/main" xmlns="" id="{FF44EF23-F9C2-4C24-94CE-52A1AD29A750}"/>
              </a:ext>
            </a:extLst>
          </p:cNvPr>
          <p:cNvSpPr/>
          <p:nvPr/>
        </p:nvSpPr>
        <p:spPr>
          <a:xfrm>
            <a:off x="6016185" y="5479025"/>
            <a:ext cx="47024" cy="45719"/>
          </a:xfrm>
          <a:prstGeom prst="flowChartConnector">
            <a:avLst/>
          </a:prstGeom>
          <a:solidFill>
            <a:srgbClr val="8FA7C4"/>
          </a:solidFill>
          <a:ln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xmlns="" id="{A4185152-DA8D-42A0-9A8F-877C4D79A382}"/>
              </a:ext>
            </a:extLst>
          </p:cNvPr>
          <p:cNvSpPr/>
          <p:nvPr/>
        </p:nvSpPr>
        <p:spPr>
          <a:xfrm>
            <a:off x="8084177" y="2477377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en-CA" sz="1200" dirty="0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xmlns="" id="{4F29DB42-6C1F-4BC6-8CF9-479A3544345C}"/>
              </a:ext>
            </a:extLst>
          </p:cNvPr>
          <p:cNvSpPr/>
          <p:nvPr/>
        </p:nvSpPr>
        <p:spPr>
          <a:xfrm>
            <a:off x="8106773" y="2805268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en-CA" sz="1200" dirty="0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xmlns="" id="{C7BE099D-4574-45ED-B50F-FBAC8482B351}"/>
              </a:ext>
            </a:extLst>
          </p:cNvPr>
          <p:cNvSpPr/>
          <p:nvPr/>
        </p:nvSpPr>
        <p:spPr>
          <a:xfrm>
            <a:off x="8105788" y="3148909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en-CA" sz="1200" dirty="0"/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xmlns="" id="{BEE17B63-82C4-4DA5-9BAD-A0419FCE8939}"/>
              </a:ext>
            </a:extLst>
          </p:cNvPr>
          <p:cNvSpPr/>
          <p:nvPr/>
        </p:nvSpPr>
        <p:spPr>
          <a:xfrm>
            <a:off x="8078338" y="4415975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en-CA" sz="1200" dirty="0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xmlns="" id="{78F7CFEF-A66E-4223-B6A7-425336CA53A8}"/>
              </a:ext>
            </a:extLst>
          </p:cNvPr>
          <p:cNvSpPr/>
          <p:nvPr/>
        </p:nvSpPr>
        <p:spPr>
          <a:xfrm>
            <a:off x="8100934" y="4743866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en-CA" sz="1200" dirty="0"/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xmlns="" id="{7CD40EA4-90E7-4251-9BFD-6F5171F6E7EC}"/>
              </a:ext>
            </a:extLst>
          </p:cNvPr>
          <p:cNvSpPr/>
          <p:nvPr/>
        </p:nvSpPr>
        <p:spPr>
          <a:xfrm>
            <a:off x="8099949" y="5087507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en-CA" sz="1200" dirty="0"/>
          </a:p>
        </p:txBody>
      </p:sp>
      <p:sp>
        <p:nvSpPr>
          <p:cNvPr id="212" name="TextBox 35">
            <a:extLst>
              <a:ext uri="{FF2B5EF4-FFF2-40B4-BE49-F238E27FC236}">
                <a16:creationId xmlns:a16="http://schemas.microsoft.com/office/drawing/2014/main" xmlns="" id="{1F238D0C-F913-48A9-A845-1EA2B9F3A95A}"/>
              </a:ext>
            </a:extLst>
          </p:cNvPr>
          <p:cNvSpPr txBox="1"/>
          <p:nvPr/>
        </p:nvSpPr>
        <p:spPr>
          <a:xfrm rot="16200000">
            <a:off x="4803561" y="3702423"/>
            <a:ext cx="178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Invoke N deployer</a:t>
            </a:r>
          </a:p>
          <a:p>
            <a:pPr algn="ctr"/>
            <a:r>
              <a:rPr lang="en-US" sz="1200" i="1" dirty="0">
                <a:solidFill>
                  <a:srgbClr val="8FA7C4"/>
                </a:solidFill>
              </a:rPr>
              <a:t>(one per region)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FF02447A-4A4E-42A9-9FD6-58FF56F61EAE}"/>
              </a:ext>
            </a:extLst>
          </p:cNvPr>
          <p:cNvSpPr/>
          <p:nvPr/>
        </p:nvSpPr>
        <p:spPr>
          <a:xfrm>
            <a:off x="6771106" y="2861659"/>
            <a:ext cx="9124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00A0C8"/>
                </a:solidFill>
                <a:latin typeface="Arial" panose="020B0604020202020204"/>
              </a:rPr>
              <a:t>For region 1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xmlns="" id="{853C17D0-0121-4233-BE6E-CE1C20B1ECCF}"/>
              </a:ext>
            </a:extLst>
          </p:cNvPr>
          <p:cNvSpPr/>
          <p:nvPr/>
        </p:nvSpPr>
        <p:spPr>
          <a:xfrm>
            <a:off x="6771106" y="4803851"/>
            <a:ext cx="9124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00A0C8"/>
                </a:solidFill>
                <a:latin typeface="Arial" panose="020B0604020202020204"/>
              </a:rPr>
              <a:t>For region 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9488A2E-C894-4B37-8674-987C7B38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588" y="6371723"/>
            <a:ext cx="2743200" cy="365125"/>
          </a:xfrm>
        </p:spPr>
        <p:txBody>
          <a:bodyPr/>
          <a:lstStyle/>
          <a:p>
            <a:fld id="{E6B1A59F-6568-46B7-9FEA-42BEE4EAD067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2645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760C9602-5970-4A95-84CD-1530850D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A3FC1C5-0DC1-4683-B0AE-7313833D4764}"/>
              </a:ext>
            </a:extLst>
          </p:cNvPr>
          <p:cNvSpPr/>
          <p:nvPr/>
        </p:nvSpPr>
        <p:spPr>
          <a:xfrm>
            <a:off x="274074" y="0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ACL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D2C08C63-E03E-4D99-BD03-371353C1F3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8081" y="2544846"/>
            <a:ext cx="3429000" cy="20002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0B90C2A-C3D2-4687-BB2C-EC66B7C46FC3}"/>
              </a:ext>
            </a:extLst>
          </p:cNvPr>
          <p:cNvSpPr/>
          <p:nvPr/>
        </p:nvSpPr>
        <p:spPr>
          <a:xfrm>
            <a:off x="4456372" y="4258723"/>
            <a:ext cx="28992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Exemple de 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ACL.json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BDA26998-5F01-4563-8675-DFA37C9D8103}"/>
              </a:ext>
            </a:extLst>
          </p:cNvPr>
          <p:cNvSpPr/>
          <p:nvPr/>
        </p:nvSpPr>
        <p:spPr>
          <a:xfrm>
            <a:off x="6284292" y="3322894"/>
            <a:ext cx="650687" cy="158445"/>
          </a:xfrm>
          <a:prstGeom prst="rect">
            <a:avLst/>
          </a:prstGeom>
          <a:pattFill prst="dkUpDiag">
            <a:fgClr>
              <a:schemeClr val="bg2">
                <a:lumMod val="90000"/>
              </a:schemeClr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DA26998-5F01-4563-8675-DFA37C9D8103}"/>
              </a:ext>
            </a:extLst>
          </p:cNvPr>
          <p:cNvSpPr/>
          <p:nvPr/>
        </p:nvSpPr>
        <p:spPr>
          <a:xfrm>
            <a:off x="6289208" y="3902998"/>
            <a:ext cx="660520" cy="153528"/>
          </a:xfrm>
          <a:prstGeom prst="rect">
            <a:avLst/>
          </a:prstGeom>
          <a:pattFill prst="dkUpDiag">
            <a:fgClr>
              <a:schemeClr val="bg2">
                <a:lumMod val="90000"/>
              </a:schemeClr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44361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806</Words>
  <Application>Microsoft Office PowerPoint</Application>
  <PresentationFormat>Personnalisé</PresentationFormat>
  <Paragraphs>254</Paragraphs>
  <Slides>20</Slides>
  <Notes>0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Réalisation de la chaîne de déploiement  Architecture de la chaîne de déploiement du Runtime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</vt:vector>
  </TitlesOfParts>
  <Company>NETFECTIVE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HENRY Alexis</dc:creator>
  <cp:lastModifiedBy>Sandrine</cp:lastModifiedBy>
  <cp:revision>115</cp:revision>
  <dcterms:created xsi:type="dcterms:W3CDTF">2020-07-20T12:20:22Z</dcterms:created>
  <dcterms:modified xsi:type="dcterms:W3CDTF">2020-09-02T16:24:11Z</dcterms:modified>
</cp:coreProperties>
</file>