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4" r:id="rId3"/>
    <p:sldId id="261" r:id="rId4"/>
    <p:sldId id="267" r:id="rId5"/>
    <p:sldId id="271" r:id="rId6"/>
    <p:sldId id="262" r:id="rId7"/>
    <p:sldId id="268" r:id="rId8"/>
    <p:sldId id="263" r:id="rId9"/>
    <p:sldId id="265" r:id="rId10"/>
    <p:sldId id="266" r:id="rId11"/>
    <p:sldId id="257" r:id="rId12"/>
    <p:sldId id="270" r:id="rId13"/>
    <p:sldId id="26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880A"/>
    <a:srgbClr val="FB9701"/>
    <a:srgbClr val="8FA7C4"/>
    <a:srgbClr val="6BAC3E"/>
    <a:srgbClr val="D92D6D"/>
    <a:srgbClr val="D62A6B"/>
    <a:srgbClr val="FF9933"/>
    <a:srgbClr val="A166FF"/>
    <a:srgbClr val="684DA7"/>
    <a:srgbClr val="FF4F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6374" autoAdjust="0"/>
  </p:normalViewPr>
  <p:slideViewPr>
    <p:cSldViewPr snapToGrid="0">
      <p:cViewPr varScale="1">
        <p:scale>
          <a:sx n="76" d="100"/>
          <a:sy n="76"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2020-07-24</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195801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2020-07-24</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79918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2020-07-24</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85091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2020-07-24</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19643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2020-07-24</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271320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2020-07-24</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263833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p:cNvSpPr>
            <a:spLocks noGrp="1"/>
          </p:cNvSpPr>
          <p:nvPr>
            <p:ph type="dt" sz="half" idx="10"/>
          </p:nvPr>
        </p:nvSpPr>
        <p:spPr/>
        <p:txBody>
          <a:bodyPr/>
          <a:lstStyle/>
          <a:p>
            <a:fld id="{91CB9940-A2A2-40AB-BDEC-9DE831B9767A}" type="datetimeFigureOut">
              <a:rPr lang="en-CA" smtClean="0"/>
              <a:t>2020-07-24</a:t>
            </a:fld>
            <a:endParaRPr lang="en-CA"/>
          </a:p>
        </p:txBody>
      </p:sp>
      <p:sp>
        <p:nvSpPr>
          <p:cNvPr id="8" name="Espace réservé du pied de page 7"/>
          <p:cNvSpPr>
            <a:spLocks noGrp="1"/>
          </p:cNvSpPr>
          <p:nvPr>
            <p:ph type="ftr" sz="quarter" idx="11"/>
          </p:nvPr>
        </p:nvSpPr>
        <p:spPr/>
        <p:txBody>
          <a:bodyPr/>
          <a:lstStyle/>
          <a:p>
            <a:endParaRPr lang="en-CA"/>
          </a:p>
        </p:txBody>
      </p:sp>
      <p:sp>
        <p:nvSpPr>
          <p:cNvPr id="9" name="Espace réservé du numéro de diapositive 8"/>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5482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e la date 2"/>
          <p:cNvSpPr>
            <a:spLocks noGrp="1"/>
          </p:cNvSpPr>
          <p:nvPr>
            <p:ph type="dt" sz="half" idx="10"/>
          </p:nvPr>
        </p:nvSpPr>
        <p:spPr/>
        <p:txBody>
          <a:bodyPr/>
          <a:lstStyle/>
          <a:p>
            <a:fld id="{91CB9940-A2A2-40AB-BDEC-9DE831B9767A}" type="datetimeFigureOut">
              <a:rPr lang="en-CA" smtClean="0"/>
              <a:t>2020-07-24</a:t>
            </a:fld>
            <a:endParaRPr lang="en-CA"/>
          </a:p>
        </p:txBody>
      </p:sp>
      <p:sp>
        <p:nvSpPr>
          <p:cNvPr id="4" name="Espace réservé du pied de page 3"/>
          <p:cNvSpPr>
            <a:spLocks noGrp="1"/>
          </p:cNvSpPr>
          <p:nvPr>
            <p:ph type="ftr" sz="quarter" idx="11"/>
          </p:nvPr>
        </p:nvSpPr>
        <p:spPr/>
        <p:txBody>
          <a:bodyPr/>
          <a:lstStyle/>
          <a:p>
            <a:endParaRPr lang="en-CA"/>
          </a:p>
        </p:txBody>
      </p:sp>
      <p:sp>
        <p:nvSpPr>
          <p:cNvPr id="5" name="Espace réservé du numéro de diapositive 4"/>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4135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1CB9940-A2A2-40AB-BDEC-9DE831B9767A}" type="datetimeFigureOut">
              <a:rPr lang="en-CA" smtClean="0"/>
              <a:t>2020-07-24</a:t>
            </a:fld>
            <a:endParaRPr lang="en-CA"/>
          </a:p>
        </p:txBody>
      </p:sp>
      <p:sp>
        <p:nvSpPr>
          <p:cNvPr id="3" name="Espace réservé du pied de page 2"/>
          <p:cNvSpPr>
            <a:spLocks noGrp="1"/>
          </p:cNvSpPr>
          <p:nvPr>
            <p:ph type="ftr" sz="quarter" idx="11"/>
          </p:nvPr>
        </p:nvSpPr>
        <p:spPr/>
        <p:txBody>
          <a:bodyPr/>
          <a:lstStyle/>
          <a:p>
            <a:endParaRPr lang="en-CA"/>
          </a:p>
        </p:txBody>
      </p:sp>
      <p:sp>
        <p:nvSpPr>
          <p:cNvPr id="4" name="Espace réservé du numéro de diapositive 3"/>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3602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2020-07-24</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65060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2020-07-24</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46283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B9940-A2A2-40AB-BDEC-9DE831B9767A}" type="datetimeFigureOut">
              <a:rPr lang="en-CA" smtClean="0"/>
              <a:t>2020-07-24</a:t>
            </a:fld>
            <a:endParaRPr lang="en-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1A59F-6568-46B7-9FEA-42BEE4EAD067}" type="slidenum">
              <a:rPr lang="en-CA" smtClean="0"/>
              <a:t>‹N°›</a:t>
            </a:fld>
            <a:endParaRPr lang="en-CA"/>
          </a:p>
        </p:txBody>
      </p:sp>
    </p:spTree>
    <p:extLst>
      <p:ext uri="{BB962C8B-B14F-4D97-AF65-F5344CB8AC3E}">
        <p14:creationId xmlns:p14="http://schemas.microsoft.com/office/powerpoint/2010/main" val="1238474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svg"/><Relationship Id="rId3" Type="http://schemas.openxmlformats.org/officeDocument/2006/relationships/image" Target="../media/image14.svg"/><Relationship Id="rId7" Type="http://schemas.openxmlformats.org/officeDocument/2006/relationships/image" Target="../media/image2.svg"/><Relationship Id="rId12"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22.sv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4.sv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4.svg"/><Relationship Id="rId5" Type="http://schemas.openxmlformats.org/officeDocument/2006/relationships/image" Target="../media/image4.svg"/><Relationship Id="rId15" Type="http://schemas.openxmlformats.org/officeDocument/2006/relationships/image" Target="../media/image12.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26.svg"/><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hyperlink" Target="https://docs.aws.amazon.com/fr_fr/AWSCloudFormation/latest/UserGuide/aws-resource-lambda-function.html" TargetMode="Externa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7.png"/><Relationship Id="rId17" Type="http://schemas.openxmlformats.org/officeDocument/2006/relationships/image" Target="../media/image10.sv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13.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19" Type="http://schemas.openxmlformats.org/officeDocument/2006/relationships/image" Target="../media/image18.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Overall architecture</a:t>
            </a:r>
          </a:p>
        </p:txBody>
      </p:sp>
      <p:sp>
        <p:nvSpPr>
          <p:cNvPr id="4" name="ZoneTexte 3">
            <a:extLst>
              <a:ext uri="{FF2B5EF4-FFF2-40B4-BE49-F238E27FC236}">
                <a16:creationId xmlns:a16="http://schemas.microsoft.com/office/drawing/2014/main" id="{76CE60AF-9F5F-49EB-B66D-2CF17B980DCC}"/>
              </a:ext>
            </a:extLst>
          </p:cNvPr>
          <p:cNvSpPr txBox="1"/>
          <p:nvPr/>
        </p:nvSpPr>
        <p:spPr>
          <a:xfrm>
            <a:off x="1262627" y="1564393"/>
            <a:ext cx="9666746" cy="4524315"/>
          </a:xfrm>
          <a:prstGeom prst="rect">
            <a:avLst/>
          </a:prstGeom>
          <a:noFill/>
        </p:spPr>
        <p:txBody>
          <a:bodyPr wrap="square" rtlCol="0">
            <a:spAutoFit/>
          </a:bodyPr>
          <a:lstStyle/>
          <a:p>
            <a:pPr marL="342900" indent="-342900">
              <a:buFont typeface="Arial" panose="020B0604020202020204" pitchFamily="34" charset="0"/>
              <a:buChar char="•"/>
            </a:pPr>
            <a:endParaRPr lang="en-US" dirty="0">
              <a:solidFill>
                <a:schemeClr val="bg1"/>
              </a:solidFill>
            </a:endParaRPr>
          </a:p>
          <a:p>
            <a:pPr marL="342900" indent="-342900">
              <a:buFont typeface="+mj-lt"/>
              <a:buAutoNum type="arabicPeriod"/>
            </a:pPr>
            <a:r>
              <a:rPr lang="en-US" dirty="0">
                <a:solidFill>
                  <a:schemeClr val="bg1"/>
                </a:solidFill>
              </a:rPr>
              <a:t>This Lambda checks the name of the new velocity file. The process stops if the name does not match.</a:t>
            </a:r>
          </a:p>
          <a:p>
            <a:pPr marL="342900" indent="-342900">
              <a:buFont typeface="+mj-lt"/>
              <a:buAutoNum type="arabicPeriod"/>
            </a:pPr>
            <a:r>
              <a:rPr lang="en-US" dirty="0">
                <a:solidFill>
                  <a:schemeClr val="bg1"/>
                </a:solidFill>
              </a:rPr>
              <a:t>Upon success </a:t>
            </a:r>
            <a:r>
              <a:rPr lang="en-US" dirty="0">
                <a:solidFill>
                  <a:srgbClr val="FF9933"/>
                </a:solidFill>
              </a:rPr>
              <a:t>Publisher Layer function </a:t>
            </a:r>
            <a:r>
              <a:rPr lang="en-US" dirty="0">
                <a:solidFill>
                  <a:schemeClr val="bg1"/>
                </a:solidFill>
              </a:rPr>
              <a:t>executes and performs the following actions:</a:t>
            </a:r>
          </a:p>
          <a:p>
            <a:pPr marL="1257300" lvl="2" indent="-342900">
              <a:buFont typeface="+mj-lt"/>
              <a:buAutoNum type="arabicPeriod"/>
            </a:pPr>
            <a:r>
              <a:rPr lang="en-US" dirty="0">
                <a:solidFill>
                  <a:schemeClr val="accent2">
                    <a:lumMod val="40000"/>
                    <a:lumOff val="60000"/>
                  </a:schemeClr>
                </a:solidFill>
              </a:rPr>
              <a:t>Create/Update Velocity Layer</a:t>
            </a:r>
          </a:p>
          <a:p>
            <a:pPr marL="1257300" lvl="2" indent="-342900">
              <a:buFont typeface="+mj-lt"/>
              <a:buAutoNum type="arabicPeriod"/>
            </a:pPr>
            <a:r>
              <a:rPr lang="en-US" dirty="0">
                <a:solidFill>
                  <a:schemeClr val="accent2">
                    <a:lumMod val="40000"/>
                    <a:lumOff val="60000"/>
                  </a:schemeClr>
                </a:solidFill>
              </a:rPr>
              <a:t>Update the test Lambda which points to the latest version of the layer</a:t>
            </a:r>
          </a:p>
          <a:p>
            <a:pPr marL="1257300" lvl="2" indent="-342900">
              <a:buFont typeface="+mj-lt"/>
              <a:buAutoNum type="arabicPeriod"/>
            </a:pPr>
            <a:r>
              <a:rPr lang="en-US" dirty="0">
                <a:solidFill>
                  <a:schemeClr val="accent2">
                    <a:lumMod val="40000"/>
                    <a:lumOff val="60000"/>
                  </a:schemeClr>
                </a:solidFill>
              </a:rPr>
              <a:t>Grant permissions to client using ACL (ACL are exported from </a:t>
            </a:r>
            <a:r>
              <a:rPr lang="en-US" dirty="0" err="1">
                <a:solidFill>
                  <a:schemeClr val="accent2">
                    <a:lumMod val="40000"/>
                    <a:lumOff val="60000"/>
                  </a:schemeClr>
                </a:solidFill>
              </a:rPr>
              <a:t>DynamoDB</a:t>
            </a:r>
            <a:r>
              <a:rPr lang="en-US" dirty="0">
                <a:solidFill>
                  <a:schemeClr val="accent2">
                    <a:lumMod val="40000"/>
                    <a:lumOff val="60000"/>
                  </a:schemeClr>
                </a:solidFill>
              </a:rPr>
              <a:t> client DB)</a:t>
            </a:r>
          </a:p>
          <a:p>
            <a:pPr marL="1257300" lvl="2" indent="-342900">
              <a:buFont typeface="+mj-lt"/>
              <a:buAutoNum type="arabicPeriod"/>
            </a:pPr>
            <a:r>
              <a:rPr lang="en-US" dirty="0">
                <a:solidFill>
                  <a:schemeClr val="accent2">
                    <a:lumMod val="40000"/>
                    <a:lumOff val="60000"/>
                  </a:schemeClr>
                </a:solidFill>
              </a:rPr>
              <a:t>Run the test lambda to confirm layer availability</a:t>
            </a:r>
          </a:p>
          <a:p>
            <a:pPr marL="342900" indent="-342900">
              <a:buFont typeface="+mj-lt"/>
              <a:buAutoNum type="arabicPeriod"/>
            </a:pPr>
            <a:r>
              <a:rPr lang="en-US" dirty="0">
                <a:solidFill>
                  <a:schemeClr val="bg1"/>
                </a:solidFill>
              </a:rPr>
              <a:t>Upon success then the layer is deployed on all target regions by executing asynchronously multiple instance of  </a:t>
            </a:r>
            <a:r>
              <a:rPr lang="en-US" dirty="0">
                <a:solidFill>
                  <a:srgbClr val="FF9933"/>
                </a:solidFill>
              </a:rPr>
              <a:t>Deployer function</a:t>
            </a:r>
            <a:r>
              <a:rPr lang="en-US" dirty="0">
                <a:solidFill>
                  <a:schemeClr val="bg1"/>
                </a:solidFill>
              </a:rPr>
              <a:t>, one for each region, and performs the following actions:</a:t>
            </a:r>
          </a:p>
          <a:p>
            <a:pPr marL="1257300" lvl="2" indent="-342900">
              <a:buFont typeface="+mj-lt"/>
              <a:buAutoNum type="arabicPeriod"/>
            </a:pPr>
            <a:r>
              <a:rPr lang="en-US" dirty="0">
                <a:solidFill>
                  <a:schemeClr val="accent2">
                    <a:lumMod val="40000"/>
                    <a:lumOff val="60000"/>
                  </a:schemeClr>
                </a:solidFill>
              </a:rPr>
              <a:t>create a new bucket in the specified region </a:t>
            </a:r>
          </a:p>
          <a:p>
            <a:pPr marL="1257300" lvl="2" indent="-342900">
              <a:buFont typeface="+mj-lt"/>
              <a:buAutoNum type="arabicPeriod"/>
            </a:pPr>
            <a:r>
              <a:rPr lang="en-US" dirty="0">
                <a:solidFill>
                  <a:schemeClr val="accent2">
                    <a:lumMod val="40000"/>
                    <a:lumOff val="60000"/>
                  </a:schemeClr>
                </a:solidFill>
              </a:rPr>
              <a:t>Copy the Velocity jar file into the new bucket in each region</a:t>
            </a:r>
          </a:p>
          <a:p>
            <a:pPr marL="1257300" lvl="2" indent="-342900">
              <a:buFont typeface="+mj-lt"/>
              <a:buAutoNum type="arabicPeriod"/>
            </a:pPr>
            <a:r>
              <a:rPr lang="en-US" dirty="0">
                <a:solidFill>
                  <a:schemeClr val="accent2">
                    <a:lumMod val="40000"/>
                    <a:lumOff val="60000"/>
                  </a:schemeClr>
                </a:solidFill>
              </a:rPr>
              <a:t>Invoke the «  Publish Layer » function with parameters that match with target region</a:t>
            </a:r>
          </a:p>
          <a:p>
            <a:pPr marL="1257300" lvl="2" indent="-342900">
              <a:buFont typeface="+mj-lt"/>
              <a:buAutoNum type="arabicPeriod"/>
            </a:pPr>
            <a:r>
              <a:rPr lang="en-US" dirty="0">
                <a:solidFill>
                  <a:schemeClr val="accent2">
                    <a:lumMod val="40000"/>
                    <a:lumOff val="60000"/>
                  </a:schemeClr>
                </a:solidFill>
              </a:rPr>
              <a:t>Eventually delete the temporary bucket and send an SNS message with the deployment status</a:t>
            </a:r>
          </a:p>
          <a:p>
            <a:pPr marL="342900" indent="-342900">
              <a:buFont typeface="+mj-lt"/>
              <a:buAutoNum type="arabicPeriod"/>
            </a:pPr>
            <a:r>
              <a:rPr lang="en-US" dirty="0">
                <a:solidFill>
                  <a:schemeClr val="bg1"/>
                </a:solidFill>
              </a:rPr>
              <a:t>It will end before knowing the result of the deployer it invoked</a:t>
            </a:r>
          </a:p>
        </p:txBody>
      </p:sp>
      <p:sp>
        <p:nvSpPr>
          <p:cNvPr id="5" name="Rectangle 4">
            <a:extLst>
              <a:ext uri="{FF2B5EF4-FFF2-40B4-BE49-F238E27FC236}">
                <a16:creationId xmlns:a16="http://schemas.microsoft.com/office/drawing/2014/main" id="{655DC1AD-4F08-4E2B-A744-BFF892FD3BBE}"/>
              </a:ext>
            </a:extLst>
          </p:cNvPr>
          <p:cNvSpPr/>
          <p:nvPr/>
        </p:nvSpPr>
        <p:spPr>
          <a:xfrm>
            <a:off x="405469" y="1072152"/>
            <a:ext cx="10835780" cy="646331"/>
          </a:xfrm>
          <a:prstGeom prst="rect">
            <a:avLst/>
          </a:prstGeom>
        </p:spPr>
        <p:txBody>
          <a:bodyPr wrap="square">
            <a:spAutoFit/>
          </a:bodyPr>
          <a:lstStyle/>
          <a:p>
            <a:r>
              <a:rPr lang="en-US" dirty="0">
                <a:solidFill>
                  <a:schemeClr val="bg1"/>
                </a:solidFill>
              </a:rPr>
              <a:t>When a new version of Velocity is push into the «</a:t>
            </a:r>
            <a:r>
              <a:rPr lang="en-US" dirty="0">
                <a:solidFill>
                  <a:srgbClr val="92D050"/>
                </a:solidFill>
              </a:rPr>
              <a:t> Source Bucket</a:t>
            </a:r>
            <a:r>
              <a:rPr lang="en-US" dirty="0">
                <a:solidFill>
                  <a:schemeClr val="bg1"/>
                </a:solidFill>
              </a:rPr>
              <a:t> » in North Virginia, it triggers a Lambda which executes the </a:t>
            </a:r>
            <a:r>
              <a:rPr lang="en-US" dirty="0">
                <a:solidFill>
                  <a:srgbClr val="FF9933"/>
                </a:solidFill>
              </a:rPr>
              <a:t>Pipeline Manager function </a:t>
            </a:r>
            <a:r>
              <a:rPr lang="en-US" dirty="0">
                <a:solidFill>
                  <a:schemeClr val="bg1"/>
                </a:solidFill>
              </a:rPr>
              <a:t>:</a:t>
            </a:r>
          </a:p>
        </p:txBody>
      </p:sp>
    </p:spTree>
    <p:extLst>
      <p:ext uri="{BB962C8B-B14F-4D97-AF65-F5344CB8AC3E}">
        <p14:creationId xmlns:p14="http://schemas.microsoft.com/office/powerpoint/2010/main" val="31285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fr-FR" dirty="0">
                <a:solidFill>
                  <a:schemeClr val="bg1"/>
                </a:solidFill>
              </a:rPr>
              <a:t>Notifications Management</a:t>
            </a:r>
            <a:endParaRPr lang="en-US" dirty="0">
              <a:solidFill>
                <a:schemeClr val="bg1"/>
              </a:solidFill>
            </a:endParaRPr>
          </a:p>
        </p:txBody>
      </p:sp>
      <p:pic>
        <p:nvPicPr>
          <p:cNvPr id="176" name="Graphic 69">
            <a:extLst>
              <a:ext uri="{FF2B5EF4-FFF2-40B4-BE49-F238E27FC236}">
                <a16:creationId xmlns:a16="http://schemas.microsoft.com/office/drawing/2014/main" id="{E4104426-82E4-4A93-A71B-23C0E35B8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9736" y="2590894"/>
            <a:ext cx="409356" cy="409356"/>
          </a:xfrm>
          <a:prstGeom prst="rect">
            <a:avLst/>
          </a:prstGeom>
        </p:spPr>
      </p:pic>
      <p:cxnSp>
        <p:nvCxnSpPr>
          <p:cNvPr id="81" name="Straight Arrow Connector 19">
            <a:extLst>
              <a:ext uri="{FF2B5EF4-FFF2-40B4-BE49-F238E27FC236}">
                <a16:creationId xmlns:a16="http://schemas.microsoft.com/office/drawing/2014/main" id="{EEC53235-1824-4415-80D1-E9A46FEEB655}"/>
              </a:ext>
            </a:extLst>
          </p:cNvPr>
          <p:cNvCxnSpPr>
            <a:cxnSpLocks/>
          </p:cNvCxnSpPr>
          <p:nvPr/>
        </p:nvCxnSpPr>
        <p:spPr>
          <a:xfrm>
            <a:off x="3473042" y="2863960"/>
            <a:ext cx="185109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83" name="Graphic 33">
            <a:extLst>
              <a:ext uri="{FF2B5EF4-FFF2-40B4-BE49-F238E27FC236}">
                <a16:creationId xmlns:a16="http://schemas.microsoft.com/office/drawing/2014/main" id="{47453D00-F64A-4691-B61E-46E014D92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158" y="3310991"/>
            <a:ext cx="340516" cy="340516"/>
          </a:xfrm>
          <a:prstGeom prst="rect">
            <a:avLst/>
          </a:prstGeom>
        </p:spPr>
      </p:pic>
      <p:sp>
        <p:nvSpPr>
          <p:cNvPr id="85" name="TextBox 35">
            <a:extLst>
              <a:ext uri="{FF2B5EF4-FFF2-40B4-BE49-F238E27FC236}">
                <a16:creationId xmlns:a16="http://schemas.microsoft.com/office/drawing/2014/main" id="{34957CBB-FBAF-4362-B749-84E638639958}"/>
              </a:ext>
            </a:extLst>
          </p:cNvPr>
          <p:cNvSpPr txBox="1"/>
          <p:nvPr/>
        </p:nvSpPr>
        <p:spPr>
          <a:xfrm>
            <a:off x="5686644" y="3250416"/>
            <a:ext cx="2337983" cy="461665"/>
          </a:xfrm>
          <a:prstGeom prst="rect">
            <a:avLst/>
          </a:prstGeom>
          <a:noFill/>
        </p:spPr>
        <p:txBody>
          <a:bodyPr wrap="square" rtlCol="0">
            <a:spAutoFit/>
          </a:bodyPr>
          <a:lstStyle/>
          <a:p>
            <a:pPr algn="ctr"/>
            <a:r>
              <a:rPr lang="en-US" sz="1200" i="1" dirty="0">
                <a:solidFill>
                  <a:schemeClr val="bg1"/>
                </a:solidFill>
              </a:rPr>
              <a:t>Send Custom SNS message (optional)</a:t>
            </a:r>
          </a:p>
        </p:txBody>
      </p:sp>
      <p:cxnSp>
        <p:nvCxnSpPr>
          <p:cNvPr id="86" name="Straight Arrow Connector 19">
            <a:extLst>
              <a:ext uri="{FF2B5EF4-FFF2-40B4-BE49-F238E27FC236}">
                <a16:creationId xmlns:a16="http://schemas.microsoft.com/office/drawing/2014/main" id="{E352BF33-D164-4B7A-9614-7CC9868FFB97}"/>
              </a:ext>
            </a:extLst>
          </p:cNvPr>
          <p:cNvCxnSpPr>
            <a:cxnSpLocks/>
          </p:cNvCxnSpPr>
          <p:nvPr/>
        </p:nvCxnSpPr>
        <p:spPr>
          <a:xfrm flipH="1">
            <a:off x="3372375" y="3429000"/>
            <a:ext cx="195176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2C00EFAF-85AA-4760-85BC-0B58E70EC00D}"/>
              </a:ext>
            </a:extLst>
          </p:cNvPr>
          <p:cNvSpPr/>
          <p:nvPr/>
        </p:nvSpPr>
        <p:spPr>
          <a:xfrm>
            <a:off x="604524" y="1146632"/>
            <a:ext cx="10515600" cy="5606505"/>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97" name="Graphic 47">
            <a:extLst>
              <a:ext uri="{FF2B5EF4-FFF2-40B4-BE49-F238E27FC236}">
                <a16:creationId xmlns:a16="http://schemas.microsoft.com/office/drawing/2014/main" id="{03F52D94-311B-4470-B0CA-6BBA4EC765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414" y="1135850"/>
            <a:ext cx="254605" cy="254605"/>
          </a:xfrm>
          <a:prstGeom prst="rect">
            <a:avLst/>
          </a:prstGeom>
        </p:spPr>
      </p:pic>
      <p:pic>
        <p:nvPicPr>
          <p:cNvPr id="98" name="Graphic 69">
            <a:extLst>
              <a:ext uri="{FF2B5EF4-FFF2-40B4-BE49-F238E27FC236}">
                <a16:creationId xmlns:a16="http://schemas.microsoft.com/office/drawing/2014/main" id="{0DDD00A0-4DFA-4DB7-9852-AE734720F2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4204" y="1427777"/>
            <a:ext cx="254605" cy="254605"/>
          </a:xfrm>
          <a:prstGeom prst="rect">
            <a:avLst/>
          </a:prstGeom>
        </p:spPr>
      </p:pic>
      <p:sp>
        <p:nvSpPr>
          <p:cNvPr id="99" name="Rectangle 98">
            <a:extLst>
              <a:ext uri="{FF2B5EF4-FFF2-40B4-BE49-F238E27FC236}">
                <a16:creationId xmlns:a16="http://schemas.microsoft.com/office/drawing/2014/main" id="{53008949-5067-4E9B-92BA-C9EA96E60034}"/>
              </a:ext>
            </a:extLst>
          </p:cNvPr>
          <p:cNvSpPr/>
          <p:nvPr/>
        </p:nvSpPr>
        <p:spPr>
          <a:xfrm>
            <a:off x="697335" y="1434179"/>
            <a:ext cx="10199333" cy="5176346"/>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100" name="Rectangle 24">
            <a:extLst>
              <a:ext uri="{FF2B5EF4-FFF2-40B4-BE49-F238E27FC236}">
                <a16:creationId xmlns:a16="http://schemas.microsoft.com/office/drawing/2014/main" id="{FC4B72E9-F3C2-4F4D-9BB5-0520CFC97E79}"/>
              </a:ext>
            </a:extLst>
          </p:cNvPr>
          <p:cNvSpPr/>
          <p:nvPr/>
        </p:nvSpPr>
        <p:spPr>
          <a:xfrm>
            <a:off x="802724" y="1753386"/>
            <a:ext cx="9946249" cy="4731304"/>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kumimoji="0" lang="fr-FR" sz="1200" b="0" i="0" u="none" strike="noStrike" kern="0" cap="none" spc="0" normalizeH="0" baseline="0" noProof="0" dirty="0">
                <a:ln w="0"/>
                <a:solidFill>
                  <a:srgbClr val="69AE35"/>
                </a:solidFill>
                <a:effectLst/>
                <a:uLnTx/>
                <a:uFillTx/>
                <a:latin typeface="Arial" panose="020B0604020202020204"/>
                <a:ea typeface="+mn-ea"/>
                <a:cs typeface="+mn-cs"/>
              </a:rPr>
              <a:t>VPC</a:t>
            </a: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101" name="Graphic 77">
            <a:extLst>
              <a:ext uri="{FF2B5EF4-FFF2-40B4-BE49-F238E27FC236}">
                <a16:creationId xmlns:a16="http://schemas.microsoft.com/office/drawing/2014/main" id="{18AEB27A-ED99-4D63-A3E5-F71D4BA805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7794" y="1744996"/>
            <a:ext cx="254605" cy="254605"/>
          </a:xfrm>
          <a:prstGeom prst="rect">
            <a:avLst/>
          </a:prstGeom>
        </p:spPr>
      </p:pic>
      <p:pic>
        <p:nvPicPr>
          <p:cNvPr id="102" name="Graphic 31">
            <a:extLst>
              <a:ext uri="{FF2B5EF4-FFF2-40B4-BE49-F238E27FC236}">
                <a16:creationId xmlns:a16="http://schemas.microsoft.com/office/drawing/2014/main" id="{1EB2502A-C360-44E2-9794-108401FCEC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19466" y="2696799"/>
            <a:ext cx="469900" cy="469900"/>
          </a:xfrm>
          <a:prstGeom prst="rect">
            <a:avLst/>
          </a:prstGeom>
        </p:spPr>
      </p:pic>
      <p:cxnSp>
        <p:nvCxnSpPr>
          <p:cNvPr id="104" name="Straight Arrow Connector 19">
            <a:extLst>
              <a:ext uri="{FF2B5EF4-FFF2-40B4-BE49-F238E27FC236}">
                <a16:creationId xmlns:a16="http://schemas.microsoft.com/office/drawing/2014/main" id="{70265B12-8E04-4AB0-9945-84899EF8EB3A}"/>
              </a:ext>
            </a:extLst>
          </p:cNvPr>
          <p:cNvCxnSpPr>
            <a:cxnSpLocks/>
          </p:cNvCxnSpPr>
          <p:nvPr/>
        </p:nvCxnSpPr>
        <p:spPr>
          <a:xfrm flipV="1">
            <a:off x="4067228" y="4543486"/>
            <a:ext cx="1040113" cy="384507"/>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9">
            <a:extLst>
              <a:ext uri="{FF2B5EF4-FFF2-40B4-BE49-F238E27FC236}">
                <a16:creationId xmlns:a16="http://schemas.microsoft.com/office/drawing/2014/main" id="{EC32F4AA-8F16-4D7B-BB1B-92B6B863B7B1}"/>
              </a:ext>
            </a:extLst>
          </p:cNvPr>
          <p:cNvCxnSpPr>
            <a:cxnSpLocks/>
          </p:cNvCxnSpPr>
          <p:nvPr/>
        </p:nvCxnSpPr>
        <p:spPr>
          <a:xfrm>
            <a:off x="4028832" y="5272536"/>
            <a:ext cx="905875" cy="4782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TextBox 35">
            <a:extLst>
              <a:ext uri="{FF2B5EF4-FFF2-40B4-BE49-F238E27FC236}">
                <a16:creationId xmlns:a16="http://schemas.microsoft.com/office/drawing/2014/main" id="{962E9158-A800-44BD-8766-1397DEC0D40C}"/>
              </a:ext>
            </a:extLst>
          </p:cNvPr>
          <p:cNvSpPr txBox="1"/>
          <p:nvPr/>
        </p:nvSpPr>
        <p:spPr>
          <a:xfrm>
            <a:off x="5099728" y="4409874"/>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sp>
        <p:nvSpPr>
          <p:cNvPr id="111" name="TextBox 35">
            <a:extLst>
              <a:ext uri="{FF2B5EF4-FFF2-40B4-BE49-F238E27FC236}">
                <a16:creationId xmlns:a16="http://schemas.microsoft.com/office/drawing/2014/main" id="{3FA2AAB6-3C6C-456C-84E4-1AE760872B06}"/>
              </a:ext>
            </a:extLst>
          </p:cNvPr>
          <p:cNvSpPr txBox="1"/>
          <p:nvPr/>
        </p:nvSpPr>
        <p:spPr>
          <a:xfrm rot="20473924">
            <a:off x="3990851" y="4522223"/>
            <a:ext cx="1030018" cy="461665"/>
          </a:xfrm>
          <a:prstGeom prst="rect">
            <a:avLst/>
          </a:prstGeom>
          <a:noFill/>
        </p:spPr>
        <p:txBody>
          <a:bodyPr wrap="square" rtlCol="0">
            <a:spAutoFit/>
          </a:bodyPr>
          <a:lstStyle/>
          <a:p>
            <a:pPr algn="ctr"/>
            <a:r>
              <a:rPr lang="en-US" sz="1200" i="1" dirty="0">
                <a:solidFill>
                  <a:schemeClr val="bg1"/>
                </a:solidFill>
              </a:rPr>
              <a:t>If response is failure</a:t>
            </a:r>
          </a:p>
        </p:txBody>
      </p:sp>
      <p:sp>
        <p:nvSpPr>
          <p:cNvPr id="115" name="TextBox 35">
            <a:extLst>
              <a:ext uri="{FF2B5EF4-FFF2-40B4-BE49-F238E27FC236}">
                <a16:creationId xmlns:a16="http://schemas.microsoft.com/office/drawing/2014/main" id="{026247ED-DE82-4ABA-908E-0F518D5D83E2}"/>
              </a:ext>
            </a:extLst>
          </p:cNvPr>
          <p:cNvSpPr txBox="1"/>
          <p:nvPr/>
        </p:nvSpPr>
        <p:spPr>
          <a:xfrm rot="1736611">
            <a:off x="3921513" y="5233590"/>
            <a:ext cx="1030018" cy="461665"/>
          </a:xfrm>
          <a:prstGeom prst="rect">
            <a:avLst/>
          </a:prstGeom>
          <a:noFill/>
        </p:spPr>
        <p:txBody>
          <a:bodyPr wrap="square" rtlCol="0">
            <a:spAutoFit/>
          </a:bodyPr>
          <a:lstStyle/>
          <a:p>
            <a:pPr algn="ctr"/>
            <a:r>
              <a:rPr lang="en-US" sz="1200" i="1" dirty="0">
                <a:solidFill>
                  <a:schemeClr val="bg1"/>
                </a:solidFill>
              </a:rPr>
              <a:t>If response is Success</a:t>
            </a:r>
          </a:p>
        </p:txBody>
      </p:sp>
      <p:sp>
        <p:nvSpPr>
          <p:cNvPr id="116" name="TextBox 35">
            <a:extLst>
              <a:ext uri="{FF2B5EF4-FFF2-40B4-BE49-F238E27FC236}">
                <a16:creationId xmlns:a16="http://schemas.microsoft.com/office/drawing/2014/main" id="{20FA2334-D025-4F79-90A4-D7284F3C6D27}"/>
              </a:ext>
            </a:extLst>
          </p:cNvPr>
          <p:cNvSpPr txBox="1"/>
          <p:nvPr/>
        </p:nvSpPr>
        <p:spPr>
          <a:xfrm>
            <a:off x="6848022" y="4150230"/>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117" name="Graphic 33">
            <a:extLst>
              <a:ext uri="{FF2B5EF4-FFF2-40B4-BE49-F238E27FC236}">
                <a16:creationId xmlns:a16="http://schemas.microsoft.com/office/drawing/2014/main" id="{2B5B06BC-9C5F-4F03-B171-BE8D2B3036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57245" y="4423894"/>
            <a:ext cx="340516" cy="340516"/>
          </a:xfrm>
          <a:prstGeom prst="rect">
            <a:avLst/>
          </a:prstGeom>
        </p:spPr>
      </p:pic>
      <p:cxnSp>
        <p:nvCxnSpPr>
          <p:cNvPr id="118" name="Straight Arrow Connector 19">
            <a:extLst>
              <a:ext uri="{FF2B5EF4-FFF2-40B4-BE49-F238E27FC236}">
                <a16:creationId xmlns:a16="http://schemas.microsoft.com/office/drawing/2014/main" id="{78212217-F5FA-4599-B0A7-735373DA784A}"/>
              </a:ext>
            </a:extLst>
          </p:cNvPr>
          <p:cNvCxnSpPr>
            <a:cxnSpLocks/>
            <a:stCxn id="110" idx="3"/>
          </p:cNvCxnSpPr>
          <p:nvPr/>
        </p:nvCxnSpPr>
        <p:spPr>
          <a:xfrm>
            <a:off x="6129746" y="4548374"/>
            <a:ext cx="7258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23" name="Graphic 69">
            <a:extLst>
              <a:ext uri="{FF2B5EF4-FFF2-40B4-BE49-F238E27FC236}">
                <a16:creationId xmlns:a16="http://schemas.microsoft.com/office/drawing/2014/main" id="{96F18BBF-E19E-4036-9106-BAA39ECEE8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6644" y="2244187"/>
            <a:ext cx="409356" cy="409356"/>
          </a:xfrm>
          <a:prstGeom prst="rect">
            <a:avLst/>
          </a:prstGeom>
        </p:spPr>
      </p:pic>
      <p:sp>
        <p:nvSpPr>
          <p:cNvPr id="124" name="TextBox 35">
            <a:extLst>
              <a:ext uri="{FF2B5EF4-FFF2-40B4-BE49-F238E27FC236}">
                <a16:creationId xmlns:a16="http://schemas.microsoft.com/office/drawing/2014/main" id="{1F7C6755-97DD-4754-A44C-959B241EAA31}"/>
              </a:ext>
            </a:extLst>
          </p:cNvPr>
          <p:cNvSpPr txBox="1"/>
          <p:nvPr/>
        </p:nvSpPr>
        <p:spPr>
          <a:xfrm>
            <a:off x="5951350" y="2291437"/>
            <a:ext cx="2555086" cy="276999"/>
          </a:xfrm>
          <a:prstGeom prst="rect">
            <a:avLst/>
          </a:prstGeom>
          <a:noFill/>
        </p:spPr>
        <p:txBody>
          <a:bodyPr wrap="square" rtlCol="0">
            <a:spAutoFit/>
          </a:bodyPr>
          <a:lstStyle/>
          <a:p>
            <a:pPr algn="ctr"/>
            <a:r>
              <a:rPr lang="en-US" sz="1200" b="1" i="1" dirty="0">
                <a:solidFill>
                  <a:srgbClr val="FB9701"/>
                </a:solidFill>
              </a:rPr>
              <a:t>Function : Notification Manager</a:t>
            </a:r>
          </a:p>
        </p:txBody>
      </p:sp>
      <p:sp>
        <p:nvSpPr>
          <p:cNvPr id="125" name="Rectangle : avec coin arrondi 124">
            <a:extLst>
              <a:ext uri="{FF2B5EF4-FFF2-40B4-BE49-F238E27FC236}">
                <a16:creationId xmlns:a16="http://schemas.microsoft.com/office/drawing/2014/main" id="{9166CB92-A14C-48C2-B764-DF6B13475192}"/>
              </a:ext>
            </a:extLst>
          </p:cNvPr>
          <p:cNvSpPr/>
          <p:nvPr/>
        </p:nvSpPr>
        <p:spPr>
          <a:xfrm flipH="1">
            <a:off x="5678325" y="2242784"/>
            <a:ext cx="2828111" cy="1539422"/>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TextBox 35">
            <a:extLst>
              <a:ext uri="{FF2B5EF4-FFF2-40B4-BE49-F238E27FC236}">
                <a16:creationId xmlns:a16="http://schemas.microsoft.com/office/drawing/2014/main" id="{7180F263-9E4D-43ED-A67F-894B0688C494}"/>
              </a:ext>
            </a:extLst>
          </p:cNvPr>
          <p:cNvSpPr txBox="1"/>
          <p:nvPr/>
        </p:nvSpPr>
        <p:spPr>
          <a:xfrm>
            <a:off x="4898818" y="5618692"/>
            <a:ext cx="1030018" cy="276999"/>
          </a:xfrm>
          <a:prstGeom prst="rect">
            <a:avLst/>
          </a:prstGeom>
          <a:noFill/>
        </p:spPr>
        <p:txBody>
          <a:bodyPr wrap="square" rtlCol="0">
            <a:spAutoFit/>
          </a:bodyPr>
          <a:lstStyle/>
          <a:p>
            <a:pPr algn="ctr"/>
            <a:r>
              <a:rPr lang="fr-FR" sz="1200" i="1" dirty="0">
                <a:solidFill>
                  <a:schemeClr val="bg1"/>
                </a:solidFill>
              </a:rPr>
              <a:t>Continue</a:t>
            </a:r>
            <a:endParaRPr lang="en-US" sz="1200" i="1" dirty="0">
              <a:solidFill>
                <a:schemeClr val="bg1"/>
              </a:solidFill>
            </a:endParaRPr>
          </a:p>
        </p:txBody>
      </p:sp>
      <p:sp>
        <p:nvSpPr>
          <p:cNvPr id="127" name="TextBox 35">
            <a:extLst>
              <a:ext uri="{FF2B5EF4-FFF2-40B4-BE49-F238E27FC236}">
                <a16:creationId xmlns:a16="http://schemas.microsoft.com/office/drawing/2014/main" id="{EF89F295-285E-40FA-BD36-F43902309D8E}"/>
              </a:ext>
            </a:extLst>
          </p:cNvPr>
          <p:cNvSpPr txBox="1"/>
          <p:nvPr/>
        </p:nvSpPr>
        <p:spPr>
          <a:xfrm>
            <a:off x="3813885" y="2586961"/>
            <a:ext cx="1030018" cy="276999"/>
          </a:xfrm>
          <a:prstGeom prst="rect">
            <a:avLst/>
          </a:prstGeom>
          <a:noFill/>
        </p:spPr>
        <p:txBody>
          <a:bodyPr wrap="square" rtlCol="0">
            <a:spAutoFit/>
          </a:bodyPr>
          <a:lstStyle/>
          <a:p>
            <a:pPr algn="ctr"/>
            <a:r>
              <a:rPr lang="en-US" sz="1200" i="1">
                <a:solidFill>
                  <a:schemeClr val="bg1"/>
                </a:solidFill>
              </a:rPr>
              <a:t>invoke</a:t>
            </a:r>
          </a:p>
        </p:txBody>
      </p:sp>
      <p:sp>
        <p:nvSpPr>
          <p:cNvPr id="128" name="TextBox 35">
            <a:extLst>
              <a:ext uri="{FF2B5EF4-FFF2-40B4-BE49-F238E27FC236}">
                <a16:creationId xmlns:a16="http://schemas.microsoft.com/office/drawing/2014/main" id="{768D1695-1771-437D-90E1-EC98BC5CFC00}"/>
              </a:ext>
            </a:extLst>
          </p:cNvPr>
          <p:cNvSpPr txBox="1"/>
          <p:nvPr/>
        </p:nvSpPr>
        <p:spPr>
          <a:xfrm>
            <a:off x="3815700" y="3108924"/>
            <a:ext cx="1030018" cy="276999"/>
          </a:xfrm>
          <a:prstGeom prst="rect">
            <a:avLst/>
          </a:prstGeom>
          <a:noFill/>
        </p:spPr>
        <p:txBody>
          <a:bodyPr wrap="square" rtlCol="0">
            <a:spAutoFit/>
          </a:bodyPr>
          <a:lstStyle/>
          <a:p>
            <a:pPr algn="ctr"/>
            <a:r>
              <a:rPr lang="en-US" sz="1200" i="1">
                <a:solidFill>
                  <a:schemeClr val="bg1"/>
                </a:solidFill>
              </a:rPr>
              <a:t>response</a:t>
            </a:r>
          </a:p>
        </p:txBody>
      </p:sp>
      <p:sp>
        <p:nvSpPr>
          <p:cNvPr id="129" name="Ellipse 128">
            <a:extLst>
              <a:ext uri="{FF2B5EF4-FFF2-40B4-BE49-F238E27FC236}">
                <a16:creationId xmlns:a16="http://schemas.microsoft.com/office/drawing/2014/main" id="{28B114AB-259F-477C-8D73-A1A490D52C41}"/>
              </a:ext>
            </a:extLst>
          </p:cNvPr>
          <p:cNvSpPr/>
          <p:nvPr/>
        </p:nvSpPr>
        <p:spPr>
          <a:xfrm>
            <a:off x="3069359" y="3012495"/>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sp>
        <p:nvSpPr>
          <p:cNvPr id="130" name="Ellipse 129">
            <a:extLst>
              <a:ext uri="{FF2B5EF4-FFF2-40B4-BE49-F238E27FC236}">
                <a16:creationId xmlns:a16="http://schemas.microsoft.com/office/drawing/2014/main" id="{8CC113B2-4923-4437-9A69-495D591DFC55}"/>
              </a:ext>
            </a:extLst>
          </p:cNvPr>
          <p:cNvSpPr/>
          <p:nvPr/>
        </p:nvSpPr>
        <p:spPr>
          <a:xfrm>
            <a:off x="3729975" y="4964687"/>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cxnSp>
        <p:nvCxnSpPr>
          <p:cNvPr id="32" name="Connecteur : en arc 31">
            <a:extLst>
              <a:ext uri="{FF2B5EF4-FFF2-40B4-BE49-F238E27FC236}">
                <a16:creationId xmlns:a16="http://schemas.microsoft.com/office/drawing/2014/main" id="{C3DA4656-B8B3-4C24-902D-6B7A1CDCD1E9}"/>
              </a:ext>
            </a:extLst>
          </p:cNvPr>
          <p:cNvCxnSpPr>
            <a:cxnSpLocks/>
          </p:cNvCxnSpPr>
          <p:nvPr/>
        </p:nvCxnSpPr>
        <p:spPr>
          <a:xfrm>
            <a:off x="2260909" y="3782206"/>
            <a:ext cx="1329579" cy="1307250"/>
          </a:xfrm>
          <a:prstGeom prst="curvedConnector3">
            <a:avLst>
              <a:gd name="adj1" fmla="val -1738"/>
            </a:avLst>
          </a:prstGeom>
          <a:ln w="12700">
            <a:solidFill>
              <a:srgbClr val="8FA7C4"/>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35">
            <a:extLst>
              <a:ext uri="{FF2B5EF4-FFF2-40B4-BE49-F238E27FC236}">
                <a16:creationId xmlns:a16="http://schemas.microsoft.com/office/drawing/2014/main" id="{934166B5-4ECE-4D03-B7B3-775C410B86BD}"/>
              </a:ext>
            </a:extLst>
          </p:cNvPr>
          <p:cNvSpPr txBox="1"/>
          <p:nvPr/>
        </p:nvSpPr>
        <p:spPr>
          <a:xfrm>
            <a:off x="1608815" y="3065750"/>
            <a:ext cx="1484111" cy="646331"/>
          </a:xfrm>
          <a:prstGeom prst="rect">
            <a:avLst/>
          </a:prstGeom>
          <a:noFill/>
        </p:spPr>
        <p:txBody>
          <a:bodyPr wrap="square" rtlCol="0">
            <a:spAutoFit/>
          </a:bodyPr>
          <a:lstStyle/>
          <a:p>
            <a:pPr algn="ctr"/>
            <a:r>
              <a:rPr lang="en-US" sz="1200" i="1" dirty="0">
                <a:solidFill>
                  <a:schemeClr val="bg1"/>
                </a:solidFill>
              </a:rPr>
              <a:t>Needs to send Notification or to write in Logs</a:t>
            </a:r>
          </a:p>
        </p:txBody>
      </p:sp>
      <p:sp>
        <p:nvSpPr>
          <p:cNvPr id="33" name="TextBox 35">
            <a:extLst>
              <a:ext uri="{FF2B5EF4-FFF2-40B4-BE49-F238E27FC236}">
                <a16:creationId xmlns:a16="http://schemas.microsoft.com/office/drawing/2014/main" id="{AD32AAAE-1AD5-488E-9C08-779C3DC15EEA}"/>
              </a:ext>
            </a:extLst>
          </p:cNvPr>
          <p:cNvSpPr txBox="1"/>
          <p:nvPr/>
        </p:nvSpPr>
        <p:spPr>
          <a:xfrm>
            <a:off x="5686644" y="2722795"/>
            <a:ext cx="2337983" cy="461665"/>
          </a:xfrm>
          <a:prstGeom prst="rect">
            <a:avLst/>
          </a:prstGeom>
          <a:noFill/>
        </p:spPr>
        <p:txBody>
          <a:bodyPr wrap="square" rtlCol="0">
            <a:spAutoFit/>
          </a:bodyPr>
          <a:lstStyle/>
          <a:p>
            <a:pPr algn="ctr"/>
            <a:r>
              <a:rPr lang="en-US" sz="1200" i="1" dirty="0">
                <a:solidFill>
                  <a:schemeClr val="bg1"/>
                </a:solidFill>
              </a:rPr>
              <a:t>Add payload to custom Logs in Source Bucket</a:t>
            </a:r>
          </a:p>
        </p:txBody>
      </p:sp>
    </p:spTree>
    <p:extLst>
      <p:ext uri="{BB962C8B-B14F-4D97-AF65-F5344CB8AC3E}">
        <p14:creationId xmlns:p14="http://schemas.microsoft.com/office/powerpoint/2010/main" val="243791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fr-FR" dirty="0">
                <a:solidFill>
                  <a:schemeClr val="bg1"/>
                </a:solidFill>
              </a:rPr>
              <a:t>Layer ACL configuration distribution</a:t>
            </a:r>
            <a:endParaRPr lang="en-CA" dirty="0">
              <a:solidFill>
                <a:schemeClr val="bg1"/>
              </a:solidFill>
            </a:endParaRPr>
          </a:p>
        </p:txBody>
      </p:sp>
      <p:sp>
        <p:nvSpPr>
          <p:cNvPr id="5" name="Rectangle 4">
            <a:extLst>
              <a:ext uri="{FF2B5EF4-FFF2-40B4-BE49-F238E27FC236}">
                <a16:creationId xmlns:a16="http://schemas.microsoft.com/office/drawing/2014/main" id="{4C5FA3DF-AAD9-2A40-8928-45DEB6D047C9}"/>
              </a:ext>
            </a:extLst>
          </p:cNvPr>
          <p:cNvSpPr/>
          <p:nvPr/>
        </p:nvSpPr>
        <p:spPr>
          <a:xfrm>
            <a:off x="1485850" y="1335356"/>
            <a:ext cx="9791749" cy="4855893"/>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rgbClr val="FAFAFA"/>
                </a:solidFill>
              </a:rPr>
              <a:t>AWS Cloud</a:t>
            </a: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5740" y="1335357"/>
            <a:ext cx="330200" cy="330200"/>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0840" y="1800871"/>
            <a:ext cx="330200" cy="330200"/>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645920" y="1809628"/>
            <a:ext cx="9526905" cy="4172071"/>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a:t>
            </a:r>
            <a:r>
              <a:rPr lang="en-US" sz="1200" kern="0" noProof="0" dirty="0">
                <a:solidFill>
                  <a:srgbClr val="00A0C8"/>
                </a:solidFill>
                <a:latin typeface="Arial" panose="020B0604020202020204"/>
              </a:rPr>
              <a:t>1 </a:t>
            </a: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Region</a:t>
            </a:r>
          </a:p>
        </p:txBody>
      </p:sp>
      <p:sp>
        <p:nvSpPr>
          <p:cNvPr id="25" name="Rectangle 24">
            <a:extLst>
              <a:ext uri="{FF2B5EF4-FFF2-40B4-BE49-F238E27FC236}">
                <a16:creationId xmlns:a16="http://schemas.microsoft.com/office/drawing/2014/main" id="{92A0ABFB-D447-D349-9C47-3EE861DD0794}"/>
              </a:ext>
            </a:extLst>
          </p:cNvPr>
          <p:cNvSpPr/>
          <p:nvPr/>
        </p:nvSpPr>
        <p:spPr>
          <a:xfrm>
            <a:off x="1805940" y="2275142"/>
            <a:ext cx="9262110" cy="359225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5940" y="2284756"/>
            <a:ext cx="265754" cy="265754"/>
          </a:xfrm>
          <a:prstGeom prst="rect">
            <a:avLst/>
          </a:prstGeom>
        </p:spPr>
      </p:pic>
      <p:sp>
        <p:nvSpPr>
          <p:cNvPr id="31" name="TextBox 9">
            <a:extLst>
              <a:ext uri="{FF2B5EF4-FFF2-40B4-BE49-F238E27FC236}">
                <a16:creationId xmlns:a16="http://schemas.microsoft.com/office/drawing/2014/main" id="{0B311536-12F3-9C40-8153-5AF1A85390A9}"/>
              </a:ext>
            </a:extLst>
          </p:cNvPr>
          <p:cNvSpPr txBox="1"/>
          <p:nvPr/>
        </p:nvSpPr>
        <p:spPr>
          <a:xfrm>
            <a:off x="3562119" y="3744296"/>
            <a:ext cx="1091917" cy="461665"/>
          </a:xfrm>
          <a:prstGeom prst="rect">
            <a:avLst/>
          </a:prstGeom>
          <a:noFill/>
        </p:spPr>
        <p:txBody>
          <a:bodyPr wrap="square" rtlCol="0">
            <a:spAutoFit/>
          </a:bodyPr>
          <a:lstStyle/>
          <a:p>
            <a:pPr algn="ctr"/>
            <a:r>
              <a:rPr lang="en-US" sz="1200" i="1" dirty="0">
                <a:solidFill>
                  <a:schemeClr val="bg1"/>
                </a:solidFill>
              </a:rPr>
              <a:t>New user </a:t>
            </a:r>
          </a:p>
          <a:p>
            <a:pPr algn="ctr"/>
            <a:r>
              <a:rPr lang="en-US" sz="1200" i="1" dirty="0">
                <a:solidFill>
                  <a:schemeClr val="bg1"/>
                </a:solidFill>
              </a:rPr>
              <a:t>registration</a:t>
            </a:r>
          </a:p>
        </p:txBody>
      </p:sp>
      <p:pic>
        <p:nvPicPr>
          <p:cNvPr id="32" name="Graphic 47">
            <a:extLst>
              <a:ext uri="{FF2B5EF4-FFF2-40B4-BE49-F238E27FC236}">
                <a16:creationId xmlns:a16="http://schemas.microsoft.com/office/drawing/2014/main" id="{64ACDB4E-B998-9447-845B-246D5827B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53513" y="3960459"/>
            <a:ext cx="491005" cy="491005"/>
          </a:xfrm>
          <a:prstGeom prst="rect">
            <a:avLst/>
          </a:prstGeom>
        </p:spPr>
      </p:pic>
      <p:sp>
        <p:nvSpPr>
          <p:cNvPr id="33" name="TextBox 35">
            <a:extLst>
              <a:ext uri="{FF2B5EF4-FFF2-40B4-BE49-F238E27FC236}">
                <a16:creationId xmlns:a16="http://schemas.microsoft.com/office/drawing/2014/main" id="{C5F8AD87-2598-EE42-96C7-ECBD4D1FEF08}"/>
              </a:ext>
            </a:extLst>
          </p:cNvPr>
          <p:cNvSpPr txBox="1"/>
          <p:nvPr/>
        </p:nvSpPr>
        <p:spPr>
          <a:xfrm rot="548094">
            <a:off x="6415740" y="4281048"/>
            <a:ext cx="2301904" cy="461665"/>
          </a:xfrm>
          <a:prstGeom prst="rect">
            <a:avLst/>
          </a:prstGeom>
          <a:noFill/>
        </p:spPr>
        <p:txBody>
          <a:bodyPr wrap="square" rtlCol="0">
            <a:spAutoFit/>
          </a:bodyPr>
          <a:lstStyle/>
          <a:p>
            <a:pPr algn="ctr"/>
            <a:r>
              <a:rPr lang="en-US" sz="1200" i="1" dirty="0">
                <a:solidFill>
                  <a:schemeClr val="bg1"/>
                </a:solidFill>
              </a:rPr>
              <a:t>Update ACL config file</a:t>
            </a:r>
          </a:p>
          <a:p>
            <a:pPr algn="ctr"/>
            <a:r>
              <a:rPr lang="en-US" sz="1200" i="1" dirty="0">
                <a:solidFill>
                  <a:schemeClr val="bg1"/>
                </a:solidFill>
              </a:rPr>
              <a:t>(JSON file)</a:t>
            </a:r>
          </a:p>
        </p:txBody>
      </p:sp>
      <p:pic>
        <p:nvPicPr>
          <p:cNvPr id="34" name="Graphic 69">
            <a:extLst>
              <a:ext uri="{FF2B5EF4-FFF2-40B4-BE49-F238E27FC236}">
                <a16:creationId xmlns:a16="http://schemas.microsoft.com/office/drawing/2014/main" id="{8FBD1D7F-7FF8-784F-80AA-9B14E817F8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76490" y="3922635"/>
            <a:ext cx="469900" cy="469900"/>
          </a:xfrm>
          <a:prstGeom prst="rect">
            <a:avLst/>
          </a:prstGeom>
        </p:spPr>
      </p:pic>
      <p:sp>
        <p:nvSpPr>
          <p:cNvPr id="35" name="TextBox 5">
            <a:extLst>
              <a:ext uri="{FF2B5EF4-FFF2-40B4-BE49-F238E27FC236}">
                <a16:creationId xmlns:a16="http://schemas.microsoft.com/office/drawing/2014/main" id="{48B11175-8F26-E049-8FCE-A7F653ADEDC5}"/>
              </a:ext>
            </a:extLst>
          </p:cNvPr>
          <p:cNvSpPr txBox="1"/>
          <p:nvPr/>
        </p:nvSpPr>
        <p:spPr>
          <a:xfrm>
            <a:off x="8572937" y="2701897"/>
            <a:ext cx="1267144" cy="461665"/>
          </a:xfrm>
          <a:prstGeom prst="rect">
            <a:avLst/>
          </a:prstGeom>
          <a:noFill/>
        </p:spPr>
        <p:txBody>
          <a:bodyPr wrap="square" rtlCol="0">
            <a:spAutoFit/>
          </a:bodyPr>
          <a:lstStyle/>
          <a:p>
            <a:pPr algn="ctr"/>
            <a:r>
              <a:rPr lang="en-US" sz="1200" i="1" dirty="0">
                <a:solidFill>
                  <a:schemeClr val="bg1"/>
                </a:solidFill>
              </a:rPr>
              <a:t>Amazon </a:t>
            </a:r>
          </a:p>
          <a:p>
            <a:pPr algn="ctr"/>
            <a:r>
              <a:rPr lang="en-US" sz="1200" i="1" dirty="0">
                <a:solidFill>
                  <a:schemeClr val="bg1"/>
                </a:solidFill>
              </a:rPr>
              <a:t>CloudWatch</a:t>
            </a:r>
          </a:p>
        </p:txBody>
      </p:sp>
      <p:pic>
        <p:nvPicPr>
          <p:cNvPr id="36" name="Graphic 33">
            <a:extLst>
              <a:ext uri="{FF2B5EF4-FFF2-40B4-BE49-F238E27FC236}">
                <a16:creationId xmlns:a16="http://schemas.microsoft.com/office/drawing/2014/main" id="{E8A76DD7-2470-9240-BE0E-8F1412C59C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54189" y="3218061"/>
            <a:ext cx="421877" cy="421877"/>
          </a:xfrm>
          <a:prstGeom prst="rect">
            <a:avLst/>
          </a:prstGeom>
        </p:spPr>
      </p:pic>
      <p:pic>
        <p:nvPicPr>
          <p:cNvPr id="44" name="Graphic 31">
            <a:extLst>
              <a:ext uri="{FF2B5EF4-FFF2-40B4-BE49-F238E27FC236}">
                <a16:creationId xmlns:a16="http://schemas.microsoft.com/office/drawing/2014/main" id="{76B7517A-F6FA-0848-9AAE-D06757F73F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44192" y="4437323"/>
            <a:ext cx="469900" cy="469900"/>
          </a:xfrm>
          <a:prstGeom prst="rect">
            <a:avLst/>
          </a:prstGeom>
        </p:spPr>
      </p:pic>
      <p:cxnSp>
        <p:nvCxnSpPr>
          <p:cNvPr id="45" name="Straight Arrow Connector 19">
            <a:extLst>
              <a:ext uri="{FF2B5EF4-FFF2-40B4-BE49-F238E27FC236}">
                <a16:creationId xmlns:a16="http://schemas.microsoft.com/office/drawing/2014/main" id="{AB5DE408-CFFC-0142-ACCA-FF606E445444}"/>
              </a:ext>
            </a:extLst>
          </p:cNvPr>
          <p:cNvCxnSpPr>
            <a:cxnSpLocks/>
          </p:cNvCxnSpPr>
          <p:nvPr/>
        </p:nvCxnSpPr>
        <p:spPr>
          <a:xfrm>
            <a:off x="3259170" y="4205961"/>
            <a:ext cx="177427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9">
            <a:extLst>
              <a:ext uri="{FF2B5EF4-FFF2-40B4-BE49-F238E27FC236}">
                <a16:creationId xmlns:a16="http://schemas.microsoft.com/office/drawing/2014/main" id="{0B311536-12F3-9C40-8153-5AF1A85390A9}"/>
              </a:ext>
            </a:extLst>
          </p:cNvPr>
          <p:cNvSpPr txBox="1"/>
          <p:nvPr/>
        </p:nvSpPr>
        <p:spPr>
          <a:xfrm>
            <a:off x="2235911" y="4511881"/>
            <a:ext cx="1326208" cy="646331"/>
          </a:xfrm>
          <a:prstGeom prst="rect">
            <a:avLst/>
          </a:prstGeom>
          <a:noFill/>
        </p:spPr>
        <p:txBody>
          <a:bodyPr wrap="square" rtlCol="0">
            <a:spAutoFit/>
          </a:bodyPr>
          <a:lstStyle/>
          <a:p>
            <a:pPr algn="ctr"/>
            <a:r>
              <a:rPr lang="en-US" sz="1200" i="1" dirty="0">
                <a:solidFill>
                  <a:schemeClr val="bg1"/>
                </a:solidFill>
              </a:rPr>
              <a:t>ServerlessCobol</a:t>
            </a:r>
          </a:p>
          <a:p>
            <a:pPr algn="ctr"/>
            <a:r>
              <a:rPr lang="en-US" sz="1200" i="1" dirty="0">
                <a:solidFill>
                  <a:schemeClr val="bg1"/>
                </a:solidFill>
              </a:rPr>
              <a:t>Billing DB</a:t>
            </a:r>
          </a:p>
          <a:p>
            <a:pPr algn="ctr"/>
            <a:r>
              <a:rPr lang="en-US" sz="1200" i="1" dirty="0">
                <a:solidFill>
                  <a:schemeClr val="bg1"/>
                </a:solidFill>
              </a:rPr>
              <a:t>(DynamoDB)</a:t>
            </a:r>
          </a:p>
        </p:txBody>
      </p:sp>
      <p:sp>
        <p:nvSpPr>
          <p:cNvPr id="48" name="TextBox 35">
            <a:extLst>
              <a:ext uri="{FF2B5EF4-FFF2-40B4-BE49-F238E27FC236}">
                <a16:creationId xmlns:a16="http://schemas.microsoft.com/office/drawing/2014/main" id="{C5F8AD87-2598-EE42-96C7-ECBD4D1FEF08}"/>
              </a:ext>
            </a:extLst>
          </p:cNvPr>
          <p:cNvSpPr txBox="1"/>
          <p:nvPr/>
        </p:nvSpPr>
        <p:spPr>
          <a:xfrm>
            <a:off x="8228190" y="4961722"/>
            <a:ext cx="2301904" cy="461665"/>
          </a:xfrm>
          <a:prstGeom prst="rect">
            <a:avLst/>
          </a:prstGeom>
          <a:noFill/>
        </p:spPr>
        <p:txBody>
          <a:bodyPr wrap="square" rtlCol="0">
            <a:spAutoFit/>
          </a:bodyPr>
          <a:lstStyle/>
          <a:p>
            <a:pPr algn="ctr"/>
            <a:r>
              <a:rPr lang="en-US" sz="1200" i="1" dirty="0">
                <a:solidFill>
                  <a:schemeClr val="bg1"/>
                </a:solidFill>
              </a:rPr>
              <a:t>ACL config file</a:t>
            </a:r>
          </a:p>
          <a:p>
            <a:pPr algn="ctr"/>
            <a:r>
              <a:rPr lang="en-US" sz="1200" i="1" dirty="0">
                <a:solidFill>
                  <a:schemeClr val="bg1"/>
                </a:solidFill>
              </a:rPr>
              <a:t>(JSON file)</a:t>
            </a:r>
          </a:p>
        </p:txBody>
      </p:sp>
      <p:cxnSp>
        <p:nvCxnSpPr>
          <p:cNvPr id="49"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5989431" y="3428999"/>
            <a:ext cx="2897637" cy="62338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19">
            <a:extLst>
              <a:ext uri="{FF2B5EF4-FFF2-40B4-BE49-F238E27FC236}">
                <a16:creationId xmlns:a16="http://schemas.microsoft.com/office/drawing/2014/main" id="{AB5DE408-CFFC-0142-ACCA-FF606E445444}"/>
              </a:ext>
            </a:extLst>
          </p:cNvPr>
          <p:cNvCxnSpPr>
            <a:cxnSpLocks/>
          </p:cNvCxnSpPr>
          <p:nvPr/>
        </p:nvCxnSpPr>
        <p:spPr>
          <a:xfrm>
            <a:off x="5989431" y="4269792"/>
            <a:ext cx="2897637" cy="4668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B28BD9AF-47E4-4675-86FF-0061CF96C707}"/>
              </a:ext>
            </a:extLst>
          </p:cNvPr>
          <p:cNvSpPr txBox="1"/>
          <p:nvPr/>
        </p:nvSpPr>
        <p:spPr>
          <a:xfrm>
            <a:off x="4788110" y="4357068"/>
            <a:ext cx="1520043" cy="461665"/>
          </a:xfrm>
          <a:prstGeom prst="rect">
            <a:avLst/>
          </a:prstGeom>
          <a:noFill/>
        </p:spPr>
        <p:txBody>
          <a:bodyPr wrap="square" rtlCol="0">
            <a:spAutoFit/>
          </a:bodyPr>
          <a:lstStyle/>
          <a:p>
            <a:pPr algn="ctr"/>
            <a:r>
              <a:rPr lang="en-US" sz="1200" b="1" i="1" dirty="0">
                <a:solidFill>
                  <a:srgbClr val="FB9701"/>
                </a:solidFill>
              </a:rPr>
              <a:t>Function :</a:t>
            </a:r>
          </a:p>
          <a:p>
            <a:pPr algn="ctr"/>
            <a:r>
              <a:rPr lang="en-US" sz="1200" b="1" i="1" dirty="0">
                <a:solidFill>
                  <a:srgbClr val="FB9701"/>
                </a:solidFill>
              </a:rPr>
              <a:t>ACL Conversion</a:t>
            </a:r>
          </a:p>
        </p:txBody>
      </p:sp>
    </p:spTree>
    <p:extLst>
      <p:ext uri="{BB962C8B-B14F-4D97-AF65-F5344CB8AC3E}">
        <p14:creationId xmlns:p14="http://schemas.microsoft.com/office/powerpoint/2010/main" val="413443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Lambda test distribution Architecture</a:t>
            </a:r>
          </a:p>
        </p:txBody>
      </p:sp>
      <p:sp>
        <p:nvSpPr>
          <p:cNvPr id="16" name="Rectangle 15">
            <a:extLst>
              <a:ext uri="{FF2B5EF4-FFF2-40B4-BE49-F238E27FC236}">
                <a16:creationId xmlns:a16="http://schemas.microsoft.com/office/drawing/2014/main" id="{7FA2FEE6-3AD6-4D2E-B5E2-CC329A7F4B48}"/>
              </a:ext>
            </a:extLst>
          </p:cNvPr>
          <p:cNvSpPr/>
          <p:nvPr/>
        </p:nvSpPr>
        <p:spPr>
          <a:xfrm>
            <a:off x="392884" y="1280499"/>
            <a:ext cx="10835780" cy="646331"/>
          </a:xfrm>
          <a:prstGeom prst="rect">
            <a:avLst/>
          </a:prstGeom>
        </p:spPr>
        <p:txBody>
          <a:bodyPr wrap="square">
            <a:spAutoFit/>
          </a:bodyPr>
          <a:lstStyle/>
          <a:p>
            <a:r>
              <a:rPr lang="en-US" dirty="0">
                <a:solidFill>
                  <a:schemeClr val="bg2"/>
                </a:solidFill>
              </a:rPr>
              <a:t>Our Architecture require to have Lambda for testing in every region we must deploy Velocity in. Two mechanisms make sure this is always the case. </a:t>
            </a:r>
          </a:p>
        </p:txBody>
      </p:sp>
      <p:sp>
        <p:nvSpPr>
          <p:cNvPr id="18" name="Rectangle 17">
            <a:extLst>
              <a:ext uri="{FF2B5EF4-FFF2-40B4-BE49-F238E27FC236}">
                <a16:creationId xmlns:a16="http://schemas.microsoft.com/office/drawing/2014/main" id="{78223C0C-78C3-4415-9EBB-DC300434333F}"/>
              </a:ext>
            </a:extLst>
          </p:cNvPr>
          <p:cNvSpPr/>
          <p:nvPr/>
        </p:nvSpPr>
        <p:spPr>
          <a:xfrm>
            <a:off x="1256949" y="2064598"/>
            <a:ext cx="783976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While main pipeline execution, if the Lambda test doesn’t exist in the targeted region, it will copy codes and configurations from the Test Lambda in default region in order to create a new one.</a:t>
            </a:r>
          </a:p>
        </p:txBody>
      </p:sp>
      <p:sp>
        <p:nvSpPr>
          <p:cNvPr id="17" name="Rectangle 16">
            <a:extLst>
              <a:ext uri="{FF2B5EF4-FFF2-40B4-BE49-F238E27FC236}">
                <a16:creationId xmlns:a16="http://schemas.microsoft.com/office/drawing/2014/main" id="{5FFDE8B4-F1F5-41F4-8C62-C8B033D6F35A}"/>
              </a:ext>
            </a:extLst>
          </p:cNvPr>
          <p:cNvSpPr/>
          <p:nvPr/>
        </p:nvSpPr>
        <p:spPr>
          <a:xfrm>
            <a:off x="1256949" y="3125696"/>
            <a:ext cx="7839766"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Despite this mechanism, best practice is to deploy beforehand all test Lambda needed.  The following pipeline have this purpose : </a:t>
            </a:r>
          </a:p>
        </p:txBody>
      </p:sp>
      <p:sp>
        <p:nvSpPr>
          <p:cNvPr id="4" name="Rectangle 3">
            <a:extLst>
              <a:ext uri="{FF2B5EF4-FFF2-40B4-BE49-F238E27FC236}">
                <a16:creationId xmlns:a16="http://schemas.microsoft.com/office/drawing/2014/main" id="{8CC279EB-4E47-455D-9E89-CADEA0C83906}"/>
              </a:ext>
            </a:extLst>
          </p:cNvPr>
          <p:cNvSpPr/>
          <p:nvPr/>
        </p:nvSpPr>
        <p:spPr>
          <a:xfrm>
            <a:off x="1810622" y="3772027"/>
            <a:ext cx="8382002" cy="1477328"/>
          </a:xfrm>
          <a:prstGeom prst="rect">
            <a:avLst/>
          </a:prstGeom>
        </p:spPr>
        <p:txBody>
          <a:bodyPr wrap="square">
            <a:spAutoFit/>
          </a:bodyPr>
          <a:lstStyle/>
          <a:p>
            <a:pPr marL="1257300" lvl="2" indent="-342900">
              <a:buFont typeface="+mj-lt"/>
              <a:buAutoNum type="arabicPeriod"/>
            </a:pPr>
            <a:r>
              <a:rPr lang="en-US" dirty="0">
                <a:solidFill>
                  <a:schemeClr val="accent2">
                    <a:lumMod val="40000"/>
                    <a:lumOff val="60000"/>
                  </a:schemeClr>
                </a:solidFill>
              </a:rPr>
              <a:t>From a Source bucket, get Configuration and Codes </a:t>
            </a:r>
          </a:p>
          <a:p>
            <a:pPr marL="1257300" lvl="2" indent="-342900">
              <a:buFont typeface="+mj-lt"/>
              <a:buAutoNum type="arabicPeriod"/>
            </a:pPr>
            <a:r>
              <a:rPr lang="en-US" dirty="0">
                <a:solidFill>
                  <a:schemeClr val="accent2">
                    <a:lumMod val="40000"/>
                    <a:lumOff val="60000"/>
                  </a:schemeClr>
                </a:solidFill>
              </a:rPr>
              <a:t>For each region : </a:t>
            </a:r>
          </a:p>
          <a:p>
            <a:pPr marL="1714500" lvl="3" indent="-342900">
              <a:buFont typeface="+mj-lt"/>
              <a:buAutoNum type="arabicPeriod"/>
            </a:pPr>
            <a:r>
              <a:rPr lang="en-US" dirty="0">
                <a:solidFill>
                  <a:schemeClr val="accent2">
                    <a:lumMod val="40000"/>
                    <a:lumOff val="60000"/>
                  </a:schemeClr>
                </a:solidFill>
              </a:rPr>
              <a:t>Create a temporary bucket</a:t>
            </a:r>
          </a:p>
          <a:p>
            <a:pPr marL="1714500" lvl="3" indent="-342900">
              <a:buFont typeface="+mj-lt"/>
              <a:buAutoNum type="arabicPeriod"/>
            </a:pPr>
            <a:r>
              <a:rPr lang="en-US" dirty="0">
                <a:solidFill>
                  <a:schemeClr val="accent2">
                    <a:lumMod val="40000"/>
                    <a:lumOff val="60000"/>
                  </a:schemeClr>
                </a:solidFill>
              </a:rPr>
              <a:t>Update or create test Lambda  (for default region included)</a:t>
            </a:r>
          </a:p>
          <a:p>
            <a:pPr marL="1714500" lvl="3" indent="-342900">
              <a:buFont typeface="+mj-lt"/>
              <a:buAutoNum type="arabicPeriod"/>
            </a:pPr>
            <a:r>
              <a:rPr lang="en-US" dirty="0">
                <a:solidFill>
                  <a:schemeClr val="accent2">
                    <a:lumMod val="40000"/>
                    <a:lumOff val="60000"/>
                  </a:schemeClr>
                </a:solidFill>
              </a:rPr>
              <a:t>Delete temporary bucket</a:t>
            </a:r>
          </a:p>
        </p:txBody>
      </p:sp>
      <p:sp>
        <p:nvSpPr>
          <p:cNvPr id="19" name="Rectangle 18">
            <a:extLst>
              <a:ext uri="{FF2B5EF4-FFF2-40B4-BE49-F238E27FC236}">
                <a16:creationId xmlns:a16="http://schemas.microsoft.com/office/drawing/2014/main" id="{329A6267-21DF-4940-AFA3-2099BE17BED3}"/>
              </a:ext>
            </a:extLst>
          </p:cNvPr>
          <p:cNvSpPr/>
          <p:nvPr/>
        </p:nvSpPr>
        <p:spPr>
          <a:xfrm>
            <a:off x="1560351" y="5249355"/>
            <a:ext cx="7536363" cy="923330"/>
          </a:xfrm>
          <a:prstGeom prst="rect">
            <a:avLst/>
          </a:prstGeom>
        </p:spPr>
        <p:txBody>
          <a:bodyPr wrap="square">
            <a:spAutoFit/>
          </a:bodyPr>
          <a:lstStyle/>
          <a:p>
            <a:r>
              <a:rPr lang="en-US" dirty="0">
                <a:solidFill>
                  <a:schemeClr val="bg2"/>
                </a:solidFill>
              </a:rPr>
              <a:t>Configuration file is a json contain the list of the region we must create a region in, and all the parameters needed to create a Lambda as json. Those information are a sort of template.</a:t>
            </a:r>
          </a:p>
        </p:txBody>
      </p:sp>
    </p:spTree>
    <p:extLst>
      <p:ext uri="{BB962C8B-B14F-4D97-AF65-F5344CB8AC3E}">
        <p14:creationId xmlns:p14="http://schemas.microsoft.com/office/powerpoint/2010/main" val="115246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Lambda test distribution Architecture</a:t>
            </a:r>
          </a:p>
        </p:txBody>
      </p:sp>
      <p:sp>
        <p:nvSpPr>
          <p:cNvPr id="5" name="Rectangle 4">
            <a:extLst>
              <a:ext uri="{FF2B5EF4-FFF2-40B4-BE49-F238E27FC236}">
                <a16:creationId xmlns:a16="http://schemas.microsoft.com/office/drawing/2014/main" id="{4C5FA3DF-AAD9-2A40-8928-45DEB6D047C9}"/>
              </a:ext>
            </a:extLst>
          </p:cNvPr>
          <p:cNvSpPr/>
          <p:nvPr/>
        </p:nvSpPr>
        <p:spPr>
          <a:xfrm>
            <a:off x="1409868" y="1448636"/>
            <a:ext cx="10515600" cy="3460362"/>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9758" y="1437853"/>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9548" y="1729780"/>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502680" y="1736181"/>
            <a:ext cx="8941614" cy="3062321"/>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1608068" y="2055388"/>
            <a:ext cx="8669383" cy="2616081"/>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23138" y="2046999"/>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5515" y="3246081"/>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426783" y="3194819"/>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185686" y="2831686"/>
            <a:ext cx="1175344" cy="92524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1023" y="2823668"/>
            <a:ext cx="355332" cy="3302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1746946" y="2886711"/>
            <a:ext cx="1149643" cy="830997"/>
          </a:xfrm>
          <a:prstGeom prst="rect">
            <a:avLst/>
          </a:prstGeom>
          <a:noFill/>
        </p:spPr>
        <p:txBody>
          <a:bodyPr wrap="square" rtlCol="0">
            <a:spAutoFit/>
          </a:bodyPr>
          <a:lstStyle/>
          <a:p>
            <a:pPr algn="ctr"/>
            <a:r>
              <a:rPr lang="en-US" sz="1200" i="1" dirty="0">
                <a:solidFill>
                  <a:schemeClr val="bg1"/>
                </a:solidFill>
              </a:rPr>
              <a:t>Upload new version of test code for velocity</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1361030" y="3321776"/>
            <a:ext cx="1616701" cy="1070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3F39B995-EC02-4F3B-96E3-6697EDECED7A}"/>
              </a:ext>
            </a:extLst>
          </p:cNvPr>
          <p:cNvSpPr/>
          <p:nvPr/>
        </p:nvSpPr>
        <p:spPr>
          <a:xfrm>
            <a:off x="1694332" y="1413066"/>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1959174" y="2055389"/>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pic>
        <p:nvPicPr>
          <p:cNvPr id="96" name="Graphic 31">
            <a:extLst>
              <a:ext uri="{FF2B5EF4-FFF2-40B4-BE49-F238E27FC236}">
                <a16:creationId xmlns:a16="http://schemas.microsoft.com/office/drawing/2014/main" id="{BA890397-A945-4DEA-989F-C4D88F5613B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57272" y="3115496"/>
            <a:ext cx="469900" cy="469900"/>
          </a:xfrm>
          <a:prstGeom prst="rect">
            <a:avLst/>
          </a:prstGeom>
        </p:spPr>
      </p:pic>
      <p:cxnSp>
        <p:nvCxnSpPr>
          <p:cNvPr id="97" name="Straight Arrow Connector 19">
            <a:extLst>
              <a:ext uri="{FF2B5EF4-FFF2-40B4-BE49-F238E27FC236}">
                <a16:creationId xmlns:a16="http://schemas.microsoft.com/office/drawing/2014/main" id="{E350038A-7458-49A0-ACDA-8154A0F32A4F}"/>
              </a:ext>
            </a:extLst>
          </p:cNvPr>
          <p:cNvCxnSpPr>
            <a:cxnSpLocks/>
          </p:cNvCxnSpPr>
          <p:nvPr/>
        </p:nvCxnSpPr>
        <p:spPr>
          <a:xfrm>
            <a:off x="3522263" y="3332482"/>
            <a:ext cx="430435"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69">
            <a:extLst>
              <a:ext uri="{FF2B5EF4-FFF2-40B4-BE49-F238E27FC236}">
                <a16:creationId xmlns:a16="http://schemas.microsoft.com/office/drawing/2014/main" id="{BC11D418-BA92-4BB6-B890-A5370D8BC7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41785" y="3062720"/>
            <a:ext cx="409356" cy="409356"/>
          </a:xfrm>
          <a:prstGeom prst="rect">
            <a:avLst/>
          </a:prstGeom>
        </p:spPr>
      </p:pic>
      <p:sp>
        <p:nvSpPr>
          <p:cNvPr id="101" name="TextBox 35">
            <a:extLst>
              <a:ext uri="{FF2B5EF4-FFF2-40B4-BE49-F238E27FC236}">
                <a16:creationId xmlns:a16="http://schemas.microsoft.com/office/drawing/2014/main" id="{AF7A755C-986D-4C15-A598-BF13A7B05952}"/>
              </a:ext>
            </a:extLst>
          </p:cNvPr>
          <p:cNvSpPr txBox="1"/>
          <p:nvPr/>
        </p:nvSpPr>
        <p:spPr>
          <a:xfrm>
            <a:off x="3620028" y="2586261"/>
            <a:ext cx="1764622" cy="646331"/>
          </a:xfrm>
          <a:prstGeom prst="rect">
            <a:avLst/>
          </a:prstGeom>
          <a:noFill/>
        </p:spPr>
        <p:txBody>
          <a:bodyPr wrap="square" rtlCol="0">
            <a:spAutoFit/>
          </a:bodyPr>
          <a:lstStyle/>
          <a:p>
            <a:pPr algn="ctr"/>
            <a:r>
              <a:rPr lang="en-US" sz="1200" b="1" i="1" dirty="0">
                <a:solidFill>
                  <a:srgbClr val="FB9701"/>
                </a:solidFill>
              </a:rPr>
              <a:t>Function : </a:t>
            </a:r>
          </a:p>
          <a:p>
            <a:pPr algn="ctr"/>
            <a:r>
              <a:rPr lang="en-US" sz="1200" b="1" i="1" dirty="0">
                <a:solidFill>
                  <a:srgbClr val="FB9701"/>
                </a:solidFill>
              </a:rPr>
              <a:t>Test Lambda Deployer</a:t>
            </a:r>
          </a:p>
          <a:p>
            <a:pPr algn="ctr"/>
            <a:endParaRPr lang="en-US" sz="1200" b="1" i="1" dirty="0">
              <a:solidFill>
                <a:srgbClr val="FB9701"/>
              </a:solidFill>
            </a:endParaRPr>
          </a:p>
        </p:txBody>
      </p:sp>
      <p:cxnSp>
        <p:nvCxnSpPr>
          <p:cNvPr id="128" name="Straight Arrow Connector 19">
            <a:extLst>
              <a:ext uri="{FF2B5EF4-FFF2-40B4-BE49-F238E27FC236}">
                <a16:creationId xmlns:a16="http://schemas.microsoft.com/office/drawing/2014/main" id="{80D9EE8E-11C9-496E-8F22-3AD1AFE0A81F}"/>
              </a:ext>
            </a:extLst>
          </p:cNvPr>
          <p:cNvCxnSpPr>
            <a:cxnSpLocks/>
          </p:cNvCxnSpPr>
          <p:nvPr/>
        </p:nvCxnSpPr>
        <p:spPr>
          <a:xfrm flipV="1">
            <a:off x="4732269" y="3294309"/>
            <a:ext cx="2139751" cy="7902"/>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1" name="Forme libre : forme 50">
            <a:extLst>
              <a:ext uri="{FF2B5EF4-FFF2-40B4-BE49-F238E27FC236}">
                <a16:creationId xmlns:a16="http://schemas.microsoft.com/office/drawing/2014/main" id="{53178AE2-A0D6-4482-9FE2-03E7C3B00471}"/>
              </a:ext>
            </a:extLst>
          </p:cNvPr>
          <p:cNvSpPr/>
          <p:nvPr/>
        </p:nvSpPr>
        <p:spPr>
          <a:xfrm>
            <a:off x="7877335" y="2730293"/>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orme libre : forme 158">
            <a:extLst>
              <a:ext uri="{FF2B5EF4-FFF2-40B4-BE49-F238E27FC236}">
                <a16:creationId xmlns:a16="http://schemas.microsoft.com/office/drawing/2014/main" id="{45031984-26E6-4D5D-A7BA-F36FD2F7A233}"/>
              </a:ext>
            </a:extLst>
          </p:cNvPr>
          <p:cNvSpPr/>
          <p:nvPr/>
        </p:nvSpPr>
        <p:spPr>
          <a:xfrm rot="11019638">
            <a:off x="7866732" y="3596938"/>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31">
            <a:extLst>
              <a:ext uri="{FF2B5EF4-FFF2-40B4-BE49-F238E27FC236}">
                <a16:creationId xmlns:a16="http://schemas.microsoft.com/office/drawing/2014/main" id="{83C998E1-F530-4571-BE62-0752F0236C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4408" y="2687651"/>
            <a:ext cx="324703" cy="324703"/>
          </a:xfrm>
          <a:prstGeom prst="rect">
            <a:avLst/>
          </a:prstGeom>
        </p:spPr>
      </p:pic>
      <p:pic>
        <p:nvPicPr>
          <p:cNvPr id="165" name="Graphic 31">
            <a:extLst>
              <a:ext uri="{FF2B5EF4-FFF2-40B4-BE49-F238E27FC236}">
                <a16:creationId xmlns:a16="http://schemas.microsoft.com/office/drawing/2014/main" id="{DAD2FAB6-1CD3-4DAC-9D60-5310C21CEE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26728" y="3695605"/>
            <a:ext cx="324704" cy="324704"/>
          </a:xfrm>
          <a:prstGeom prst="rect">
            <a:avLst/>
          </a:prstGeom>
        </p:spPr>
      </p:pic>
      <p:grpSp>
        <p:nvGrpSpPr>
          <p:cNvPr id="166" name="Groupe 165">
            <a:extLst>
              <a:ext uri="{FF2B5EF4-FFF2-40B4-BE49-F238E27FC236}">
                <a16:creationId xmlns:a16="http://schemas.microsoft.com/office/drawing/2014/main" id="{299DA6FA-FB70-434D-9A58-BF89052DD27F}"/>
              </a:ext>
            </a:extLst>
          </p:cNvPr>
          <p:cNvGrpSpPr/>
          <p:nvPr/>
        </p:nvGrpSpPr>
        <p:grpSpPr>
          <a:xfrm>
            <a:off x="10734408" y="3698349"/>
            <a:ext cx="308425" cy="324704"/>
            <a:chOff x="9069077" y="1010668"/>
            <a:chExt cx="187062" cy="227162"/>
          </a:xfrm>
        </p:grpSpPr>
        <p:cxnSp>
          <p:nvCxnSpPr>
            <p:cNvPr id="167" name="Connecteur droit 166">
              <a:extLst>
                <a:ext uri="{FF2B5EF4-FFF2-40B4-BE49-F238E27FC236}">
                  <a16:creationId xmlns:a16="http://schemas.microsoft.com/office/drawing/2014/main" id="{1D252111-1EAC-40E4-95AA-706BE23CD375}"/>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Connecteur droit 168">
              <a:extLst>
                <a:ext uri="{FF2B5EF4-FFF2-40B4-BE49-F238E27FC236}">
                  <a16:creationId xmlns:a16="http://schemas.microsoft.com/office/drawing/2014/main" id="{F637AB98-EB56-46E8-BAC7-101D00A03A4F}"/>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71" name="Graphic 69">
            <a:extLst>
              <a:ext uri="{FF2B5EF4-FFF2-40B4-BE49-F238E27FC236}">
                <a16:creationId xmlns:a16="http://schemas.microsoft.com/office/drawing/2014/main" id="{EA6CA001-E25D-4D4F-8692-4191D718FD4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3917" y="3146315"/>
            <a:ext cx="332876" cy="332876"/>
          </a:xfrm>
          <a:prstGeom prst="rect">
            <a:avLst/>
          </a:prstGeom>
        </p:spPr>
      </p:pic>
      <p:sp>
        <p:nvSpPr>
          <p:cNvPr id="174" name="Rectangle 173">
            <a:extLst>
              <a:ext uri="{FF2B5EF4-FFF2-40B4-BE49-F238E27FC236}">
                <a16:creationId xmlns:a16="http://schemas.microsoft.com/office/drawing/2014/main" id="{FD09A290-6873-4569-A0A0-DFBFB921A994}"/>
              </a:ext>
            </a:extLst>
          </p:cNvPr>
          <p:cNvSpPr/>
          <p:nvPr/>
        </p:nvSpPr>
        <p:spPr>
          <a:xfrm>
            <a:off x="10501662" y="2354027"/>
            <a:ext cx="137441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A region</a:t>
            </a:r>
          </a:p>
        </p:txBody>
      </p:sp>
      <p:pic>
        <p:nvPicPr>
          <p:cNvPr id="175" name="Graphic 69">
            <a:extLst>
              <a:ext uri="{FF2B5EF4-FFF2-40B4-BE49-F238E27FC236}">
                <a16:creationId xmlns:a16="http://schemas.microsoft.com/office/drawing/2014/main" id="{3928E48B-1AAE-4E94-8ACD-199A2C2082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3866" y="2357979"/>
            <a:ext cx="271464" cy="271464"/>
          </a:xfrm>
          <a:prstGeom prst="rect">
            <a:avLst/>
          </a:prstGeom>
        </p:spPr>
      </p:pic>
      <p:cxnSp>
        <p:nvCxnSpPr>
          <p:cNvPr id="176" name="Straight Arrow Connector 19">
            <a:extLst>
              <a:ext uri="{FF2B5EF4-FFF2-40B4-BE49-F238E27FC236}">
                <a16:creationId xmlns:a16="http://schemas.microsoft.com/office/drawing/2014/main" id="{FFEC59A6-6460-4A10-B640-EE2BA8EECD9F}"/>
              </a:ext>
            </a:extLst>
          </p:cNvPr>
          <p:cNvCxnSpPr>
            <a:cxnSpLocks/>
          </p:cNvCxnSpPr>
          <p:nvPr/>
        </p:nvCxnSpPr>
        <p:spPr>
          <a:xfrm>
            <a:off x="7877335" y="3270378"/>
            <a:ext cx="2518568" cy="1078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7" name="TextBox 35">
            <a:extLst>
              <a:ext uri="{FF2B5EF4-FFF2-40B4-BE49-F238E27FC236}">
                <a16:creationId xmlns:a16="http://schemas.microsoft.com/office/drawing/2014/main" id="{863DDB78-15BF-46C7-B378-8BF0E2A19A88}"/>
              </a:ext>
            </a:extLst>
          </p:cNvPr>
          <p:cNvSpPr txBox="1"/>
          <p:nvPr/>
        </p:nvSpPr>
        <p:spPr>
          <a:xfrm>
            <a:off x="8455736" y="2490401"/>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179" name="TextBox 35">
            <a:extLst>
              <a:ext uri="{FF2B5EF4-FFF2-40B4-BE49-F238E27FC236}">
                <a16:creationId xmlns:a16="http://schemas.microsoft.com/office/drawing/2014/main" id="{CD58687C-6EBE-4945-B3E0-82173D58DF36}"/>
              </a:ext>
            </a:extLst>
          </p:cNvPr>
          <p:cNvSpPr txBox="1"/>
          <p:nvPr/>
        </p:nvSpPr>
        <p:spPr>
          <a:xfrm>
            <a:off x="10930520" y="2654836"/>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181" name="TextBox 35">
            <a:extLst>
              <a:ext uri="{FF2B5EF4-FFF2-40B4-BE49-F238E27FC236}">
                <a16:creationId xmlns:a16="http://schemas.microsoft.com/office/drawing/2014/main" id="{B119DF5C-033B-474A-AEDE-361052AD27A2}"/>
              </a:ext>
            </a:extLst>
          </p:cNvPr>
          <p:cNvSpPr txBox="1"/>
          <p:nvPr/>
        </p:nvSpPr>
        <p:spPr>
          <a:xfrm>
            <a:off x="8455263" y="3920634"/>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sp>
        <p:nvSpPr>
          <p:cNvPr id="206" name="Ellipse 205">
            <a:extLst>
              <a:ext uri="{FF2B5EF4-FFF2-40B4-BE49-F238E27FC236}">
                <a16:creationId xmlns:a16="http://schemas.microsoft.com/office/drawing/2014/main" id="{A4185152-DA8D-42A0-9A8F-877C4D79A382}"/>
              </a:ext>
            </a:extLst>
          </p:cNvPr>
          <p:cNvSpPr/>
          <p:nvPr/>
        </p:nvSpPr>
        <p:spPr>
          <a:xfrm>
            <a:off x="8017513" y="2872296"/>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07" name="Ellipse 206">
            <a:extLst>
              <a:ext uri="{FF2B5EF4-FFF2-40B4-BE49-F238E27FC236}">
                <a16:creationId xmlns:a16="http://schemas.microsoft.com/office/drawing/2014/main" id="{4F29DB42-6C1F-4BC6-8CF9-479A3544345C}"/>
              </a:ext>
            </a:extLst>
          </p:cNvPr>
          <p:cNvSpPr/>
          <p:nvPr/>
        </p:nvSpPr>
        <p:spPr>
          <a:xfrm>
            <a:off x="8040109" y="320018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08" name="Ellipse 207">
            <a:extLst>
              <a:ext uri="{FF2B5EF4-FFF2-40B4-BE49-F238E27FC236}">
                <a16:creationId xmlns:a16="http://schemas.microsoft.com/office/drawing/2014/main" id="{C7BE099D-4574-45ED-B50F-FBAC8482B351}"/>
              </a:ext>
            </a:extLst>
          </p:cNvPr>
          <p:cNvSpPr/>
          <p:nvPr/>
        </p:nvSpPr>
        <p:spPr>
          <a:xfrm>
            <a:off x="8039124" y="3543828"/>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12" name="TextBox 35">
            <a:extLst>
              <a:ext uri="{FF2B5EF4-FFF2-40B4-BE49-F238E27FC236}">
                <a16:creationId xmlns:a16="http://schemas.microsoft.com/office/drawing/2014/main" id="{1F238D0C-F913-48A9-A845-1EA2B9F3A95A}"/>
              </a:ext>
            </a:extLst>
          </p:cNvPr>
          <p:cNvSpPr txBox="1"/>
          <p:nvPr/>
        </p:nvSpPr>
        <p:spPr>
          <a:xfrm>
            <a:off x="4948026" y="3055129"/>
            <a:ext cx="1782891" cy="461665"/>
          </a:xfrm>
          <a:prstGeom prst="rect">
            <a:avLst/>
          </a:prstGeom>
          <a:noFill/>
        </p:spPr>
        <p:txBody>
          <a:bodyPr wrap="square" rtlCol="0">
            <a:spAutoFit/>
          </a:bodyPr>
          <a:lstStyle/>
          <a:p>
            <a:pPr algn="ctr"/>
            <a:r>
              <a:rPr lang="en-US" sz="1200" i="1" dirty="0">
                <a:solidFill>
                  <a:srgbClr val="8FA7C4"/>
                </a:solidFill>
              </a:rPr>
              <a:t>Repeat for each region of region list</a:t>
            </a:r>
          </a:p>
        </p:txBody>
      </p:sp>
      <p:sp>
        <p:nvSpPr>
          <p:cNvPr id="54" name="Rectangle 53">
            <a:extLst>
              <a:ext uri="{FF2B5EF4-FFF2-40B4-BE49-F238E27FC236}">
                <a16:creationId xmlns:a16="http://schemas.microsoft.com/office/drawing/2014/main" id="{FF02447A-4A4E-42A9-9FD6-58FF56F61EAE}"/>
              </a:ext>
            </a:extLst>
          </p:cNvPr>
          <p:cNvSpPr/>
          <p:nvPr/>
        </p:nvSpPr>
        <p:spPr>
          <a:xfrm>
            <a:off x="7056134" y="3171782"/>
            <a:ext cx="673582" cy="253916"/>
          </a:xfrm>
          <a:prstGeom prst="rect">
            <a:avLst/>
          </a:prstGeom>
        </p:spPr>
        <p:txBody>
          <a:bodyPr wrap="none">
            <a:spAutoFit/>
          </a:bodyPr>
          <a:lstStyle/>
          <a:p>
            <a:pPr lvl="0">
              <a:defRPr/>
            </a:pPr>
            <a:r>
              <a:rPr lang="en-US" sz="1050" kern="0" dirty="0">
                <a:solidFill>
                  <a:srgbClr val="00A0C8"/>
                </a:solidFill>
                <a:latin typeface="Arial" panose="020B0604020202020204"/>
              </a:rPr>
              <a:t>region 1</a:t>
            </a:r>
          </a:p>
        </p:txBody>
      </p:sp>
      <p:sp>
        <p:nvSpPr>
          <p:cNvPr id="102" name="TextBox 35">
            <a:extLst>
              <a:ext uri="{FF2B5EF4-FFF2-40B4-BE49-F238E27FC236}">
                <a16:creationId xmlns:a16="http://schemas.microsoft.com/office/drawing/2014/main" id="{427D0CFD-AADA-4FDE-B016-9DC36A583C4C}"/>
              </a:ext>
            </a:extLst>
          </p:cNvPr>
          <p:cNvSpPr txBox="1"/>
          <p:nvPr/>
        </p:nvSpPr>
        <p:spPr>
          <a:xfrm>
            <a:off x="10983389" y="3091279"/>
            <a:ext cx="902799" cy="553998"/>
          </a:xfrm>
          <a:prstGeom prst="rect">
            <a:avLst/>
          </a:prstGeom>
          <a:noFill/>
        </p:spPr>
        <p:txBody>
          <a:bodyPr wrap="square" rtlCol="0">
            <a:spAutoFit/>
          </a:bodyPr>
          <a:lstStyle/>
          <a:p>
            <a:pPr algn="ctr"/>
            <a:r>
              <a:rPr lang="en-US" sz="1000" i="1" dirty="0">
                <a:solidFill>
                  <a:srgbClr val="DC880A"/>
                </a:solidFill>
              </a:rPr>
              <a:t>Local  version of the test Lambda </a:t>
            </a:r>
          </a:p>
        </p:txBody>
      </p:sp>
      <p:sp>
        <p:nvSpPr>
          <p:cNvPr id="105" name="TextBox 35">
            <a:extLst>
              <a:ext uri="{FF2B5EF4-FFF2-40B4-BE49-F238E27FC236}">
                <a16:creationId xmlns:a16="http://schemas.microsoft.com/office/drawing/2014/main" id="{A86F150F-4AB0-4FF0-8849-299F2689F890}"/>
              </a:ext>
            </a:extLst>
          </p:cNvPr>
          <p:cNvSpPr txBox="1"/>
          <p:nvPr/>
        </p:nvSpPr>
        <p:spPr>
          <a:xfrm>
            <a:off x="8399407" y="3054946"/>
            <a:ext cx="1814035" cy="276999"/>
          </a:xfrm>
          <a:prstGeom prst="rect">
            <a:avLst/>
          </a:prstGeom>
          <a:noFill/>
        </p:spPr>
        <p:txBody>
          <a:bodyPr wrap="square" rtlCol="0">
            <a:spAutoFit/>
          </a:bodyPr>
          <a:lstStyle/>
          <a:p>
            <a:pPr algn="ctr"/>
            <a:r>
              <a:rPr lang="en-US" sz="1200" i="1" dirty="0">
                <a:solidFill>
                  <a:srgbClr val="8FA7C4"/>
                </a:solidFill>
              </a:rPr>
              <a:t>Create or update</a:t>
            </a:r>
          </a:p>
        </p:txBody>
      </p:sp>
      <p:sp>
        <p:nvSpPr>
          <p:cNvPr id="107" name="Accolade ouvrante 106">
            <a:extLst>
              <a:ext uri="{FF2B5EF4-FFF2-40B4-BE49-F238E27FC236}">
                <a16:creationId xmlns:a16="http://schemas.microsoft.com/office/drawing/2014/main" id="{3D7C521C-3241-4FC6-8A8C-3490211588FC}"/>
              </a:ext>
            </a:extLst>
          </p:cNvPr>
          <p:cNvSpPr/>
          <p:nvPr/>
        </p:nvSpPr>
        <p:spPr>
          <a:xfrm>
            <a:off x="2625720" y="3715981"/>
            <a:ext cx="240950" cy="690363"/>
          </a:xfrm>
          <a:prstGeom prst="leftBrace">
            <a:avLst>
              <a:gd name="adj1" fmla="val 27906"/>
              <a:gd name="adj2" fmla="val 50609"/>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TextBox 35">
            <a:extLst>
              <a:ext uri="{FF2B5EF4-FFF2-40B4-BE49-F238E27FC236}">
                <a16:creationId xmlns:a16="http://schemas.microsoft.com/office/drawing/2014/main" id="{EB080F8B-5DE3-41BE-BD03-17C05069D393}"/>
              </a:ext>
            </a:extLst>
          </p:cNvPr>
          <p:cNvSpPr txBox="1"/>
          <p:nvPr/>
        </p:nvSpPr>
        <p:spPr>
          <a:xfrm>
            <a:off x="2752958" y="3744619"/>
            <a:ext cx="1488827" cy="646331"/>
          </a:xfrm>
          <a:prstGeom prst="rect">
            <a:avLst/>
          </a:prstGeom>
          <a:noFill/>
        </p:spPr>
        <p:txBody>
          <a:bodyPr wrap="square" rtlCol="0">
            <a:spAutoFit/>
          </a:bodyPr>
          <a:lstStyle/>
          <a:p>
            <a:pPr marL="171450" indent="-171450">
              <a:buFont typeface="Calibri" panose="020F0502020204030204" pitchFamily="34" charset="0"/>
              <a:buChar char="–"/>
            </a:pPr>
            <a:r>
              <a:rPr lang="en-US" sz="1200" i="1" dirty="0">
                <a:solidFill>
                  <a:srgbClr val="6BAC3E"/>
                </a:solidFill>
              </a:rPr>
              <a:t>Code of tests for the Layer</a:t>
            </a:r>
          </a:p>
          <a:p>
            <a:pPr marL="171450" indent="-171450">
              <a:buFont typeface="Calibri" panose="020F0502020204030204" pitchFamily="34" charset="0"/>
              <a:buChar char="–"/>
            </a:pPr>
            <a:r>
              <a:rPr lang="fr-FR" sz="1200" i="1" dirty="0">
                <a:solidFill>
                  <a:srgbClr val="6BAC3E"/>
                </a:solidFill>
              </a:rPr>
              <a:t>Config</a:t>
            </a:r>
            <a:r>
              <a:rPr lang="en-US" sz="1200" i="1" dirty="0">
                <a:solidFill>
                  <a:srgbClr val="6BAC3E"/>
                </a:solidFill>
              </a:rPr>
              <a:t>.json</a:t>
            </a:r>
          </a:p>
        </p:txBody>
      </p:sp>
      <p:sp>
        <p:nvSpPr>
          <p:cNvPr id="45" name="TextBox 87">
            <a:extLst>
              <a:ext uri="{FF2B5EF4-FFF2-40B4-BE49-F238E27FC236}">
                <a16:creationId xmlns:a16="http://schemas.microsoft.com/office/drawing/2014/main" id="{FFAEBEF9-1A56-4658-B2A7-57910B3922E0}"/>
              </a:ext>
            </a:extLst>
          </p:cNvPr>
          <p:cNvSpPr txBox="1"/>
          <p:nvPr/>
        </p:nvSpPr>
        <p:spPr>
          <a:xfrm>
            <a:off x="157837" y="5325744"/>
            <a:ext cx="11363267" cy="738664"/>
          </a:xfrm>
          <a:prstGeom prst="rect">
            <a:avLst/>
          </a:prstGeom>
          <a:noFill/>
        </p:spPr>
        <p:txBody>
          <a:bodyPr wrap="square" rtlCol="0">
            <a:spAutoFit/>
          </a:bodyPr>
          <a:lstStyle/>
          <a:p>
            <a:pPr lvl="0">
              <a:defRPr/>
            </a:pP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NB :</a:t>
            </a:r>
            <a:r>
              <a:rPr kumimoji="0" lang="en-US" sz="1400" b="0" i="0" strike="noStrike" kern="1200" cap="none" spc="0" normalizeH="0" baseline="0" noProof="0" dirty="0">
                <a:ln>
                  <a:noFill/>
                </a:ln>
                <a:solidFill>
                  <a:schemeClr val="accent6"/>
                </a:solidFill>
                <a:effectLst/>
                <a:uLnTx/>
                <a:uFillTx/>
                <a:latin typeface="Calibri" panose="020F0502020204030204"/>
                <a:ea typeface="+mn-ea"/>
                <a:cs typeface="+mn-cs"/>
              </a:rPr>
              <a:t> </a:t>
            </a:r>
            <a:r>
              <a:rPr kumimoji="0" lang="en-US" sz="1400" b="0" i="0" strike="noStrike" kern="1200" cap="none" spc="0" normalizeH="0" baseline="0" noProof="0" dirty="0" err="1">
                <a:ln>
                  <a:noFill/>
                </a:ln>
                <a:solidFill>
                  <a:schemeClr val="accent6"/>
                </a:solidFill>
                <a:effectLst/>
                <a:uLnTx/>
                <a:uFillTx/>
                <a:latin typeface="Calibri" panose="020F0502020204030204"/>
                <a:ea typeface="+mn-ea"/>
                <a:cs typeface="+mn-cs"/>
              </a:rPr>
              <a:t>config.json</a:t>
            </a:r>
            <a:r>
              <a:rPr kumimoji="0" lang="en-US" sz="1400" b="0" i="0" strike="noStrike" kern="1200" cap="none" spc="0" normalizeH="0" baseline="0" noProof="0" dirty="0">
                <a:ln>
                  <a:noFill/>
                </a:ln>
                <a:solidFill>
                  <a:schemeClr val="accent6"/>
                </a:solidFill>
                <a:effectLst/>
                <a:uLnTx/>
                <a:uFillTx/>
                <a:latin typeface="Calibri" panose="020F0502020204030204"/>
                <a:ea typeface="+mn-ea"/>
                <a:cs typeface="+mn-cs"/>
              </a:rPr>
              <a:t> </a:t>
            </a:r>
            <a:r>
              <a:rPr kumimoji="0" lang="en-US" sz="1400" b="0" i="0" strike="noStrike" kern="1200" cap="none" spc="0" normalizeH="0" baseline="0" noProof="0" dirty="0">
                <a:ln>
                  <a:noFill/>
                </a:ln>
                <a:solidFill>
                  <a:schemeClr val="bg1"/>
                </a:solidFill>
                <a:effectLst/>
                <a:uLnTx/>
                <a:uFillTx/>
                <a:latin typeface="Calibri" panose="020F0502020204030204"/>
                <a:ea typeface="+mn-ea"/>
                <a:cs typeface="+mn-cs"/>
              </a:rPr>
              <a:t>file is Lambda template in json as recommended by Amazon : 	</a:t>
            </a:r>
            <a:r>
              <a:rPr lang="en-US" sz="1400" dirty="0">
                <a:hlinkClick r:id="rId16"/>
              </a:rPr>
              <a:t>https://docs.aws.amazon.com/fr_fr/AWSCloudFormation/latest/UserGuide/aws-resource-lambda-function.html</a:t>
            </a:r>
            <a:endParaRPr lang="en-US" sz="1400" dirty="0"/>
          </a:p>
          <a:p>
            <a:pPr lvl="0">
              <a:defRPr/>
            </a:pPr>
            <a:r>
              <a:rPr lang="en-US" sz="1400" dirty="0">
                <a:solidFill>
                  <a:schemeClr val="bg1"/>
                </a:solidFill>
                <a:latin typeface="Calibri" panose="020F0502020204030204"/>
              </a:rPr>
              <a:t>         It is the same template used by CloudFormation.</a:t>
            </a:r>
            <a:endParaRPr kumimoji="0" lang="en-US" sz="1400" b="0" i="0"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87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a:solidFill>
                  <a:schemeClr val="bg1"/>
                </a:solidFill>
              </a:rPr>
              <a:t>Layer creation configuration</a:t>
            </a:r>
          </a:p>
        </p:txBody>
      </p:sp>
      <p:sp>
        <p:nvSpPr>
          <p:cNvPr id="5" name="Rectangle 4">
            <a:extLst>
              <a:ext uri="{FF2B5EF4-FFF2-40B4-BE49-F238E27FC236}">
                <a16:creationId xmlns:a16="http://schemas.microsoft.com/office/drawing/2014/main" id="{4C5FA3DF-AAD9-2A40-8928-45DEB6D047C9}"/>
              </a:ext>
            </a:extLst>
          </p:cNvPr>
          <p:cNvSpPr/>
          <p:nvPr/>
        </p:nvSpPr>
        <p:spPr>
          <a:xfrm>
            <a:off x="3070812" y="1152477"/>
            <a:ext cx="7918614" cy="51402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rgbClr val="FAFAFA"/>
                </a:solidFill>
                <a:effectLst/>
                <a:uLnTx/>
                <a:uFillTx/>
                <a:latin typeface="Calibri" panose="020F0502020204030204"/>
                <a:ea typeface="+mn-ea"/>
                <a:cs typeface="+mn-cs"/>
              </a:rPr>
              <a:t>AWS Cloud</a:t>
            </a: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60701" y="1152477"/>
            <a:ext cx="330200" cy="330200"/>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25801" y="1617991"/>
            <a:ext cx="330200" cy="330200"/>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3230881" y="1626748"/>
            <a:ext cx="7484225" cy="447479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a:t>
            </a:r>
          </a:p>
        </p:txBody>
      </p:sp>
      <p:sp>
        <p:nvSpPr>
          <p:cNvPr id="25" name="Rectangle 24">
            <a:extLst>
              <a:ext uri="{FF2B5EF4-FFF2-40B4-BE49-F238E27FC236}">
                <a16:creationId xmlns:a16="http://schemas.microsoft.com/office/drawing/2014/main" id="{92A0ABFB-D447-D349-9C47-3EE861DD0794}"/>
              </a:ext>
            </a:extLst>
          </p:cNvPr>
          <p:cNvSpPr/>
          <p:nvPr/>
        </p:nvSpPr>
        <p:spPr>
          <a:xfrm>
            <a:off x="3390901" y="2092262"/>
            <a:ext cx="7058197" cy="385133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901" y="2101876"/>
            <a:ext cx="265754" cy="265754"/>
          </a:xfrm>
          <a:prstGeom prst="rect">
            <a:avLst/>
          </a:prstGeom>
        </p:spPr>
      </p:pic>
      <p:sp>
        <p:nvSpPr>
          <p:cNvPr id="33" name="TextBox 35">
            <a:extLst>
              <a:ext uri="{FF2B5EF4-FFF2-40B4-BE49-F238E27FC236}">
                <a16:creationId xmlns:a16="http://schemas.microsoft.com/office/drawing/2014/main" id="{C5F8AD87-2598-EE42-96C7-ECBD4D1FEF08}"/>
              </a:ext>
            </a:extLst>
          </p:cNvPr>
          <p:cNvSpPr txBox="1"/>
          <p:nvPr/>
        </p:nvSpPr>
        <p:spPr>
          <a:xfrm>
            <a:off x="7881484" y="3551716"/>
            <a:ext cx="23019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Main Lambda</a:t>
            </a:r>
            <a:r>
              <a:rPr kumimoji="0" lang="en-US" sz="1200" b="0" i="1" u="none" strike="noStrike" kern="1200" cap="none" spc="0" normalizeH="0" noProof="0" dirty="0">
                <a:ln>
                  <a:noFill/>
                </a:ln>
                <a:solidFill>
                  <a:prstClr val="white"/>
                </a:solidFill>
                <a:effectLst/>
                <a:uLnTx/>
                <a:uFillTx/>
                <a:latin typeface="Calibri" panose="020F0502020204030204"/>
                <a:ea typeface="+mn-ea"/>
                <a:cs typeface="+mn-cs"/>
              </a:rPr>
              <a:t> for </a:t>
            </a: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Layer Version creation</a:t>
            </a:r>
          </a:p>
        </p:txBody>
      </p:sp>
      <p:pic>
        <p:nvPicPr>
          <p:cNvPr id="34" name="Graphic 69">
            <a:extLst>
              <a:ext uri="{FF2B5EF4-FFF2-40B4-BE49-F238E27FC236}">
                <a16:creationId xmlns:a16="http://schemas.microsoft.com/office/drawing/2014/main" id="{8FBD1D7F-7FF8-784F-80AA-9B14E817F8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01473" y="3526978"/>
            <a:ext cx="469900" cy="469900"/>
          </a:xfrm>
          <a:prstGeom prst="rect">
            <a:avLst/>
          </a:prstGeom>
        </p:spPr>
      </p:pic>
      <p:pic>
        <p:nvPicPr>
          <p:cNvPr id="44" name="Graphic 31">
            <a:extLst>
              <a:ext uri="{FF2B5EF4-FFF2-40B4-BE49-F238E27FC236}">
                <a16:creationId xmlns:a16="http://schemas.microsoft.com/office/drawing/2014/main" id="{76B7517A-F6FA-0848-9AAE-D06757F73F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44879" y="2486190"/>
            <a:ext cx="469900" cy="469900"/>
          </a:xfrm>
          <a:prstGeom prst="rect">
            <a:avLst/>
          </a:prstGeom>
        </p:spPr>
      </p:pic>
      <p:sp>
        <p:nvSpPr>
          <p:cNvPr id="48" name="TextBox 35">
            <a:extLst>
              <a:ext uri="{FF2B5EF4-FFF2-40B4-BE49-F238E27FC236}">
                <a16:creationId xmlns:a16="http://schemas.microsoft.com/office/drawing/2014/main" id="{C5F8AD87-2598-EE42-96C7-ECBD4D1FEF08}"/>
              </a:ext>
            </a:extLst>
          </p:cNvPr>
          <p:cNvSpPr txBox="1"/>
          <p:nvPr/>
        </p:nvSpPr>
        <p:spPr>
          <a:xfrm>
            <a:off x="3771674" y="5140935"/>
            <a:ext cx="23019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ACL </a:t>
            </a:r>
            <a:r>
              <a:rPr kumimoji="0" lang="en-US" sz="1200" b="0" i="1" u="none" strike="noStrike" kern="1200" cap="none" spc="0" normalizeH="0" baseline="0" noProof="0" dirty="0" err="1">
                <a:ln>
                  <a:noFill/>
                </a:ln>
                <a:solidFill>
                  <a:prstClr val="white"/>
                </a:solidFill>
                <a:effectLst/>
                <a:uLnTx/>
                <a:uFillTx/>
                <a:latin typeface="Calibri" panose="020F0502020204030204"/>
                <a:ea typeface="+mn-ea"/>
                <a:cs typeface="+mn-cs"/>
              </a:rPr>
              <a:t>config</a:t>
            </a: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 file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1" dirty="0">
                <a:solidFill>
                  <a:prstClr val="white"/>
                </a:solidFill>
                <a:latin typeface="Calibri" panose="020F0502020204030204"/>
              </a:rPr>
              <a:t>Updated at user registration time</a:t>
            </a:r>
            <a:endPar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Graphic 58">
            <a:extLst>
              <a:ext uri="{FF2B5EF4-FFF2-40B4-BE49-F238E27FC236}">
                <a16:creationId xmlns:a16="http://schemas.microsoft.com/office/drawing/2014/main" id="{E832B20D-CC61-7241-9103-7F05FDDAE9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87676" y="4666657"/>
            <a:ext cx="469900" cy="469900"/>
          </a:xfrm>
          <a:prstGeom prst="rect">
            <a:avLst/>
          </a:prstGeom>
        </p:spPr>
      </p:pic>
      <p:sp>
        <p:nvSpPr>
          <p:cNvPr id="23" name="TextBox 35">
            <a:extLst>
              <a:ext uri="{FF2B5EF4-FFF2-40B4-BE49-F238E27FC236}">
                <a16:creationId xmlns:a16="http://schemas.microsoft.com/office/drawing/2014/main" id="{C5F8AD87-2598-EE42-96C7-ECBD4D1FEF08}"/>
              </a:ext>
            </a:extLst>
          </p:cNvPr>
          <p:cNvSpPr txBox="1"/>
          <p:nvPr/>
        </p:nvSpPr>
        <p:spPr>
          <a:xfrm>
            <a:off x="4989130" y="2578114"/>
            <a:ext cx="23019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1" dirty="0">
                <a:solidFill>
                  <a:prstClr val="white"/>
                </a:solidFill>
                <a:latin typeface="Calibri" panose="020F0502020204030204"/>
              </a:rPr>
              <a:t>Main </a:t>
            </a:r>
            <a:r>
              <a:rPr lang="en-US" sz="1200" i="1" dirty="0" err="1">
                <a:solidFill>
                  <a:prstClr val="white"/>
                </a:solidFill>
                <a:latin typeface="Calibri" panose="020F0502020204030204"/>
              </a:rPr>
              <a:t>serverless</a:t>
            </a:r>
            <a:r>
              <a:rPr lang="en-US" sz="1200" i="1" dirty="0">
                <a:solidFill>
                  <a:prstClr val="white"/>
                </a:solidFill>
                <a:latin typeface="Calibri" panose="020F0502020204030204"/>
              </a:rPr>
              <a:t> </a:t>
            </a:r>
            <a:r>
              <a:rPr lang="en-US" sz="1200" i="1" dirty="0" err="1">
                <a:solidFill>
                  <a:prstClr val="white"/>
                </a:solidFill>
                <a:latin typeface="Calibri" panose="020F0502020204030204"/>
              </a:rPr>
              <a:t>cobol</a:t>
            </a:r>
            <a:r>
              <a:rPr lang="en-US" sz="1200" i="1" dirty="0">
                <a:solidFill>
                  <a:prstClr val="white"/>
                </a:solidFill>
                <a:latin typeface="Calibri" panose="020F0502020204030204"/>
              </a:rPr>
              <a:t> bucket</a:t>
            </a:r>
            <a:endPar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Graphic 37">
            <a:extLst>
              <a:ext uri="{FF2B5EF4-FFF2-40B4-BE49-F238E27FC236}">
                <a16:creationId xmlns:a16="http://schemas.microsoft.com/office/drawing/2014/main" id="{AC408681-9425-934F-A27E-5D5DAE6D38A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98448" y="2978376"/>
            <a:ext cx="469900" cy="469900"/>
          </a:xfrm>
          <a:prstGeom prst="rect">
            <a:avLst/>
          </a:prstGeom>
        </p:spPr>
      </p:pic>
      <p:sp>
        <p:nvSpPr>
          <p:cNvPr id="27" name="TextBox 87">
            <a:extLst>
              <a:ext uri="{FF2B5EF4-FFF2-40B4-BE49-F238E27FC236}">
                <a16:creationId xmlns:a16="http://schemas.microsoft.com/office/drawing/2014/main" id="{FB013E3D-2ED6-B74C-A348-786114BFA80F}"/>
              </a:ext>
            </a:extLst>
          </p:cNvPr>
          <p:cNvSpPr txBox="1"/>
          <p:nvPr/>
        </p:nvSpPr>
        <p:spPr>
          <a:xfrm>
            <a:off x="1297023" y="3550345"/>
            <a:ext cx="107275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8" name="Rectangle 27">
            <a:extLst>
              <a:ext uri="{FF2B5EF4-FFF2-40B4-BE49-F238E27FC236}">
                <a16:creationId xmlns:a16="http://schemas.microsoft.com/office/drawing/2014/main" id="{D22D8ED1-FB5A-2B46-B9E9-FF763E575F13}"/>
              </a:ext>
            </a:extLst>
          </p:cNvPr>
          <p:cNvSpPr/>
          <p:nvPr/>
        </p:nvSpPr>
        <p:spPr>
          <a:xfrm>
            <a:off x="989591" y="2625643"/>
            <a:ext cx="1550186" cy="1849403"/>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29" name="Graphic 59">
            <a:extLst>
              <a:ext uri="{FF2B5EF4-FFF2-40B4-BE49-F238E27FC236}">
                <a16:creationId xmlns:a16="http://schemas.microsoft.com/office/drawing/2014/main" id="{B7625C08-D138-A042-BEC2-426C8219C73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9590" y="2625890"/>
            <a:ext cx="330200" cy="330200"/>
          </a:xfrm>
          <a:prstGeom prst="rect">
            <a:avLst/>
          </a:prstGeom>
        </p:spPr>
      </p:pic>
      <p:pic>
        <p:nvPicPr>
          <p:cNvPr id="30" name="Graphic 58">
            <a:extLst>
              <a:ext uri="{FF2B5EF4-FFF2-40B4-BE49-F238E27FC236}">
                <a16:creationId xmlns:a16="http://schemas.microsoft.com/office/drawing/2014/main" id="{E832B20D-CC61-7241-9103-7F05FDDAE9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53063" y="3530875"/>
            <a:ext cx="469900" cy="469900"/>
          </a:xfrm>
          <a:prstGeom prst="rect">
            <a:avLst/>
          </a:prstGeom>
        </p:spPr>
      </p:pic>
      <p:sp>
        <p:nvSpPr>
          <p:cNvPr id="37" name="TextBox 35">
            <a:extLst>
              <a:ext uri="{FF2B5EF4-FFF2-40B4-BE49-F238E27FC236}">
                <a16:creationId xmlns:a16="http://schemas.microsoft.com/office/drawing/2014/main" id="{C5F8AD87-2598-EE42-96C7-ECBD4D1FEF08}"/>
              </a:ext>
            </a:extLst>
          </p:cNvPr>
          <p:cNvSpPr txBox="1"/>
          <p:nvPr/>
        </p:nvSpPr>
        <p:spPr>
          <a:xfrm>
            <a:off x="3737061" y="4013381"/>
            <a:ext cx="23019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New Velocity jar file</a:t>
            </a:r>
          </a:p>
        </p:txBody>
      </p:sp>
      <p:cxnSp>
        <p:nvCxnSpPr>
          <p:cNvPr id="38"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2677205" y="3761928"/>
            <a:ext cx="1829816" cy="779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5347310" y="3755463"/>
            <a:ext cx="1829816" cy="779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Freeform 55">
            <a:extLst>
              <a:ext uri="{FF2B5EF4-FFF2-40B4-BE49-F238E27FC236}">
                <a16:creationId xmlns:a16="http://schemas.microsoft.com/office/drawing/2014/main" id="{757FF54B-0EDB-7146-A143-6D949FAC1522}"/>
              </a:ext>
            </a:extLst>
          </p:cNvPr>
          <p:cNvSpPr/>
          <p:nvPr/>
        </p:nvSpPr>
        <p:spPr>
          <a:xfrm rot="5400000">
            <a:off x="6097031" y="3333317"/>
            <a:ext cx="719317" cy="238203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8FA7C4"/>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46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Layer distribution Architecture (simplified)</a:t>
            </a:r>
          </a:p>
        </p:txBody>
      </p:sp>
      <p:sp>
        <p:nvSpPr>
          <p:cNvPr id="5" name="Rectangle 4">
            <a:extLst>
              <a:ext uri="{FF2B5EF4-FFF2-40B4-BE49-F238E27FC236}">
                <a16:creationId xmlns:a16="http://schemas.microsoft.com/office/drawing/2014/main" id="{4C5FA3DF-AAD9-2A40-8928-45DEB6D047C9}"/>
              </a:ext>
            </a:extLst>
          </p:cNvPr>
          <p:cNvSpPr/>
          <p:nvPr/>
        </p:nvSpPr>
        <p:spPr>
          <a:xfrm>
            <a:off x="1409868" y="1448636"/>
            <a:ext cx="10515600" cy="527636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9758" y="1437853"/>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9548" y="1729780"/>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502680" y="1736182"/>
            <a:ext cx="8941614" cy="4889062"/>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1608068" y="2055388"/>
            <a:ext cx="8525833" cy="4444467"/>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23138" y="2046999"/>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5022" y="3028027"/>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316290" y="2976765"/>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75193" y="2613632"/>
            <a:ext cx="1175344" cy="92524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530" y="2605614"/>
            <a:ext cx="355332" cy="3302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2207441" y="3387420"/>
            <a:ext cx="821776" cy="830997"/>
          </a:xfrm>
          <a:prstGeom prst="rect">
            <a:avLst/>
          </a:prstGeom>
          <a:noFill/>
        </p:spPr>
        <p:txBody>
          <a:bodyPr wrap="square" rtlCol="0">
            <a:spAutoFit/>
          </a:bodyPr>
          <a:lstStyle/>
          <a:p>
            <a:pPr algn="ctr"/>
            <a:r>
              <a:rPr lang="en-US" sz="1200" i="1" dirty="0">
                <a:solidFill>
                  <a:schemeClr val="bg1"/>
                </a:solidFill>
              </a:rPr>
              <a:t>Upload of </a:t>
            </a:r>
          </a:p>
          <a:p>
            <a:pPr algn="ctr"/>
            <a:r>
              <a:rPr lang="en-US" sz="1200" i="1" dirty="0">
                <a:solidFill>
                  <a:schemeClr val="bg1"/>
                </a:solidFill>
              </a:rPr>
              <a:t>Velocity Layer to S3</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a:off x="1250537" y="3114428"/>
            <a:ext cx="112354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3F39B995-EC02-4F3B-96E3-6697EDECED7A}"/>
              </a:ext>
            </a:extLst>
          </p:cNvPr>
          <p:cNvSpPr/>
          <p:nvPr/>
        </p:nvSpPr>
        <p:spPr>
          <a:xfrm>
            <a:off x="1694332" y="1413066"/>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1959174" y="2055389"/>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pic>
        <p:nvPicPr>
          <p:cNvPr id="96" name="Graphic 31">
            <a:extLst>
              <a:ext uri="{FF2B5EF4-FFF2-40B4-BE49-F238E27FC236}">
                <a16:creationId xmlns:a16="http://schemas.microsoft.com/office/drawing/2014/main" id="{BA890397-A945-4DEA-989F-C4D88F5613B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09821" y="2879478"/>
            <a:ext cx="469900" cy="469900"/>
          </a:xfrm>
          <a:prstGeom prst="rect">
            <a:avLst/>
          </a:prstGeom>
        </p:spPr>
      </p:pic>
      <p:cxnSp>
        <p:nvCxnSpPr>
          <p:cNvPr id="97" name="Straight Arrow Connector 19">
            <a:extLst>
              <a:ext uri="{FF2B5EF4-FFF2-40B4-BE49-F238E27FC236}">
                <a16:creationId xmlns:a16="http://schemas.microsoft.com/office/drawing/2014/main" id="{E350038A-7458-49A0-ACDA-8154A0F32A4F}"/>
              </a:ext>
            </a:extLst>
          </p:cNvPr>
          <p:cNvCxnSpPr>
            <a:cxnSpLocks/>
          </p:cNvCxnSpPr>
          <p:nvPr/>
        </p:nvCxnSpPr>
        <p:spPr>
          <a:xfrm>
            <a:off x="3029217" y="3114428"/>
            <a:ext cx="765104"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69">
            <a:extLst>
              <a:ext uri="{FF2B5EF4-FFF2-40B4-BE49-F238E27FC236}">
                <a16:creationId xmlns:a16="http://schemas.microsoft.com/office/drawing/2014/main" id="{BC11D418-BA92-4BB6-B890-A5370D8BC7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20874" y="2879478"/>
            <a:ext cx="409356" cy="409356"/>
          </a:xfrm>
          <a:prstGeom prst="rect">
            <a:avLst/>
          </a:prstGeom>
        </p:spPr>
      </p:pic>
      <p:sp>
        <p:nvSpPr>
          <p:cNvPr id="101" name="TextBox 35">
            <a:extLst>
              <a:ext uri="{FF2B5EF4-FFF2-40B4-BE49-F238E27FC236}">
                <a16:creationId xmlns:a16="http://schemas.microsoft.com/office/drawing/2014/main" id="{AF7A755C-986D-4C15-A598-BF13A7B05952}"/>
              </a:ext>
            </a:extLst>
          </p:cNvPr>
          <p:cNvSpPr txBox="1"/>
          <p:nvPr/>
        </p:nvSpPr>
        <p:spPr>
          <a:xfrm>
            <a:off x="3494464" y="3255503"/>
            <a:ext cx="1337693" cy="461665"/>
          </a:xfrm>
          <a:prstGeom prst="rect">
            <a:avLst/>
          </a:prstGeom>
          <a:noFill/>
        </p:spPr>
        <p:txBody>
          <a:bodyPr wrap="square" rtlCol="0">
            <a:spAutoFit/>
          </a:bodyPr>
          <a:lstStyle/>
          <a:p>
            <a:pPr algn="ctr"/>
            <a:r>
              <a:rPr lang="en-US" sz="1200" b="1" i="1" dirty="0">
                <a:solidFill>
                  <a:srgbClr val="FB9701"/>
                </a:solidFill>
              </a:rPr>
              <a:t>Function : Pipeline Manager</a:t>
            </a:r>
          </a:p>
        </p:txBody>
      </p:sp>
      <p:cxnSp>
        <p:nvCxnSpPr>
          <p:cNvPr id="103" name="Straight Arrow Connector 19">
            <a:extLst>
              <a:ext uri="{FF2B5EF4-FFF2-40B4-BE49-F238E27FC236}">
                <a16:creationId xmlns:a16="http://schemas.microsoft.com/office/drawing/2014/main" id="{FDB48AC1-99F7-460D-BF7D-BB534CACE54B}"/>
              </a:ext>
            </a:extLst>
          </p:cNvPr>
          <p:cNvCxnSpPr>
            <a:cxnSpLocks/>
          </p:cNvCxnSpPr>
          <p:nvPr/>
        </p:nvCxnSpPr>
        <p:spPr>
          <a:xfrm>
            <a:off x="4117387" y="3779959"/>
            <a:ext cx="0" cy="73331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4" name="Ellipse 103">
            <a:extLst>
              <a:ext uri="{FF2B5EF4-FFF2-40B4-BE49-F238E27FC236}">
                <a16:creationId xmlns:a16="http://schemas.microsoft.com/office/drawing/2014/main" id="{4E80A2EF-E2AC-42A3-92B6-6B2AB1E88927}"/>
              </a:ext>
            </a:extLst>
          </p:cNvPr>
          <p:cNvSpPr/>
          <p:nvPr/>
        </p:nvSpPr>
        <p:spPr>
          <a:xfrm>
            <a:off x="3996445" y="4004714"/>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pic>
        <p:nvPicPr>
          <p:cNvPr id="106" name="Graphic 69">
            <a:extLst>
              <a:ext uri="{FF2B5EF4-FFF2-40B4-BE49-F238E27FC236}">
                <a16:creationId xmlns:a16="http://schemas.microsoft.com/office/drawing/2014/main" id="{C192AF9D-50BB-4251-9CCE-9A4D155B275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12709" y="4617397"/>
            <a:ext cx="409356" cy="409356"/>
          </a:xfrm>
          <a:prstGeom prst="rect">
            <a:avLst/>
          </a:prstGeom>
        </p:spPr>
      </p:pic>
      <p:sp>
        <p:nvSpPr>
          <p:cNvPr id="108" name="TextBox 35">
            <a:extLst>
              <a:ext uri="{FF2B5EF4-FFF2-40B4-BE49-F238E27FC236}">
                <a16:creationId xmlns:a16="http://schemas.microsoft.com/office/drawing/2014/main" id="{0007550D-0DD0-4268-B359-1266F1F19A78}"/>
              </a:ext>
            </a:extLst>
          </p:cNvPr>
          <p:cNvSpPr txBox="1"/>
          <p:nvPr/>
        </p:nvSpPr>
        <p:spPr>
          <a:xfrm>
            <a:off x="3209742" y="4959258"/>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pic>
        <p:nvPicPr>
          <p:cNvPr id="110" name="Graphic 52">
            <a:extLst>
              <a:ext uri="{FF2B5EF4-FFF2-40B4-BE49-F238E27FC236}">
                <a16:creationId xmlns:a16="http://schemas.microsoft.com/office/drawing/2014/main" id="{F24B4AB0-9D9B-4ACD-87C8-E4AB372BC34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35033" y="5713377"/>
            <a:ext cx="359431" cy="359431"/>
          </a:xfrm>
          <a:prstGeom prst="rect">
            <a:avLst/>
          </a:prstGeom>
        </p:spPr>
      </p:pic>
      <p:pic>
        <p:nvPicPr>
          <p:cNvPr id="112" name="Graphic 69">
            <a:extLst>
              <a:ext uri="{FF2B5EF4-FFF2-40B4-BE49-F238E27FC236}">
                <a16:creationId xmlns:a16="http://schemas.microsoft.com/office/drawing/2014/main" id="{F881FE3E-5F50-47D1-AAC7-F322F791F8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36387" y="5796105"/>
            <a:ext cx="332876" cy="332876"/>
          </a:xfrm>
          <a:prstGeom prst="rect">
            <a:avLst/>
          </a:prstGeom>
        </p:spPr>
      </p:pic>
      <p:pic>
        <p:nvPicPr>
          <p:cNvPr id="118" name="Graphic 53">
            <a:extLst>
              <a:ext uri="{FF2B5EF4-FFF2-40B4-BE49-F238E27FC236}">
                <a16:creationId xmlns:a16="http://schemas.microsoft.com/office/drawing/2014/main" id="{F071E644-E12E-405C-8CFA-AC6A85540FD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61382" y="5755322"/>
            <a:ext cx="341550" cy="341550"/>
          </a:xfrm>
          <a:prstGeom prst="rect">
            <a:avLst/>
          </a:prstGeom>
        </p:spPr>
      </p:pic>
      <p:cxnSp>
        <p:nvCxnSpPr>
          <p:cNvPr id="125" name="Straight Arrow Connector 19">
            <a:extLst>
              <a:ext uri="{FF2B5EF4-FFF2-40B4-BE49-F238E27FC236}">
                <a16:creationId xmlns:a16="http://schemas.microsoft.com/office/drawing/2014/main" id="{2D25255F-97CE-4A38-BAC8-4943D2F78F31}"/>
              </a:ext>
            </a:extLst>
          </p:cNvPr>
          <p:cNvCxnSpPr>
            <a:cxnSpLocks/>
          </p:cNvCxnSpPr>
          <p:nvPr/>
        </p:nvCxnSpPr>
        <p:spPr>
          <a:xfrm flipH="1">
            <a:off x="3411770" y="5260887"/>
            <a:ext cx="342840" cy="44964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6" name="Straight Arrow Connector 19">
            <a:extLst>
              <a:ext uri="{FF2B5EF4-FFF2-40B4-BE49-F238E27FC236}">
                <a16:creationId xmlns:a16="http://schemas.microsoft.com/office/drawing/2014/main" id="{E7F52FF7-1C75-4B5C-849C-A9B9BB89C9BF}"/>
              </a:ext>
            </a:extLst>
          </p:cNvPr>
          <p:cNvCxnSpPr>
            <a:cxnSpLocks/>
          </p:cNvCxnSpPr>
          <p:nvPr/>
        </p:nvCxnSpPr>
        <p:spPr>
          <a:xfrm flipH="1">
            <a:off x="4092827" y="5250205"/>
            <a:ext cx="19996" cy="46032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7" name="Straight Arrow Connector 19">
            <a:extLst>
              <a:ext uri="{FF2B5EF4-FFF2-40B4-BE49-F238E27FC236}">
                <a16:creationId xmlns:a16="http://schemas.microsoft.com/office/drawing/2014/main" id="{1E1D9EC5-A14C-49FC-929A-AA2ED89CEEE4}"/>
              </a:ext>
            </a:extLst>
          </p:cNvPr>
          <p:cNvCxnSpPr>
            <a:cxnSpLocks/>
          </p:cNvCxnSpPr>
          <p:nvPr/>
        </p:nvCxnSpPr>
        <p:spPr>
          <a:xfrm>
            <a:off x="4451040" y="5270012"/>
            <a:ext cx="258000" cy="40981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8" name="Straight Arrow Connector 19">
            <a:extLst>
              <a:ext uri="{FF2B5EF4-FFF2-40B4-BE49-F238E27FC236}">
                <a16:creationId xmlns:a16="http://schemas.microsoft.com/office/drawing/2014/main" id="{80D9EE8E-11C9-496E-8F22-3AD1AFE0A81F}"/>
              </a:ext>
            </a:extLst>
          </p:cNvPr>
          <p:cNvCxnSpPr>
            <a:cxnSpLocks/>
          </p:cNvCxnSpPr>
          <p:nvPr/>
        </p:nvCxnSpPr>
        <p:spPr>
          <a:xfrm flipV="1">
            <a:off x="4621776" y="3076255"/>
            <a:ext cx="940125" cy="790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9" name="Ellipse 128">
            <a:extLst>
              <a:ext uri="{FF2B5EF4-FFF2-40B4-BE49-F238E27FC236}">
                <a16:creationId xmlns:a16="http://schemas.microsoft.com/office/drawing/2014/main" id="{D1ED160B-A77A-47A4-9242-CAE1D5B399EB}"/>
              </a:ext>
            </a:extLst>
          </p:cNvPr>
          <p:cNvSpPr/>
          <p:nvPr/>
        </p:nvSpPr>
        <p:spPr>
          <a:xfrm>
            <a:off x="4934124" y="2961573"/>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pic>
        <p:nvPicPr>
          <p:cNvPr id="130" name="Graphic 69">
            <a:extLst>
              <a:ext uri="{FF2B5EF4-FFF2-40B4-BE49-F238E27FC236}">
                <a16:creationId xmlns:a16="http://schemas.microsoft.com/office/drawing/2014/main" id="{913ECABC-6407-44EF-920E-356353D001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06936" y="2642573"/>
            <a:ext cx="409356" cy="409356"/>
          </a:xfrm>
          <a:prstGeom prst="rect">
            <a:avLst/>
          </a:prstGeom>
        </p:spPr>
      </p:pic>
      <p:sp>
        <p:nvSpPr>
          <p:cNvPr id="133" name="Accolade ouvrante 132">
            <a:extLst>
              <a:ext uri="{FF2B5EF4-FFF2-40B4-BE49-F238E27FC236}">
                <a16:creationId xmlns:a16="http://schemas.microsoft.com/office/drawing/2014/main" id="{6C3EBBA2-5194-4E4A-B43D-3077705F785D}"/>
              </a:ext>
            </a:extLst>
          </p:cNvPr>
          <p:cNvSpPr/>
          <p:nvPr/>
        </p:nvSpPr>
        <p:spPr>
          <a:xfrm>
            <a:off x="5696001" y="2226347"/>
            <a:ext cx="281513" cy="2888712"/>
          </a:xfrm>
          <a:prstGeom prst="leftBrace">
            <a:avLst>
              <a:gd name="adj1" fmla="val 27906"/>
              <a:gd name="adj2" fmla="val 29676"/>
            </a:avLst>
          </a:prstGeom>
          <a:ln w="12700">
            <a:solidFill>
              <a:srgbClr val="8FA7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8FA7C4"/>
              </a:solidFill>
            </a:endParaRPr>
          </a:p>
        </p:txBody>
      </p:sp>
      <p:sp>
        <p:nvSpPr>
          <p:cNvPr id="134" name="TextBox 35">
            <a:extLst>
              <a:ext uri="{FF2B5EF4-FFF2-40B4-BE49-F238E27FC236}">
                <a16:creationId xmlns:a16="http://schemas.microsoft.com/office/drawing/2014/main" id="{989D6785-668B-49C2-B2B4-63776751B0CB}"/>
              </a:ext>
            </a:extLst>
          </p:cNvPr>
          <p:cNvSpPr txBox="1"/>
          <p:nvPr/>
        </p:nvSpPr>
        <p:spPr>
          <a:xfrm>
            <a:off x="6239801" y="2683823"/>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sp>
        <p:nvSpPr>
          <p:cNvPr id="137" name="TextBox 35">
            <a:extLst>
              <a:ext uri="{FF2B5EF4-FFF2-40B4-BE49-F238E27FC236}">
                <a16:creationId xmlns:a16="http://schemas.microsoft.com/office/drawing/2014/main" id="{8A5A24DB-C1DF-4ED9-A46C-FEE11DB9459D}"/>
              </a:ext>
            </a:extLst>
          </p:cNvPr>
          <p:cNvSpPr txBox="1"/>
          <p:nvPr/>
        </p:nvSpPr>
        <p:spPr>
          <a:xfrm>
            <a:off x="2730268" y="5988661"/>
            <a:ext cx="1175270" cy="461665"/>
          </a:xfrm>
          <a:prstGeom prst="rect">
            <a:avLst/>
          </a:prstGeom>
          <a:noFill/>
        </p:spPr>
        <p:txBody>
          <a:bodyPr wrap="square" rtlCol="0">
            <a:spAutoFit/>
          </a:bodyPr>
          <a:lstStyle/>
          <a:p>
            <a:pPr algn="ctr"/>
            <a:r>
              <a:rPr lang="en-US" sz="1200" i="1" dirty="0">
                <a:solidFill>
                  <a:srgbClr val="FF4F8B"/>
                </a:solidFill>
              </a:rPr>
              <a:t>Create new Layer version</a:t>
            </a:r>
            <a:endParaRPr lang="en-US" sz="1200" i="1" dirty="0">
              <a:solidFill>
                <a:srgbClr val="6BAC3E"/>
              </a:solidFill>
            </a:endParaRPr>
          </a:p>
        </p:txBody>
      </p:sp>
      <p:sp>
        <p:nvSpPr>
          <p:cNvPr id="139" name="TextBox 35">
            <a:extLst>
              <a:ext uri="{FF2B5EF4-FFF2-40B4-BE49-F238E27FC236}">
                <a16:creationId xmlns:a16="http://schemas.microsoft.com/office/drawing/2014/main" id="{274C73EE-944E-4978-B7E0-DD3E137E397D}"/>
              </a:ext>
            </a:extLst>
          </p:cNvPr>
          <p:cNvSpPr txBox="1"/>
          <p:nvPr/>
        </p:nvSpPr>
        <p:spPr>
          <a:xfrm>
            <a:off x="3566402" y="6148834"/>
            <a:ext cx="1092842" cy="276999"/>
          </a:xfrm>
          <a:prstGeom prst="rect">
            <a:avLst/>
          </a:prstGeom>
          <a:noFill/>
        </p:spPr>
        <p:txBody>
          <a:bodyPr wrap="square" rtlCol="0">
            <a:spAutoFit/>
          </a:bodyPr>
          <a:lstStyle/>
          <a:p>
            <a:pPr algn="ctr"/>
            <a:r>
              <a:rPr lang="en-US" sz="1200" i="1" dirty="0">
                <a:solidFill>
                  <a:srgbClr val="FB9701"/>
                </a:solidFill>
              </a:rPr>
              <a:t>Test it</a:t>
            </a:r>
          </a:p>
        </p:txBody>
      </p:sp>
      <p:sp>
        <p:nvSpPr>
          <p:cNvPr id="140" name="TextBox 35">
            <a:extLst>
              <a:ext uri="{FF2B5EF4-FFF2-40B4-BE49-F238E27FC236}">
                <a16:creationId xmlns:a16="http://schemas.microsoft.com/office/drawing/2014/main" id="{6F89F60D-AE4E-4F4A-9E1A-FC0B266723FB}"/>
              </a:ext>
            </a:extLst>
          </p:cNvPr>
          <p:cNvSpPr txBox="1"/>
          <p:nvPr/>
        </p:nvSpPr>
        <p:spPr>
          <a:xfrm>
            <a:off x="4318151" y="6002621"/>
            <a:ext cx="1070628" cy="461665"/>
          </a:xfrm>
          <a:prstGeom prst="rect">
            <a:avLst/>
          </a:prstGeom>
          <a:noFill/>
        </p:spPr>
        <p:txBody>
          <a:bodyPr wrap="square" rtlCol="0">
            <a:spAutoFit/>
          </a:bodyPr>
          <a:lstStyle/>
          <a:p>
            <a:pPr algn="ctr"/>
            <a:r>
              <a:rPr lang="en-US" sz="1200" i="1" dirty="0">
                <a:solidFill>
                  <a:srgbClr val="A166FF"/>
                </a:solidFill>
              </a:rPr>
              <a:t>Grant permissions</a:t>
            </a:r>
          </a:p>
        </p:txBody>
      </p:sp>
      <p:sp>
        <p:nvSpPr>
          <p:cNvPr id="141" name="Ellipse 140">
            <a:extLst>
              <a:ext uri="{FF2B5EF4-FFF2-40B4-BE49-F238E27FC236}">
                <a16:creationId xmlns:a16="http://schemas.microsoft.com/office/drawing/2014/main" id="{B6694672-1417-40B4-B776-7AC04270E83C}"/>
              </a:ext>
            </a:extLst>
          </p:cNvPr>
          <p:cNvSpPr/>
          <p:nvPr/>
        </p:nvSpPr>
        <p:spPr>
          <a:xfrm>
            <a:off x="3522637" y="5381832"/>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47" name="Ellipse 146">
            <a:extLst>
              <a:ext uri="{FF2B5EF4-FFF2-40B4-BE49-F238E27FC236}">
                <a16:creationId xmlns:a16="http://schemas.microsoft.com/office/drawing/2014/main" id="{9E2D4F62-25B2-47E4-86B2-DE25E15241D3}"/>
              </a:ext>
            </a:extLst>
          </p:cNvPr>
          <p:cNvSpPr/>
          <p:nvPr/>
        </p:nvSpPr>
        <p:spPr>
          <a:xfrm>
            <a:off x="4025455" y="53824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48" name="Ellipse 147">
            <a:extLst>
              <a:ext uri="{FF2B5EF4-FFF2-40B4-BE49-F238E27FC236}">
                <a16:creationId xmlns:a16="http://schemas.microsoft.com/office/drawing/2014/main" id="{82DA1005-5C87-4936-B57C-68A7F1E7D404}"/>
              </a:ext>
            </a:extLst>
          </p:cNvPr>
          <p:cNvSpPr/>
          <p:nvPr/>
        </p:nvSpPr>
        <p:spPr>
          <a:xfrm>
            <a:off x="4509606" y="536670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cxnSp>
        <p:nvCxnSpPr>
          <p:cNvPr id="150" name="Straight Arrow Connector 19">
            <a:extLst>
              <a:ext uri="{FF2B5EF4-FFF2-40B4-BE49-F238E27FC236}">
                <a16:creationId xmlns:a16="http://schemas.microsoft.com/office/drawing/2014/main" id="{B1DF48A5-FEA6-4744-9338-7364AE62DA24}"/>
              </a:ext>
            </a:extLst>
          </p:cNvPr>
          <p:cNvCxnSpPr>
            <a:cxnSpLocks/>
          </p:cNvCxnSpPr>
          <p:nvPr/>
        </p:nvCxnSpPr>
        <p:spPr>
          <a:xfrm>
            <a:off x="7834750" y="2863607"/>
            <a:ext cx="10358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52" name="Graphic 69">
            <a:extLst>
              <a:ext uri="{FF2B5EF4-FFF2-40B4-BE49-F238E27FC236}">
                <a16:creationId xmlns:a16="http://schemas.microsoft.com/office/drawing/2014/main" id="{E66ACE9A-098D-4021-A1EA-27F2D3E6D01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37436" y="2617527"/>
            <a:ext cx="409356" cy="409356"/>
          </a:xfrm>
          <a:prstGeom prst="rect">
            <a:avLst/>
          </a:prstGeom>
        </p:spPr>
      </p:pic>
      <p:sp>
        <p:nvSpPr>
          <p:cNvPr id="153" name="TextBox 35">
            <a:extLst>
              <a:ext uri="{FF2B5EF4-FFF2-40B4-BE49-F238E27FC236}">
                <a16:creationId xmlns:a16="http://schemas.microsoft.com/office/drawing/2014/main" id="{B99C1C23-2A2C-4DED-B38C-80ECC05A97D7}"/>
              </a:ext>
            </a:extLst>
          </p:cNvPr>
          <p:cNvSpPr txBox="1"/>
          <p:nvPr/>
        </p:nvSpPr>
        <p:spPr>
          <a:xfrm>
            <a:off x="8197593" y="2980950"/>
            <a:ext cx="1939788"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51" name="Forme libre : forme 50">
            <a:extLst>
              <a:ext uri="{FF2B5EF4-FFF2-40B4-BE49-F238E27FC236}">
                <a16:creationId xmlns:a16="http://schemas.microsoft.com/office/drawing/2014/main" id="{53178AE2-A0D6-4482-9FE2-03E7C3B00471}"/>
              </a:ext>
            </a:extLst>
          </p:cNvPr>
          <p:cNvSpPr/>
          <p:nvPr/>
        </p:nvSpPr>
        <p:spPr>
          <a:xfrm>
            <a:off x="7834750" y="2323522"/>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orme libre : forme 158">
            <a:extLst>
              <a:ext uri="{FF2B5EF4-FFF2-40B4-BE49-F238E27FC236}">
                <a16:creationId xmlns:a16="http://schemas.microsoft.com/office/drawing/2014/main" id="{45031984-26E6-4D5D-A7BA-F36FD2F7A233}"/>
              </a:ext>
            </a:extLst>
          </p:cNvPr>
          <p:cNvSpPr/>
          <p:nvPr/>
        </p:nvSpPr>
        <p:spPr>
          <a:xfrm rot="11019638">
            <a:off x="7824147" y="3190167"/>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31">
            <a:extLst>
              <a:ext uri="{FF2B5EF4-FFF2-40B4-BE49-F238E27FC236}">
                <a16:creationId xmlns:a16="http://schemas.microsoft.com/office/drawing/2014/main" id="{83C998E1-F530-4571-BE62-0752F0236C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48712" y="2246794"/>
            <a:ext cx="324703" cy="324703"/>
          </a:xfrm>
          <a:prstGeom prst="rect">
            <a:avLst/>
          </a:prstGeom>
        </p:spPr>
      </p:pic>
      <p:pic>
        <p:nvPicPr>
          <p:cNvPr id="165" name="Graphic 31">
            <a:extLst>
              <a:ext uri="{FF2B5EF4-FFF2-40B4-BE49-F238E27FC236}">
                <a16:creationId xmlns:a16="http://schemas.microsoft.com/office/drawing/2014/main" id="{DAD2FAB6-1CD3-4DAC-9D60-5310C21CEE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84143" y="3288834"/>
            <a:ext cx="324704" cy="324704"/>
          </a:xfrm>
          <a:prstGeom prst="rect">
            <a:avLst/>
          </a:prstGeom>
        </p:spPr>
      </p:pic>
      <p:grpSp>
        <p:nvGrpSpPr>
          <p:cNvPr id="166" name="Groupe 165">
            <a:extLst>
              <a:ext uri="{FF2B5EF4-FFF2-40B4-BE49-F238E27FC236}">
                <a16:creationId xmlns:a16="http://schemas.microsoft.com/office/drawing/2014/main" id="{299DA6FA-FB70-434D-9A58-BF89052DD27F}"/>
              </a:ext>
            </a:extLst>
          </p:cNvPr>
          <p:cNvGrpSpPr/>
          <p:nvPr/>
        </p:nvGrpSpPr>
        <p:grpSpPr>
          <a:xfrm>
            <a:off x="10691823" y="3291578"/>
            <a:ext cx="308425" cy="324704"/>
            <a:chOff x="9069077" y="1010668"/>
            <a:chExt cx="187062" cy="227162"/>
          </a:xfrm>
        </p:grpSpPr>
        <p:cxnSp>
          <p:nvCxnSpPr>
            <p:cNvPr id="167" name="Connecteur droit 166">
              <a:extLst>
                <a:ext uri="{FF2B5EF4-FFF2-40B4-BE49-F238E27FC236}">
                  <a16:creationId xmlns:a16="http://schemas.microsoft.com/office/drawing/2014/main" id="{1D252111-1EAC-40E4-95AA-706BE23CD375}"/>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Connecteur droit 168">
              <a:extLst>
                <a:ext uri="{FF2B5EF4-FFF2-40B4-BE49-F238E27FC236}">
                  <a16:creationId xmlns:a16="http://schemas.microsoft.com/office/drawing/2014/main" id="{F637AB98-EB56-46E8-BAC7-101D00A03A4F}"/>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70" name="Graphic 52">
            <a:extLst>
              <a:ext uri="{FF2B5EF4-FFF2-40B4-BE49-F238E27FC236}">
                <a16:creationId xmlns:a16="http://schemas.microsoft.com/office/drawing/2014/main" id="{E6018E00-5C75-4266-887B-546715814A7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51970" y="2720694"/>
            <a:ext cx="359431" cy="359431"/>
          </a:xfrm>
          <a:prstGeom prst="rect">
            <a:avLst/>
          </a:prstGeom>
        </p:spPr>
      </p:pic>
      <p:pic>
        <p:nvPicPr>
          <p:cNvPr id="171" name="Graphic 69">
            <a:extLst>
              <a:ext uri="{FF2B5EF4-FFF2-40B4-BE49-F238E27FC236}">
                <a16:creationId xmlns:a16="http://schemas.microsoft.com/office/drawing/2014/main" id="{EA6CA001-E25D-4D4F-8692-4191D718FD4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97745" y="2727988"/>
            <a:ext cx="332876" cy="332876"/>
          </a:xfrm>
          <a:prstGeom prst="rect">
            <a:avLst/>
          </a:prstGeom>
        </p:spPr>
      </p:pic>
      <p:pic>
        <p:nvPicPr>
          <p:cNvPr id="172" name="Graphic 53">
            <a:extLst>
              <a:ext uri="{FF2B5EF4-FFF2-40B4-BE49-F238E27FC236}">
                <a16:creationId xmlns:a16="http://schemas.microsoft.com/office/drawing/2014/main" id="{C41CC3FD-92BC-4967-AA59-0641CD206A9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373075" y="2719314"/>
            <a:ext cx="341550" cy="341550"/>
          </a:xfrm>
          <a:prstGeom prst="rect">
            <a:avLst/>
          </a:prstGeom>
        </p:spPr>
      </p:pic>
      <p:sp>
        <p:nvSpPr>
          <p:cNvPr id="174" name="Rectangle 173">
            <a:extLst>
              <a:ext uri="{FF2B5EF4-FFF2-40B4-BE49-F238E27FC236}">
                <a16:creationId xmlns:a16="http://schemas.microsoft.com/office/drawing/2014/main" id="{FD09A290-6873-4569-A0A0-DFBFB921A994}"/>
              </a:ext>
            </a:extLst>
          </p:cNvPr>
          <p:cNvSpPr/>
          <p:nvPr/>
        </p:nvSpPr>
        <p:spPr>
          <a:xfrm>
            <a:off x="10505767" y="1947256"/>
            <a:ext cx="132772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Other region</a:t>
            </a:r>
          </a:p>
        </p:txBody>
      </p:sp>
      <p:pic>
        <p:nvPicPr>
          <p:cNvPr id="175" name="Graphic 69">
            <a:extLst>
              <a:ext uri="{FF2B5EF4-FFF2-40B4-BE49-F238E27FC236}">
                <a16:creationId xmlns:a16="http://schemas.microsoft.com/office/drawing/2014/main" id="{3928E48B-1AAE-4E94-8ACD-199A2C2082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1281" y="1951208"/>
            <a:ext cx="271464" cy="271464"/>
          </a:xfrm>
          <a:prstGeom prst="rect">
            <a:avLst/>
          </a:prstGeom>
        </p:spPr>
      </p:pic>
      <p:cxnSp>
        <p:nvCxnSpPr>
          <p:cNvPr id="176" name="Straight Arrow Connector 19">
            <a:extLst>
              <a:ext uri="{FF2B5EF4-FFF2-40B4-BE49-F238E27FC236}">
                <a16:creationId xmlns:a16="http://schemas.microsoft.com/office/drawing/2014/main" id="{FFEC59A6-6460-4A10-B640-EE2BA8EECD9F}"/>
              </a:ext>
            </a:extLst>
          </p:cNvPr>
          <p:cNvCxnSpPr>
            <a:cxnSpLocks/>
          </p:cNvCxnSpPr>
          <p:nvPr/>
        </p:nvCxnSpPr>
        <p:spPr>
          <a:xfrm>
            <a:off x="9435568" y="2874393"/>
            <a:ext cx="91775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7" name="TextBox 35">
            <a:extLst>
              <a:ext uri="{FF2B5EF4-FFF2-40B4-BE49-F238E27FC236}">
                <a16:creationId xmlns:a16="http://schemas.microsoft.com/office/drawing/2014/main" id="{863DDB78-15BF-46C7-B378-8BF0E2A19A88}"/>
              </a:ext>
            </a:extLst>
          </p:cNvPr>
          <p:cNvSpPr txBox="1"/>
          <p:nvPr/>
        </p:nvSpPr>
        <p:spPr>
          <a:xfrm>
            <a:off x="8413151" y="2083630"/>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179" name="TextBox 35">
            <a:extLst>
              <a:ext uri="{FF2B5EF4-FFF2-40B4-BE49-F238E27FC236}">
                <a16:creationId xmlns:a16="http://schemas.microsoft.com/office/drawing/2014/main" id="{CD58687C-6EBE-4945-B3E0-82173D58DF36}"/>
              </a:ext>
            </a:extLst>
          </p:cNvPr>
          <p:cNvSpPr txBox="1"/>
          <p:nvPr/>
        </p:nvSpPr>
        <p:spPr>
          <a:xfrm>
            <a:off x="10713873" y="2214669"/>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180" name="TextBox 35">
            <a:extLst>
              <a:ext uri="{FF2B5EF4-FFF2-40B4-BE49-F238E27FC236}">
                <a16:creationId xmlns:a16="http://schemas.microsoft.com/office/drawing/2014/main" id="{07EA035C-4FF4-4EFF-8427-E956BB70489A}"/>
              </a:ext>
            </a:extLst>
          </p:cNvPr>
          <p:cNvSpPr txBox="1"/>
          <p:nvPr/>
        </p:nvSpPr>
        <p:spPr>
          <a:xfrm>
            <a:off x="10442676" y="3009282"/>
            <a:ext cx="1483966" cy="246221"/>
          </a:xfrm>
          <a:prstGeom prst="rect">
            <a:avLst/>
          </a:prstGeom>
          <a:noFill/>
        </p:spPr>
        <p:txBody>
          <a:bodyPr wrap="square" rtlCol="0">
            <a:spAutoFit/>
          </a:bodyPr>
          <a:lstStyle/>
          <a:p>
            <a:pPr algn="ctr"/>
            <a:r>
              <a:rPr lang="en-US" sz="1000" i="1" dirty="0">
                <a:solidFill>
                  <a:srgbClr val="F54D87"/>
                </a:solidFill>
              </a:rPr>
              <a:t>Local Version of Velocity</a:t>
            </a:r>
          </a:p>
        </p:txBody>
      </p:sp>
      <p:sp>
        <p:nvSpPr>
          <p:cNvPr id="181" name="TextBox 35">
            <a:extLst>
              <a:ext uri="{FF2B5EF4-FFF2-40B4-BE49-F238E27FC236}">
                <a16:creationId xmlns:a16="http://schemas.microsoft.com/office/drawing/2014/main" id="{B119DF5C-033B-474A-AEDE-361052AD27A2}"/>
              </a:ext>
            </a:extLst>
          </p:cNvPr>
          <p:cNvSpPr txBox="1"/>
          <p:nvPr/>
        </p:nvSpPr>
        <p:spPr>
          <a:xfrm>
            <a:off x="8412678" y="3513863"/>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pic>
        <p:nvPicPr>
          <p:cNvPr id="182" name="Graphic 69">
            <a:extLst>
              <a:ext uri="{FF2B5EF4-FFF2-40B4-BE49-F238E27FC236}">
                <a16:creationId xmlns:a16="http://schemas.microsoft.com/office/drawing/2014/main" id="{D1179873-89CA-42F8-AB5F-44907DDBBA1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09490" y="4591310"/>
            <a:ext cx="409356" cy="409356"/>
          </a:xfrm>
          <a:prstGeom prst="rect">
            <a:avLst/>
          </a:prstGeom>
        </p:spPr>
      </p:pic>
      <p:sp>
        <p:nvSpPr>
          <p:cNvPr id="183" name="TextBox 35">
            <a:extLst>
              <a:ext uri="{FF2B5EF4-FFF2-40B4-BE49-F238E27FC236}">
                <a16:creationId xmlns:a16="http://schemas.microsoft.com/office/drawing/2014/main" id="{C68C9CFA-86F6-4A84-8387-D76D6F882B8D}"/>
              </a:ext>
            </a:extLst>
          </p:cNvPr>
          <p:cNvSpPr txBox="1"/>
          <p:nvPr/>
        </p:nvSpPr>
        <p:spPr>
          <a:xfrm>
            <a:off x="6242355" y="4632560"/>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184" name="Straight Arrow Connector 19">
            <a:extLst>
              <a:ext uri="{FF2B5EF4-FFF2-40B4-BE49-F238E27FC236}">
                <a16:creationId xmlns:a16="http://schemas.microsoft.com/office/drawing/2014/main" id="{42CCD8FC-B58E-4FAD-9ADC-1FD33FE607AB}"/>
              </a:ext>
            </a:extLst>
          </p:cNvPr>
          <p:cNvCxnSpPr>
            <a:cxnSpLocks/>
          </p:cNvCxnSpPr>
          <p:nvPr/>
        </p:nvCxnSpPr>
        <p:spPr>
          <a:xfrm>
            <a:off x="7837304" y="4812344"/>
            <a:ext cx="10358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85" name="Graphic 69">
            <a:extLst>
              <a:ext uri="{FF2B5EF4-FFF2-40B4-BE49-F238E27FC236}">
                <a16:creationId xmlns:a16="http://schemas.microsoft.com/office/drawing/2014/main" id="{03A8054D-A71D-46C8-AF98-D27AF33320D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39990" y="4566264"/>
            <a:ext cx="409356" cy="409356"/>
          </a:xfrm>
          <a:prstGeom prst="rect">
            <a:avLst/>
          </a:prstGeom>
        </p:spPr>
      </p:pic>
      <p:sp>
        <p:nvSpPr>
          <p:cNvPr id="186" name="TextBox 35">
            <a:extLst>
              <a:ext uri="{FF2B5EF4-FFF2-40B4-BE49-F238E27FC236}">
                <a16:creationId xmlns:a16="http://schemas.microsoft.com/office/drawing/2014/main" id="{DB99F4EE-7A1E-44F4-8A4F-FC82E58F0FC7}"/>
              </a:ext>
            </a:extLst>
          </p:cNvPr>
          <p:cNvSpPr txBox="1"/>
          <p:nvPr/>
        </p:nvSpPr>
        <p:spPr>
          <a:xfrm>
            <a:off x="8200147" y="4929687"/>
            <a:ext cx="1939788"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187" name="Forme libre : forme 186">
            <a:extLst>
              <a:ext uri="{FF2B5EF4-FFF2-40B4-BE49-F238E27FC236}">
                <a16:creationId xmlns:a16="http://schemas.microsoft.com/office/drawing/2014/main" id="{C6D115A7-DCBA-4DCB-A561-9F8F7730C78A}"/>
              </a:ext>
            </a:extLst>
          </p:cNvPr>
          <p:cNvSpPr/>
          <p:nvPr/>
        </p:nvSpPr>
        <p:spPr>
          <a:xfrm>
            <a:off x="7837304" y="4272259"/>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orme libre : forme 187">
            <a:extLst>
              <a:ext uri="{FF2B5EF4-FFF2-40B4-BE49-F238E27FC236}">
                <a16:creationId xmlns:a16="http://schemas.microsoft.com/office/drawing/2014/main" id="{A0496E36-4467-49F5-A71B-9373841CEC09}"/>
              </a:ext>
            </a:extLst>
          </p:cNvPr>
          <p:cNvSpPr/>
          <p:nvPr/>
        </p:nvSpPr>
        <p:spPr>
          <a:xfrm rot="11019638">
            <a:off x="7826701" y="5138904"/>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Graphic 31">
            <a:extLst>
              <a:ext uri="{FF2B5EF4-FFF2-40B4-BE49-F238E27FC236}">
                <a16:creationId xmlns:a16="http://schemas.microsoft.com/office/drawing/2014/main" id="{DAF6A3E1-1075-450A-A3F6-70F4C8A6BDB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51266" y="4195531"/>
            <a:ext cx="324703" cy="324703"/>
          </a:xfrm>
          <a:prstGeom prst="rect">
            <a:avLst/>
          </a:prstGeom>
        </p:spPr>
      </p:pic>
      <p:pic>
        <p:nvPicPr>
          <p:cNvPr id="190" name="Graphic 31">
            <a:extLst>
              <a:ext uri="{FF2B5EF4-FFF2-40B4-BE49-F238E27FC236}">
                <a16:creationId xmlns:a16="http://schemas.microsoft.com/office/drawing/2014/main" id="{C5694349-DA87-4AFB-BA2B-1BFA705C8A3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86697" y="5237571"/>
            <a:ext cx="324704" cy="324704"/>
          </a:xfrm>
          <a:prstGeom prst="rect">
            <a:avLst/>
          </a:prstGeom>
        </p:spPr>
      </p:pic>
      <p:grpSp>
        <p:nvGrpSpPr>
          <p:cNvPr id="191" name="Groupe 190">
            <a:extLst>
              <a:ext uri="{FF2B5EF4-FFF2-40B4-BE49-F238E27FC236}">
                <a16:creationId xmlns:a16="http://schemas.microsoft.com/office/drawing/2014/main" id="{D83B64F1-7851-42FF-B6CF-BA3B7692A4AA}"/>
              </a:ext>
            </a:extLst>
          </p:cNvPr>
          <p:cNvGrpSpPr/>
          <p:nvPr/>
        </p:nvGrpSpPr>
        <p:grpSpPr>
          <a:xfrm>
            <a:off x="10694377" y="5240315"/>
            <a:ext cx="308425" cy="324704"/>
            <a:chOff x="9069077" y="1010668"/>
            <a:chExt cx="187062" cy="227162"/>
          </a:xfrm>
        </p:grpSpPr>
        <p:cxnSp>
          <p:nvCxnSpPr>
            <p:cNvPr id="192" name="Connecteur droit 191">
              <a:extLst>
                <a:ext uri="{FF2B5EF4-FFF2-40B4-BE49-F238E27FC236}">
                  <a16:creationId xmlns:a16="http://schemas.microsoft.com/office/drawing/2014/main" id="{A62DCCF8-382C-447C-8B9A-668A303E7523}"/>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DC6FF1D6-C33A-4BCA-86FF-4747DA40BEC7}"/>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4" name="Graphic 52">
            <a:extLst>
              <a:ext uri="{FF2B5EF4-FFF2-40B4-BE49-F238E27FC236}">
                <a16:creationId xmlns:a16="http://schemas.microsoft.com/office/drawing/2014/main" id="{C78F7DE6-5E02-4A9E-A3F0-776361A8506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97320" y="4668957"/>
            <a:ext cx="359431" cy="359431"/>
          </a:xfrm>
          <a:prstGeom prst="rect">
            <a:avLst/>
          </a:prstGeom>
        </p:spPr>
      </p:pic>
      <p:pic>
        <p:nvPicPr>
          <p:cNvPr id="195" name="Graphic 69">
            <a:extLst>
              <a:ext uri="{FF2B5EF4-FFF2-40B4-BE49-F238E27FC236}">
                <a16:creationId xmlns:a16="http://schemas.microsoft.com/office/drawing/2014/main" id="{D6E75965-435C-4B91-85EA-3C194D629B8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000299" y="4676725"/>
            <a:ext cx="332876" cy="332876"/>
          </a:xfrm>
          <a:prstGeom prst="rect">
            <a:avLst/>
          </a:prstGeom>
        </p:spPr>
      </p:pic>
      <p:pic>
        <p:nvPicPr>
          <p:cNvPr id="196" name="Graphic 53">
            <a:extLst>
              <a:ext uri="{FF2B5EF4-FFF2-40B4-BE49-F238E27FC236}">
                <a16:creationId xmlns:a16="http://schemas.microsoft.com/office/drawing/2014/main" id="{37540AF1-14CE-4ED3-A50B-0856320B532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375629" y="4668051"/>
            <a:ext cx="341550" cy="341550"/>
          </a:xfrm>
          <a:prstGeom prst="rect">
            <a:avLst/>
          </a:prstGeom>
        </p:spPr>
      </p:pic>
      <p:sp>
        <p:nvSpPr>
          <p:cNvPr id="197" name="Rectangle 196">
            <a:extLst>
              <a:ext uri="{FF2B5EF4-FFF2-40B4-BE49-F238E27FC236}">
                <a16:creationId xmlns:a16="http://schemas.microsoft.com/office/drawing/2014/main" id="{DC92C673-1FD5-4CFB-AD38-23AFD1D9CA7D}"/>
              </a:ext>
            </a:extLst>
          </p:cNvPr>
          <p:cNvSpPr/>
          <p:nvPr/>
        </p:nvSpPr>
        <p:spPr>
          <a:xfrm>
            <a:off x="10508321" y="3895993"/>
            <a:ext cx="132772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A0C8"/>
                </a:solidFill>
                <a:effectLst/>
                <a:uLnTx/>
                <a:uFillTx/>
                <a:latin typeface="Arial" panose="020B0604020202020204"/>
                <a:ea typeface="+mn-ea"/>
                <a:cs typeface="+mn-cs"/>
              </a:rPr>
              <a:t>Other region</a:t>
            </a:r>
          </a:p>
        </p:txBody>
      </p:sp>
      <p:pic>
        <p:nvPicPr>
          <p:cNvPr id="198" name="Graphic 69">
            <a:extLst>
              <a:ext uri="{FF2B5EF4-FFF2-40B4-BE49-F238E27FC236}">
                <a16:creationId xmlns:a16="http://schemas.microsoft.com/office/drawing/2014/main" id="{38B1344C-D834-47ED-A81E-D0C8930ED3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3835" y="3899945"/>
            <a:ext cx="271464" cy="271464"/>
          </a:xfrm>
          <a:prstGeom prst="rect">
            <a:avLst/>
          </a:prstGeom>
        </p:spPr>
      </p:pic>
      <p:cxnSp>
        <p:nvCxnSpPr>
          <p:cNvPr id="199" name="Straight Arrow Connector 19">
            <a:extLst>
              <a:ext uri="{FF2B5EF4-FFF2-40B4-BE49-F238E27FC236}">
                <a16:creationId xmlns:a16="http://schemas.microsoft.com/office/drawing/2014/main" id="{B44DAED8-BE65-4843-B067-002960CCA351}"/>
              </a:ext>
            </a:extLst>
          </p:cNvPr>
          <p:cNvCxnSpPr>
            <a:cxnSpLocks/>
          </p:cNvCxnSpPr>
          <p:nvPr/>
        </p:nvCxnSpPr>
        <p:spPr>
          <a:xfrm>
            <a:off x="9438122" y="4823130"/>
            <a:ext cx="91775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00" name="TextBox 35">
            <a:extLst>
              <a:ext uri="{FF2B5EF4-FFF2-40B4-BE49-F238E27FC236}">
                <a16:creationId xmlns:a16="http://schemas.microsoft.com/office/drawing/2014/main" id="{24437CD5-07B5-406B-AE92-FDD6E3EB6EED}"/>
              </a:ext>
            </a:extLst>
          </p:cNvPr>
          <p:cNvSpPr txBox="1"/>
          <p:nvPr/>
        </p:nvSpPr>
        <p:spPr>
          <a:xfrm>
            <a:off x="8415705" y="4032367"/>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201" name="TextBox 35">
            <a:extLst>
              <a:ext uri="{FF2B5EF4-FFF2-40B4-BE49-F238E27FC236}">
                <a16:creationId xmlns:a16="http://schemas.microsoft.com/office/drawing/2014/main" id="{1F36E83E-8659-4FCC-9353-EB48C62D64F1}"/>
              </a:ext>
            </a:extLst>
          </p:cNvPr>
          <p:cNvSpPr txBox="1"/>
          <p:nvPr/>
        </p:nvSpPr>
        <p:spPr>
          <a:xfrm>
            <a:off x="10716427" y="4163406"/>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202" name="TextBox 35">
            <a:extLst>
              <a:ext uri="{FF2B5EF4-FFF2-40B4-BE49-F238E27FC236}">
                <a16:creationId xmlns:a16="http://schemas.microsoft.com/office/drawing/2014/main" id="{CF87F701-94B9-4B2E-83DD-44700CCAA890}"/>
              </a:ext>
            </a:extLst>
          </p:cNvPr>
          <p:cNvSpPr txBox="1"/>
          <p:nvPr/>
        </p:nvSpPr>
        <p:spPr>
          <a:xfrm>
            <a:off x="10445230" y="4958019"/>
            <a:ext cx="1483966" cy="246221"/>
          </a:xfrm>
          <a:prstGeom prst="rect">
            <a:avLst/>
          </a:prstGeom>
          <a:noFill/>
        </p:spPr>
        <p:txBody>
          <a:bodyPr wrap="square" rtlCol="0">
            <a:spAutoFit/>
          </a:bodyPr>
          <a:lstStyle/>
          <a:p>
            <a:pPr algn="ctr"/>
            <a:r>
              <a:rPr lang="en-US" sz="1000" i="1" dirty="0">
                <a:solidFill>
                  <a:srgbClr val="F54D87"/>
                </a:solidFill>
              </a:rPr>
              <a:t>Local Version of Velocity</a:t>
            </a:r>
          </a:p>
        </p:txBody>
      </p:sp>
      <p:sp>
        <p:nvSpPr>
          <p:cNvPr id="203" name="TextBox 35">
            <a:extLst>
              <a:ext uri="{FF2B5EF4-FFF2-40B4-BE49-F238E27FC236}">
                <a16:creationId xmlns:a16="http://schemas.microsoft.com/office/drawing/2014/main" id="{4A11007D-F0AD-4E52-B484-D8F3047331DB}"/>
              </a:ext>
            </a:extLst>
          </p:cNvPr>
          <p:cNvSpPr txBox="1"/>
          <p:nvPr/>
        </p:nvSpPr>
        <p:spPr>
          <a:xfrm>
            <a:off x="8425254" y="5451697"/>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sp>
        <p:nvSpPr>
          <p:cNvPr id="53" name="Organigramme : Connecteur 52">
            <a:extLst>
              <a:ext uri="{FF2B5EF4-FFF2-40B4-BE49-F238E27FC236}">
                <a16:creationId xmlns:a16="http://schemas.microsoft.com/office/drawing/2014/main" id="{105C0C1E-09A5-41B6-A3FE-E3E4E1EF2CA3}"/>
              </a:ext>
            </a:extLst>
          </p:cNvPr>
          <p:cNvSpPr/>
          <p:nvPr/>
        </p:nvSpPr>
        <p:spPr>
          <a:xfrm>
            <a:off x="5906936" y="5204240"/>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rganigramme : Connecteur 203">
            <a:extLst>
              <a:ext uri="{FF2B5EF4-FFF2-40B4-BE49-F238E27FC236}">
                <a16:creationId xmlns:a16="http://schemas.microsoft.com/office/drawing/2014/main" id="{67B63E70-46F5-440F-B529-73D90AB8435F}"/>
              </a:ext>
            </a:extLst>
          </p:cNvPr>
          <p:cNvSpPr/>
          <p:nvPr/>
        </p:nvSpPr>
        <p:spPr>
          <a:xfrm>
            <a:off x="5909183" y="5339140"/>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rganigramme : Connecteur 204">
            <a:extLst>
              <a:ext uri="{FF2B5EF4-FFF2-40B4-BE49-F238E27FC236}">
                <a16:creationId xmlns:a16="http://schemas.microsoft.com/office/drawing/2014/main" id="{FF44EF23-F9C2-4C24-94CE-52A1AD29A750}"/>
              </a:ext>
            </a:extLst>
          </p:cNvPr>
          <p:cNvSpPr/>
          <p:nvPr/>
        </p:nvSpPr>
        <p:spPr>
          <a:xfrm>
            <a:off x="5906936" y="5467173"/>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Ellipse 205">
            <a:extLst>
              <a:ext uri="{FF2B5EF4-FFF2-40B4-BE49-F238E27FC236}">
                <a16:creationId xmlns:a16="http://schemas.microsoft.com/office/drawing/2014/main" id="{A4185152-DA8D-42A0-9A8F-877C4D79A382}"/>
              </a:ext>
            </a:extLst>
          </p:cNvPr>
          <p:cNvSpPr/>
          <p:nvPr/>
        </p:nvSpPr>
        <p:spPr>
          <a:xfrm>
            <a:off x="7974928" y="246552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07" name="Ellipse 206">
            <a:extLst>
              <a:ext uri="{FF2B5EF4-FFF2-40B4-BE49-F238E27FC236}">
                <a16:creationId xmlns:a16="http://schemas.microsoft.com/office/drawing/2014/main" id="{4F29DB42-6C1F-4BC6-8CF9-479A3544345C}"/>
              </a:ext>
            </a:extLst>
          </p:cNvPr>
          <p:cNvSpPr/>
          <p:nvPr/>
        </p:nvSpPr>
        <p:spPr>
          <a:xfrm>
            <a:off x="7997524" y="2793416"/>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08" name="Ellipse 207">
            <a:extLst>
              <a:ext uri="{FF2B5EF4-FFF2-40B4-BE49-F238E27FC236}">
                <a16:creationId xmlns:a16="http://schemas.microsoft.com/office/drawing/2014/main" id="{C7BE099D-4574-45ED-B50F-FBAC8482B351}"/>
              </a:ext>
            </a:extLst>
          </p:cNvPr>
          <p:cNvSpPr/>
          <p:nvPr/>
        </p:nvSpPr>
        <p:spPr>
          <a:xfrm>
            <a:off x="7996539" y="313705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09" name="Ellipse 208">
            <a:extLst>
              <a:ext uri="{FF2B5EF4-FFF2-40B4-BE49-F238E27FC236}">
                <a16:creationId xmlns:a16="http://schemas.microsoft.com/office/drawing/2014/main" id="{BEE17B63-82C4-4DA5-9BAD-A0419FCE8939}"/>
              </a:ext>
            </a:extLst>
          </p:cNvPr>
          <p:cNvSpPr/>
          <p:nvPr/>
        </p:nvSpPr>
        <p:spPr>
          <a:xfrm>
            <a:off x="7969089" y="4404123"/>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10" name="Ellipse 209">
            <a:extLst>
              <a:ext uri="{FF2B5EF4-FFF2-40B4-BE49-F238E27FC236}">
                <a16:creationId xmlns:a16="http://schemas.microsoft.com/office/drawing/2014/main" id="{78F7CFEF-A66E-4223-B6A7-425336CA53A8}"/>
              </a:ext>
            </a:extLst>
          </p:cNvPr>
          <p:cNvSpPr/>
          <p:nvPr/>
        </p:nvSpPr>
        <p:spPr>
          <a:xfrm>
            <a:off x="7991685" y="4732014"/>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11" name="Ellipse 210">
            <a:extLst>
              <a:ext uri="{FF2B5EF4-FFF2-40B4-BE49-F238E27FC236}">
                <a16:creationId xmlns:a16="http://schemas.microsoft.com/office/drawing/2014/main" id="{7CD40EA4-90E7-4251-9BFD-6F5171F6E7EC}"/>
              </a:ext>
            </a:extLst>
          </p:cNvPr>
          <p:cNvSpPr/>
          <p:nvPr/>
        </p:nvSpPr>
        <p:spPr>
          <a:xfrm>
            <a:off x="7990700" y="507565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12" name="TextBox 35">
            <a:extLst>
              <a:ext uri="{FF2B5EF4-FFF2-40B4-BE49-F238E27FC236}">
                <a16:creationId xmlns:a16="http://schemas.microsoft.com/office/drawing/2014/main" id="{1F238D0C-F913-48A9-A845-1EA2B9F3A95A}"/>
              </a:ext>
            </a:extLst>
          </p:cNvPr>
          <p:cNvSpPr txBox="1"/>
          <p:nvPr/>
        </p:nvSpPr>
        <p:spPr>
          <a:xfrm rot="16200000">
            <a:off x="4694312" y="3690571"/>
            <a:ext cx="1782891" cy="461665"/>
          </a:xfrm>
          <a:prstGeom prst="rect">
            <a:avLst/>
          </a:prstGeom>
          <a:noFill/>
        </p:spPr>
        <p:txBody>
          <a:bodyPr wrap="square" rtlCol="0">
            <a:spAutoFit/>
          </a:bodyPr>
          <a:lstStyle/>
          <a:p>
            <a:pPr algn="ctr"/>
            <a:r>
              <a:rPr lang="en-US" sz="1200" i="1" dirty="0">
                <a:solidFill>
                  <a:srgbClr val="8FA7C4"/>
                </a:solidFill>
              </a:rPr>
              <a:t>Invoke N deployer</a:t>
            </a:r>
          </a:p>
          <a:p>
            <a:pPr algn="ctr"/>
            <a:r>
              <a:rPr lang="en-US" sz="1200" i="1" dirty="0">
                <a:solidFill>
                  <a:srgbClr val="8FA7C4"/>
                </a:solidFill>
              </a:rPr>
              <a:t>(one per region)</a:t>
            </a:r>
          </a:p>
        </p:txBody>
      </p:sp>
      <p:sp>
        <p:nvSpPr>
          <p:cNvPr id="54" name="Rectangle 53">
            <a:extLst>
              <a:ext uri="{FF2B5EF4-FFF2-40B4-BE49-F238E27FC236}">
                <a16:creationId xmlns:a16="http://schemas.microsoft.com/office/drawing/2014/main" id="{FF02447A-4A4E-42A9-9FD6-58FF56F61EAE}"/>
              </a:ext>
            </a:extLst>
          </p:cNvPr>
          <p:cNvSpPr/>
          <p:nvPr/>
        </p:nvSpPr>
        <p:spPr>
          <a:xfrm>
            <a:off x="6661857" y="2849807"/>
            <a:ext cx="912429" cy="253916"/>
          </a:xfrm>
          <a:prstGeom prst="rect">
            <a:avLst/>
          </a:prstGeom>
        </p:spPr>
        <p:txBody>
          <a:bodyPr wrap="none">
            <a:spAutoFit/>
          </a:bodyPr>
          <a:lstStyle/>
          <a:p>
            <a:pPr lvl="0">
              <a:defRPr/>
            </a:pPr>
            <a:r>
              <a:rPr lang="en-US" sz="1050" kern="0" dirty="0">
                <a:solidFill>
                  <a:srgbClr val="00A0C8"/>
                </a:solidFill>
                <a:latin typeface="Arial" panose="020B0604020202020204"/>
              </a:rPr>
              <a:t>For region 1</a:t>
            </a:r>
          </a:p>
        </p:txBody>
      </p:sp>
      <p:sp>
        <p:nvSpPr>
          <p:cNvPr id="213" name="Rectangle 212">
            <a:extLst>
              <a:ext uri="{FF2B5EF4-FFF2-40B4-BE49-F238E27FC236}">
                <a16:creationId xmlns:a16="http://schemas.microsoft.com/office/drawing/2014/main" id="{853C17D0-0121-4233-BE6E-CE1C20B1ECCF}"/>
              </a:ext>
            </a:extLst>
          </p:cNvPr>
          <p:cNvSpPr/>
          <p:nvPr/>
        </p:nvSpPr>
        <p:spPr>
          <a:xfrm>
            <a:off x="6661857" y="4791999"/>
            <a:ext cx="912429" cy="253916"/>
          </a:xfrm>
          <a:prstGeom prst="rect">
            <a:avLst/>
          </a:prstGeom>
        </p:spPr>
        <p:txBody>
          <a:bodyPr wrap="none">
            <a:spAutoFit/>
          </a:bodyPr>
          <a:lstStyle/>
          <a:p>
            <a:pPr lvl="0">
              <a:defRPr/>
            </a:pPr>
            <a:r>
              <a:rPr lang="en-US" sz="1050" kern="0" dirty="0">
                <a:solidFill>
                  <a:srgbClr val="00A0C8"/>
                </a:solidFill>
                <a:latin typeface="Arial" panose="020B0604020202020204"/>
              </a:rPr>
              <a:t>For region 2</a:t>
            </a:r>
          </a:p>
        </p:txBody>
      </p:sp>
    </p:spTree>
    <p:extLst>
      <p:ext uri="{BB962C8B-B14F-4D97-AF65-F5344CB8AC3E}">
        <p14:creationId xmlns:p14="http://schemas.microsoft.com/office/powerpoint/2010/main" val="12645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pic>
        <p:nvPicPr>
          <p:cNvPr id="158" name="Graphic 69">
            <a:extLst>
              <a:ext uri="{FF2B5EF4-FFF2-40B4-BE49-F238E27FC236}">
                <a16:creationId xmlns:a16="http://schemas.microsoft.com/office/drawing/2014/main" id="{5DFCE24C-5866-4089-86B5-A743035DF3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52865" y="5775789"/>
            <a:ext cx="409356" cy="409356"/>
          </a:xfrm>
          <a:prstGeom prst="rect">
            <a:avLst/>
          </a:prstGeom>
        </p:spPr>
      </p:pic>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Layer distribution Architecture (complete)</a:t>
            </a:r>
          </a:p>
        </p:txBody>
      </p:sp>
      <p:sp>
        <p:nvSpPr>
          <p:cNvPr id="5" name="Rectangle 4">
            <a:extLst>
              <a:ext uri="{FF2B5EF4-FFF2-40B4-BE49-F238E27FC236}">
                <a16:creationId xmlns:a16="http://schemas.microsoft.com/office/drawing/2014/main" id="{4C5FA3DF-AAD9-2A40-8928-45DEB6D047C9}"/>
              </a:ext>
            </a:extLst>
          </p:cNvPr>
          <p:cNvSpPr/>
          <p:nvPr/>
        </p:nvSpPr>
        <p:spPr>
          <a:xfrm>
            <a:off x="128405" y="1486718"/>
            <a:ext cx="11945300" cy="5042404"/>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295" y="1475935"/>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8085" y="1767862"/>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221217" y="1774264"/>
            <a:ext cx="10263458" cy="4688001"/>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326605" y="2093470"/>
            <a:ext cx="10126078" cy="4293293"/>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1675" y="2085081"/>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2714" y="858612"/>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1409868" y="866331"/>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138963" y="828787"/>
            <a:ext cx="2598463" cy="54799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6469" y="814256"/>
            <a:ext cx="355332" cy="330200"/>
          </a:xfrm>
          <a:prstGeom prst="rect">
            <a:avLst/>
          </a:prstGeom>
        </p:spPr>
      </p:pic>
      <p:pic>
        <p:nvPicPr>
          <p:cNvPr id="32" name="Graphic 69">
            <a:extLst>
              <a:ext uri="{FF2B5EF4-FFF2-40B4-BE49-F238E27FC236}">
                <a16:creationId xmlns:a16="http://schemas.microsoft.com/office/drawing/2014/main" id="{8FBD1D7F-7FF8-784F-80AA-9B14E817F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1953" y="2392126"/>
            <a:ext cx="409356" cy="409356"/>
          </a:xfrm>
          <a:prstGeom prst="rect">
            <a:avLst/>
          </a:prstGeom>
        </p:spPr>
      </p:pic>
      <p:pic>
        <p:nvPicPr>
          <p:cNvPr id="33" name="Graphic 31">
            <a:extLst>
              <a:ext uri="{FF2B5EF4-FFF2-40B4-BE49-F238E27FC236}">
                <a16:creationId xmlns:a16="http://schemas.microsoft.com/office/drawing/2014/main" id="{76B7517A-F6FA-0848-9AAE-D06757F73F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7803" y="2777285"/>
            <a:ext cx="469900" cy="4699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583838" y="2112989"/>
            <a:ext cx="821776" cy="830997"/>
          </a:xfrm>
          <a:prstGeom prst="rect">
            <a:avLst/>
          </a:prstGeom>
          <a:noFill/>
        </p:spPr>
        <p:txBody>
          <a:bodyPr wrap="square" rtlCol="0">
            <a:spAutoFit/>
          </a:bodyPr>
          <a:lstStyle/>
          <a:p>
            <a:pPr algn="ctr"/>
            <a:r>
              <a:rPr lang="en-US" sz="1200" i="1" dirty="0">
                <a:solidFill>
                  <a:schemeClr val="bg1"/>
                </a:solidFill>
              </a:rPr>
              <a:t>Upload of </a:t>
            </a:r>
          </a:p>
          <a:p>
            <a:pPr algn="ctr"/>
            <a:r>
              <a:rPr lang="en-US" sz="1200" i="1" dirty="0">
                <a:solidFill>
                  <a:schemeClr val="bg1"/>
                </a:solidFill>
              </a:rPr>
              <a:t>Velocity Layer to S3</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a:off x="1369898" y="1286217"/>
            <a:ext cx="0" cy="145519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19">
            <a:extLst>
              <a:ext uri="{FF2B5EF4-FFF2-40B4-BE49-F238E27FC236}">
                <a16:creationId xmlns:a16="http://schemas.microsoft.com/office/drawing/2014/main" id="{AB5DE408-CFFC-0142-ACCA-FF606E445444}"/>
              </a:ext>
            </a:extLst>
          </p:cNvPr>
          <p:cNvCxnSpPr>
            <a:cxnSpLocks/>
          </p:cNvCxnSpPr>
          <p:nvPr/>
        </p:nvCxnSpPr>
        <p:spPr>
          <a:xfrm>
            <a:off x="1714118" y="2980762"/>
            <a:ext cx="765104"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7" name="TextBox 35">
            <a:extLst>
              <a:ext uri="{FF2B5EF4-FFF2-40B4-BE49-F238E27FC236}">
                <a16:creationId xmlns:a16="http://schemas.microsoft.com/office/drawing/2014/main" id="{C5F8AD87-2598-EE42-96C7-ECBD4D1FEF08}"/>
              </a:ext>
            </a:extLst>
          </p:cNvPr>
          <p:cNvSpPr txBox="1"/>
          <p:nvPr/>
        </p:nvSpPr>
        <p:spPr>
          <a:xfrm>
            <a:off x="1367987" y="3028994"/>
            <a:ext cx="1493722" cy="646331"/>
          </a:xfrm>
          <a:prstGeom prst="rect">
            <a:avLst/>
          </a:prstGeom>
          <a:noFill/>
        </p:spPr>
        <p:txBody>
          <a:bodyPr wrap="square" rtlCol="0">
            <a:spAutoFit/>
          </a:bodyPr>
          <a:lstStyle/>
          <a:p>
            <a:pPr algn="ctr"/>
            <a:r>
              <a:rPr lang="en-US" sz="1200" i="1" dirty="0">
                <a:solidFill>
                  <a:schemeClr val="bg1"/>
                </a:solidFill>
              </a:rPr>
              <a:t>Put event </a:t>
            </a:r>
          </a:p>
          <a:p>
            <a:pPr algn="ctr"/>
            <a:r>
              <a:rPr lang="en-US" sz="1200" i="1" dirty="0">
                <a:solidFill>
                  <a:schemeClr val="bg1"/>
                </a:solidFill>
              </a:rPr>
              <a:t>with</a:t>
            </a:r>
          </a:p>
          <a:p>
            <a:pPr algn="ctr"/>
            <a:r>
              <a:rPr lang="en-US" sz="1200" i="1" dirty="0">
                <a:solidFill>
                  <a:schemeClr val="bg1"/>
                </a:solidFill>
              </a:rPr>
              <a:t>Filtering</a:t>
            </a:r>
          </a:p>
        </p:txBody>
      </p:sp>
      <p:pic>
        <p:nvPicPr>
          <p:cNvPr id="38" name="Graphic 52">
            <a:extLst>
              <a:ext uri="{FF2B5EF4-FFF2-40B4-BE49-F238E27FC236}">
                <a16:creationId xmlns:a16="http://schemas.microsoft.com/office/drawing/2014/main" id="{9EAC31FD-DF2C-B04E-A373-F956487E56F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881060" y="4415217"/>
            <a:ext cx="359431" cy="359431"/>
          </a:xfrm>
          <a:prstGeom prst="rect">
            <a:avLst/>
          </a:prstGeom>
        </p:spPr>
      </p:pic>
      <p:cxnSp>
        <p:nvCxnSpPr>
          <p:cNvPr id="39" name="Straight Arrow Connector 19">
            <a:extLst>
              <a:ext uri="{FF2B5EF4-FFF2-40B4-BE49-F238E27FC236}">
                <a16:creationId xmlns:a16="http://schemas.microsoft.com/office/drawing/2014/main" id="{AB5DE408-CFFC-0142-ACCA-FF606E445444}"/>
              </a:ext>
            </a:extLst>
          </p:cNvPr>
          <p:cNvCxnSpPr>
            <a:cxnSpLocks/>
          </p:cNvCxnSpPr>
          <p:nvPr/>
        </p:nvCxnSpPr>
        <p:spPr>
          <a:xfrm>
            <a:off x="2921177" y="3261393"/>
            <a:ext cx="0" cy="48752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TextBox 35">
            <a:extLst>
              <a:ext uri="{FF2B5EF4-FFF2-40B4-BE49-F238E27FC236}">
                <a16:creationId xmlns:a16="http://schemas.microsoft.com/office/drawing/2014/main" id="{C5F8AD87-2598-EE42-96C7-ECBD4D1FEF08}"/>
              </a:ext>
            </a:extLst>
          </p:cNvPr>
          <p:cNvSpPr txBox="1"/>
          <p:nvPr/>
        </p:nvSpPr>
        <p:spPr>
          <a:xfrm>
            <a:off x="2439710" y="4871233"/>
            <a:ext cx="1175270" cy="830997"/>
          </a:xfrm>
          <a:prstGeom prst="rect">
            <a:avLst/>
          </a:prstGeom>
          <a:noFill/>
        </p:spPr>
        <p:txBody>
          <a:bodyPr wrap="square" rtlCol="0">
            <a:spAutoFit/>
          </a:bodyPr>
          <a:lstStyle/>
          <a:p>
            <a:pPr algn="ctr"/>
            <a:r>
              <a:rPr lang="en-US" sz="1200" i="1" dirty="0">
                <a:solidFill>
                  <a:srgbClr val="FF4F8B"/>
                </a:solidFill>
              </a:rPr>
              <a:t>Create new Layer version from </a:t>
            </a:r>
            <a:r>
              <a:rPr lang="en-US" sz="1200" i="1" dirty="0">
                <a:solidFill>
                  <a:srgbClr val="6BAC3E"/>
                </a:solidFill>
              </a:rPr>
              <a:t>Bucket’s file</a:t>
            </a:r>
          </a:p>
        </p:txBody>
      </p:sp>
      <p:pic>
        <p:nvPicPr>
          <p:cNvPr id="42" name="Graphic 69">
            <a:extLst>
              <a:ext uri="{FF2B5EF4-FFF2-40B4-BE49-F238E27FC236}">
                <a16:creationId xmlns:a16="http://schemas.microsoft.com/office/drawing/2014/main" id="{8FBD1D7F-7FF8-784F-80AA-9B14E817F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1135" y="3806881"/>
            <a:ext cx="409356" cy="409356"/>
          </a:xfrm>
          <a:prstGeom prst="rect">
            <a:avLst/>
          </a:prstGeom>
        </p:spPr>
      </p:pic>
      <p:sp>
        <p:nvSpPr>
          <p:cNvPr id="43" name="TextBox 35">
            <a:extLst>
              <a:ext uri="{FF2B5EF4-FFF2-40B4-BE49-F238E27FC236}">
                <a16:creationId xmlns:a16="http://schemas.microsoft.com/office/drawing/2014/main" id="{C5F8AD87-2598-EE42-96C7-ECBD4D1FEF08}"/>
              </a:ext>
            </a:extLst>
          </p:cNvPr>
          <p:cNvSpPr txBox="1"/>
          <p:nvPr/>
        </p:nvSpPr>
        <p:spPr>
          <a:xfrm>
            <a:off x="3481274" y="4873297"/>
            <a:ext cx="1092842" cy="646331"/>
          </a:xfrm>
          <a:prstGeom prst="rect">
            <a:avLst/>
          </a:prstGeom>
          <a:noFill/>
        </p:spPr>
        <p:txBody>
          <a:bodyPr wrap="square" rtlCol="0">
            <a:spAutoFit/>
          </a:bodyPr>
          <a:lstStyle/>
          <a:p>
            <a:pPr algn="ctr"/>
            <a:r>
              <a:rPr lang="en-US" sz="1200" i="1" dirty="0">
                <a:solidFill>
                  <a:srgbClr val="FB9701"/>
                </a:solidFill>
              </a:rPr>
              <a:t>Test the new version with a Lambda Test</a:t>
            </a:r>
          </a:p>
        </p:txBody>
      </p:sp>
      <p:sp>
        <p:nvSpPr>
          <p:cNvPr id="56" name="TextBox 35">
            <a:extLst>
              <a:ext uri="{FF2B5EF4-FFF2-40B4-BE49-F238E27FC236}">
                <a16:creationId xmlns:a16="http://schemas.microsoft.com/office/drawing/2014/main" id="{C5F8AD87-2598-EE42-96C7-ECBD4D1FEF08}"/>
              </a:ext>
            </a:extLst>
          </p:cNvPr>
          <p:cNvSpPr txBox="1"/>
          <p:nvPr/>
        </p:nvSpPr>
        <p:spPr>
          <a:xfrm>
            <a:off x="2847911" y="2382084"/>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cxnSp>
        <p:nvCxnSpPr>
          <p:cNvPr id="61" name="Straight Arrow Connector 19">
            <a:extLst>
              <a:ext uri="{FF2B5EF4-FFF2-40B4-BE49-F238E27FC236}">
                <a16:creationId xmlns:a16="http://schemas.microsoft.com/office/drawing/2014/main" id="{AB5DE408-CFFC-0142-ACCA-FF606E445444}"/>
              </a:ext>
            </a:extLst>
          </p:cNvPr>
          <p:cNvCxnSpPr>
            <a:cxnSpLocks/>
          </p:cNvCxnSpPr>
          <p:nvPr/>
        </p:nvCxnSpPr>
        <p:spPr>
          <a:xfrm>
            <a:off x="3320151" y="4561197"/>
            <a:ext cx="369881" cy="0"/>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6" name="Ellipse 75"/>
          <p:cNvSpPr/>
          <p:nvPr/>
        </p:nvSpPr>
        <p:spPr>
          <a:xfrm>
            <a:off x="2737426" y="2878730"/>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sp>
        <p:nvSpPr>
          <p:cNvPr id="77" name="Ellipse 76"/>
          <p:cNvSpPr/>
          <p:nvPr/>
        </p:nvSpPr>
        <p:spPr>
          <a:xfrm>
            <a:off x="5092089" y="2899865"/>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sp>
        <p:nvSpPr>
          <p:cNvPr id="78" name="Ellipse 77"/>
          <p:cNvSpPr/>
          <p:nvPr/>
        </p:nvSpPr>
        <p:spPr>
          <a:xfrm>
            <a:off x="6304805" y="3277743"/>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3</a:t>
            </a:r>
            <a:endParaRPr lang="en-CA" dirty="0"/>
          </a:p>
        </p:txBody>
      </p:sp>
      <p:pic>
        <p:nvPicPr>
          <p:cNvPr id="68" name="Graphic 69">
            <a:extLst>
              <a:ext uri="{FF2B5EF4-FFF2-40B4-BE49-F238E27FC236}">
                <a16:creationId xmlns:a16="http://schemas.microsoft.com/office/drawing/2014/main" id="{3E339A2B-DFD7-473F-8B76-13AAF01D8D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0236" y="4419419"/>
            <a:ext cx="332876" cy="332876"/>
          </a:xfrm>
          <a:prstGeom prst="rect">
            <a:avLst/>
          </a:prstGeom>
        </p:spPr>
      </p:pic>
      <p:cxnSp>
        <p:nvCxnSpPr>
          <p:cNvPr id="70" name="Straight Arrow Connector 19">
            <a:extLst>
              <a:ext uri="{FF2B5EF4-FFF2-40B4-BE49-F238E27FC236}">
                <a16:creationId xmlns:a16="http://schemas.microsoft.com/office/drawing/2014/main" id="{FC4DC9A3-50B2-4508-B407-49261D128E7B}"/>
              </a:ext>
            </a:extLst>
          </p:cNvPr>
          <p:cNvCxnSpPr>
            <a:cxnSpLocks/>
          </p:cNvCxnSpPr>
          <p:nvPr/>
        </p:nvCxnSpPr>
        <p:spPr>
          <a:xfrm>
            <a:off x="3086780" y="3008652"/>
            <a:ext cx="1965721" cy="2409"/>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1" name="TextBox 35">
            <a:extLst>
              <a:ext uri="{FF2B5EF4-FFF2-40B4-BE49-F238E27FC236}">
                <a16:creationId xmlns:a16="http://schemas.microsoft.com/office/drawing/2014/main" id="{245F3BF8-ADE9-41C2-A5F5-97AAA484226B}"/>
              </a:ext>
            </a:extLst>
          </p:cNvPr>
          <p:cNvSpPr txBox="1"/>
          <p:nvPr/>
        </p:nvSpPr>
        <p:spPr>
          <a:xfrm>
            <a:off x="3612723" y="2765482"/>
            <a:ext cx="875583" cy="461665"/>
          </a:xfrm>
          <a:prstGeom prst="rect">
            <a:avLst/>
          </a:prstGeom>
          <a:noFill/>
        </p:spPr>
        <p:txBody>
          <a:bodyPr wrap="square" rtlCol="0">
            <a:spAutoFit/>
          </a:bodyPr>
          <a:lstStyle/>
          <a:p>
            <a:pPr algn="ctr"/>
            <a:r>
              <a:rPr lang="en-US" sz="1200" i="1" dirty="0">
                <a:solidFill>
                  <a:schemeClr val="bg1"/>
                </a:solidFill>
              </a:rPr>
              <a:t>Wait for</a:t>
            </a:r>
          </a:p>
          <a:p>
            <a:pPr algn="ctr"/>
            <a:r>
              <a:rPr lang="en-US" sz="1200" i="1" dirty="0">
                <a:solidFill>
                  <a:schemeClr val="bg1"/>
                </a:solidFill>
              </a:rPr>
              <a:t>A response</a:t>
            </a:r>
          </a:p>
        </p:txBody>
      </p:sp>
      <p:sp>
        <p:nvSpPr>
          <p:cNvPr id="87" name="TextBox 35">
            <a:extLst>
              <a:ext uri="{FF2B5EF4-FFF2-40B4-BE49-F238E27FC236}">
                <a16:creationId xmlns:a16="http://schemas.microsoft.com/office/drawing/2014/main" id="{CD52FBF9-84A8-4B26-8802-56F12736E85F}"/>
              </a:ext>
            </a:extLst>
          </p:cNvPr>
          <p:cNvSpPr txBox="1"/>
          <p:nvPr/>
        </p:nvSpPr>
        <p:spPr>
          <a:xfrm rot="1274826">
            <a:off x="5344995" y="3016353"/>
            <a:ext cx="915146" cy="461665"/>
          </a:xfrm>
          <a:prstGeom prst="rect">
            <a:avLst/>
          </a:prstGeom>
          <a:noFill/>
        </p:spPr>
        <p:txBody>
          <a:bodyPr wrap="square" rtlCol="0">
            <a:spAutoFit/>
          </a:bodyPr>
          <a:lstStyle/>
          <a:p>
            <a:pPr algn="ctr"/>
            <a:r>
              <a:rPr lang="en-US" sz="1200" i="1" dirty="0">
                <a:solidFill>
                  <a:schemeClr val="bg1"/>
                </a:solidFill>
              </a:rPr>
              <a:t>Publication Succeed</a:t>
            </a:r>
          </a:p>
        </p:txBody>
      </p:sp>
      <p:cxnSp>
        <p:nvCxnSpPr>
          <p:cNvPr id="88" name="Straight Arrow Connector 19">
            <a:extLst>
              <a:ext uri="{FF2B5EF4-FFF2-40B4-BE49-F238E27FC236}">
                <a16:creationId xmlns:a16="http://schemas.microsoft.com/office/drawing/2014/main" id="{507C3AF4-35C7-4988-8B8A-6F5E22263CE3}"/>
              </a:ext>
            </a:extLst>
          </p:cNvPr>
          <p:cNvCxnSpPr>
            <a:cxnSpLocks/>
            <a:stCxn id="87" idx="1"/>
            <a:endCxn id="87" idx="3"/>
          </p:cNvCxnSpPr>
          <p:nvPr/>
        </p:nvCxnSpPr>
        <p:spPr>
          <a:xfrm>
            <a:off x="5376098" y="3081366"/>
            <a:ext cx="852940" cy="33164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19">
            <a:extLst>
              <a:ext uri="{FF2B5EF4-FFF2-40B4-BE49-F238E27FC236}">
                <a16:creationId xmlns:a16="http://schemas.microsoft.com/office/drawing/2014/main" id="{7481D6E3-EAE5-4229-B992-BFA6035029B7}"/>
              </a:ext>
            </a:extLst>
          </p:cNvPr>
          <p:cNvCxnSpPr>
            <a:cxnSpLocks/>
          </p:cNvCxnSpPr>
          <p:nvPr/>
        </p:nvCxnSpPr>
        <p:spPr>
          <a:xfrm flipV="1">
            <a:off x="5229696" y="3227147"/>
            <a:ext cx="0" cy="53812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Straight Arrow Connector 19">
            <a:extLst>
              <a:ext uri="{FF2B5EF4-FFF2-40B4-BE49-F238E27FC236}">
                <a16:creationId xmlns:a16="http://schemas.microsoft.com/office/drawing/2014/main" id="{1EB9611A-7F83-48F1-A849-187B52C2753B}"/>
              </a:ext>
            </a:extLst>
          </p:cNvPr>
          <p:cNvCxnSpPr>
            <a:cxnSpLocks/>
          </p:cNvCxnSpPr>
          <p:nvPr/>
        </p:nvCxnSpPr>
        <p:spPr>
          <a:xfrm>
            <a:off x="4408529" y="4591944"/>
            <a:ext cx="333518" cy="2989"/>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5" name="Graphic 69">
            <a:extLst>
              <a:ext uri="{FF2B5EF4-FFF2-40B4-BE49-F238E27FC236}">
                <a16:creationId xmlns:a16="http://schemas.microsoft.com/office/drawing/2014/main" id="{785E546C-03C2-45BA-8E8A-372D7FFD55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3414" y="3748916"/>
            <a:ext cx="409356" cy="425852"/>
          </a:xfrm>
          <a:prstGeom prst="rect">
            <a:avLst/>
          </a:prstGeom>
        </p:spPr>
      </p:pic>
      <p:cxnSp>
        <p:nvCxnSpPr>
          <p:cNvPr id="107" name="Straight Arrow Connector 19">
            <a:extLst>
              <a:ext uri="{FF2B5EF4-FFF2-40B4-BE49-F238E27FC236}">
                <a16:creationId xmlns:a16="http://schemas.microsoft.com/office/drawing/2014/main" id="{E20A746F-A538-470C-A889-7C60EEBA9BE7}"/>
              </a:ext>
            </a:extLst>
          </p:cNvPr>
          <p:cNvCxnSpPr>
            <a:cxnSpLocks/>
          </p:cNvCxnSpPr>
          <p:nvPr/>
        </p:nvCxnSpPr>
        <p:spPr>
          <a:xfrm>
            <a:off x="7561886" y="4658639"/>
            <a:ext cx="250889" cy="0"/>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9" name="TextBox 35">
            <a:extLst>
              <a:ext uri="{FF2B5EF4-FFF2-40B4-BE49-F238E27FC236}">
                <a16:creationId xmlns:a16="http://schemas.microsoft.com/office/drawing/2014/main" id="{8D5B3D0B-7C45-4259-BBF9-6A1B9CD5486C}"/>
              </a:ext>
            </a:extLst>
          </p:cNvPr>
          <p:cNvSpPr txBox="1"/>
          <p:nvPr/>
        </p:nvSpPr>
        <p:spPr>
          <a:xfrm>
            <a:off x="6937817" y="3805198"/>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111" name="Straight Arrow Connector 19">
            <a:extLst>
              <a:ext uri="{FF2B5EF4-FFF2-40B4-BE49-F238E27FC236}">
                <a16:creationId xmlns:a16="http://schemas.microsoft.com/office/drawing/2014/main" id="{80D51273-F4BF-4E05-8A82-0BE7EB042CCA}"/>
              </a:ext>
            </a:extLst>
          </p:cNvPr>
          <p:cNvCxnSpPr>
            <a:cxnSpLocks/>
          </p:cNvCxnSpPr>
          <p:nvPr/>
        </p:nvCxnSpPr>
        <p:spPr>
          <a:xfrm>
            <a:off x="7903045" y="4645294"/>
            <a:ext cx="1476480" cy="755"/>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14" name="Graphic 69">
            <a:extLst>
              <a:ext uri="{FF2B5EF4-FFF2-40B4-BE49-F238E27FC236}">
                <a16:creationId xmlns:a16="http://schemas.microsoft.com/office/drawing/2014/main" id="{B5384C70-9468-4E37-9261-D3ABF0BE90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4370" y="5110212"/>
            <a:ext cx="409356" cy="409356"/>
          </a:xfrm>
          <a:prstGeom prst="rect">
            <a:avLst/>
          </a:prstGeom>
        </p:spPr>
      </p:pic>
      <p:sp>
        <p:nvSpPr>
          <p:cNvPr id="7" name="Rectangle : avec coin arrondi 6">
            <a:extLst>
              <a:ext uri="{FF2B5EF4-FFF2-40B4-BE49-F238E27FC236}">
                <a16:creationId xmlns:a16="http://schemas.microsoft.com/office/drawing/2014/main" id="{1500E1B5-7093-41A9-B6D1-987EF440979F}"/>
              </a:ext>
            </a:extLst>
          </p:cNvPr>
          <p:cNvSpPr/>
          <p:nvPr/>
        </p:nvSpPr>
        <p:spPr>
          <a:xfrm flipH="1">
            <a:off x="2598130" y="2410182"/>
            <a:ext cx="4154734" cy="1157004"/>
          </a:xfrm>
          <a:prstGeom prst="round1Rect">
            <a:avLst>
              <a:gd name="adj" fmla="val 15544"/>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 avec coin arrondi 73">
            <a:extLst>
              <a:ext uri="{FF2B5EF4-FFF2-40B4-BE49-F238E27FC236}">
                <a16:creationId xmlns:a16="http://schemas.microsoft.com/office/drawing/2014/main" id="{597EF16C-04B2-44E3-9DA7-E96013E12226}"/>
              </a:ext>
            </a:extLst>
          </p:cNvPr>
          <p:cNvSpPr/>
          <p:nvPr/>
        </p:nvSpPr>
        <p:spPr>
          <a:xfrm flipH="1">
            <a:off x="2847911" y="3822086"/>
            <a:ext cx="2537923" cy="1048769"/>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TextBox 35">
            <a:extLst>
              <a:ext uri="{FF2B5EF4-FFF2-40B4-BE49-F238E27FC236}">
                <a16:creationId xmlns:a16="http://schemas.microsoft.com/office/drawing/2014/main" id="{B3DC50C9-13D0-4D1F-BAD4-9CF32A20B4D8}"/>
              </a:ext>
            </a:extLst>
          </p:cNvPr>
          <p:cNvSpPr txBox="1"/>
          <p:nvPr/>
        </p:nvSpPr>
        <p:spPr>
          <a:xfrm>
            <a:off x="3117399" y="3835265"/>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81" name="Rectangle : avec coin arrondi 80">
            <a:extLst>
              <a:ext uri="{FF2B5EF4-FFF2-40B4-BE49-F238E27FC236}">
                <a16:creationId xmlns:a16="http://schemas.microsoft.com/office/drawing/2014/main" id="{9E93158B-ED3F-40D4-9ECF-012FE001E380}"/>
              </a:ext>
            </a:extLst>
          </p:cNvPr>
          <p:cNvSpPr/>
          <p:nvPr/>
        </p:nvSpPr>
        <p:spPr>
          <a:xfrm flipH="1">
            <a:off x="6718573" y="3754155"/>
            <a:ext cx="3652699" cy="1257167"/>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ctangle 81">
            <a:extLst>
              <a:ext uri="{FF2B5EF4-FFF2-40B4-BE49-F238E27FC236}">
                <a16:creationId xmlns:a16="http://schemas.microsoft.com/office/drawing/2014/main" id="{B026C73C-ECC8-4B56-8209-7D31D32D1F74}"/>
              </a:ext>
            </a:extLst>
          </p:cNvPr>
          <p:cNvSpPr/>
          <p:nvPr/>
        </p:nvSpPr>
        <p:spPr>
          <a:xfrm>
            <a:off x="10545290" y="1874636"/>
            <a:ext cx="1448626" cy="458762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8FA7C4"/>
              </a:solidFill>
            </a:endParaRPr>
          </a:p>
        </p:txBody>
      </p:sp>
      <p:sp>
        <p:nvSpPr>
          <p:cNvPr id="85" name="Rectangle 84">
            <a:extLst>
              <a:ext uri="{FF2B5EF4-FFF2-40B4-BE49-F238E27FC236}">
                <a16:creationId xmlns:a16="http://schemas.microsoft.com/office/drawing/2014/main" id="{4E2EB9CC-BF54-44EE-B361-EECA46A8D781}"/>
              </a:ext>
            </a:extLst>
          </p:cNvPr>
          <p:cNvSpPr/>
          <p:nvPr/>
        </p:nvSpPr>
        <p:spPr>
          <a:xfrm>
            <a:off x="10590626" y="3394023"/>
            <a:ext cx="1327726" cy="2374889"/>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A0C8"/>
                </a:solidFill>
                <a:effectLst/>
                <a:uLnTx/>
                <a:uFillTx/>
                <a:latin typeface="Arial" panose="020B0604020202020204"/>
                <a:ea typeface="+mn-ea"/>
                <a:cs typeface="+mn-cs"/>
              </a:rPr>
              <a:t>Other region</a:t>
            </a:r>
          </a:p>
        </p:txBody>
      </p:sp>
      <p:pic>
        <p:nvPicPr>
          <p:cNvPr id="86" name="Graphic 69">
            <a:extLst>
              <a:ext uri="{FF2B5EF4-FFF2-40B4-BE49-F238E27FC236}">
                <a16:creationId xmlns:a16="http://schemas.microsoft.com/office/drawing/2014/main" id="{E2003E7F-6A03-41AD-A19A-4FC073FCDD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6140" y="3397975"/>
            <a:ext cx="271464" cy="271464"/>
          </a:xfrm>
          <a:prstGeom prst="rect">
            <a:avLst/>
          </a:prstGeom>
        </p:spPr>
      </p:pic>
      <p:pic>
        <p:nvPicPr>
          <p:cNvPr id="89" name="Graphic 52">
            <a:extLst>
              <a:ext uri="{FF2B5EF4-FFF2-40B4-BE49-F238E27FC236}">
                <a16:creationId xmlns:a16="http://schemas.microsoft.com/office/drawing/2014/main" id="{549D3584-56FD-4777-A049-7D17602A86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66443" y="4573210"/>
            <a:ext cx="358173" cy="358173"/>
          </a:xfrm>
          <a:prstGeom prst="rect">
            <a:avLst/>
          </a:prstGeom>
        </p:spPr>
      </p:pic>
      <p:sp>
        <p:nvSpPr>
          <p:cNvPr id="90" name="TextBox 35">
            <a:extLst>
              <a:ext uri="{FF2B5EF4-FFF2-40B4-BE49-F238E27FC236}">
                <a16:creationId xmlns:a16="http://schemas.microsoft.com/office/drawing/2014/main" id="{4B4CF3A7-6DBF-4FE0-97A2-6098163A3555}"/>
              </a:ext>
            </a:extLst>
          </p:cNvPr>
          <p:cNvSpPr txBox="1"/>
          <p:nvPr/>
        </p:nvSpPr>
        <p:spPr>
          <a:xfrm>
            <a:off x="11083558" y="4402746"/>
            <a:ext cx="896369" cy="646331"/>
          </a:xfrm>
          <a:prstGeom prst="rect">
            <a:avLst/>
          </a:prstGeom>
          <a:noFill/>
        </p:spPr>
        <p:txBody>
          <a:bodyPr wrap="square" rtlCol="0">
            <a:spAutoFit/>
          </a:bodyPr>
          <a:lstStyle/>
          <a:p>
            <a:pPr algn="ctr"/>
            <a:r>
              <a:rPr lang="en-US" sz="1200" i="1" dirty="0">
                <a:solidFill>
                  <a:srgbClr val="F54D87"/>
                </a:solidFill>
              </a:rPr>
              <a:t>Local Version of Velocity</a:t>
            </a:r>
          </a:p>
        </p:txBody>
      </p:sp>
      <p:sp>
        <p:nvSpPr>
          <p:cNvPr id="92" name="TextBox 35">
            <a:extLst>
              <a:ext uri="{FF2B5EF4-FFF2-40B4-BE49-F238E27FC236}">
                <a16:creationId xmlns:a16="http://schemas.microsoft.com/office/drawing/2014/main" id="{08137259-E2EB-4C75-8D9F-3F0460714516}"/>
              </a:ext>
            </a:extLst>
          </p:cNvPr>
          <p:cNvSpPr txBox="1"/>
          <p:nvPr/>
        </p:nvSpPr>
        <p:spPr>
          <a:xfrm>
            <a:off x="7913444" y="5138613"/>
            <a:ext cx="1256301" cy="461665"/>
          </a:xfrm>
          <a:prstGeom prst="rect">
            <a:avLst/>
          </a:prstGeom>
          <a:noFill/>
        </p:spPr>
        <p:txBody>
          <a:bodyPr wrap="square" rtlCol="0">
            <a:spAutoFit/>
          </a:bodyPr>
          <a:lstStyle/>
          <a:p>
            <a:pPr algn="ctr"/>
            <a:r>
              <a:rPr lang="en-US" sz="1200" b="1" i="1" dirty="0">
                <a:solidFill>
                  <a:srgbClr val="FB9701"/>
                </a:solidFill>
              </a:rPr>
              <a:t>Function : Publish a Layer</a:t>
            </a:r>
          </a:p>
        </p:txBody>
      </p:sp>
      <p:cxnSp>
        <p:nvCxnSpPr>
          <p:cNvPr id="18" name="Connecteur : en angle 17">
            <a:extLst>
              <a:ext uri="{FF2B5EF4-FFF2-40B4-BE49-F238E27FC236}">
                <a16:creationId xmlns:a16="http://schemas.microsoft.com/office/drawing/2014/main" id="{F051B38C-A528-408D-9814-30CDF90C9DF7}"/>
              </a:ext>
            </a:extLst>
          </p:cNvPr>
          <p:cNvCxnSpPr>
            <a:cxnSpLocks/>
          </p:cNvCxnSpPr>
          <p:nvPr/>
        </p:nvCxnSpPr>
        <p:spPr>
          <a:xfrm rot="16200000" flipH="1">
            <a:off x="6131892" y="4058310"/>
            <a:ext cx="841792" cy="263209"/>
          </a:xfrm>
          <a:prstGeom prst="bentConnector3">
            <a:avLst>
              <a:gd name="adj1" fmla="val 997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eur : en angle 98">
            <a:extLst>
              <a:ext uri="{FF2B5EF4-FFF2-40B4-BE49-F238E27FC236}">
                <a16:creationId xmlns:a16="http://schemas.microsoft.com/office/drawing/2014/main" id="{7BD83B66-2BDE-43A0-B211-734D18B9E04F}"/>
              </a:ext>
            </a:extLst>
          </p:cNvPr>
          <p:cNvCxnSpPr>
            <a:cxnSpLocks/>
          </p:cNvCxnSpPr>
          <p:nvPr/>
        </p:nvCxnSpPr>
        <p:spPr>
          <a:xfrm rot="16200000" flipH="1">
            <a:off x="5811630" y="5146366"/>
            <a:ext cx="1441856" cy="226618"/>
          </a:xfrm>
          <a:prstGeom prst="bentConnector3">
            <a:avLst>
              <a:gd name="adj1" fmla="val 100206"/>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3" name="Rectangle : avec coin arrondi 112">
            <a:extLst>
              <a:ext uri="{FF2B5EF4-FFF2-40B4-BE49-F238E27FC236}">
                <a16:creationId xmlns:a16="http://schemas.microsoft.com/office/drawing/2014/main" id="{80DCC167-757A-4677-BF6F-F9DB9D323FB8}"/>
              </a:ext>
            </a:extLst>
          </p:cNvPr>
          <p:cNvSpPr/>
          <p:nvPr/>
        </p:nvSpPr>
        <p:spPr>
          <a:xfrm flipH="1">
            <a:off x="7686826" y="5130995"/>
            <a:ext cx="1785841" cy="491830"/>
          </a:xfrm>
          <a:prstGeom prst="round1Rect">
            <a:avLst>
              <a:gd name="adj" fmla="val 35397"/>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TextBox 35">
            <a:extLst>
              <a:ext uri="{FF2B5EF4-FFF2-40B4-BE49-F238E27FC236}">
                <a16:creationId xmlns:a16="http://schemas.microsoft.com/office/drawing/2014/main" id="{0859E2B5-3784-48AA-A5EA-F0524620CEA7}"/>
              </a:ext>
            </a:extLst>
          </p:cNvPr>
          <p:cNvSpPr txBox="1"/>
          <p:nvPr/>
        </p:nvSpPr>
        <p:spPr>
          <a:xfrm>
            <a:off x="7132433" y="5818052"/>
            <a:ext cx="1407001" cy="276999"/>
          </a:xfrm>
          <a:prstGeom prst="rect">
            <a:avLst/>
          </a:prstGeom>
          <a:noFill/>
          <a:ln>
            <a:noFill/>
          </a:ln>
        </p:spPr>
        <p:txBody>
          <a:bodyPr wrap="square" rtlCol="0">
            <a:spAutoFit/>
          </a:bodyPr>
          <a:lstStyle/>
          <a:p>
            <a:pPr algn="ctr"/>
            <a:r>
              <a:rPr lang="en-US" sz="1200" i="1" dirty="0">
                <a:solidFill>
                  <a:srgbClr val="FF9933"/>
                </a:solidFill>
              </a:rPr>
              <a:t>Function : Deployer</a:t>
            </a:r>
          </a:p>
        </p:txBody>
      </p:sp>
      <p:sp>
        <p:nvSpPr>
          <p:cNvPr id="120" name="Rectangle : avec coin arrondi 119">
            <a:extLst>
              <a:ext uri="{FF2B5EF4-FFF2-40B4-BE49-F238E27FC236}">
                <a16:creationId xmlns:a16="http://schemas.microsoft.com/office/drawing/2014/main" id="{86077619-713B-44EC-A5CD-CEAACBB1E724}"/>
              </a:ext>
            </a:extLst>
          </p:cNvPr>
          <p:cNvSpPr/>
          <p:nvPr/>
        </p:nvSpPr>
        <p:spPr>
          <a:xfrm flipH="1">
            <a:off x="6771266" y="5787247"/>
            <a:ext cx="3471566" cy="394846"/>
          </a:xfrm>
          <a:prstGeom prst="round1Rect">
            <a:avLst>
              <a:gd name="adj" fmla="val 40887"/>
            </a:avLst>
          </a:prstGeom>
          <a:solidFill>
            <a:srgbClr val="232F3D">
              <a:alpha val="71000"/>
            </a:srgbClr>
          </a:solidFill>
          <a:ln>
            <a:solidFill>
              <a:srgbClr val="FF9933">
                <a:alpha val="43922"/>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Rectangle 120">
            <a:extLst>
              <a:ext uri="{FF2B5EF4-FFF2-40B4-BE49-F238E27FC236}">
                <a16:creationId xmlns:a16="http://schemas.microsoft.com/office/drawing/2014/main" id="{2BFECEC0-DAD3-4002-A56D-288658024047}"/>
              </a:ext>
            </a:extLst>
          </p:cNvPr>
          <p:cNvSpPr/>
          <p:nvPr/>
        </p:nvSpPr>
        <p:spPr>
          <a:xfrm>
            <a:off x="10604936" y="5839979"/>
            <a:ext cx="1313415" cy="49815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Other region</a:t>
            </a:r>
          </a:p>
        </p:txBody>
      </p:sp>
      <p:pic>
        <p:nvPicPr>
          <p:cNvPr id="122" name="Graphic 69">
            <a:extLst>
              <a:ext uri="{FF2B5EF4-FFF2-40B4-BE49-F238E27FC236}">
                <a16:creationId xmlns:a16="http://schemas.microsoft.com/office/drawing/2014/main" id="{03BB1498-5B91-48E7-B5D7-91F4665A3B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91880" y="5833964"/>
            <a:ext cx="278783" cy="248377"/>
          </a:xfrm>
          <a:prstGeom prst="rect">
            <a:avLst/>
          </a:prstGeom>
        </p:spPr>
      </p:pic>
      <p:sp>
        <p:nvSpPr>
          <p:cNvPr id="138" name="TextBox 35">
            <a:extLst>
              <a:ext uri="{FF2B5EF4-FFF2-40B4-BE49-F238E27FC236}">
                <a16:creationId xmlns:a16="http://schemas.microsoft.com/office/drawing/2014/main" id="{A3248DC7-D669-4033-AB18-5B38D83F5B13}"/>
              </a:ext>
            </a:extLst>
          </p:cNvPr>
          <p:cNvSpPr txBox="1"/>
          <p:nvPr/>
        </p:nvSpPr>
        <p:spPr>
          <a:xfrm rot="16200000">
            <a:off x="5315374" y="4748744"/>
            <a:ext cx="1782891" cy="461665"/>
          </a:xfrm>
          <a:prstGeom prst="rect">
            <a:avLst/>
          </a:prstGeom>
          <a:noFill/>
        </p:spPr>
        <p:txBody>
          <a:bodyPr wrap="square" rtlCol="0">
            <a:spAutoFit/>
          </a:bodyPr>
          <a:lstStyle/>
          <a:p>
            <a:pPr algn="ctr"/>
            <a:r>
              <a:rPr lang="en-US" sz="1200" i="1" dirty="0">
                <a:solidFill>
                  <a:srgbClr val="5B9BD5"/>
                </a:solidFill>
              </a:rPr>
              <a:t>Invoke N deployer</a:t>
            </a:r>
          </a:p>
          <a:p>
            <a:pPr algn="ctr"/>
            <a:r>
              <a:rPr lang="en-US" sz="1200" i="1" dirty="0">
                <a:solidFill>
                  <a:srgbClr val="5B9BD5"/>
                </a:solidFill>
              </a:rPr>
              <a:t>(one per region)</a:t>
            </a:r>
          </a:p>
        </p:txBody>
      </p:sp>
      <p:sp>
        <p:nvSpPr>
          <p:cNvPr id="145" name="Rectangle 144">
            <a:extLst>
              <a:ext uri="{FF2B5EF4-FFF2-40B4-BE49-F238E27FC236}">
                <a16:creationId xmlns:a16="http://schemas.microsoft.com/office/drawing/2014/main" id="{3F39B995-EC02-4F3B-96E3-6697EDECED7A}"/>
              </a:ext>
            </a:extLst>
          </p:cNvPr>
          <p:cNvSpPr/>
          <p:nvPr/>
        </p:nvSpPr>
        <p:spPr>
          <a:xfrm>
            <a:off x="4993602" y="1444690"/>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5150885" y="2047094"/>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cxnSp>
        <p:nvCxnSpPr>
          <p:cNvPr id="160" name="Connecteur droit 159">
            <a:extLst>
              <a:ext uri="{FF2B5EF4-FFF2-40B4-BE49-F238E27FC236}">
                <a16:creationId xmlns:a16="http://schemas.microsoft.com/office/drawing/2014/main" id="{49C412E5-8104-42A9-A197-40A1C0A0C4A4}"/>
              </a:ext>
            </a:extLst>
          </p:cNvPr>
          <p:cNvCxnSpPr>
            <a:cxnSpLocks/>
          </p:cNvCxnSpPr>
          <p:nvPr/>
        </p:nvCxnSpPr>
        <p:spPr>
          <a:xfrm>
            <a:off x="6419249" y="5980603"/>
            <a:ext cx="0" cy="357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62" name="Graphic 31">
            <a:extLst>
              <a:ext uri="{FF2B5EF4-FFF2-40B4-BE49-F238E27FC236}">
                <a16:creationId xmlns:a16="http://schemas.microsoft.com/office/drawing/2014/main" id="{5DFDC6A9-8392-4830-A29E-31F4E6B23F6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14167" y="3880183"/>
            <a:ext cx="375853" cy="375853"/>
          </a:xfrm>
          <a:prstGeom prst="rect">
            <a:avLst/>
          </a:prstGeom>
        </p:spPr>
      </p:pic>
      <p:sp>
        <p:nvSpPr>
          <p:cNvPr id="163" name="TextBox 35">
            <a:extLst>
              <a:ext uri="{FF2B5EF4-FFF2-40B4-BE49-F238E27FC236}">
                <a16:creationId xmlns:a16="http://schemas.microsoft.com/office/drawing/2014/main" id="{83A9638B-9256-43DA-8D19-004335E39DCB}"/>
              </a:ext>
            </a:extLst>
          </p:cNvPr>
          <p:cNvSpPr txBox="1"/>
          <p:nvPr/>
        </p:nvSpPr>
        <p:spPr>
          <a:xfrm>
            <a:off x="6634746" y="4133395"/>
            <a:ext cx="1388763" cy="461665"/>
          </a:xfrm>
          <a:prstGeom prst="rect">
            <a:avLst/>
          </a:prstGeom>
          <a:noFill/>
        </p:spPr>
        <p:txBody>
          <a:bodyPr wrap="square" rtlCol="0">
            <a:spAutoFit/>
          </a:bodyPr>
          <a:lstStyle/>
          <a:p>
            <a:pPr algn="ctr"/>
            <a:r>
              <a:rPr lang="en-US" sz="1200" i="1" dirty="0">
                <a:solidFill>
                  <a:schemeClr val="bg1"/>
                </a:solidFill>
              </a:rPr>
              <a:t>Create Temporary Bucket </a:t>
            </a:r>
          </a:p>
        </p:txBody>
      </p:sp>
      <p:pic>
        <p:nvPicPr>
          <p:cNvPr id="164" name="Graphic 31">
            <a:extLst>
              <a:ext uri="{FF2B5EF4-FFF2-40B4-BE49-F238E27FC236}">
                <a16:creationId xmlns:a16="http://schemas.microsoft.com/office/drawing/2014/main" id="{54B57DD5-5290-4126-BB44-FC365334B25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11950" y="4511528"/>
            <a:ext cx="369879" cy="369879"/>
          </a:xfrm>
          <a:prstGeom prst="rect">
            <a:avLst/>
          </a:prstGeom>
        </p:spPr>
      </p:pic>
      <p:cxnSp>
        <p:nvCxnSpPr>
          <p:cNvPr id="173" name="Straight Arrow Connector 19">
            <a:extLst>
              <a:ext uri="{FF2B5EF4-FFF2-40B4-BE49-F238E27FC236}">
                <a16:creationId xmlns:a16="http://schemas.microsoft.com/office/drawing/2014/main" id="{F614841B-0EEB-435E-BCFF-2C5794BDC44A}"/>
              </a:ext>
            </a:extLst>
          </p:cNvPr>
          <p:cNvCxnSpPr>
            <a:cxnSpLocks/>
          </p:cNvCxnSpPr>
          <p:nvPr/>
        </p:nvCxnSpPr>
        <p:spPr>
          <a:xfrm>
            <a:off x="7838709" y="4772684"/>
            <a:ext cx="0" cy="31739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8" name="TextBox 35">
            <a:extLst>
              <a:ext uri="{FF2B5EF4-FFF2-40B4-BE49-F238E27FC236}">
                <a16:creationId xmlns:a16="http://schemas.microsoft.com/office/drawing/2014/main" id="{B5C441C2-D5EF-416D-8322-F8828FE21CD6}"/>
              </a:ext>
            </a:extLst>
          </p:cNvPr>
          <p:cNvSpPr txBox="1"/>
          <p:nvPr/>
        </p:nvSpPr>
        <p:spPr>
          <a:xfrm>
            <a:off x="9312413" y="4149146"/>
            <a:ext cx="933303" cy="461665"/>
          </a:xfrm>
          <a:prstGeom prst="rect">
            <a:avLst/>
          </a:prstGeom>
          <a:noFill/>
        </p:spPr>
        <p:txBody>
          <a:bodyPr wrap="square" rtlCol="0">
            <a:spAutoFit/>
          </a:bodyPr>
          <a:lstStyle/>
          <a:p>
            <a:pPr algn="ctr"/>
            <a:r>
              <a:rPr lang="en-US" sz="1200" i="1" dirty="0">
                <a:solidFill>
                  <a:schemeClr val="bg1"/>
                </a:solidFill>
              </a:rPr>
              <a:t>Delete Bucket</a:t>
            </a:r>
          </a:p>
        </p:txBody>
      </p:sp>
      <p:sp>
        <p:nvSpPr>
          <p:cNvPr id="217" name="TextBox 35">
            <a:extLst>
              <a:ext uri="{FF2B5EF4-FFF2-40B4-BE49-F238E27FC236}">
                <a16:creationId xmlns:a16="http://schemas.microsoft.com/office/drawing/2014/main" id="{4D6318EE-E3F7-40CD-87FE-AA7216A25E22}"/>
              </a:ext>
            </a:extLst>
          </p:cNvPr>
          <p:cNvSpPr txBox="1"/>
          <p:nvPr/>
        </p:nvSpPr>
        <p:spPr>
          <a:xfrm>
            <a:off x="11060613" y="3836031"/>
            <a:ext cx="933303" cy="461665"/>
          </a:xfrm>
          <a:prstGeom prst="rect">
            <a:avLst/>
          </a:prstGeom>
          <a:noFill/>
        </p:spPr>
        <p:txBody>
          <a:bodyPr wrap="square" rtlCol="0">
            <a:spAutoFit/>
          </a:bodyPr>
          <a:lstStyle/>
          <a:p>
            <a:pPr algn="ctr"/>
            <a:r>
              <a:rPr lang="en-US" sz="1200" i="1" dirty="0">
                <a:solidFill>
                  <a:srgbClr val="6BAC3E"/>
                </a:solidFill>
              </a:rPr>
              <a:t>Temporary Bucket </a:t>
            </a:r>
          </a:p>
        </p:txBody>
      </p:sp>
      <p:pic>
        <p:nvPicPr>
          <p:cNvPr id="232" name="Graphic 31">
            <a:extLst>
              <a:ext uri="{FF2B5EF4-FFF2-40B4-BE49-F238E27FC236}">
                <a16:creationId xmlns:a16="http://schemas.microsoft.com/office/drawing/2014/main" id="{386B471B-AF18-4DAA-ADB6-BF8C36E1B0C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30073" y="4567356"/>
            <a:ext cx="369879" cy="369879"/>
          </a:xfrm>
          <a:prstGeom prst="rect">
            <a:avLst/>
          </a:prstGeom>
        </p:spPr>
      </p:pic>
      <p:sp>
        <p:nvSpPr>
          <p:cNvPr id="234" name="TextBox 35">
            <a:extLst>
              <a:ext uri="{FF2B5EF4-FFF2-40B4-BE49-F238E27FC236}">
                <a16:creationId xmlns:a16="http://schemas.microsoft.com/office/drawing/2014/main" id="{35C35174-9420-474D-91DD-56FE4FE4F417}"/>
              </a:ext>
            </a:extLst>
          </p:cNvPr>
          <p:cNvSpPr txBox="1"/>
          <p:nvPr/>
        </p:nvSpPr>
        <p:spPr>
          <a:xfrm>
            <a:off x="8129807" y="4405230"/>
            <a:ext cx="875583" cy="461665"/>
          </a:xfrm>
          <a:prstGeom prst="rect">
            <a:avLst/>
          </a:prstGeom>
          <a:noFill/>
        </p:spPr>
        <p:txBody>
          <a:bodyPr wrap="square" rtlCol="0">
            <a:spAutoFit/>
          </a:bodyPr>
          <a:lstStyle/>
          <a:p>
            <a:pPr algn="ctr"/>
            <a:r>
              <a:rPr lang="en-US" sz="1200" i="1" dirty="0">
                <a:solidFill>
                  <a:schemeClr val="bg1"/>
                </a:solidFill>
              </a:rPr>
              <a:t>Wait for</a:t>
            </a:r>
          </a:p>
          <a:p>
            <a:pPr algn="ctr"/>
            <a:r>
              <a:rPr lang="en-US" sz="1200" i="1" dirty="0">
                <a:solidFill>
                  <a:schemeClr val="bg1"/>
                </a:solidFill>
              </a:rPr>
              <a:t>A response</a:t>
            </a:r>
          </a:p>
        </p:txBody>
      </p:sp>
      <p:grpSp>
        <p:nvGrpSpPr>
          <p:cNvPr id="257" name="Groupe 256">
            <a:extLst>
              <a:ext uri="{FF2B5EF4-FFF2-40B4-BE49-F238E27FC236}">
                <a16:creationId xmlns:a16="http://schemas.microsoft.com/office/drawing/2014/main" id="{F9DA8EFE-609E-417D-9FB0-C42E779F388A}"/>
              </a:ext>
            </a:extLst>
          </p:cNvPr>
          <p:cNvGrpSpPr/>
          <p:nvPr/>
        </p:nvGrpSpPr>
        <p:grpSpPr>
          <a:xfrm>
            <a:off x="9596979" y="4528432"/>
            <a:ext cx="399822" cy="372841"/>
            <a:chOff x="9069077" y="1010668"/>
            <a:chExt cx="187062" cy="227162"/>
          </a:xfrm>
        </p:grpSpPr>
        <p:cxnSp>
          <p:nvCxnSpPr>
            <p:cNvPr id="238" name="Connecteur droit 237">
              <a:extLst>
                <a:ext uri="{FF2B5EF4-FFF2-40B4-BE49-F238E27FC236}">
                  <a16:creationId xmlns:a16="http://schemas.microsoft.com/office/drawing/2014/main" id="{B7AAD125-6531-405D-9C69-5311B798674A}"/>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C04AC705-FD31-469B-A93B-C34D4B99AC89}"/>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63" name="Straight Arrow Connector 19">
            <a:extLst>
              <a:ext uri="{FF2B5EF4-FFF2-40B4-BE49-F238E27FC236}">
                <a16:creationId xmlns:a16="http://schemas.microsoft.com/office/drawing/2014/main" id="{72BA8D74-1A25-4F78-A052-EE4D96F991A1}"/>
              </a:ext>
            </a:extLst>
          </p:cNvPr>
          <p:cNvCxnSpPr>
            <a:cxnSpLocks/>
          </p:cNvCxnSpPr>
          <p:nvPr/>
        </p:nvCxnSpPr>
        <p:spPr>
          <a:xfrm flipV="1">
            <a:off x="9462724" y="4727129"/>
            <a:ext cx="0" cy="31947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3" name="TextBox 35">
            <a:extLst>
              <a:ext uri="{FF2B5EF4-FFF2-40B4-BE49-F238E27FC236}">
                <a16:creationId xmlns:a16="http://schemas.microsoft.com/office/drawing/2014/main" id="{43060DC6-58CC-4C6F-8ECD-2886BAB53120}"/>
              </a:ext>
            </a:extLst>
          </p:cNvPr>
          <p:cNvSpPr txBox="1"/>
          <p:nvPr/>
        </p:nvSpPr>
        <p:spPr>
          <a:xfrm>
            <a:off x="965649" y="3174878"/>
            <a:ext cx="933303" cy="461665"/>
          </a:xfrm>
          <a:prstGeom prst="rect">
            <a:avLst/>
          </a:prstGeom>
          <a:noFill/>
        </p:spPr>
        <p:txBody>
          <a:bodyPr wrap="square" rtlCol="0">
            <a:spAutoFit/>
          </a:bodyPr>
          <a:lstStyle/>
          <a:p>
            <a:pPr algn="ctr"/>
            <a:r>
              <a:rPr lang="en-US" sz="1200" b="1" i="1" dirty="0">
                <a:solidFill>
                  <a:srgbClr val="6BAC3E"/>
                </a:solidFill>
              </a:rPr>
              <a:t>Bucket</a:t>
            </a:r>
          </a:p>
          <a:p>
            <a:pPr algn="ctr"/>
            <a:r>
              <a:rPr lang="en-US" sz="1200" b="1" i="1" dirty="0">
                <a:solidFill>
                  <a:srgbClr val="6BAC3E"/>
                </a:solidFill>
              </a:rPr>
              <a:t>Source </a:t>
            </a:r>
          </a:p>
        </p:txBody>
      </p:sp>
      <p:sp>
        <p:nvSpPr>
          <p:cNvPr id="91" name="TextBox 35">
            <a:extLst>
              <a:ext uri="{FF2B5EF4-FFF2-40B4-BE49-F238E27FC236}">
                <a16:creationId xmlns:a16="http://schemas.microsoft.com/office/drawing/2014/main" id="{24E14B72-228A-490A-9618-EFFCD04E5D59}"/>
              </a:ext>
            </a:extLst>
          </p:cNvPr>
          <p:cNvSpPr txBox="1"/>
          <p:nvPr/>
        </p:nvSpPr>
        <p:spPr>
          <a:xfrm>
            <a:off x="4448025" y="4848922"/>
            <a:ext cx="1070628" cy="830997"/>
          </a:xfrm>
          <a:prstGeom prst="rect">
            <a:avLst/>
          </a:prstGeom>
          <a:noFill/>
        </p:spPr>
        <p:txBody>
          <a:bodyPr wrap="square" rtlCol="0">
            <a:spAutoFit/>
          </a:bodyPr>
          <a:lstStyle/>
          <a:p>
            <a:pPr algn="ctr"/>
            <a:r>
              <a:rPr lang="en-US" sz="1200" i="1" dirty="0">
                <a:solidFill>
                  <a:srgbClr val="A166FF"/>
                </a:solidFill>
              </a:rPr>
              <a:t>Grant permission using ACL.json </a:t>
            </a:r>
          </a:p>
          <a:p>
            <a:pPr algn="ctr"/>
            <a:r>
              <a:rPr lang="fr-FR" sz="1200" i="1" dirty="0">
                <a:solidFill>
                  <a:srgbClr val="A166FF"/>
                </a:solidFill>
              </a:rPr>
              <a:t>I</a:t>
            </a:r>
            <a:r>
              <a:rPr lang="en-US" sz="1200" i="1" dirty="0">
                <a:solidFill>
                  <a:srgbClr val="A166FF"/>
                </a:solidFill>
              </a:rPr>
              <a:t>n the bucket</a:t>
            </a:r>
          </a:p>
        </p:txBody>
      </p:sp>
      <p:pic>
        <p:nvPicPr>
          <p:cNvPr id="93" name="Graphic 53">
            <a:extLst>
              <a:ext uri="{FF2B5EF4-FFF2-40B4-BE49-F238E27FC236}">
                <a16:creationId xmlns:a16="http://schemas.microsoft.com/office/drawing/2014/main" id="{86484CC8-BF03-46FB-965D-6E18F52C3AC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844760" y="4431134"/>
            <a:ext cx="341550" cy="341550"/>
          </a:xfrm>
          <a:prstGeom prst="rect">
            <a:avLst/>
          </a:prstGeom>
        </p:spPr>
      </p:pic>
      <p:pic>
        <p:nvPicPr>
          <p:cNvPr id="115" name="Graphic 69">
            <a:extLst>
              <a:ext uri="{FF2B5EF4-FFF2-40B4-BE49-F238E27FC236}">
                <a16:creationId xmlns:a16="http://schemas.microsoft.com/office/drawing/2014/main" id="{6138CA95-1414-4EBC-9EEC-0F7485488D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6964" y="5223426"/>
            <a:ext cx="332876" cy="332876"/>
          </a:xfrm>
          <a:prstGeom prst="rect">
            <a:avLst/>
          </a:prstGeom>
        </p:spPr>
      </p:pic>
      <p:sp>
        <p:nvSpPr>
          <p:cNvPr id="116" name="TextBox 35">
            <a:extLst>
              <a:ext uri="{FF2B5EF4-FFF2-40B4-BE49-F238E27FC236}">
                <a16:creationId xmlns:a16="http://schemas.microsoft.com/office/drawing/2014/main" id="{A53252EE-91A3-4FA6-919C-AF4233536D95}"/>
              </a:ext>
            </a:extLst>
          </p:cNvPr>
          <p:cNvSpPr txBox="1"/>
          <p:nvPr/>
        </p:nvSpPr>
        <p:spPr>
          <a:xfrm>
            <a:off x="10989419" y="5066698"/>
            <a:ext cx="957099" cy="646331"/>
          </a:xfrm>
          <a:prstGeom prst="rect">
            <a:avLst/>
          </a:prstGeom>
          <a:noFill/>
        </p:spPr>
        <p:txBody>
          <a:bodyPr wrap="square" rtlCol="0">
            <a:spAutoFit/>
          </a:bodyPr>
          <a:lstStyle/>
          <a:p>
            <a:pPr algn="ctr"/>
            <a:r>
              <a:rPr lang="en-US" sz="1200" i="1" dirty="0">
                <a:solidFill>
                  <a:srgbClr val="FB9701"/>
                </a:solidFill>
              </a:rPr>
              <a:t>Local Version of test Lambda</a:t>
            </a:r>
          </a:p>
        </p:txBody>
      </p:sp>
      <p:sp>
        <p:nvSpPr>
          <p:cNvPr id="117" name="TextBox 35">
            <a:extLst>
              <a:ext uri="{FF2B5EF4-FFF2-40B4-BE49-F238E27FC236}">
                <a16:creationId xmlns:a16="http://schemas.microsoft.com/office/drawing/2014/main" id="{2F6A8116-04E0-4993-8F28-19274546720B}"/>
              </a:ext>
            </a:extLst>
          </p:cNvPr>
          <p:cNvSpPr txBox="1"/>
          <p:nvPr/>
        </p:nvSpPr>
        <p:spPr>
          <a:xfrm rot="16200000">
            <a:off x="2348544" y="3346167"/>
            <a:ext cx="875583" cy="276999"/>
          </a:xfrm>
          <a:prstGeom prst="rect">
            <a:avLst/>
          </a:prstGeom>
          <a:noFill/>
        </p:spPr>
        <p:txBody>
          <a:bodyPr wrap="square" rtlCol="0">
            <a:spAutoFit/>
          </a:bodyPr>
          <a:lstStyle/>
          <a:p>
            <a:pPr algn="ctr"/>
            <a:r>
              <a:rPr lang="en-US" sz="1200" i="1" dirty="0">
                <a:solidFill>
                  <a:schemeClr val="bg1"/>
                </a:solidFill>
              </a:rPr>
              <a:t>invoke</a:t>
            </a:r>
          </a:p>
        </p:txBody>
      </p:sp>
      <p:sp>
        <p:nvSpPr>
          <p:cNvPr id="41" name="Accolade ouvrante 40">
            <a:extLst>
              <a:ext uri="{FF2B5EF4-FFF2-40B4-BE49-F238E27FC236}">
                <a16:creationId xmlns:a16="http://schemas.microsoft.com/office/drawing/2014/main" id="{69C9E5F4-F44A-406F-945E-10EE8CCACAD2}"/>
              </a:ext>
            </a:extLst>
          </p:cNvPr>
          <p:cNvSpPr/>
          <p:nvPr/>
        </p:nvSpPr>
        <p:spPr>
          <a:xfrm>
            <a:off x="880571" y="3598331"/>
            <a:ext cx="240950" cy="951672"/>
          </a:xfrm>
          <a:prstGeom prst="leftBrace">
            <a:avLst>
              <a:gd name="adj1" fmla="val 27906"/>
              <a:gd name="adj2" fmla="val 50609"/>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TextBox 35">
            <a:extLst>
              <a:ext uri="{FF2B5EF4-FFF2-40B4-BE49-F238E27FC236}">
                <a16:creationId xmlns:a16="http://schemas.microsoft.com/office/drawing/2014/main" id="{B058D7DF-51EC-4C78-B7AC-30A6AF1D45F1}"/>
              </a:ext>
            </a:extLst>
          </p:cNvPr>
          <p:cNvSpPr txBox="1"/>
          <p:nvPr/>
        </p:nvSpPr>
        <p:spPr>
          <a:xfrm>
            <a:off x="951375" y="3658668"/>
            <a:ext cx="933303" cy="830997"/>
          </a:xfrm>
          <a:prstGeom prst="rect">
            <a:avLst/>
          </a:prstGeom>
          <a:noFill/>
        </p:spPr>
        <p:txBody>
          <a:bodyPr wrap="square" rtlCol="0">
            <a:spAutoFit/>
          </a:bodyPr>
          <a:lstStyle/>
          <a:p>
            <a:pPr marL="171450" indent="-171450" algn="ctr">
              <a:buFont typeface="Calibri" panose="020F0502020204030204" pitchFamily="34" charset="0"/>
              <a:buChar char="–"/>
            </a:pPr>
            <a:r>
              <a:rPr lang="en-US" sz="1200" i="1" dirty="0">
                <a:solidFill>
                  <a:srgbClr val="6BAC3E"/>
                </a:solidFill>
              </a:rPr>
              <a:t>Velocity zip file</a:t>
            </a:r>
          </a:p>
          <a:p>
            <a:pPr marL="171450" indent="-171450" algn="ctr">
              <a:buFont typeface="Calibri" panose="020F0502020204030204" pitchFamily="34" charset="0"/>
              <a:buChar char="–"/>
            </a:pPr>
            <a:r>
              <a:rPr lang="fr-FR" sz="1200" i="1" dirty="0">
                <a:solidFill>
                  <a:srgbClr val="6BAC3E"/>
                </a:solidFill>
              </a:rPr>
              <a:t>A</a:t>
            </a:r>
            <a:r>
              <a:rPr lang="en-US" sz="1200" i="1" dirty="0">
                <a:solidFill>
                  <a:srgbClr val="6BAC3E"/>
                </a:solidFill>
              </a:rPr>
              <a:t>CL.json</a:t>
            </a:r>
          </a:p>
          <a:p>
            <a:pPr marL="171450" indent="-171450" algn="ctr">
              <a:buFont typeface="Calibri" panose="020F0502020204030204" pitchFamily="34" charset="0"/>
              <a:buChar char="–"/>
            </a:pPr>
            <a:r>
              <a:rPr lang="fr-FR" sz="1200" i="1" dirty="0">
                <a:solidFill>
                  <a:srgbClr val="6BAC3E"/>
                </a:solidFill>
              </a:rPr>
              <a:t>L</a:t>
            </a:r>
            <a:r>
              <a:rPr lang="en-US" sz="1200" i="1" dirty="0">
                <a:solidFill>
                  <a:srgbClr val="6BAC3E"/>
                </a:solidFill>
              </a:rPr>
              <a:t>og files</a:t>
            </a:r>
          </a:p>
        </p:txBody>
      </p:sp>
    </p:spTree>
    <p:extLst>
      <p:ext uri="{BB962C8B-B14F-4D97-AF65-F5344CB8AC3E}">
        <p14:creationId xmlns:p14="http://schemas.microsoft.com/office/powerpoint/2010/main" val="341416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en-US" dirty="0">
                <a:solidFill>
                  <a:schemeClr val="bg1"/>
                </a:solidFill>
              </a:rPr>
              <a:t>Pipeline Lambda function roles :</a:t>
            </a:r>
          </a:p>
        </p:txBody>
      </p:sp>
      <p:pic>
        <p:nvPicPr>
          <p:cNvPr id="17" name="Graphic 69">
            <a:extLst>
              <a:ext uri="{FF2B5EF4-FFF2-40B4-BE49-F238E27FC236}">
                <a16:creationId xmlns:a16="http://schemas.microsoft.com/office/drawing/2014/main" id="{F842753D-102D-4F18-A8F0-0866D712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145" y="1378610"/>
            <a:ext cx="409356" cy="409356"/>
          </a:xfrm>
          <a:prstGeom prst="rect">
            <a:avLst/>
          </a:prstGeom>
        </p:spPr>
      </p:pic>
      <p:sp>
        <p:nvSpPr>
          <p:cNvPr id="19" name="TextBox 35">
            <a:extLst>
              <a:ext uri="{FF2B5EF4-FFF2-40B4-BE49-F238E27FC236}">
                <a16:creationId xmlns:a16="http://schemas.microsoft.com/office/drawing/2014/main" id="{33BCC977-81F8-42BC-B2E7-162157159195}"/>
              </a:ext>
            </a:extLst>
          </p:cNvPr>
          <p:cNvSpPr txBox="1"/>
          <p:nvPr/>
        </p:nvSpPr>
        <p:spPr>
          <a:xfrm>
            <a:off x="477970" y="1824584"/>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sp>
        <p:nvSpPr>
          <p:cNvPr id="58" name="TextBox 35">
            <a:extLst>
              <a:ext uri="{FF2B5EF4-FFF2-40B4-BE49-F238E27FC236}">
                <a16:creationId xmlns:a16="http://schemas.microsoft.com/office/drawing/2014/main" id="{6E1629AD-28EB-445D-A25E-C62D62579C17}"/>
              </a:ext>
            </a:extLst>
          </p:cNvPr>
          <p:cNvSpPr txBox="1"/>
          <p:nvPr/>
        </p:nvSpPr>
        <p:spPr>
          <a:xfrm>
            <a:off x="401858" y="2258766"/>
            <a:ext cx="2395332" cy="276999"/>
          </a:xfrm>
          <a:prstGeom prst="rect">
            <a:avLst/>
          </a:prstGeom>
          <a:noFill/>
        </p:spPr>
        <p:txBody>
          <a:bodyPr wrap="square" rtlCol="0">
            <a:spAutoFit/>
          </a:bodyPr>
          <a:lstStyle/>
          <a:p>
            <a:pPr algn="ctr"/>
            <a:r>
              <a:rPr lang="fr-FR" sz="1200" i="1" dirty="0">
                <a:solidFill>
                  <a:schemeClr val="bg1"/>
                </a:solidFill>
              </a:rPr>
              <a:t>T</a:t>
            </a:r>
            <a:r>
              <a:rPr lang="en-US" sz="1200" i="1" dirty="0">
                <a:solidFill>
                  <a:schemeClr val="bg1"/>
                </a:solidFill>
              </a:rPr>
              <a:t>rigger by an event</a:t>
            </a:r>
          </a:p>
        </p:txBody>
      </p:sp>
      <p:sp>
        <p:nvSpPr>
          <p:cNvPr id="140" name="Rectangle 139">
            <a:extLst>
              <a:ext uri="{FF2B5EF4-FFF2-40B4-BE49-F238E27FC236}">
                <a16:creationId xmlns:a16="http://schemas.microsoft.com/office/drawing/2014/main" id="{DA1B699A-1C62-44A6-B55D-CF70E3028EF4}"/>
              </a:ext>
            </a:extLst>
          </p:cNvPr>
          <p:cNvSpPr/>
          <p:nvPr/>
        </p:nvSpPr>
        <p:spPr>
          <a:xfrm>
            <a:off x="312972"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3" name="TextBox 35">
            <a:extLst>
              <a:ext uri="{FF2B5EF4-FFF2-40B4-BE49-F238E27FC236}">
                <a16:creationId xmlns:a16="http://schemas.microsoft.com/office/drawing/2014/main" id="{6B903AE0-1F66-40CB-BE9B-4FB346B94DD5}"/>
              </a:ext>
            </a:extLst>
          </p:cNvPr>
          <p:cNvSpPr txBox="1"/>
          <p:nvPr/>
        </p:nvSpPr>
        <p:spPr>
          <a:xfrm>
            <a:off x="395154"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pic>
        <p:nvPicPr>
          <p:cNvPr id="78" name="Graphic 69">
            <a:extLst>
              <a:ext uri="{FF2B5EF4-FFF2-40B4-BE49-F238E27FC236}">
                <a16:creationId xmlns:a16="http://schemas.microsoft.com/office/drawing/2014/main" id="{08400C41-581F-459B-9BD6-469BE727E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4762" y="1378610"/>
            <a:ext cx="409356" cy="409356"/>
          </a:xfrm>
          <a:prstGeom prst="rect">
            <a:avLst/>
          </a:prstGeom>
        </p:spPr>
      </p:pic>
      <p:sp>
        <p:nvSpPr>
          <p:cNvPr id="79" name="TextBox 35">
            <a:extLst>
              <a:ext uri="{FF2B5EF4-FFF2-40B4-BE49-F238E27FC236}">
                <a16:creationId xmlns:a16="http://schemas.microsoft.com/office/drawing/2014/main" id="{67DAB807-343E-4302-8B66-D9682613BF92}"/>
              </a:ext>
            </a:extLst>
          </p:cNvPr>
          <p:cNvSpPr txBox="1"/>
          <p:nvPr/>
        </p:nvSpPr>
        <p:spPr>
          <a:xfrm>
            <a:off x="6083824" y="1833535"/>
            <a:ext cx="2127213"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81" name="Rectangle 80">
            <a:extLst>
              <a:ext uri="{FF2B5EF4-FFF2-40B4-BE49-F238E27FC236}">
                <a16:creationId xmlns:a16="http://schemas.microsoft.com/office/drawing/2014/main" id="{CCC47522-C29B-471D-8010-19B7C614C16C}"/>
              </a:ext>
            </a:extLst>
          </p:cNvPr>
          <p:cNvSpPr/>
          <p:nvPr/>
        </p:nvSpPr>
        <p:spPr>
          <a:xfrm>
            <a:off x="3067589"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83" name="TextBox 35">
            <a:extLst>
              <a:ext uri="{FF2B5EF4-FFF2-40B4-BE49-F238E27FC236}">
                <a16:creationId xmlns:a16="http://schemas.microsoft.com/office/drawing/2014/main" id="{2BAE337C-D25F-4785-BA6F-858AAB6B8FBC}"/>
              </a:ext>
            </a:extLst>
          </p:cNvPr>
          <p:cNvSpPr txBox="1"/>
          <p:nvPr/>
        </p:nvSpPr>
        <p:spPr>
          <a:xfrm>
            <a:off x="3149771"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pic>
        <p:nvPicPr>
          <p:cNvPr id="85" name="Graphic 69">
            <a:extLst>
              <a:ext uri="{FF2B5EF4-FFF2-40B4-BE49-F238E27FC236}">
                <a16:creationId xmlns:a16="http://schemas.microsoft.com/office/drawing/2014/main" id="{D05BAA46-CA2A-4732-A04E-5C9B5923C0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0222" y="1378610"/>
            <a:ext cx="409356" cy="409356"/>
          </a:xfrm>
          <a:prstGeom prst="rect">
            <a:avLst/>
          </a:prstGeom>
        </p:spPr>
      </p:pic>
      <p:sp>
        <p:nvSpPr>
          <p:cNvPr id="86" name="TextBox 35">
            <a:extLst>
              <a:ext uri="{FF2B5EF4-FFF2-40B4-BE49-F238E27FC236}">
                <a16:creationId xmlns:a16="http://schemas.microsoft.com/office/drawing/2014/main" id="{ACE2F3A5-1809-431B-B901-1D4E47510DA5}"/>
              </a:ext>
            </a:extLst>
          </p:cNvPr>
          <p:cNvSpPr txBox="1"/>
          <p:nvPr/>
        </p:nvSpPr>
        <p:spPr>
          <a:xfrm>
            <a:off x="3298791" y="1824584"/>
            <a:ext cx="2127213" cy="276999"/>
          </a:xfrm>
          <a:prstGeom prst="rect">
            <a:avLst/>
          </a:prstGeom>
          <a:noFill/>
        </p:spPr>
        <p:txBody>
          <a:bodyPr wrap="square" rtlCol="0">
            <a:spAutoFit/>
          </a:bodyPr>
          <a:lstStyle/>
          <a:p>
            <a:pPr algn="ctr"/>
            <a:r>
              <a:rPr lang="en-US" sz="1200" b="1" i="1" dirty="0">
                <a:solidFill>
                  <a:srgbClr val="FB9701"/>
                </a:solidFill>
              </a:rPr>
              <a:t>Function : Deployer</a:t>
            </a:r>
          </a:p>
        </p:txBody>
      </p:sp>
      <p:sp>
        <p:nvSpPr>
          <p:cNvPr id="88" name="Rectangle 87">
            <a:extLst>
              <a:ext uri="{FF2B5EF4-FFF2-40B4-BE49-F238E27FC236}">
                <a16:creationId xmlns:a16="http://schemas.microsoft.com/office/drawing/2014/main" id="{926FF87F-8CF8-4DBB-A419-C0CB3FB1F5D4}"/>
              </a:ext>
            </a:extLst>
          </p:cNvPr>
          <p:cNvSpPr/>
          <p:nvPr/>
        </p:nvSpPr>
        <p:spPr>
          <a:xfrm>
            <a:off x="5893049"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89" name="TextBox 35">
            <a:extLst>
              <a:ext uri="{FF2B5EF4-FFF2-40B4-BE49-F238E27FC236}">
                <a16:creationId xmlns:a16="http://schemas.microsoft.com/office/drawing/2014/main" id="{585D458A-9DB7-4B93-8567-0E321C4F91BF}"/>
              </a:ext>
            </a:extLst>
          </p:cNvPr>
          <p:cNvSpPr txBox="1"/>
          <p:nvPr/>
        </p:nvSpPr>
        <p:spPr>
          <a:xfrm>
            <a:off x="5975231"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Publisher Role </a:t>
            </a:r>
          </a:p>
        </p:txBody>
      </p:sp>
      <p:pic>
        <p:nvPicPr>
          <p:cNvPr id="90" name="Graphic 69">
            <a:extLst>
              <a:ext uri="{FF2B5EF4-FFF2-40B4-BE49-F238E27FC236}">
                <a16:creationId xmlns:a16="http://schemas.microsoft.com/office/drawing/2014/main" id="{3BDDBE66-7D97-49DB-BF02-2B5BE2BF8F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87980" y="1378610"/>
            <a:ext cx="409356" cy="409356"/>
          </a:xfrm>
          <a:prstGeom prst="rect">
            <a:avLst/>
          </a:prstGeom>
        </p:spPr>
      </p:pic>
      <p:sp>
        <p:nvSpPr>
          <p:cNvPr id="91" name="TextBox 35">
            <a:extLst>
              <a:ext uri="{FF2B5EF4-FFF2-40B4-BE49-F238E27FC236}">
                <a16:creationId xmlns:a16="http://schemas.microsoft.com/office/drawing/2014/main" id="{4C5C09D0-7150-4DE1-9816-82EA7DAED7E6}"/>
              </a:ext>
            </a:extLst>
          </p:cNvPr>
          <p:cNvSpPr txBox="1"/>
          <p:nvPr/>
        </p:nvSpPr>
        <p:spPr>
          <a:xfrm>
            <a:off x="8985805" y="1824584"/>
            <a:ext cx="2312516" cy="461665"/>
          </a:xfrm>
          <a:prstGeom prst="rect">
            <a:avLst/>
          </a:prstGeom>
          <a:noFill/>
        </p:spPr>
        <p:txBody>
          <a:bodyPr wrap="square" rtlCol="0">
            <a:spAutoFit/>
          </a:bodyPr>
          <a:lstStyle/>
          <a:p>
            <a:r>
              <a:rPr lang="en-US" sz="1200" b="1" i="1" dirty="0">
                <a:solidFill>
                  <a:srgbClr val="FB9701"/>
                </a:solidFill>
              </a:rPr>
              <a:t>Function : Notification-Manager</a:t>
            </a:r>
          </a:p>
          <a:p>
            <a:pPr algn="ctr"/>
            <a:endParaRPr lang="en-US" sz="1200" b="1" i="1" dirty="0">
              <a:solidFill>
                <a:srgbClr val="FB9701"/>
              </a:solidFill>
            </a:endParaRPr>
          </a:p>
        </p:txBody>
      </p:sp>
      <p:sp>
        <p:nvSpPr>
          <p:cNvPr id="93" name="Rectangle 92">
            <a:extLst>
              <a:ext uri="{FF2B5EF4-FFF2-40B4-BE49-F238E27FC236}">
                <a16:creationId xmlns:a16="http://schemas.microsoft.com/office/drawing/2014/main" id="{8EC25E50-B638-4F64-8721-2A59A3AF8EF5}"/>
              </a:ext>
            </a:extLst>
          </p:cNvPr>
          <p:cNvSpPr/>
          <p:nvPr/>
        </p:nvSpPr>
        <p:spPr>
          <a:xfrm>
            <a:off x="8820807"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94" name="TextBox 35">
            <a:extLst>
              <a:ext uri="{FF2B5EF4-FFF2-40B4-BE49-F238E27FC236}">
                <a16:creationId xmlns:a16="http://schemas.microsoft.com/office/drawing/2014/main" id="{3EA0D186-5ABF-4C53-9C0D-DBC00A1D7A5B}"/>
              </a:ext>
            </a:extLst>
          </p:cNvPr>
          <p:cNvSpPr txBox="1"/>
          <p:nvPr/>
        </p:nvSpPr>
        <p:spPr>
          <a:xfrm>
            <a:off x="8902989"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“Tool” Role </a:t>
            </a:r>
          </a:p>
        </p:txBody>
      </p:sp>
      <p:sp>
        <p:nvSpPr>
          <p:cNvPr id="95" name="TextBox 35">
            <a:extLst>
              <a:ext uri="{FF2B5EF4-FFF2-40B4-BE49-F238E27FC236}">
                <a16:creationId xmlns:a16="http://schemas.microsoft.com/office/drawing/2014/main" id="{E166BC7E-43BB-42D2-A78B-88D7712C9F33}"/>
              </a:ext>
            </a:extLst>
          </p:cNvPr>
          <p:cNvSpPr txBox="1"/>
          <p:nvPr/>
        </p:nvSpPr>
        <p:spPr>
          <a:xfrm>
            <a:off x="3165973" y="2248391"/>
            <a:ext cx="2395332" cy="461665"/>
          </a:xfrm>
          <a:prstGeom prst="rect">
            <a:avLst/>
          </a:prstGeom>
          <a:noFill/>
        </p:spPr>
        <p:txBody>
          <a:bodyPr wrap="square" rtlCol="0">
            <a:spAutoFit/>
          </a:bodyPr>
          <a:lstStyle/>
          <a:p>
            <a:pPr algn="ctr"/>
            <a:r>
              <a:rPr lang="en-US" sz="1200" i="1" dirty="0">
                <a:solidFill>
                  <a:schemeClr val="bg1"/>
                </a:solidFill>
              </a:rPr>
              <a:t>Invoked asynchronously by an other Lambda</a:t>
            </a:r>
          </a:p>
        </p:txBody>
      </p:sp>
      <p:sp>
        <p:nvSpPr>
          <p:cNvPr id="96" name="TextBox 35">
            <a:extLst>
              <a:ext uri="{FF2B5EF4-FFF2-40B4-BE49-F238E27FC236}">
                <a16:creationId xmlns:a16="http://schemas.microsoft.com/office/drawing/2014/main" id="{27DD512A-59AD-4740-BFA4-46DE04CAA435}"/>
              </a:ext>
            </a:extLst>
          </p:cNvPr>
          <p:cNvSpPr txBox="1"/>
          <p:nvPr/>
        </p:nvSpPr>
        <p:spPr>
          <a:xfrm>
            <a:off x="8873700" y="2279745"/>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sp>
        <p:nvSpPr>
          <p:cNvPr id="97" name="TextBox 35">
            <a:extLst>
              <a:ext uri="{FF2B5EF4-FFF2-40B4-BE49-F238E27FC236}">
                <a16:creationId xmlns:a16="http://schemas.microsoft.com/office/drawing/2014/main" id="{069B66C2-9AC3-445D-A69B-479F95E97520}"/>
              </a:ext>
            </a:extLst>
          </p:cNvPr>
          <p:cNvSpPr txBox="1"/>
          <p:nvPr/>
        </p:nvSpPr>
        <p:spPr>
          <a:xfrm>
            <a:off x="5995347" y="2310556"/>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sp>
        <p:nvSpPr>
          <p:cNvPr id="98" name="Ellipse 97">
            <a:extLst>
              <a:ext uri="{FF2B5EF4-FFF2-40B4-BE49-F238E27FC236}">
                <a16:creationId xmlns:a16="http://schemas.microsoft.com/office/drawing/2014/main" id="{FDEB641D-3ACF-4004-9078-7401A17F830C}"/>
              </a:ext>
            </a:extLst>
          </p:cNvPr>
          <p:cNvSpPr/>
          <p:nvPr/>
        </p:nvSpPr>
        <p:spPr>
          <a:xfrm>
            <a:off x="781574" y="28935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99" name="Ellipse 98">
            <a:extLst>
              <a:ext uri="{FF2B5EF4-FFF2-40B4-BE49-F238E27FC236}">
                <a16:creationId xmlns:a16="http://schemas.microsoft.com/office/drawing/2014/main" id="{0F8E28A0-8023-46A6-8518-FD5C4331BF7F}"/>
              </a:ext>
            </a:extLst>
          </p:cNvPr>
          <p:cNvSpPr/>
          <p:nvPr/>
        </p:nvSpPr>
        <p:spPr>
          <a:xfrm>
            <a:off x="771155" y="3583398"/>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00" name="Ellipse 99">
            <a:extLst>
              <a:ext uri="{FF2B5EF4-FFF2-40B4-BE49-F238E27FC236}">
                <a16:creationId xmlns:a16="http://schemas.microsoft.com/office/drawing/2014/main" id="{7D5501FF-9ADD-4DE3-ABF0-F933679B5888}"/>
              </a:ext>
            </a:extLst>
          </p:cNvPr>
          <p:cNvSpPr/>
          <p:nvPr/>
        </p:nvSpPr>
        <p:spPr>
          <a:xfrm>
            <a:off x="781573" y="42096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01" name="TextBox 35">
            <a:extLst>
              <a:ext uri="{FF2B5EF4-FFF2-40B4-BE49-F238E27FC236}">
                <a16:creationId xmlns:a16="http://schemas.microsoft.com/office/drawing/2014/main" id="{331B3905-F81E-407D-B2E9-1092BDF51919}"/>
              </a:ext>
            </a:extLst>
          </p:cNvPr>
          <p:cNvSpPr txBox="1"/>
          <p:nvPr/>
        </p:nvSpPr>
        <p:spPr>
          <a:xfrm>
            <a:off x="676329" y="2825544"/>
            <a:ext cx="2395332" cy="276999"/>
          </a:xfrm>
          <a:prstGeom prst="rect">
            <a:avLst/>
          </a:prstGeom>
          <a:noFill/>
        </p:spPr>
        <p:txBody>
          <a:bodyPr wrap="square" rtlCol="0">
            <a:spAutoFit/>
          </a:bodyPr>
          <a:lstStyle/>
          <a:p>
            <a:pPr algn="ctr"/>
            <a:r>
              <a:rPr lang="en-US" sz="1200" i="1">
                <a:solidFill>
                  <a:schemeClr val="bg1"/>
                </a:solidFill>
              </a:rPr>
              <a:t>Check files in Bucket source</a:t>
            </a:r>
          </a:p>
        </p:txBody>
      </p:sp>
      <p:sp>
        <p:nvSpPr>
          <p:cNvPr id="103" name="TextBox 35">
            <a:extLst>
              <a:ext uri="{FF2B5EF4-FFF2-40B4-BE49-F238E27FC236}">
                <a16:creationId xmlns:a16="http://schemas.microsoft.com/office/drawing/2014/main" id="{D6B88435-C12C-4CC7-9481-1103682ECED8}"/>
              </a:ext>
            </a:extLst>
          </p:cNvPr>
          <p:cNvSpPr txBox="1"/>
          <p:nvPr/>
        </p:nvSpPr>
        <p:spPr>
          <a:xfrm>
            <a:off x="771155" y="4135475"/>
            <a:ext cx="1864924" cy="461665"/>
          </a:xfrm>
          <a:prstGeom prst="rect">
            <a:avLst/>
          </a:prstGeom>
          <a:noFill/>
        </p:spPr>
        <p:txBody>
          <a:bodyPr wrap="square" rtlCol="0">
            <a:spAutoFit/>
          </a:bodyPr>
          <a:lstStyle/>
          <a:p>
            <a:pPr algn="ctr"/>
            <a:r>
              <a:rPr lang="en-US" sz="1200" i="1">
                <a:solidFill>
                  <a:schemeClr val="bg1"/>
                </a:solidFill>
              </a:rPr>
              <a:t>If it success, invoke a deployer per region</a:t>
            </a:r>
          </a:p>
        </p:txBody>
      </p:sp>
      <p:sp>
        <p:nvSpPr>
          <p:cNvPr id="104" name="Ellipse 103">
            <a:extLst>
              <a:ext uri="{FF2B5EF4-FFF2-40B4-BE49-F238E27FC236}">
                <a16:creationId xmlns:a16="http://schemas.microsoft.com/office/drawing/2014/main" id="{93D2DFB1-400F-4BE9-B09D-B88CA8633332}"/>
              </a:ext>
            </a:extLst>
          </p:cNvPr>
          <p:cNvSpPr/>
          <p:nvPr/>
        </p:nvSpPr>
        <p:spPr>
          <a:xfrm>
            <a:off x="3412747" y="293613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05" name="Ellipse 104">
            <a:extLst>
              <a:ext uri="{FF2B5EF4-FFF2-40B4-BE49-F238E27FC236}">
                <a16:creationId xmlns:a16="http://schemas.microsoft.com/office/drawing/2014/main" id="{A06DE228-B53B-45C7-B20B-D222D45E87FB}"/>
              </a:ext>
            </a:extLst>
          </p:cNvPr>
          <p:cNvSpPr/>
          <p:nvPr/>
        </p:nvSpPr>
        <p:spPr>
          <a:xfrm>
            <a:off x="3402328" y="362596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06" name="Ellipse 105">
            <a:extLst>
              <a:ext uri="{FF2B5EF4-FFF2-40B4-BE49-F238E27FC236}">
                <a16:creationId xmlns:a16="http://schemas.microsoft.com/office/drawing/2014/main" id="{C9B900F5-CED2-4A35-BF07-D3909A961D88}"/>
              </a:ext>
            </a:extLst>
          </p:cNvPr>
          <p:cNvSpPr/>
          <p:nvPr/>
        </p:nvSpPr>
        <p:spPr>
          <a:xfrm>
            <a:off x="3412746" y="425223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07" name="TextBox 35">
            <a:extLst>
              <a:ext uri="{FF2B5EF4-FFF2-40B4-BE49-F238E27FC236}">
                <a16:creationId xmlns:a16="http://schemas.microsoft.com/office/drawing/2014/main" id="{D25F59FA-37C4-411C-BB3B-68CBF9FDE8A6}"/>
              </a:ext>
            </a:extLst>
          </p:cNvPr>
          <p:cNvSpPr txBox="1"/>
          <p:nvPr/>
        </p:nvSpPr>
        <p:spPr>
          <a:xfrm>
            <a:off x="3307502" y="2868111"/>
            <a:ext cx="2395332" cy="276999"/>
          </a:xfrm>
          <a:prstGeom prst="rect">
            <a:avLst/>
          </a:prstGeom>
          <a:noFill/>
        </p:spPr>
        <p:txBody>
          <a:bodyPr wrap="square" rtlCol="0">
            <a:spAutoFit/>
          </a:bodyPr>
          <a:lstStyle/>
          <a:p>
            <a:pPr algn="ctr"/>
            <a:r>
              <a:rPr lang="en-US" sz="1200" i="1">
                <a:solidFill>
                  <a:schemeClr val="bg1"/>
                </a:solidFill>
              </a:rPr>
              <a:t>Create A temporary Bucket</a:t>
            </a:r>
          </a:p>
        </p:txBody>
      </p:sp>
      <p:sp>
        <p:nvSpPr>
          <p:cNvPr id="108" name="TextBox 35">
            <a:extLst>
              <a:ext uri="{FF2B5EF4-FFF2-40B4-BE49-F238E27FC236}">
                <a16:creationId xmlns:a16="http://schemas.microsoft.com/office/drawing/2014/main" id="{630FD50F-80ED-4D4D-9CDE-82604882EE97}"/>
              </a:ext>
            </a:extLst>
          </p:cNvPr>
          <p:cNvSpPr txBox="1"/>
          <p:nvPr/>
        </p:nvSpPr>
        <p:spPr>
          <a:xfrm>
            <a:off x="3502881" y="3532807"/>
            <a:ext cx="2058424" cy="461665"/>
          </a:xfrm>
          <a:prstGeom prst="rect">
            <a:avLst/>
          </a:prstGeom>
          <a:noFill/>
        </p:spPr>
        <p:txBody>
          <a:bodyPr wrap="square" rtlCol="0">
            <a:spAutoFit/>
          </a:bodyPr>
          <a:lstStyle/>
          <a:p>
            <a:pPr algn="ctr"/>
            <a:r>
              <a:rPr lang="en-US" sz="1200" i="1">
                <a:solidFill>
                  <a:schemeClr val="bg1"/>
                </a:solidFill>
              </a:rPr>
              <a:t>Invoke « Pubilsh a Layer » an wait for a response</a:t>
            </a:r>
          </a:p>
        </p:txBody>
      </p:sp>
      <p:sp>
        <p:nvSpPr>
          <p:cNvPr id="109" name="TextBox 35">
            <a:extLst>
              <a:ext uri="{FF2B5EF4-FFF2-40B4-BE49-F238E27FC236}">
                <a16:creationId xmlns:a16="http://schemas.microsoft.com/office/drawing/2014/main" id="{E2322B20-91A1-439F-A53A-0EEB34745ACC}"/>
              </a:ext>
            </a:extLst>
          </p:cNvPr>
          <p:cNvSpPr txBox="1"/>
          <p:nvPr/>
        </p:nvSpPr>
        <p:spPr>
          <a:xfrm>
            <a:off x="3502881" y="4194494"/>
            <a:ext cx="2058424" cy="276999"/>
          </a:xfrm>
          <a:prstGeom prst="rect">
            <a:avLst/>
          </a:prstGeom>
          <a:noFill/>
        </p:spPr>
        <p:txBody>
          <a:bodyPr wrap="square" rtlCol="0">
            <a:spAutoFit/>
          </a:bodyPr>
          <a:lstStyle/>
          <a:p>
            <a:pPr algn="ctr"/>
            <a:r>
              <a:rPr lang="en-US" sz="1200" i="1">
                <a:solidFill>
                  <a:schemeClr val="bg1"/>
                </a:solidFill>
              </a:rPr>
              <a:t>Delete the temporary Bucket</a:t>
            </a:r>
          </a:p>
        </p:txBody>
      </p:sp>
      <p:sp>
        <p:nvSpPr>
          <p:cNvPr id="110" name="TextBox 35">
            <a:extLst>
              <a:ext uri="{FF2B5EF4-FFF2-40B4-BE49-F238E27FC236}">
                <a16:creationId xmlns:a16="http://schemas.microsoft.com/office/drawing/2014/main" id="{53D7D28A-C5AF-494B-88A2-1B0D0458C492}"/>
              </a:ext>
            </a:extLst>
          </p:cNvPr>
          <p:cNvSpPr txBox="1"/>
          <p:nvPr/>
        </p:nvSpPr>
        <p:spPr>
          <a:xfrm>
            <a:off x="893296" y="3491217"/>
            <a:ext cx="2058424" cy="461665"/>
          </a:xfrm>
          <a:prstGeom prst="rect">
            <a:avLst/>
          </a:prstGeom>
          <a:noFill/>
        </p:spPr>
        <p:txBody>
          <a:bodyPr wrap="square" rtlCol="0">
            <a:spAutoFit/>
          </a:bodyPr>
          <a:lstStyle/>
          <a:p>
            <a:pPr algn="ctr"/>
            <a:r>
              <a:rPr lang="en-US" sz="1200" i="1">
                <a:solidFill>
                  <a:schemeClr val="bg1"/>
                </a:solidFill>
              </a:rPr>
              <a:t>Invoke « Pubilsh a Layer » an wait for a response</a:t>
            </a:r>
          </a:p>
        </p:txBody>
      </p:sp>
      <p:sp>
        <p:nvSpPr>
          <p:cNvPr id="111" name="Ellipse 110">
            <a:extLst>
              <a:ext uri="{FF2B5EF4-FFF2-40B4-BE49-F238E27FC236}">
                <a16:creationId xmlns:a16="http://schemas.microsoft.com/office/drawing/2014/main" id="{409AEDCF-8B58-4423-A221-74C308F644D3}"/>
              </a:ext>
            </a:extLst>
          </p:cNvPr>
          <p:cNvSpPr/>
          <p:nvPr/>
        </p:nvSpPr>
        <p:spPr>
          <a:xfrm>
            <a:off x="6121389" y="29773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12" name="Ellipse 111">
            <a:extLst>
              <a:ext uri="{FF2B5EF4-FFF2-40B4-BE49-F238E27FC236}">
                <a16:creationId xmlns:a16="http://schemas.microsoft.com/office/drawing/2014/main" id="{534F2966-514A-4502-A1EF-7D46C5657D11}"/>
              </a:ext>
            </a:extLst>
          </p:cNvPr>
          <p:cNvSpPr/>
          <p:nvPr/>
        </p:nvSpPr>
        <p:spPr>
          <a:xfrm>
            <a:off x="6110970" y="366721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13" name="Ellipse 112">
            <a:extLst>
              <a:ext uri="{FF2B5EF4-FFF2-40B4-BE49-F238E27FC236}">
                <a16:creationId xmlns:a16="http://schemas.microsoft.com/office/drawing/2014/main" id="{6371AB99-2214-48BE-99FE-4F262A65AC32}"/>
              </a:ext>
            </a:extLst>
          </p:cNvPr>
          <p:cNvSpPr/>
          <p:nvPr/>
        </p:nvSpPr>
        <p:spPr>
          <a:xfrm>
            <a:off x="6121388" y="42934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14" name="TextBox 35">
            <a:extLst>
              <a:ext uri="{FF2B5EF4-FFF2-40B4-BE49-F238E27FC236}">
                <a16:creationId xmlns:a16="http://schemas.microsoft.com/office/drawing/2014/main" id="{A34DBC55-08AF-41EF-B404-5C3270A3B4FD}"/>
              </a:ext>
            </a:extLst>
          </p:cNvPr>
          <p:cNvSpPr txBox="1"/>
          <p:nvPr/>
        </p:nvSpPr>
        <p:spPr>
          <a:xfrm>
            <a:off x="6277762" y="2909363"/>
            <a:ext cx="2133713" cy="461665"/>
          </a:xfrm>
          <a:prstGeom prst="rect">
            <a:avLst/>
          </a:prstGeom>
          <a:noFill/>
        </p:spPr>
        <p:txBody>
          <a:bodyPr wrap="square" rtlCol="0">
            <a:spAutoFit/>
          </a:bodyPr>
          <a:lstStyle/>
          <a:p>
            <a:pPr algn="ctr"/>
            <a:r>
              <a:rPr lang="en-US" sz="1200" i="1">
                <a:solidFill>
                  <a:schemeClr val="bg1"/>
                </a:solidFill>
              </a:rPr>
              <a:t>Create a new version of the Layer</a:t>
            </a:r>
          </a:p>
        </p:txBody>
      </p:sp>
      <p:sp>
        <p:nvSpPr>
          <p:cNvPr id="115" name="TextBox 35">
            <a:extLst>
              <a:ext uri="{FF2B5EF4-FFF2-40B4-BE49-F238E27FC236}">
                <a16:creationId xmlns:a16="http://schemas.microsoft.com/office/drawing/2014/main" id="{FD1D2F14-3EAA-4B71-9441-05E176BB9CD3}"/>
              </a:ext>
            </a:extLst>
          </p:cNvPr>
          <p:cNvSpPr txBox="1"/>
          <p:nvPr/>
        </p:nvSpPr>
        <p:spPr>
          <a:xfrm>
            <a:off x="6337116" y="4227807"/>
            <a:ext cx="1864924" cy="276999"/>
          </a:xfrm>
          <a:prstGeom prst="rect">
            <a:avLst/>
          </a:prstGeom>
          <a:noFill/>
        </p:spPr>
        <p:txBody>
          <a:bodyPr wrap="square" rtlCol="0">
            <a:spAutoFit/>
          </a:bodyPr>
          <a:lstStyle/>
          <a:p>
            <a:pPr algn="ctr"/>
            <a:r>
              <a:rPr lang="en-US" sz="1200" i="1">
                <a:solidFill>
                  <a:schemeClr val="bg1"/>
                </a:solidFill>
              </a:rPr>
              <a:t>Add permission using ACL</a:t>
            </a:r>
          </a:p>
        </p:txBody>
      </p:sp>
      <p:sp>
        <p:nvSpPr>
          <p:cNvPr id="116" name="TextBox 35">
            <a:extLst>
              <a:ext uri="{FF2B5EF4-FFF2-40B4-BE49-F238E27FC236}">
                <a16:creationId xmlns:a16="http://schemas.microsoft.com/office/drawing/2014/main" id="{2137AC90-56B6-4DB2-90B1-44D537456B3C}"/>
              </a:ext>
            </a:extLst>
          </p:cNvPr>
          <p:cNvSpPr txBox="1"/>
          <p:nvPr/>
        </p:nvSpPr>
        <p:spPr>
          <a:xfrm>
            <a:off x="6233111" y="3575036"/>
            <a:ext cx="2058424" cy="276999"/>
          </a:xfrm>
          <a:prstGeom prst="rect">
            <a:avLst/>
          </a:prstGeom>
          <a:noFill/>
        </p:spPr>
        <p:txBody>
          <a:bodyPr wrap="square" rtlCol="0">
            <a:spAutoFit/>
          </a:bodyPr>
          <a:lstStyle/>
          <a:p>
            <a:pPr algn="ctr"/>
            <a:r>
              <a:rPr lang="en-US" sz="1200" i="1">
                <a:solidFill>
                  <a:schemeClr val="bg1"/>
                </a:solidFill>
              </a:rPr>
              <a:t>Test it with a Lambda</a:t>
            </a:r>
          </a:p>
        </p:txBody>
      </p:sp>
      <p:sp>
        <p:nvSpPr>
          <p:cNvPr id="117" name="TextBox 35">
            <a:extLst>
              <a:ext uri="{FF2B5EF4-FFF2-40B4-BE49-F238E27FC236}">
                <a16:creationId xmlns:a16="http://schemas.microsoft.com/office/drawing/2014/main" id="{FF4F2F60-77C1-46B5-A55B-A90CE120B1D1}"/>
              </a:ext>
            </a:extLst>
          </p:cNvPr>
          <p:cNvSpPr txBox="1"/>
          <p:nvPr/>
        </p:nvSpPr>
        <p:spPr>
          <a:xfrm>
            <a:off x="9147830" y="3669776"/>
            <a:ext cx="2133713" cy="830997"/>
          </a:xfrm>
          <a:prstGeom prst="rect">
            <a:avLst/>
          </a:prstGeom>
          <a:noFill/>
        </p:spPr>
        <p:txBody>
          <a:bodyPr wrap="square" rtlCol="0">
            <a:spAutoFit/>
          </a:bodyPr>
          <a:lstStyle/>
          <a:p>
            <a:pPr algn="ctr"/>
            <a:r>
              <a:rPr lang="en-US" sz="1200" i="1" dirty="0">
                <a:solidFill>
                  <a:schemeClr val="bg1"/>
                </a:solidFill>
              </a:rPr>
              <a:t>Add information to Custom Log file in source bucket and send a SNS message when an other function ask it to do so.</a:t>
            </a:r>
          </a:p>
        </p:txBody>
      </p:sp>
      <p:sp>
        <p:nvSpPr>
          <p:cNvPr id="118" name="Ellipse 117">
            <a:extLst>
              <a:ext uri="{FF2B5EF4-FFF2-40B4-BE49-F238E27FC236}">
                <a16:creationId xmlns:a16="http://schemas.microsoft.com/office/drawing/2014/main" id="{CCF1691E-E17D-4376-91CD-B53F98A8FCB3}"/>
              </a:ext>
            </a:extLst>
          </p:cNvPr>
          <p:cNvSpPr/>
          <p:nvPr/>
        </p:nvSpPr>
        <p:spPr>
          <a:xfrm>
            <a:off x="8945056" y="375117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43" name="Ellipse 42">
            <a:extLst>
              <a:ext uri="{FF2B5EF4-FFF2-40B4-BE49-F238E27FC236}">
                <a16:creationId xmlns:a16="http://schemas.microsoft.com/office/drawing/2014/main" id="{C3EC2392-F369-4A67-B9C1-68EF8FB9649A}"/>
              </a:ext>
            </a:extLst>
          </p:cNvPr>
          <p:cNvSpPr/>
          <p:nvPr/>
        </p:nvSpPr>
        <p:spPr>
          <a:xfrm>
            <a:off x="8948886" y="3066141"/>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44" name="TextBox 35">
            <a:extLst>
              <a:ext uri="{FF2B5EF4-FFF2-40B4-BE49-F238E27FC236}">
                <a16:creationId xmlns:a16="http://schemas.microsoft.com/office/drawing/2014/main" id="{813D0199-B678-4E12-A4EB-AC8BD484B866}"/>
              </a:ext>
            </a:extLst>
          </p:cNvPr>
          <p:cNvSpPr txBox="1"/>
          <p:nvPr/>
        </p:nvSpPr>
        <p:spPr>
          <a:xfrm>
            <a:off x="9135319" y="2999449"/>
            <a:ext cx="2133713" cy="646331"/>
          </a:xfrm>
          <a:prstGeom prst="rect">
            <a:avLst/>
          </a:prstGeom>
          <a:noFill/>
        </p:spPr>
        <p:txBody>
          <a:bodyPr wrap="square" rtlCol="0">
            <a:spAutoFit/>
          </a:bodyPr>
          <a:lstStyle/>
          <a:p>
            <a:pPr algn="ctr"/>
            <a:r>
              <a:rPr lang="en-US" sz="1200" i="1" dirty="0">
                <a:solidFill>
                  <a:schemeClr val="bg1"/>
                </a:solidFill>
              </a:rPr>
              <a:t>If no Log exist for the given date&amp;time, create a Log file in Bucket source</a:t>
            </a:r>
          </a:p>
        </p:txBody>
      </p:sp>
    </p:spTree>
    <p:extLst>
      <p:ext uri="{BB962C8B-B14F-4D97-AF65-F5344CB8AC3E}">
        <p14:creationId xmlns:p14="http://schemas.microsoft.com/office/powerpoint/2010/main" val="314298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en-US" dirty="0">
                <a:solidFill>
                  <a:schemeClr val="bg1"/>
                </a:solidFill>
              </a:rPr>
              <a:t>Extra Lambda function roles :</a:t>
            </a:r>
          </a:p>
        </p:txBody>
      </p:sp>
      <p:pic>
        <p:nvPicPr>
          <p:cNvPr id="17" name="Graphic 69">
            <a:extLst>
              <a:ext uri="{FF2B5EF4-FFF2-40B4-BE49-F238E27FC236}">
                <a16:creationId xmlns:a16="http://schemas.microsoft.com/office/drawing/2014/main" id="{F842753D-102D-4F18-A8F0-0866D712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3845" y="1511960"/>
            <a:ext cx="409356" cy="409356"/>
          </a:xfrm>
          <a:prstGeom prst="rect">
            <a:avLst/>
          </a:prstGeom>
        </p:spPr>
      </p:pic>
      <p:sp>
        <p:nvSpPr>
          <p:cNvPr id="19" name="TextBox 35">
            <a:extLst>
              <a:ext uri="{FF2B5EF4-FFF2-40B4-BE49-F238E27FC236}">
                <a16:creationId xmlns:a16="http://schemas.microsoft.com/office/drawing/2014/main" id="{33BCC977-81F8-42BC-B2E7-162157159195}"/>
              </a:ext>
            </a:extLst>
          </p:cNvPr>
          <p:cNvSpPr txBox="1"/>
          <p:nvPr/>
        </p:nvSpPr>
        <p:spPr>
          <a:xfrm>
            <a:off x="3411670" y="1957934"/>
            <a:ext cx="2312516" cy="276999"/>
          </a:xfrm>
          <a:prstGeom prst="rect">
            <a:avLst/>
          </a:prstGeom>
          <a:noFill/>
        </p:spPr>
        <p:txBody>
          <a:bodyPr wrap="square" rtlCol="0">
            <a:spAutoFit/>
          </a:bodyPr>
          <a:lstStyle/>
          <a:p>
            <a:pPr algn="ctr"/>
            <a:r>
              <a:rPr lang="en-US" sz="1200" b="1" i="1" dirty="0">
                <a:solidFill>
                  <a:srgbClr val="FB9701"/>
                </a:solidFill>
              </a:rPr>
              <a:t>Function : Lambda Test Deployer </a:t>
            </a:r>
          </a:p>
        </p:txBody>
      </p:sp>
      <p:sp>
        <p:nvSpPr>
          <p:cNvPr id="58" name="TextBox 35">
            <a:extLst>
              <a:ext uri="{FF2B5EF4-FFF2-40B4-BE49-F238E27FC236}">
                <a16:creationId xmlns:a16="http://schemas.microsoft.com/office/drawing/2014/main" id="{6E1629AD-28EB-445D-A25E-C62D62579C17}"/>
              </a:ext>
            </a:extLst>
          </p:cNvPr>
          <p:cNvSpPr txBox="1"/>
          <p:nvPr/>
        </p:nvSpPr>
        <p:spPr>
          <a:xfrm>
            <a:off x="3335558" y="2392116"/>
            <a:ext cx="2395332" cy="276999"/>
          </a:xfrm>
          <a:prstGeom prst="rect">
            <a:avLst/>
          </a:prstGeom>
          <a:noFill/>
        </p:spPr>
        <p:txBody>
          <a:bodyPr wrap="square" rtlCol="0">
            <a:spAutoFit/>
          </a:bodyPr>
          <a:lstStyle/>
          <a:p>
            <a:pPr algn="ctr"/>
            <a:r>
              <a:rPr lang="en-US" sz="1200" i="1">
                <a:solidFill>
                  <a:schemeClr val="bg1"/>
                </a:solidFill>
              </a:rPr>
              <a:t>Have to be invoke manuall for now</a:t>
            </a:r>
          </a:p>
        </p:txBody>
      </p:sp>
      <p:sp>
        <p:nvSpPr>
          <p:cNvPr id="140" name="Rectangle 139">
            <a:extLst>
              <a:ext uri="{FF2B5EF4-FFF2-40B4-BE49-F238E27FC236}">
                <a16:creationId xmlns:a16="http://schemas.microsoft.com/office/drawing/2014/main" id="{DA1B699A-1C62-44A6-B55D-CF70E3028EF4}"/>
              </a:ext>
            </a:extLst>
          </p:cNvPr>
          <p:cNvSpPr/>
          <p:nvPr/>
        </p:nvSpPr>
        <p:spPr>
          <a:xfrm>
            <a:off x="3246672" y="137492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3" name="TextBox 35">
            <a:extLst>
              <a:ext uri="{FF2B5EF4-FFF2-40B4-BE49-F238E27FC236}">
                <a16:creationId xmlns:a16="http://schemas.microsoft.com/office/drawing/2014/main" id="{6B903AE0-1F66-40CB-BE9B-4FB346B94DD5}"/>
              </a:ext>
            </a:extLst>
          </p:cNvPr>
          <p:cNvSpPr txBox="1"/>
          <p:nvPr/>
        </p:nvSpPr>
        <p:spPr>
          <a:xfrm>
            <a:off x="3328854" y="2166907"/>
            <a:ext cx="2395332" cy="276999"/>
          </a:xfrm>
          <a:prstGeom prst="rect">
            <a:avLst/>
          </a:prstGeom>
          <a:noFill/>
        </p:spPr>
        <p:txBody>
          <a:bodyPr wrap="square" rtlCol="0">
            <a:spAutoFit/>
          </a:bodyPr>
          <a:lstStyle/>
          <a:p>
            <a:pPr algn="ctr"/>
            <a:r>
              <a:rPr lang="en-US" sz="1200" i="1" dirty="0">
                <a:solidFill>
                  <a:schemeClr val="accent1">
                    <a:lumMod val="75000"/>
                  </a:schemeClr>
                </a:solidFill>
              </a:rPr>
              <a:t>Deployer for Lambda test </a:t>
            </a:r>
          </a:p>
        </p:txBody>
      </p:sp>
      <p:pic>
        <p:nvPicPr>
          <p:cNvPr id="78" name="Graphic 69">
            <a:extLst>
              <a:ext uri="{FF2B5EF4-FFF2-40B4-BE49-F238E27FC236}">
                <a16:creationId xmlns:a16="http://schemas.microsoft.com/office/drawing/2014/main" id="{08400C41-581F-459B-9BD6-469BE727E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8462" y="1511960"/>
            <a:ext cx="409356" cy="409356"/>
          </a:xfrm>
          <a:prstGeom prst="rect">
            <a:avLst/>
          </a:prstGeom>
        </p:spPr>
      </p:pic>
      <p:sp>
        <p:nvSpPr>
          <p:cNvPr id="81" name="Rectangle 80">
            <a:extLst>
              <a:ext uri="{FF2B5EF4-FFF2-40B4-BE49-F238E27FC236}">
                <a16:creationId xmlns:a16="http://schemas.microsoft.com/office/drawing/2014/main" id="{CCC47522-C29B-471D-8010-19B7C614C16C}"/>
              </a:ext>
            </a:extLst>
          </p:cNvPr>
          <p:cNvSpPr/>
          <p:nvPr/>
        </p:nvSpPr>
        <p:spPr>
          <a:xfrm>
            <a:off x="6001289" y="137492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83" name="TextBox 35">
            <a:extLst>
              <a:ext uri="{FF2B5EF4-FFF2-40B4-BE49-F238E27FC236}">
                <a16:creationId xmlns:a16="http://schemas.microsoft.com/office/drawing/2014/main" id="{2BAE337C-D25F-4785-BA6F-858AAB6B8FBC}"/>
              </a:ext>
            </a:extLst>
          </p:cNvPr>
          <p:cNvSpPr txBox="1"/>
          <p:nvPr/>
        </p:nvSpPr>
        <p:spPr>
          <a:xfrm>
            <a:off x="6083471" y="2166907"/>
            <a:ext cx="2395332" cy="276999"/>
          </a:xfrm>
          <a:prstGeom prst="rect">
            <a:avLst/>
          </a:prstGeom>
          <a:noFill/>
        </p:spPr>
        <p:txBody>
          <a:bodyPr wrap="square" rtlCol="0">
            <a:spAutoFit/>
          </a:bodyPr>
          <a:lstStyle/>
          <a:p>
            <a:pPr algn="ctr"/>
            <a:r>
              <a:rPr lang="en-US" sz="1200" i="1" dirty="0">
                <a:solidFill>
                  <a:schemeClr val="accent1">
                    <a:lumMod val="75000"/>
                  </a:schemeClr>
                </a:solidFill>
              </a:rPr>
              <a:t>Converted DB Table into Json ACL</a:t>
            </a:r>
          </a:p>
        </p:txBody>
      </p:sp>
      <p:sp>
        <p:nvSpPr>
          <p:cNvPr id="86" name="TextBox 35">
            <a:extLst>
              <a:ext uri="{FF2B5EF4-FFF2-40B4-BE49-F238E27FC236}">
                <a16:creationId xmlns:a16="http://schemas.microsoft.com/office/drawing/2014/main" id="{ACE2F3A5-1809-431B-B901-1D4E47510DA5}"/>
              </a:ext>
            </a:extLst>
          </p:cNvPr>
          <p:cNvSpPr txBox="1"/>
          <p:nvPr/>
        </p:nvSpPr>
        <p:spPr>
          <a:xfrm>
            <a:off x="6232491" y="1957934"/>
            <a:ext cx="2127213" cy="276999"/>
          </a:xfrm>
          <a:prstGeom prst="rect">
            <a:avLst/>
          </a:prstGeom>
          <a:noFill/>
        </p:spPr>
        <p:txBody>
          <a:bodyPr wrap="square" rtlCol="0">
            <a:spAutoFit/>
          </a:bodyPr>
          <a:lstStyle/>
          <a:p>
            <a:pPr algn="ctr"/>
            <a:r>
              <a:rPr lang="en-US" sz="1200" b="1" i="1" dirty="0">
                <a:solidFill>
                  <a:srgbClr val="FB9701"/>
                </a:solidFill>
              </a:rPr>
              <a:t>Function : ACL </a:t>
            </a:r>
            <a:r>
              <a:rPr lang="en-US" sz="1200" b="1" i="1" dirty="0" err="1">
                <a:solidFill>
                  <a:srgbClr val="FB9701"/>
                </a:solidFill>
              </a:rPr>
              <a:t>Convertion</a:t>
            </a:r>
            <a:endParaRPr lang="en-US" sz="1200" b="1" i="1" dirty="0">
              <a:solidFill>
                <a:srgbClr val="FB9701"/>
              </a:solidFill>
            </a:endParaRPr>
          </a:p>
        </p:txBody>
      </p:sp>
      <p:sp>
        <p:nvSpPr>
          <p:cNvPr id="95" name="TextBox 35">
            <a:extLst>
              <a:ext uri="{FF2B5EF4-FFF2-40B4-BE49-F238E27FC236}">
                <a16:creationId xmlns:a16="http://schemas.microsoft.com/office/drawing/2014/main" id="{E166BC7E-43BB-42D2-A78B-88D7712C9F33}"/>
              </a:ext>
            </a:extLst>
          </p:cNvPr>
          <p:cNvSpPr txBox="1"/>
          <p:nvPr/>
        </p:nvSpPr>
        <p:spPr>
          <a:xfrm>
            <a:off x="6099673" y="2381741"/>
            <a:ext cx="2395332" cy="276999"/>
          </a:xfrm>
          <a:prstGeom prst="rect">
            <a:avLst/>
          </a:prstGeom>
          <a:noFill/>
        </p:spPr>
        <p:txBody>
          <a:bodyPr wrap="square" rtlCol="0">
            <a:spAutoFit/>
          </a:bodyPr>
          <a:lstStyle/>
          <a:p>
            <a:pPr algn="ctr"/>
            <a:r>
              <a:rPr lang="en-US" sz="1200" i="1" dirty="0">
                <a:solidFill>
                  <a:schemeClr val="bg1"/>
                </a:solidFill>
              </a:rPr>
              <a:t>Trigger by an event</a:t>
            </a:r>
          </a:p>
        </p:txBody>
      </p:sp>
      <p:sp>
        <p:nvSpPr>
          <p:cNvPr id="98" name="Ellipse 97">
            <a:extLst>
              <a:ext uri="{FF2B5EF4-FFF2-40B4-BE49-F238E27FC236}">
                <a16:creationId xmlns:a16="http://schemas.microsoft.com/office/drawing/2014/main" id="{FDEB641D-3ACF-4004-9078-7401A17F830C}"/>
              </a:ext>
            </a:extLst>
          </p:cNvPr>
          <p:cNvSpPr/>
          <p:nvPr/>
        </p:nvSpPr>
        <p:spPr>
          <a:xfrm>
            <a:off x="3391424" y="302692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01" name="TextBox 35">
            <a:extLst>
              <a:ext uri="{FF2B5EF4-FFF2-40B4-BE49-F238E27FC236}">
                <a16:creationId xmlns:a16="http://schemas.microsoft.com/office/drawing/2014/main" id="{331B3905-F81E-407D-B2E9-1092BDF51919}"/>
              </a:ext>
            </a:extLst>
          </p:cNvPr>
          <p:cNvSpPr txBox="1"/>
          <p:nvPr/>
        </p:nvSpPr>
        <p:spPr>
          <a:xfrm>
            <a:off x="3547798" y="2951530"/>
            <a:ext cx="2085193" cy="276999"/>
          </a:xfrm>
          <a:prstGeom prst="rect">
            <a:avLst/>
          </a:prstGeom>
          <a:noFill/>
        </p:spPr>
        <p:txBody>
          <a:bodyPr wrap="square" rtlCol="0">
            <a:spAutoFit/>
          </a:bodyPr>
          <a:lstStyle/>
          <a:p>
            <a:pPr algn="ctr"/>
            <a:r>
              <a:rPr lang="en-US" sz="1200" i="1" dirty="0">
                <a:solidFill>
                  <a:schemeClr val="bg1"/>
                </a:solidFill>
              </a:rPr>
              <a:t>For every region in region list :</a:t>
            </a:r>
          </a:p>
        </p:txBody>
      </p:sp>
      <p:sp>
        <p:nvSpPr>
          <p:cNvPr id="104" name="Ellipse 103">
            <a:extLst>
              <a:ext uri="{FF2B5EF4-FFF2-40B4-BE49-F238E27FC236}">
                <a16:creationId xmlns:a16="http://schemas.microsoft.com/office/drawing/2014/main" id="{93D2DFB1-400F-4BE9-B09D-B88CA8633332}"/>
              </a:ext>
            </a:extLst>
          </p:cNvPr>
          <p:cNvSpPr/>
          <p:nvPr/>
        </p:nvSpPr>
        <p:spPr>
          <a:xfrm>
            <a:off x="6346447" y="306948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05" name="Ellipse 104">
            <a:extLst>
              <a:ext uri="{FF2B5EF4-FFF2-40B4-BE49-F238E27FC236}">
                <a16:creationId xmlns:a16="http://schemas.microsoft.com/office/drawing/2014/main" id="{A06DE228-B53B-45C7-B20B-D222D45E87FB}"/>
              </a:ext>
            </a:extLst>
          </p:cNvPr>
          <p:cNvSpPr/>
          <p:nvPr/>
        </p:nvSpPr>
        <p:spPr>
          <a:xfrm>
            <a:off x="6336028" y="3752131"/>
            <a:ext cx="156375" cy="155291"/>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06" name="Ellipse 105">
            <a:extLst>
              <a:ext uri="{FF2B5EF4-FFF2-40B4-BE49-F238E27FC236}">
                <a16:creationId xmlns:a16="http://schemas.microsoft.com/office/drawing/2014/main" id="{C9B900F5-CED2-4A35-BF07-D3909A961D88}"/>
              </a:ext>
            </a:extLst>
          </p:cNvPr>
          <p:cNvSpPr/>
          <p:nvPr/>
        </p:nvSpPr>
        <p:spPr>
          <a:xfrm>
            <a:off x="6346446" y="438558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07" name="TextBox 35">
            <a:extLst>
              <a:ext uri="{FF2B5EF4-FFF2-40B4-BE49-F238E27FC236}">
                <a16:creationId xmlns:a16="http://schemas.microsoft.com/office/drawing/2014/main" id="{D25F59FA-37C4-411C-BB3B-68CBF9FDE8A6}"/>
              </a:ext>
            </a:extLst>
          </p:cNvPr>
          <p:cNvSpPr txBox="1"/>
          <p:nvPr/>
        </p:nvSpPr>
        <p:spPr>
          <a:xfrm>
            <a:off x="6492403" y="2999934"/>
            <a:ext cx="1986400" cy="461665"/>
          </a:xfrm>
          <a:prstGeom prst="rect">
            <a:avLst/>
          </a:prstGeom>
          <a:noFill/>
        </p:spPr>
        <p:txBody>
          <a:bodyPr wrap="square" rtlCol="0">
            <a:spAutoFit/>
          </a:bodyPr>
          <a:lstStyle/>
          <a:p>
            <a:pPr algn="ctr"/>
            <a:r>
              <a:rPr lang="en-US" sz="1200" i="1" dirty="0">
                <a:solidFill>
                  <a:schemeClr val="bg1"/>
                </a:solidFill>
              </a:rPr>
              <a:t>Send a query to a DynamoDB Table</a:t>
            </a:r>
          </a:p>
        </p:txBody>
      </p:sp>
      <p:sp>
        <p:nvSpPr>
          <p:cNvPr id="108" name="TextBox 35">
            <a:extLst>
              <a:ext uri="{FF2B5EF4-FFF2-40B4-BE49-F238E27FC236}">
                <a16:creationId xmlns:a16="http://schemas.microsoft.com/office/drawing/2014/main" id="{630FD50F-80ED-4D4D-9CDE-82604882EE97}"/>
              </a:ext>
            </a:extLst>
          </p:cNvPr>
          <p:cNvSpPr txBox="1"/>
          <p:nvPr/>
        </p:nvSpPr>
        <p:spPr>
          <a:xfrm>
            <a:off x="6436581" y="3666157"/>
            <a:ext cx="2058424" cy="461665"/>
          </a:xfrm>
          <a:prstGeom prst="rect">
            <a:avLst/>
          </a:prstGeom>
          <a:noFill/>
        </p:spPr>
        <p:txBody>
          <a:bodyPr wrap="square" rtlCol="0">
            <a:spAutoFit/>
          </a:bodyPr>
          <a:lstStyle/>
          <a:p>
            <a:pPr algn="ctr"/>
            <a:r>
              <a:rPr lang="en-US" sz="1200" i="1" dirty="0">
                <a:solidFill>
                  <a:schemeClr val="bg1"/>
                </a:solidFill>
              </a:rPr>
              <a:t>Convert the result into a json file</a:t>
            </a:r>
          </a:p>
        </p:txBody>
      </p:sp>
      <p:sp>
        <p:nvSpPr>
          <p:cNvPr id="109" name="TextBox 35">
            <a:extLst>
              <a:ext uri="{FF2B5EF4-FFF2-40B4-BE49-F238E27FC236}">
                <a16:creationId xmlns:a16="http://schemas.microsoft.com/office/drawing/2014/main" id="{E2322B20-91A1-439F-A53A-0EEB34745ACC}"/>
              </a:ext>
            </a:extLst>
          </p:cNvPr>
          <p:cNvSpPr txBox="1"/>
          <p:nvPr/>
        </p:nvSpPr>
        <p:spPr>
          <a:xfrm>
            <a:off x="6348606" y="4332380"/>
            <a:ext cx="2058424" cy="461665"/>
          </a:xfrm>
          <a:prstGeom prst="rect">
            <a:avLst/>
          </a:prstGeom>
          <a:noFill/>
        </p:spPr>
        <p:txBody>
          <a:bodyPr wrap="square" rtlCol="0">
            <a:spAutoFit/>
          </a:bodyPr>
          <a:lstStyle/>
          <a:p>
            <a:pPr algn="ctr"/>
            <a:r>
              <a:rPr lang="en-US" sz="1200" i="1" dirty="0">
                <a:solidFill>
                  <a:schemeClr val="bg1"/>
                </a:solidFill>
              </a:rPr>
              <a:t>Upload the result in the source bucket as </a:t>
            </a:r>
            <a:r>
              <a:rPr lang="en-US" sz="1200" i="1" dirty="0" err="1">
                <a:solidFill>
                  <a:schemeClr val="bg1"/>
                </a:solidFill>
              </a:rPr>
              <a:t>ACL.json</a:t>
            </a:r>
            <a:endParaRPr lang="en-US" sz="1200" i="1" dirty="0">
              <a:solidFill>
                <a:schemeClr val="bg1"/>
              </a:solidFill>
            </a:endParaRPr>
          </a:p>
        </p:txBody>
      </p:sp>
      <p:sp>
        <p:nvSpPr>
          <p:cNvPr id="46" name="TextBox 35">
            <a:extLst>
              <a:ext uri="{FF2B5EF4-FFF2-40B4-BE49-F238E27FC236}">
                <a16:creationId xmlns:a16="http://schemas.microsoft.com/office/drawing/2014/main" id="{3AC7ED78-5E62-4D4C-B58D-5BC510A98BED}"/>
              </a:ext>
            </a:extLst>
          </p:cNvPr>
          <p:cNvSpPr txBox="1"/>
          <p:nvPr/>
        </p:nvSpPr>
        <p:spPr>
          <a:xfrm>
            <a:off x="3759804" y="3357527"/>
            <a:ext cx="2045022" cy="646331"/>
          </a:xfrm>
          <a:prstGeom prst="rect">
            <a:avLst/>
          </a:prstGeom>
          <a:noFill/>
        </p:spPr>
        <p:txBody>
          <a:bodyPr wrap="square" rtlCol="0">
            <a:spAutoFit/>
          </a:bodyPr>
          <a:lstStyle/>
          <a:p>
            <a:pPr algn="ctr"/>
            <a:r>
              <a:rPr lang="en-US" sz="1200" i="1" dirty="0">
                <a:solidFill>
                  <a:schemeClr val="bg1"/>
                </a:solidFill>
              </a:rPr>
              <a:t>Create a Temporary Bucket and copy content of Lambda Test Source Bucket</a:t>
            </a:r>
          </a:p>
        </p:txBody>
      </p:sp>
      <p:sp>
        <p:nvSpPr>
          <p:cNvPr id="47" name="TextBox 35">
            <a:extLst>
              <a:ext uri="{FF2B5EF4-FFF2-40B4-BE49-F238E27FC236}">
                <a16:creationId xmlns:a16="http://schemas.microsoft.com/office/drawing/2014/main" id="{35BCF326-F88D-4D05-91E0-DA2E032FA3F2}"/>
              </a:ext>
            </a:extLst>
          </p:cNvPr>
          <p:cNvSpPr txBox="1"/>
          <p:nvPr/>
        </p:nvSpPr>
        <p:spPr>
          <a:xfrm>
            <a:off x="3806675" y="4037504"/>
            <a:ext cx="1659663" cy="646331"/>
          </a:xfrm>
          <a:prstGeom prst="rect">
            <a:avLst/>
          </a:prstGeom>
          <a:noFill/>
        </p:spPr>
        <p:txBody>
          <a:bodyPr wrap="square" rtlCol="0">
            <a:spAutoFit/>
          </a:bodyPr>
          <a:lstStyle/>
          <a:p>
            <a:pPr algn="ctr"/>
            <a:r>
              <a:rPr lang="en-US" sz="1200" i="1" dirty="0">
                <a:solidFill>
                  <a:schemeClr val="bg1"/>
                </a:solidFill>
              </a:rPr>
              <a:t>From this bucket get Lambda configuration and code</a:t>
            </a:r>
          </a:p>
        </p:txBody>
      </p:sp>
      <p:sp>
        <p:nvSpPr>
          <p:cNvPr id="48" name="TextBox 35">
            <a:extLst>
              <a:ext uri="{FF2B5EF4-FFF2-40B4-BE49-F238E27FC236}">
                <a16:creationId xmlns:a16="http://schemas.microsoft.com/office/drawing/2014/main" id="{016FF8AF-EA43-4B18-8599-777DFC23F061}"/>
              </a:ext>
            </a:extLst>
          </p:cNvPr>
          <p:cNvSpPr txBox="1"/>
          <p:nvPr/>
        </p:nvSpPr>
        <p:spPr>
          <a:xfrm>
            <a:off x="3869054" y="4690298"/>
            <a:ext cx="1652315" cy="276999"/>
          </a:xfrm>
          <a:prstGeom prst="rect">
            <a:avLst/>
          </a:prstGeom>
          <a:noFill/>
        </p:spPr>
        <p:txBody>
          <a:bodyPr wrap="square" rtlCol="0">
            <a:spAutoFit/>
          </a:bodyPr>
          <a:lstStyle/>
          <a:p>
            <a:pPr algn="ctr"/>
            <a:r>
              <a:rPr lang="en-US" sz="1200" i="1" dirty="0">
                <a:solidFill>
                  <a:schemeClr val="bg1"/>
                </a:solidFill>
              </a:rPr>
              <a:t>Create the Lambda Test </a:t>
            </a:r>
          </a:p>
        </p:txBody>
      </p:sp>
      <p:sp>
        <p:nvSpPr>
          <p:cNvPr id="49" name="Ellipse 48">
            <a:extLst>
              <a:ext uri="{FF2B5EF4-FFF2-40B4-BE49-F238E27FC236}">
                <a16:creationId xmlns:a16="http://schemas.microsoft.com/office/drawing/2014/main" id="{3BF39443-CBF0-4F05-A641-CF746C6A2045}"/>
              </a:ext>
            </a:extLst>
          </p:cNvPr>
          <p:cNvSpPr/>
          <p:nvPr/>
        </p:nvSpPr>
        <p:spPr>
          <a:xfrm>
            <a:off x="3697824" y="3422152"/>
            <a:ext cx="156375" cy="148107"/>
          </a:xfrm>
          <a:prstGeom prst="ellipse">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1</a:t>
            </a:r>
            <a:endParaRPr lang="en-CA" sz="1200" dirty="0"/>
          </a:p>
        </p:txBody>
      </p:sp>
      <p:sp>
        <p:nvSpPr>
          <p:cNvPr id="50" name="Ellipse 49">
            <a:extLst>
              <a:ext uri="{FF2B5EF4-FFF2-40B4-BE49-F238E27FC236}">
                <a16:creationId xmlns:a16="http://schemas.microsoft.com/office/drawing/2014/main" id="{EEC6A7DE-9259-42C0-A19E-B59B7032DD7B}"/>
              </a:ext>
            </a:extLst>
          </p:cNvPr>
          <p:cNvSpPr/>
          <p:nvPr/>
        </p:nvSpPr>
        <p:spPr>
          <a:xfrm>
            <a:off x="3687405" y="4104796"/>
            <a:ext cx="156375" cy="155291"/>
          </a:xfrm>
          <a:prstGeom prst="ellipse">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2</a:t>
            </a:r>
            <a:endParaRPr lang="en-CA" sz="1200" dirty="0"/>
          </a:p>
        </p:txBody>
      </p:sp>
      <p:sp>
        <p:nvSpPr>
          <p:cNvPr id="51" name="Ellipse 50">
            <a:extLst>
              <a:ext uri="{FF2B5EF4-FFF2-40B4-BE49-F238E27FC236}">
                <a16:creationId xmlns:a16="http://schemas.microsoft.com/office/drawing/2014/main" id="{206ECEF8-946C-43FA-B77A-1A41F3BA2B3F}"/>
              </a:ext>
            </a:extLst>
          </p:cNvPr>
          <p:cNvSpPr/>
          <p:nvPr/>
        </p:nvSpPr>
        <p:spPr>
          <a:xfrm>
            <a:off x="3697823" y="4738252"/>
            <a:ext cx="156375" cy="148107"/>
          </a:xfrm>
          <a:prstGeom prst="ellipse">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3</a:t>
            </a:r>
            <a:endParaRPr lang="en-CA" sz="1200" dirty="0"/>
          </a:p>
        </p:txBody>
      </p:sp>
      <p:sp>
        <p:nvSpPr>
          <p:cNvPr id="52" name="TextBox 35">
            <a:extLst>
              <a:ext uri="{FF2B5EF4-FFF2-40B4-BE49-F238E27FC236}">
                <a16:creationId xmlns:a16="http://schemas.microsoft.com/office/drawing/2014/main" id="{269E12C2-7C6E-4F2F-A011-F5C5C9463BA6}"/>
              </a:ext>
            </a:extLst>
          </p:cNvPr>
          <p:cNvSpPr txBox="1"/>
          <p:nvPr/>
        </p:nvSpPr>
        <p:spPr>
          <a:xfrm>
            <a:off x="3869054" y="5138534"/>
            <a:ext cx="1652315" cy="461665"/>
          </a:xfrm>
          <a:prstGeom prst="rect">
            <a:avLst/>
          </a:prstGeom>
          <a:noFill/>
        </p:spPr>
        <p:txBody>
          <a:bodyPr wrap="square" rtlCol="0">
            <a:spAutoFit/>
          </a:bodyPr>
          <a:lstStyle/>
          <a:p>
            <a:pPr algn="ctr"/>
            <a:r>
              <a:rPr lang="en-US" sz="1200" i="1" dirty="0">
                <a:solidFill>
                  <a:schemeClr val="bg1"/>
                </a:solidFill>
              </a:rPr>
              <a:t>Delete the Temporary Bucket</a:t>
            </a:r>
          </a:p>
        </p:txBody>
      </p:sp>
      <p:sp>
        <p:nvSpPr>
          <p:cNvPr id="53" name="Ellipse 52">
            <a:extLst>
              <a:ext uri="{FF2B5EF4-FFF2-40B4-BE49-F238E27FC236}">
                <a16:creationId xmlns:a16="http://schemas.microsoft.com/office/drawing/2014/main" id="{F6F789A6-70A2-4880-9805-3D979FF858AA}"/>
              </a:ext>
            </a:extLst>
          </p:cNvPr>
          <p:cNvSpPr/>
          <p:nvPr/>
        </p:nvSpPr>
        <p:spPr>
          <a:xfrm>
            <a:off x="3697823" y="5186488"/>
            <a:ext cx="156375" cy="148107"/>
          </a:xfrm>
          <a:prstGeom prst="ellipse">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4</a:t>
            </a:r>
            <a:endParaRPr lang="en-CA" sz="1200" dirty="0"/>
          </a:p>
        </p:txBody>
      </p:sp>
    </p:spTree>
    <p:extLst>
      <p:ext uri="{BB962C8B-B14F-4D97-AF65-F5344CB8AC3E}">
        <p14:creationId xmlns:p14="http://schemas.microsoft.com/office/powerpoint/2010/main" val="237161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Architecture requirements :</a:t>
            </a:r>
          </a:p>
        </p:txBody>
      </p:sp>
      <p:sp>
        <p:nvSpPr>
          <p:cNvPr id="3" name="ZoneTexte 2"/>
          <p:cNvSpPr txBox="1"/>
          <p:nvPr/>
        </p:nvSpPr>
        <p:spPr>
          <a:xfrm>
            <a:off x="460695" y="1694806"/>
            <a:ext cx="3765133"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a:t>
            </a:r>
            <a:r>
              <a:rPr lang="en-US" dirty="0">
                <a:solidFill>
                  <a:srgbClr val="92D050"/>
                </a:solidFill>
              </a:rPr>
              <a:t>Bucket source</a:t>
            </a:r>
            <a:r>
              <a:rPr lang="en-US" dirty="0">
                <a:solidFill>
                  <a:schemeClr val="bg1"/>
                </a:solidFill>
              </a:rPr>
              <a:t>” must contain :</a:t>
            </a:r>
          </a:p>
        </p:txBody>
      </p:sp>
      <p:sp>
        <p:nvSpPr>
          <p:cNvPr id="4" name="ZoneTexte 3">
            <a:extLst>
              <a:ext uri="{FF2B5EF4-FFF2-40B4-BE49-F238E27FC236}">
                <a16:creationId xmlns:a16="http://schemas.microsoft.com/office/drawing/2014/main" id="{76CE60AF-9F5F-49EB-B66D-2CF17B980DCC}"/>
              </a:ext>
            </a:extLst>
          </p:cNvPr>
          <p:cNvSpPr txBox="1"/>
          <p:nvPr/>
        </p:nvSpPr>
        <p:spPr>
          <a:xfrm>
            <a:off x="1059401" y="2228781"/>
            <a:ext cx="9666746" cy="923330"/>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Zip file of Velocity</a:t>
            </a:r>
          </a:p>
          <a:p>
            <a:pPr marL="342900" indent="-342900">
              <a:buFont typeface="Calibri" panose="020F0502020204030204" pitchFamily="34" charset="0"/>
              <a:buChar char="–"/>
            </a:pPr>
            <a:r>
              <a:rPr lang="en-US" dirty="0">
                <a:solidFill>
                  <a:schemeClr val="bg1"/>
                </a:solidFill>
              </a:rPr>
              <a:t>Access control List store in a json file named ACL.json</a:t>
            </a:r>
          </a:p>
          <a:p>
            <a:pPr marL="342900" indent="-342900">
              <a:buFont typeface="Arial" panose="020B0604020202020204" pitchFamily="34" charset="0"/>
              <a:buChar char="•"/>
            </a:pPr>
            <a:endParaRPr lang="en-US" dirty="0">
              <a:solidFill>
                <a:schemeClr val="bg1"/>
              </a:solidFill>
            </a:endParaRPr>
          </a:p>
        </p:txBody>
      </p:sp>
      <p:sp>
        <p:nvSpPr>
          <p:cNvPr id="6" name="ZoneTexte 5">
            <a:extLst>
              <a:ext uri="{FF2B5EF4-FFF2-40B4-BE49-F238E27FC236}">
                <a16:creationId xmlns:a16="http://schemas.microsoft.com/office/drawing/2014/main" id="{4D9A07B8-D938-4AEA-A75D-667B2C2697C2}"/>
              </a:ext>
            </a:extLst>
          </p:cNvPr>
          <p:cNvSpPr txBox="1"/>
          <p:nvPr/>
        </p:nvSpPr>
        <p:spPr>
          <a:xfrm>
            <a:off x="527808" y="3244334"/>
            <a:ext cx="1080347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main pipeline function </a:t>
            </a:r>
            <a:r>
              <a:rPr lang="en-US" dirty="0">
                <a:solidFill>
                  <a:srgbClr val="FF9933"/>
                </a:solidFill>
              </a:rPr>
              <a:t>Pipeline manager</a:t>
            </a:r>
            <a:r>
              <a:rPr lang="en-US" dirty="0">
                <a:solidFill>
                  <a:schemeClr val="bg1"/>
                </a:solidFill>
              </a:rPr>
              <a:t> must have the following configuration as environment variables :</a:t>
            </a:r>
          </a:p>
        </p:txBody>
      </p:sp>
      <p:sp>
        <p:nvSpPr>
          <p:cNvPr id="7" name="ZoneTexte 6">
            <a:extLst>
              <a:ext uri="{FF2B5EF4-FFF2-40B4-BE49-F238E27FC236}">
                <a16:creationId xmlns:a16="http://schemas.microsoft.com/office/drawing/2014/main" id="{B176F703-3933-46F4-ABB6-AB489F602955}"/>
              </a:ext>
            </a:extLst>
          </p:cNvPr>
          <p:cNvSpPr txBox="1"/>
          <p:nvPr/>
        </p:nvSpPr>
        <p:spPr>
          <a:xfrm>
            <a:off x="1096170" y="3773343"/>
            <a:ext cx="9666746" cy="2862322"/>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SOURCE_BUCKET </a:t>
            </a:r>
            <a:r>
              <a:rPr lang="en-US" dirty="0">
                <a:solidFill>
                  <a:schemeClr val="accent2">
                    <a:lumMod val="40000"/>
                    <a:lumOff val="60000"/>
                  </a:schemeClr>
                </a:solidFill>
              </a:rPr>
              <a:t>: name of the source bucket in North Virginie</a:t>
            </a:r>
          </a:p>
          <a:p>
            <a:pPr marL="342900" indent="-342900">
              <a:buFont typeface="Calibri" panose="020F0502020204030204" pitchFamily="34" charset="0"/>
              <a:buChar char="–"/>
            </a:pPr>
            <a:r>
              <a:rPr lang="en-US" dirty="0">
                <a:solidFill>
                  <a:schemeClr val="bg1"/>
                </a:solidFill>
              </a:rPr>
              <a:t>LAYER_NAME </a:t>
            </a:r>
            <a:r>
              <a:rPr lang="en-US" dirty="0">
                <a:solidFill>
                  <a:schemeClr val="accent2">
                    <a:lumMod val="40000"/>
                    <a:lumOff val="60000"/>
                  </a:schemeClr>
                </a:solidFill>
              </a:rPr>
              <a:t>: name of the layer we want to deploy</a:t>
            </a:r>
          </a:p>
          <a:p>
            <a:pPr marL="342900" indent="-342900">
              <a:buFont typeface="Calibri" panose="020F0502020204030204" pitchFamily="34" charset="0"/>
              <a:buChar char="–"/>
            </a:pPr>
            <a:r>
              <a:rPr lang="en-US" dirty="0">
                <a:solidFill>
                  <a:schemeClr val="bg1"/>
                </a:solidFill>
              </a:rPr>
              <a:t>FCT_NAME </a:t>
            </a:r>
            <a:r>
              <a:rPr lang="en-US" dirty="0">
                <a:solidFill>
                  <a:schemeClr val="accent2">
                    <a:lumMod val="40000"/>
                    <a:lumOff val="60000"/>
                  </a:schemeClr>
                </a:solidFill>
              </a:rPr>
              <a:t>: name of the Lambda in charge of testing the framework</a:t>
            </a:r>
          </a:p>
          <a:p>
            <a:pPr marL="342900" indent="-342900">
              <a:buFont typeface="Calibri" panose="020F0502020204030204" pitchFamily="34" charset="0"/>
              <a:buChar char="–"/>
            </a:pPr>
            <a:r>
              <a:rPr lang="en-US" dirty="0">
                <a:solidFill>
                  <a:schemeClr val="bg1"/>
                </a:solidFill>
              </a:rPr>
              <a:t>ACCOUNT_ID </a:t>
            </a:r>
            <a:r>
              <a:rPr lang="en-US" dirty="0">
                <a:solidFill>
                  <a:schemeClr val="accent2">
                    <a:lumMod val="40000"/>
                    <a:lumOff val="60000"/>
                  </a:schemeClr>
                </a:solidFill>
              </a:rPr>
              <a:t>: id of the current account</a:t>
            </a:r>
          </a:p>
          <a:p>
            <a:pPr marL="342900" indent="-342900">
              <a:buFont typeface="Calibri" panose="020F0502020204030204" pitchFamily="34" charset="0"/>
              <a:buChar char="–"/>
            </a:pPr>
            <a:r>
              <a:rPr lang="en-US" dirty="0">
                <a:solidFill>
                  <a:schemeClr val="bg1"/>
                </a:solidFill>
              </a:rPr>
              <a:t>FILE_NAME_REQUIRMENT </a:t>
            </a:r>
            <a:r>
              <a:rPr lang="en-US" dirty="0">
                <a:solidFill>
                  <a:schemeClr val="accent2">
                    <a:lumMod val="40000"/>
                    <a:lumOff val="60000"/>
                  </a:schemeClr>
                </a:solidFill>
              </a:rPr>
              <a:t>: strings the file in the bucket source must </a:t>
            </a:r>
            <a:r>
              <a:rPr lang="en-US" dirty="0" err="1">
                <a:solidFill>
                  <a:schemeClr val="accent2">
                    <a:lumMod val="40000"/>
                    <a:lumOff val="60000"/>
                  </a:schemeClr>
                </a:solidFill>
              </a:rPr>
              <a:t>beging</a:t>
            </a:r>
            <a:r>
              <a:rPr lang="en-US" dirty="0">
                <a:solidFill>
                  <a:schemeClr val="accent2">
                    <a:lumMod val="40000"/>
                    <a:lumOff val="60000"/>
                  </a:schemeClr>
                </a:solidFill>
              </a:rPr>
              <a:t> with</a:t>
            </a:r>
          </a:p>
          <a:p>
            <a:pPr marL="342900" indent="-342900">
              <a:buFont typeface="Calibri" panose="020F0502020204030204" pitchFamily="34" charset="0"/>
              <a:buChar char="–"/>
            </a:pPr>
            <a:r>
              <a:rPr lang="en-US" dirty="0">
                <a:solidFill>
                  <a:schemeClr val="bg1"/>
                </a:solidFill>
              </a:rPr>
              <a:t>FILE_EXTENTION </a:t>
            </a:r>
            <a:r>
              <a:rPr lang="en-US" dirty="0">
                <a:solidFill>
                  <a:schemeClr val="accent2">
                    <a:lumMod val="40000"/>
                    <a:lumOff val="60000"/>
                  </a:schemeClr>
                </a:solidFill>
              </a:rPr>
              <a:t>: extension of the file in the bucket source (if zip, argument must be  ’.zip’)</a:t>
            </a:r>
          </a:p>
          <a:p>
            <a:pPr marL="342900" indent="-342900">
              <a:buFont typeface="Calibri" panose="020F0502020204030204" pitchFamily="34" charset="0"/>
              <a:buChar char="–"/>
            </a:pPr>
            <a:r>
              <a:rPr lang="en-US" dirty="0">
                <a:solidFill>
                  <a:schemeClr val="bg1"/>
                </a:solidFill>
              </a:rPr>
              <a:t>DEPLOYER_NAME </a:t>
            </a:r>
            <a:r>
              <a:rPr lang="en-US" dirty="0">
                <a:solidFill>
                  <a:schemeClr val="accent2">
                    <a:lumMod val="40000"/>
                    <a:lumOff val="60000"/>
                  </a:schemeClr>
                </a:solidFill>
              </a:rPr>
              <a:t>: name of the deployer function name</a:t>
            </a:r>
          </a:p>
          <a:p>
            <a:pPr marL="342900" indent="-342900">
              <a:buFont typeface="Calibri" panose="020F0502020204030204" pitchFamily="34" charset="0"/>
              <a:buChar char="–"/>
            </a:pPr>
            <a:r>
              <a:rPr lang="en-US" dirty="0">
                <a:solidFill>
                  <a:schemeClr val="bg1"/>
                </a:solidFill>
              </a:rPr>
              <a:t>PUBLISHER_NAME </a:t>
            </a:r>
            <a:r>
              <a:rPr lang="en-US" dirty="0">
                <a:solidFill>
                  <a:schemeClr val="accent2">
                    <a:lumMod val="40000"/>
                    <a:lumOff val="60000"/>
                  </a:schemeClr>
                </a:solidFill>
              </a:rPr>
              <a:t>: name of the publisher function name</a:t>
            </a:r>
          </a:p>
          <a:p>
            <a:pPr marL="342900" indent="-342900">
              <a:buFont typeface="Calibri" panose="020F0502020204030204" pitchFamily="34" charset="0"/>
              <a:buChar char="–"/>
            </a:pPr>
            <a:r>
              <a:rPr lang="en-US" dirty="0">
                <a:solidFill>
                  <a:schemeClr val="bg1"/>
                </a:solidFill>
              </a:rPr>
              <a:t>region_list </a:t>
            </a:r>
            <a:r>
              <a:rPr lang="en-US" dirty="0">
                <a:solidFill>
                  <a:schemeClr val="accent2">
                    <a:lumMod val="40000"/>
                    <a:lumOff val="60000"/>
                  </a:schemeClr>
                </a:solidFill>
              </a:rPr>
              <a:t>: list of the region the layer must be deploy in</a:t>
            </a:r>
          </a:p>
          <a:p>
            <a:pPr marL="342900" indent="-342900">
              <a:buFont typeface="Calibri" panose="020F0502020204030204" pitchFamily="34" charset="0"/>
              <a:buChar char="–"/>
            </a:pPr>
            <a:r>
              <a:rPr lang="en-US" dirty="0">
                <a:solidFill>
                  <a:schemeClr val="bg1"/>
                </a:solidFill>
              </a:rPr>
              <a:t>TOPIC_SNS </a:t>
            </a:r>
            <a:r>
              <a:rPr lang="en-US" dirty="0">
                <a:solidFill>
                  <a:schemeClr val="accent2">
                    <a:lumMod val="40000"/>
                    <a:lumOff val="60000"/>
                  </a:schemeClr>
                </a:solidFill>
              </a:rPr>
              <a:t>: name of the SNS topic in charge of managing pipeline notification</a:t>
            </a:r>
          </a:p>
        </p:txBody>
      </p:sp>
      <p:pic>
        <p:nvPicPr>
          <p:cNvPr id="9" name="Image 8">
            <a:extLst>
              <a:ext uri="{FF2B5EF4-FFF2-40B4-BE49-F238E27FC236}">
                <a16:creationId xmlns:a16="http://schemas.microsoft.com/office/drawing/2014/main" id="{F9943799-6112-44BC-8074-D80028343980}"/>
              </a:ext>
            </a:extLst>
          </p:cNvPr>
          <p:cNvPicPr>
            <a:picLocks noChangeAspect="1"/>
          </p:cNvPicPr>
          <p:nvPr/>
        </p:nvPicPr>
        <p:blipFill>
          <a:blip r:embed="rId2"/>
          <a:stretch>
            <a:fillRect/>
          </a:stretch>
        </p:blipFill>
        <p:spPr>
          <a:xfrm>
            <a:off x="7619163" y="1805114"/>
            <a:ext cx="2164385" cy="1269611"/>
          </a:xfrm>
          <a:prstGeom prst="rect">
            <a:avLst/>
          </a:prstGeom>
        </p:spPr>
      </p:pic>
      <p:sp>
        <p:nvSpPr>
          <p:cNvPr id="10" name="ZoneTexte 9">
            <a:extLst>
              <a:ext uri="{FF2B5EF4-FFF2-40B4-BE49-F238E27FC236}">
                <a16:creationId xmlns:a16="http://schemas.microsoft.com/office/drawing/2014/main" id="{2C858E03-60E3-4FE5-B096-52DF742314D7}"/>
              </a:ext>
            </a:extLst>
          </p:cNvPr>
          <p:cNvSpPr txBox="1"/>
          <p:nvPr/>
        </p:nvSpPr>
        <p:spPr>
          <a:xfrm>
            <a:off x="7701092" y="1437720"/>
            <a:ext cx="1883080" cy="369332"/>
          </a:xfrm>
          <a:prstGeom prst="rect">
            <a:avLst/>
          </a:prstGeom>
          <a:noFill/>
        </p:spPr>
        <p:txBody>
          <a:bodyPr wrap="none" rtlCol="0">
            <a:spAutoFit/>
          </a:bodyPr>
          <a:lstStyle/>
          <a:p>
            <a:r>
              <a:rPr lang="fr-FR" dirty="0">
                <a:solidFill>
                  <a:schemeClr val="accent2">
                    <a:lumMod val="60000"/>
                    <a:lumOff val="40000"/>
                  </a:schemeClr>
                </a:solidFill>
              </a:rPr>
              <a:t>ACL.json Template</a:t>
            </a:r>
            <a:endParaRPr lang="en-US" dirty="0">
              <a:solidFill>
                <a:schemeClr val="accent2">
                  <a:lumMod val="60000"/>
                  <a:lumOff val="40000"/>
                </a:schemeClr>
              </a:solidFill>
            </a:endParaRPr>
          </a:p>
        </p:txBody>
      </p:sp>
      <p:sp>
        <p:nvSpPr>
          <p:cNvPr id="11" name="Rectangle 10">
            <a:extLst>
              <a:ext uri="{FF2B5EF4-FFF2-40B4-BE49-F238E27FC236}">
                <a16:creationId xmlns:a16="http://schemas.microsoft.com/office/drawing/2014/main" id="{DEE7E5FE-E933-48C6-AC26-5BDE054D5B14}"/>
              </a:ext>
            </a:extLst>
          </p:cNvPr>
          <p:cNvSpPr/>
          <p:nvPr/>
        </p:nvSpPr>
        <p:spPr>
          <a:xfrm>
            <a:off x="460695" y="883832"/>
            <a:ext cx="6508705" cy="646331"/>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rPr>
              <a:t>A </a:t>
            </a:r>
            <a:r>
              <a:rPr lang="en-US" dirty="0">
                <a:solidFill>
                  <a:schemeClr val="accent2"/>
                </a:solidFill>
              </a:rPr>
              <a:t>Lambda to test </a:t>
            </a:r>
            <a:r>
              <a:rPr lang="en-US" dirty="0">
                <a:solidFill>
                  <a:schemeClr val="bg1"/>
                </a:solidFill>
              </a:rPr>
              <a:t>the Framework must exist in the default region</a:t>
            </a:r>
          </a:p>
          <a:p>
            <a:pPr marL="285750" indent="-285750">
              <a:buFont typeface="Arial" panose="020B0604020202020204" pitchFamily="34" charset="0"/>
              <a:buChar char="•"/>
            </a:pPr>
            <a:r>
              <a:rPr lang="fr-FR" dirty="0">
                <a:solidFill>
                  <a:schemeClr val="bg1"/>
                </a:solidFill>
              </a:rPr>
              <a:t>A</a:t>
            </a:r>
            <a:r>
              <a:rPr lang="en-US" dirty="0">
                <a:solidFill>
                  <a:schemeClr val="bg1"/>
                </a:solidFill>
              </a:rPr>
              <a:t> </a:t>
            </a:r>
            <a:r>
              <a:rPr lang="en-US" dirty="0">
                <a:solidFill>
                  <a:srgbClr val="F54D87"/>
                </a:solidFill>
              </a:rPr>
              <a:t>Topic SNS </a:t>
            </a:r>
            <a:r>
              <a:rPr lang="en-US" dirty="0">
                <a:solidFill>
                  <a:schemeClr val="bg1"/>
                </a:solidFill>
              </a:rPr>
              <a:t>must exist to manage pipeline notification</a:t>
            </a:r>
          </a:p>
        </p:txBody>
      </p:sp>
    </p:spTree>
    <p:extLst>
      <p:ext uri="{BB962C8B-B14F-4D97-AF65-F5344CB8AC3E}">
        <p14:creationId xmlns:p14="http://schemas.microsoft.com/office/powerpoint/2010/main" val="81676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Configurations :</a:t>
            </a:r>
          </a:p>
        </p:txBody>
      </p:sp>
      <p:sp>
        <p:nvSpPr>
          <p:cNvPr id="7" name="ZoneTexte 6">
            <a:extLst>
              <a:ext uri="{FF2B5EF4-FFF2-40B4-BE49-F238E27FC236}">
                <a16:creationId xmlns:a16="http://schemas.microsoft.com/office/drawing/2014/main" id="{B176F703-3933-46F4-ABB6-AB489F602955}"/>
              </a:ext>
            </a:extLst>
          </p:cNvPr>
          <p:cNvSpPr txBox="1"/>
          <p:nvPr/>
        </p:nvSpPr>
        <p:spPr>
          <a:xfrm>
            <a:off x="418751" y="989098"/>
            <a:ext cx="9666746" cy="2585323"/>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SOURCE_BUCKET </a:t>
            </a:r>
            <a:r>
              <a:rPr lang="en-US" dirty="0">
                <a:solidFill>
                  <a:schemeClr val="accent2">
                    <a:lumMod val="40000"/>
                    <a:lumOff val="60000"/>
                  </a:schemeClr>
                </a:solidFill>
              </a:rPr>
              <a:t>: Test-Pipeline--Layer</a:t>
            </a:r>
          </a:p>
          <a:p>
            <a:pPr marL="342900" indent="-342900">
              <a:buFont typeface="Calibri" panose="020F0502020204030204" pitchFamily="34" charset="0"/>
              <a:buChar char="–"/>
            </a:pPr>
            <a:r>
              <a:rPr lang="en-US" dirty="0">
                <a:solidFill>
                  <a:schemeClr val="bg1"/>
                </a:solidFill>
              </a:rPr>
              <a:t>LAYER_NAME </a:t>
            </a:r>
            <a:r>
              <a:rPr lang="en-US" dirty="0">
                <a:solidFill>
                  <a:schemeClr val="accent2">
                    <a:lumMod val="40000"/>
                    <a:lumOff val="60000"/>
                  </a:schemeClr>
                </a:solidFill>
              </a:rPr>
              <a:t>: Test-Pipeline</a:t>
            </a:r>
          </a:p>
          <a:p>
            <a:pPr marL="342900" indent="-342900">
              <a:buFont typeface="Calibri" panose="020F0502020204030204" pitchFamily="34" charset="0"/>
              <a:buChar char="–"/>
            </a:pPr>
            <a:r>
              <a:rPr lang="en-US" dirty="0">
                <a:solidFill>
                  <a:schemeClr val="bg1"/>
                </a:solidFill>
              </a:rPr>
              <a:t>FCT_NAME </a:t>
            </a:r>
            <a:r>
              <a:rPr lang="en-US" dirty="0">
                <a:solidFill>
                  <a:schemeClr val="accent2">
                    <a:lumMod val="40000"/>
                    <a:lumOff val="60000"/>
                  </a:schemeClr>
                </a:solidFill>
              </a:rPr>
              <a:t>: Test-Pipeline-</a:t>
            </a:r>
            <a:r>
              <a:rPr lang="en-US" dirty="0" err="1">
                <a:solidFill>
                  <a:schemeClr val="accent2">
                    <a:lumMod val="40000"/>
                    <a:lumOff val="60000"/>
                  </a:schemeClr>
                </a:solidFill>
              </a:rPr>
              <a:t>LambdaToInvoke</a:t>
            </a:r>
            <a:endParaRPr lang="en-US" dirty="0">
              <a:solidFill>
                <a:schemeClr val="accent2">
                  <a:lumMod val="40000"/>
                  <a:lumOff val="60000"/>
                </a:schemeClr>
              </a:solidFill>
            </a:endParaRPr>
          </a:p>
          <a:p>
            <a:pPr marL="342900" indent="-342900">
              <a:buFont typeface="Calibri" panose="020F0502020204030204" pitchFamily="34" charset="0"/>
              <a:buChar char="–"/>
            </a:pPr>
            <a:r>
              <a:rPr lang="en-US" dirty="0">
                <a:solidFill>
                  <a:schemeClr val="bg1"/>
                </a:solidFill>
              </a:rPr>
              <a:t>FILE_NAME_REQUIRMENT </a:t>
            </a:r>
            <a:r>
              <a:rPr lang="en-US" dirty="0">
                <a:solidFill>
                  <a:schemeClr val="accent2">
                    <a:lumMod val="40000"/>
                    <a:lumOff val="60000"/>
                  </a:schemeClr>
                </a:solidFill>
              </a:rPr>
              <a:t>: serverless</a:t>
            </a:r>
          </a:p>
          <a:p>
            <a:pPr marL="342900" indent="-342900">
              <a:buFont typeface="Calibri" panose="020F0502020204030204" pitchFamily="34" charset="0"/>
              <a:buChar char="–"/>
            </a:pPr>
            <a:r>
              <a:rPr lang="en-US" dirty="0">
                <a:solidFill>
                  <a:schemeClr val="bg1"/>
                </a:solidFill>
              </a:rPr>
              <a:t>FILE_EXTENTION </a:t>
            </a:r>
            <a:r>
              <a:rPr lang="en-US" dirty="0">
                <a:solidFill>
                  <a:schemeClr val="accent2">
                    <a:lumMod val="40000"/>
                    <a:lumOff val="60000"/>
                  </a:schemeClr>
                </a:solidFill>
              </a:rPr>
              <a:t>: .jar </a:t>
            </a:r>
          </a:p>
          <a:p>
            <a:pPr marL="342900" indent="-342900">
              <a:buFont typeface="Calibri" panose="020F0502020204030204" pitchFamily="34" charset="0"/>
              <a:buChar char="–"/>
            </a:pPr>
            <a:r>
              <a:rPr lang="en-US" dirty="0">
                <a:solidFill>
                  <a:schemeClr val="bg1"/>
                </a:solidFill>
              </a:rPr>
              <a:t>DEPLOYER_NAME </a:t>
            </a:r>
            <a:r>
              <a:rPr lang="en-US" dirty="0">
                <a:solidFill>
                  <a:schemeClr val="accent2">
                    <a:lumMod val="40000"/>
                    <a:lumOff val="60000"/>
                  </a:schemeClr>
                </a:solidFill>
              </a:rPr>
              <a:t>: Test-Pipeline-Deployer</a:t>
            </a:r>
          </a:p>
          <a:p>
            <a:pPr marL="342900" indent="-342900">
              <a:buFont typeface="Calibri" panose="020F0502020204030204" pitchFamily="34" charset="0"/>
              <a:buChar char="–"/>
            </a:pPr>
            <a:r>
              <a:rPr lang="en-US" dirty="0">
                <a:solidFill>
                  <a:schemeClr val="bg1"/>
                </a:solidFill>
              </a:rPr>
              <a:t>PUBLISHER_NAME </a:t>
            </a:r>
            <a:r>
              <a:rPr lang="en-US" dirty="0">
                <a:solidFill>
                  <a:schemeClr val="accent2">
                    <a:lumMod val="40000"/>
                    <a:lumOff val="60000"/>
                  </a:schemeClr>
                </a:solidFill>
              </a:rPr>
              <a:t>: Test-Pipeline-</a:t>
            </a:r>
            <a:r>
              <a:rPr lang="en-US" dirty="0" err="1">
                <a:solidFill>
                  <a:schemeClr val="accent2">
                    <a:lumMod val="40000"/>
                    <a:lumOff val="60000"/>
                  </a:schemeClr>
                </a:solidFill>
              </a:rPr>
              <a:t>PublishLayer</a:t>
            </a:r>
            <a:endParaRPr lang="en-US" dirty="0">
              <a:solidFill>
                <a:schemeClr val="accent2">
                  <a:lumMod val="40000"/>
                  <a:lumOff val="60000"/>
                </a:schemeClr>
              </a:solidFill>
            </a:endParaRPr>
          </a:p>
          <a:p>
            <a:pPr marL="342900" indent="-342900">
              <a:buFont typeface="Calibri" panose="020F0502020204030204" pitchFamily="34" charset="0"/>
              <a:buChar char="–"/>
            </a:pPr>
            <a:r>
              <a:rPr lang="en-US" dirty="0" err="1">
                <a:solidFill>
                  <a:schemeClr val="bg1"/>
                </a:solidFill>
              </a:rPr>
              <a:t>region_list</a:t>
            </a:r>
            <a:r>
              <a:rPr lang="en-US" dirty="0">
                <a:solidFill>
                  <a:schemeClr val="bg1"/>
                </a:solidFill>
              </a:rPr>
              <a:t> </a:t>
            </a:r>
            <a:r>
              <a:rPr lang="en-US" dirty="0">
                <a:solidFill>
                  <a:schemeClr val="accent2">
                    <a:lumMod val="40000"/>
                    <a:lumOff val="60000"/>
                  </a:schemeClr>
                </a:solidFill>
              </a:rPr>
              <a:t>: ["us-east-2","eu-west-3"]</a:t>
            </a:r>
          </a:p>
          <a:p>
            <a:pPr marL="342900" indent="-342900">
              <a:buFont typeface="Calibri" panose="020F0502020204030204" pitchFamily="34" charset="0"/>
              <a:buChar char="–"/>
            </a:pPr>
            <a:r>
              <a:rPr lang="en-US" dirty="0">
                <a:solidFill>
                  <a:schemeClr val="bg1"/>
                </a:solidFill>
              </a:rPr>
              <a:t>TOPIC_SNS </a:t>
            </a:r>
            <a:r>
              <a:rPr lang="en-US" dirty="0">
                <a:solidFill>
                  <a:schemeClr val="accent2">
                    <a:lumMod val="40000"/>
                    <a:lumOff val="60000"/>
                  </a:schemeClr>
                </a:solidFill>
              </a:rPr>
              <a:t>: Layer Deployer (in default region us-east-1)</a:t>
            </a:r>
          </a:p>
        </p:txBody>
      </p:sp>
      <p:sp>
        <p:nvSpPr>
          <p:cNvPr id="12" name="ZoneTexte 11">
            <a:extLst>
              <a:ext uri="{FF2B5EF4-FFF2-40B4-BE49-F238E27FC236}">
                <a16:creationId xmlns:a16="http://schemas.microsoft.com/office/drawing/2014/main" id="{304FABDD-FA2C-48FA-A15E-97AF9454D8B2}"/>
              </a:ext>
            </a:extLst>
          </p:cNvPr>
          <p:cNvSpPr txBox="1"/>
          <p:nvPr/>
        </p:nvSpPr>
        <p:spPr>
          <a:xfrm>
            <a:off x="418751" y="3737185"/>
            <a:ext cx="8376267"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a:t>
            </a:r>
            <a:r>
              <a:rPr lang="en-US" dirty="0">
                <a:solidFill>
                  <a:srgbClr val="92D050"/>
                </a:solidFill>
              </a:rPr>
              <a:t>Temporary</a:t>
            </a:r>
            <a:r>
              <a:rPr lang="en-US" dirty="0">
                <a:solidFill>
                  <a:schemeClr val="bg1"/>
                </a:solidFill>
              </a:rPr>
              <a:t> </a:t>
            </a:r>
            <a:r>
              <a:rPr lang="en-US" dirty="0">
                <a:solidFill>
                  <a:srgbClr val="92D050"/>
                </a:solidFill>
              </a:rPr>
              <a:t>Bucket</a:t>
            </a:r>
            <a:r>
              <a:rPr lang="en-US" dirty="0">
                <a:solidFill>
                  <a:schemeClr val="bg1"/>
                </a:solidFill>
              </a:rPr>
              <a:t>” names generated as : </a:t>
            </a:r>
            <a:r>
              <a:rPr lang="en-US" dirty="0">
                <a:solidFill>
                  <a:schemeClr val="accent2">
                    <a:lumMod val="40000"/>
                    <a:lumOff val="60000"/>
                  </a:schemeClr>
                </a:solidFill>
              </a:rPr>
              <a:t>SOURCE_BUCKET-REGION-temporary</a:t>
            </a:r>
          </a:p>
        </p:txBody>
      </p:sp>
      <p:sp>
        <p:nvSpPr>
          <p:cNvPr id="13" name="ZoneTexte 12">
            <a:extLst>
              <a:ext uri="{FF2B5EF4-FFF2-40B4-BE49-F238E27FC236}">
                <a16:creationId xmlns:a16="http://schemas.microsoft.com/office/drawing/2014/main" id="{6FBA6EBB-D46E-4E4A-9048-438B239B8740}"/>
              </a:ext>
            </a:extLst>
          </p:cNvPr>
          <p:cNvSpPr txBox="1"/>
          <p:nvPr/>
        </p:nvSpPr>
        <p:spPr>
          <a:xfrm>
            <a:off x="1770776" y="4106517"/>
            <a:ext cx="6567881" cy="646331"/>
          </a:xfrm>
          <a:prstGeom prst="rect">
            <a:avLst/>
          </a:prstGeom>
          <a:noFill/>
        </p:spPr>
        <p:txBody>
          <a:bodyPr wrap="square" rtlCol="0">
            <a:spAutoFit/>
          </a:bodyPr>
          <a:lstStyle/>
          <a:p>
            <a:r>
              <a:rPr lang="en-US" dirty="0">
                <a:solidFill>
                  <a:schemeClr val="accent2">
                    <a:lumMod val="40000"/>
                    <a:lumOff val="60000"/>
                  </a:schemeClr>
                </a:solidFill>
              </a:rPr>
              <a:t>Ex : in us-east-2   </a:t>
            </a:r>
            <a:r>
              <a:rPr lang="en-US" dirty="0">
                <a:solidFill>
                  <a:schemeClr val="accent2">
                    <a:lumMod val="40000"/>
                    <a:lumOff val="60000"/>
                  </a:schemeClr>
                </a:solidFill>
                <a:sym typeface="Wingdings" panose="05000000000000000000" pitchFamily="2" charset="2"/>
              </a:rPr>
              <a:t> </a:t>
            </a:r>
            <a:r>
              <a:rPr lang="en-US" dirty="0">
                <a:solidFill>
                  <a:schemeClr val="accent2">
                    <a:lumMod val="40000"/>
                    <a:lumOff val="60000"/>
                  </a:schemeClr>
                </a:solidFill>
              </a:rPr>
              <a:t>Test-Pipeline--Layer-us-east-2-temporary</a:t>
            </a:r>
          </a:p>
          <a:p>
            <a:endParaRPr lang="en-US" dirty="0">
              <a:solidFill>
                <a:schemeClr val="accent2">
                  <a:lumMod val="40000"/>
                  <a:lumOff val="60000"/>
                </a:schemeClr>
              </a:solidFill>
            </a:endParaRPr>
          </a:p>
        </p:txBody>
      </p:sp>
      <p:sp>
        <p:nvSpPr>
          <p:cNvPr id="14" name="ZoneTexte 13">
            <a:extLst>
              <a:ext uri="{FF2B5EF4-FFF2-40B4-BE49-F238E27FC236}">
                <a16:creationId xmlns:a16="http://schemas.microsoft.com/office/drawing/2014/main" id="{1B1EA148-B6A0-45B7-9C2E-55D422CF3B7C}"/>
              </a:ext>
            </a:extLst>
          </p:cNvPr>
          <p:cNvSpPr txBox="1"/>
          <p:nvPr/>
        </p:nvSpPr>
        <p:spPr>
          <a:xfrm>
            <a:off x="703977" y="4442388"/>
            <a:ext cx="9666746" cy="369332"/>
          </a:xfrm>
          <a:prstGeom prst="rect">
            <a:avLst/>
          </a:prstGeom>
          <a:noFill/>
        </p:spPr>
        <p:txBody>
          <a:bodyPr wrap="square" rtlCol="0">
            <a:spAutoFit/>
          </a:bodyPr>
          <a:lstStyle/>
          <a:p>
            <a:r>
              <a:rPr lang="en-US" dirty="0">
                <a:solidFill>
                  <a:schemeClr val="bg1"/>
                </a:solidFill>
              </a:rPr>
              <a:t>NB : If this name is not available, it add random characters at the end till it found an available name.</a:t>
            </a:r>
          </a:p>
        </p:txBody>
      </p:sp>
      <p:sp>
        <p:nvSpPr>
          <p:cNvPr id="15" name="ZoneTexte 14">
            <a:extLst>
              <a:ext uri="{FF2B5EF4-FFF2-40B4-BE49-F238E27FC236}">
                <a16:creationId xmlns:a16="http://schemas.microsoft.com/office/drawing/2014/main" id="{DB0C8391-E89E-4125-8133-E712BF488673}"/>
              </a:ext>
            </a:extLst>
          </p:cNvPr>
          <p:cNvSpPr txBox="1"/>
          <p:nvPr/>
        </p:nvSpPr>
        <p:spPr>
          <a:xfrm>
            <a:off x="418751" y="5025822"/>
            <a:ext cx="555697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Pipeline trigger have the following configuration : </a:t>
            </a:r>
            <a:endParaRPr lang="en-US" dirty="0">
              <a:solidFill>
                <a:schemeClr val="accent2">
                  <a:lumMod val="40000"/>
                  <a:lumOff val="60000"/>
                </a:schemeClr>
              </a:solidFill>
            </a:endParaRPr>
          </a:p>
        </p:txBody>
      </p:sp>
      <p:pic>
        <p:nvPicPr>
          <p:cNvPr id="5" name="Image 4">
            <a:extLst>
              <a:ext uri="{FF2B5EF4-FFF2-40B4-BE49-F238E27FC236}">
                <a16:creationId xmlns:a16="http://schemas.microsoft.com/office/drawing/2014/main" id="{C776C3F0-1845-44BA-A29E-44B698BF9DE7}"/>
              </a:ext>
            </a:extLst>
          </p:cNvPr>
          <p:cNvPicPr>
            <a:picLocks noChangeAspect="1"/>
          </p:cNvPicPr>
          <p:nvPr/>
        </p:nvPicPr>
        <p:blipFill rotWithShape="1">
          <a:blip r:embed="rId2"/>
          <a:srcRect l="9193" b="4916"/>
          <a:stretch/>
        </p:blipFill>
        <p:spPr>
          <a:xfrm>
            <a:off x="5945521" y="5084939"/>
            <a:ext cx="3761727" cy="1567925"/>
          </a:xfrm>
          <a:prstGeom prst="rect">
            <a:avLst/>
          </a:prstGeom>
        </p:spPr>
      </p:pic>
    </p:spTree>
    <p:extLst>
      <p:ext uri="{BB962C8B-B14F-4D97-AF65-F5344CB8AC3E}">
        <p14:creationId xmlns:p14="http://schemas.microsoft.com/office/powerpoint/2010/main" val="75712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Notification management :</a:t>
            </a:r>
          </a:p>
        </p:txBody>
      </p:sp>
      <p:sp>
        <p:nvSpPr>
          <p:cNvPr id="9" name="Rectangle 8">
            <a:extLst>
              <a:ext uri="{FF2B5EF4-FFF2-40B4-BE49-F238E27FC236}">
                <a16:creationId xmlns:a16="http://schemas.microsoft.com/office/drawing/2014/main" id="{47D914D1-E166-46EF-9769-54629C9741A8}"/>
              </a:ext>
            </a:extLst>
          </p:cNvPr>
          <p:cNvSpPr/>
          <p:nvPr/>
        </p:nvSpPr>
        <p:spPr>
          <a:xfrm>
            <a:off x="913701" y="1985363"/>
            <a:ext cx="10835780"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2"/>
                </a:solidFill>
              </a:rPr>
              <a:t>The</a:t>
            </a:r>
            <a:r>
              <a:rPr lang="en-US" dirty="0">
                <a:solidFill>
                  <a:srgbClr val="FF9933"/>
                </a:solidFill>
              </a:rPr>
              <a:t> Pipeline Manager function </a:t>
            </a:r>
            <a:r>
              <a:rPr lang="en-US" dirty="0">
                <a:solidFill>
                  <a:schemeClr val="bg2"/>
                </a:solidFill>
              </a:rPr>
              <a:t>and the </a:t>
            </a:r>
            <a:r>
              <a:rPr lang="en-US" dirty="0">
                <a:solidFill>
                  <a:srgbClr val="FF9933"/>
                </a:solidFill>
              </a:rPr>
              <a:t>Deployer function</a:t>
            </a:r>
            <a:r>
              <a:rPr lang="en-US" dirty="0">
                <a:solidFill>
                  <a:schemeClr val="bg2"/>
                </a:solidFill>
              </a:rPr>
              <a:t>, have both a “wrapper role” as they are not actually deploying the layer themselves, hence they only send SNS if they failed. The content of this message is the console output information.</a:t>
            </a:r>
          </a:p>
        </p:txBody>
      </p:sp>
      <p:sp>
        <p:nvSpPr>
          <p:cNvPr id="10" name="Rectangle 9">
            <a:extLst>
              <a:ext uri="{FF2B5EF4-FFF2-40B4-BE49-F238E27FC236}">
                <a16:creationId xmlns:a16="http://schemas.microsoft.com/office/drawing/2014/main" id="{40F1778D-AE8E-49AB-8AFC-F4C40B8FF19F}"/>
              </a:ext>
            </a:extLst>
          </p:cNvPr>
          <p:cNvSpPr/>
          <p:nvPr/>
        </p:nvSpPr>
        <p:spPr>
          <a:xfrm>
            <a:off x="913701" y="2841419"/>
            <a:ext cx="10835780"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2"/>
                </a:solidFill>
              </a:rPr>
              <a:t>The</a:t>
            </a:r>
            <a:r>
              <a:rPr lang="en-US" dirty="0">
                <a:solidFill>
                  <a:srgbClr val="FF9933"/>
                </a:solidFill>
              </a:rPr>
              <a:t> Publisher function</a:t>
            </a:r>
            <a:r>
              <a:rPr lang="en-US" dirty="0">
                <a:solidFill>
                  <a:schemeClr val="bg2"/>
                </a:solidFill>
              </a:rPr>
              <a:t>, will send a SNS when it succeed. If it failed, it will send a failure notification to the wrapper that call them. This wrapper will be in charge of send SNS failure message. The content of the success message is a text message contending the date &amp; time, the region where the publisher function have been called and eventual warnings. One single independent message per region will be send.</a:t>
            </a:r>
          </a:p>
        </p:txBody>
      </p:sp>
      <p:sp>
        <p:nvSpPr>
          <p:cNvPr id="11" name="ZoneTexte 10">
            <a:extLst>
              <a:ext uri="{FF2B5EF4-FFF2-40B4-BE49-F238E27FC236}">
                <a16:creationId xmlns:a16="http://schemas.microsoft.com/office/drawing/2014/main" id="{EFF060CA-374D-400E-A78D-F032B015ACCD}"/>
              </a:ext>
            </a:extLst>
          </p:cNvPr>
          <p:cNvSpPr txBox="1"/>
          <p:nvPr/>
        </p:nvSpPr>
        <p:spPr>
          <a:xfrm>
            <a:off x="913701" y="950331"/>
            <a:ext cx="2957541" cy="369332"/>
          </a:xfrm>
          <a:prstGeom prst="rect">
            <a:avLst/>
          </a:prstGeom>
          <a:noFill/>
        </p:spPr>
        <p:txBody>
          <a:bodyPr wrap="none" rtlCol="0">
            <a:spAutoFit/>
          </a:bodyPr>
          <a:lstStyle/>
          <a:p>
            <a:r>
              <a:rPr lang="en-US" dirty="0">
                <a:solidFill>
                  <a:schemeClr val="bg1"/>
                </a:solidFill>
              </a:rPr>
              <a:t>Simple Notification Services : </a:t>
            </a:r>
          </a:p>
        </p:txBody>
      </p:sp>
      <p:pic>
        <p:nvPicPr>
          <p:cNvPr id="12" name="Graphic 33">
            <a:extLst>
              <a:ext uri="{FF2B5EF4-FFF2-40B4-BE49-F238E27FC236}">
                <a16:creationId xmlns:a16="http://schemas.microsoft.com/office/drawing/2014/main" id="{C3E1334D-5170-4F83-9C9D-1DF69D05C9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684" y="979147"/>
            <a:ext cx="340516" cy="340516"/>
          </a:xfrm>
          <a:prstGeom prst="rect">
            <a:avLst/>
          </a:prstGeom>
        </p:spPr>
      </p:pic>
      <p:sp>
        <p:nvSpPr>
          <p:cNvPr id="13" name="Rectangle 12">
            <a:extLst>
              <a:ext uri="{FF2B5EF4-FFF2-40B4-BE49-F238E27FC236}">
                <a16:creationId xmlns:a16="http://schemas.microsoft.com/office/drawing/2014/main" id="{49C93D1D-3B1C-42C0-BAB1-EBDD769EE62E}"/>
              </a:ext>
            </a:extLst>
          </p:cNvPr>
          <p:cNvSpPr/>
          <p:nvPr/>
        </p:nvSpPr>
        <p:spPr>
          <a:xfrm>
            <a:off x="442519" y="1422158"/>
            <a:ext cx="10835780" cy="369332"/>
          </a:xfrm>
          <a:prstGeom prst="rect">
            <a:avLst/>
          </a:prstGeom>
        </p:spPr>
        <p:txBody>
          <a:bodyPr wrap="square">
            <a:spAutoFit/>
          </a:bodyPr>
          <a:lstStyle/>
          <a:p>
            <a:r>
              <a:rPr lang="en-US" dirty="0">
                <a:solidFill>
                  <a:schemeClr val="bg2"/>
                </a:solidFill>
              </a:rPr>
              <a:t>A topic have been created to manage pipeline notification. It send the following email to subscribers :  </a:t>
            </a:r>
          </a:p>
        </p:txBody>
      </p:sp>
      <p:sp>
        <p:nvSpPr>
          <p:cNvPr id="14" name="ZoneTexte 13">
            <a:extLst>
              <a:ext uri="{FF2B5EF4-FFF2-40B4-BE49-F238E27FC236}">
                <a16:creationId xmlns:a16="http://schemas.microsoft.com/office/drawing/2014/main" id="{79F91F1A-47A2-483E-9F36-A4D2FCDA0EAB}"/>
              </a:ext>
            </a:extLst>
          </p:cNvPr>
          <p:cNvSpPr txBox="1"/>
          <p:nvPr/>
        </p:nvSpPr>
        <p:spPr>
          <a:xfrm>
            <a:off x="913701" y="4395941"/>
            <a:ext cx="2372637" cy="369332"/>
          </a:xfrm>
          <a:prstGeom prst="rect">
            <a:avLst/>
          </a:prstGeom>
          <a:noFill/>
        </p:spPr>
        <p:txBody>
          <a:bodyPr wrap="none" rtlCol="0">
            <a:spAutoFit/>
          </a:bodyPr>
          <a:lstStyle/>
          <a:p>
            <a:r>
              <a:rPr lang="fr-FR" dirty="0">
                <a:solidFill>
                  <a:schemeClr val="bg1"/>
                </a:solidFill>
              </a:rPr>
              <a:t>Logs and Cloud Watch :</a:t>
            </a:r>
            <a:endParaRPr lang="en-US" dirty="0">
              <a:solidFill>
                <a:schemeClr val="bg1"/>
              </a:solidFill>
            </a:endParaRPr>
          </a:p>
        </p:txBody>
      </p:sp>
      <p:pic>
        <p:nvPicPr>
          <p:cNvPr id="15" name="Graphic 33">
            <a:extLst>
              <a:ext uri="{FF2B5EF4-FFF2-40B4-BE49-F238E27FC236}">
                <a16:creationId xmlns:a16="http://schemas.microsoft.com/office/drawing/2014/main" id="{49CA4288-9181-440D-A073-D5117E9088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684" y="4424757"/>
            <a:ext cx="340516" cy="340516"/>
          </a:xfrm>
          <a:prstGeom prst="rect">
            <a:avLst/>
          </a:prstGeom>
        </p:spPr>
      </p:pic>
      <p:sp>
        <p:nvSpPr>
          <p:cNvPr id="16" name="Rectangle 15">
            <a:extLst>
              <a:ext uri="{FF2B5EF4-FFF2-40B4-BE49-F238E27FC236}">
                <a16:creationId xmlns:a16="http://schemas.microsoft.com/office/drawing/2014/main" id="{7FA2FEE6-3AD6-4D2E-B5E2-CC329A7F4B48}"/>
              </a:ext>
            </a:extLst>
          </p:cNvPr>
          <p:cNvSpPr/>
          <p:nvPr/>
        </p:nvSpPr>
        <p:spPr>
          <a:xfrm>
            <a:off x="913701" y="4897804"/>
            <a:ext cx="10835780" cy="923330"/>
          </a:xfrm>
          <a:prstGeom prst="rect">
            <a:avLst/>
          </a:prstGeom>
        </p:spPr>
        <p:txBody>
          <a:bodyPr wrap="square">
            <a:spAutoFit/>
          </a:bodyPr>
          <a:lstStyle/>
          <a:p>
            <a:r>
              <a:rPr lang="en-US" dirty="0">
                <a:solidFill>
                  <a:schemeClr val="bg2"/>
                </a:solidFill>
              </a:rPr>
              <a:t>Logs can be found either on Amazon Cloud watch, or in a text file created in the source bucket.</a:t>
            </a:r>
          </a:p>
          <a:p>
            <a:r>
              <a:rPr lang="en-US" dirty="0">
                <a:solidFill>
                  <a:schemeClr val="bg2"/>
                </a:solidFill>
              </a:rPr>
              <a:t>With Source bucket custom logs, one text file will be create per execution of the pipeline, where all Lambda running the pipeline are allowed to write in.</a:t>
            </a:r>
          </a:p>
        </p:txBody>
      </p:sp>
      <p:sp>
        <p:nvSpPr>
          <p:cNvPr id="18" name="Rectangle 17">
            <a:extLst>
              <a:ext uri="{FF2B5EF4-FFF2-40B4-BE49-F238E27FC236}">
                <a16:creationId xmlns:a16="http://schemas.microsoft.com/office/drawing/2014/main" id="{78223C0C-78C3-4415-9EBB-DC300434333F}"/>
              </a:ext>
            </a:extLst>
          </p:cNvPr>
          <p:cNvSpPr/>
          <p:nvPr/>
        </p:nvSpPr>
        <p:spPr>
          <a:xfrm>
            <a:off x="913701" y="5753860"/>
            <a:ext cx="7839766" cy="923330"/>
          </a:xfrm>
          <a:prstGeom prst="rect">
            <a:avLst/>
          </a:prstGeom>
        </p:spPr>
        <p:txBody>
          <a:bodyPr wrap="square">
            <a:spAutoFit/>
          </a:bodyPr>
          <a:lstStyle/>
          <a:p>
            <a:r>
              <a:rPr lang="en-US" dirty="0">
                <a:solidFill>
                  <a:schemeClr val="bg1">
                    <a:lumMod val="95000"/>
                  </a:schemeClr>
                </a:solidFill>
              </a:rPr>
              <a:t>Pipeline Manager function is in charge of creating the txt Log file. It will pass the log’s name to the other functions.</a:t>
            </a:r>
          </a:p>
          <a:p>
            <a:r>
              <a:rPr lang="fr-FR" dirty="0">
                <a:solidFill>
                  <a:schemeClr val="bg1">
                    <a:lumMod val="95000"/>
                  </a:schemeClr>
                </a:solidFill>
              </a:rPr>
              <a:t>A</a:t>
            </a:r>
            <a:r>
              <a:rPr lang="en-US" dirty="0">
                <a:solidFill>
                  <a:schemeClr val="bg1">
                    <a:lumMod val="95000"/>
                  </a:schemeClr>
                </a:solidFill>
              </a:rPr>
              <a:t>amazon Cloud watch will grant a log per function.</a:t>
            </a:r>
          </a:p>
        </p:txBody>
      </p:sp>
    </p:spTree>
    <p:extLst>
      <p:ext uri="{BB962C8B-B14F-4D97-AF65-F5344CB8AC3E}">
        <p14:creationId xmlns:p14="http://schemas.microsoft.com/office/powerpoint/2010/main" val="67331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en-US" dirty="0">
                <a:solidFill>
                  <a:schemeClr val="bg1"/>
                </a:solidFill>
              </a:rPr>
              <a:t>Simple Notification Services </a:t>
            </a:r>
            <a:r>
              <a:rPr lang="fr-FR" dirty="0">
                <a:solidFill>
                  <a:schemeClr val="bg1"/>
                </a:solidFill>
              </a:rPr>
              <a:t>Management</a:t>
            </a:r>
            <a:r>
              <a:rPr lang="en-US" dirty="0">
                <a:solidFill>
                  <a:schemeClr val="bg1"/>
                </a:solidFill>
              </a:rPr>
              <a:t>: </a:t>
            </a:r>
          </a:p>
        </p:txBody>
      </p:sp>
      <p:pic>
        <p:nvPicPr>
          <p:cNvPr id="17" name="Graphic 69">
            <a:extLst>
              <a:ext uri="{FF2B5EF4-FFF2-40B4-BE49-F238E27FC236}">
                <a16:creationId xmlns:a16="http://schemas.microsoft.com/office/drawing/2014/main" id="{F842753D-102D-4F18-A8F0-0866D712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1590" y="1507662"/>
            <a:ext cx="409356" cy="409356"/>
          </a:xfrm>
          <a:prstGeom prst="rect">
            <a:avLst/>
          </a:prstGeom>
        </p:spPr>
      </p:pic>
      <p:sp>
        <p:nvSpPr>
          <p:cNvPr id="19" name="TextBox 35">
            <a:extLst>
              <a:ext uri="{FF2B5EF4-FFF2-40B4-BE49-F238E27FC236}">
                <a16:creationId xmlns:a16="http://schemas.microsoft.com/office/drawing/2014/main" id="{33BCC977-81F8-42BC-B2E7-162157159195}"/>
              </a:ext>
            </a:extLst>
          </p:cNvPr>
          <p:cNvSpPr txBox="1"/>
          <p:nvPr/>
        </p:nvSpPr>
        <p:spPr>
          <a:xfrm>
            <a:off x="1639415" y="1953636"/>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pic>
        <p:nvPicPr>
          <p:cNvPr id="22" name="Graphic 69">
            <a:extLst>
              <a:ext uri="{FF2B5EF4-FFF2-40B4-BE49-F238E27FC236}">
                <a16:creationId xmlns:a16="http://schemas.microsoft.com/office/drawing/2014/main" id="{65F4F6C2-3153-4CD2-AD45-4A71E847F9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55799" y="1502804"/>
            <a:ext cx="409356" cy="425852"/>
          </a:xfrm>
          <a:prstGeom prst="rect">
            <a:avLst/>
          </a:prstGeom>
        </p:spPr>
      </p:pic>
      <p:sp>
        <p:nvSpPr>
          <p:cNvPr id="23" name="TextBox 35">
            <a:extLst>
              <a:ext uri="{FF2B5EF4-FFF2-40B4-BE49-F238E27FC236}">
                <a16:creationId xmlns:a16="http://schemas.microsoft.com/office/drawing/2014/main" id="{AF1089B4-7F24-4C69-BC66-BE49B59E7DF1}"/>
              </a:ext>
            </a:extLst>
          </p:cNvPr>
          <p:cNvSpPr txBox="1"/>
          <p:nvPr/>
        </p:nvSpPr>
        <p:spPr>
          <a:xfrm>
            <a:off x="5217321" y="1941161"/>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24" name="Straight Arrow Connector 19">
            <a:extLst>
              <a:ext uri="{FF2B5EF4-FFF2-40B4-BE49-F238E27FC236}">
                <a16:creationId xmlns:a16="http://schemas.microsoft.com/office/drawing/2014/main" id="{8497E633-1B10-4BC8-A53F-0E20E19D5B5F}"/>
              </a:ext>
            </a:extLst>
          </p:cNvPr>
          <p:cNvCxnSpPr>
            <a:cxnSpLocks/>
          </p:cNvCxnSpPr>
          <p:nvPr/>
        </p:nvCxnSpPr>
        <p:spPr>
          <a:xfrm flipH="1">
            <a:off x="1533909" y="2966479"/>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19">
            <a:extLst>
              <a:ext uri="{FF2B5EF4-FFF2-40B4-BE49-F238E27FC236}">
                <a16:creationId xmlns:a16="http://schemas.microsoft.com/office/drawing/2014/main" id="{F1627917-BFB0-4420-AFDE-F3C95238765B}"/>
              </a:ext>
            </a:extLst>
          </p:cNvPr>
          <p:cNvCxnSpPr>
            <a:cxnSpLocks/>
          </p:cNvCxnSpPr>
          <p:nvPr/>
        </p:nvCxnSpPr>
        <p:spPr>
          <a:xfrm flipH="1">
            <a:off x="2636270" y="2955797"/>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19">
            <a:extLst>
              <a:ext uri="{FF2B5EF4-FFF2-40B4-BE49-F238E27FC236}">
                <a16:creationId xmlns:a16="http://schemas.microsoft.com/office/drawing/2014/main" id="{D1F90263-D079-4FFC-AD2B-FE3F943A118B}"/>
              </a:ext>
            </a:extLst>
          </p:cNvPr>
          <p:cNvCxnSpPr>
            <a:cxnSpLocks/>
          </p:cNvCxnSpPr>
          <p:nvPr/>
        </p:nvCxnSpPr>
        <p:spPr>
          <a:xfrm>
            <a:off x="3111340" y="2965816"/>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8" name="TextBox 35">
            <a:extLst>
              <a:ext uri="{FF2B5EF4-FFF2-40B4-BE49-F238E27FC236}">
                <a16:creationId xmlns:a16="http://schemas.microsoft.com/office/drawing/2014/main" id="{91BDE114-8E5B-462D-8112-33373F20C3B8}"/>
              </a:ext>
            </a:extLst>
          </p:cNvPr>
          <p:cNvSpPr txBox="1"/>
          <p:nvPr/>
        </p:nvSpPr>
        <p:spPr>
          <a:xfrm rot="18493688">
            <a:off x="1270324" y="3152078"/>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56" name="TextBox 35">
            <a:extLst>
              <a:ext uri="{FF2B5EF4-FFF2-40B4-BE49-F238E27FC236}">
                <a16:creationId xmlns:a16="http://schemas.microsoft.com/office/drawing/2014/main" id="{42188A36-72AD-49F3-8392-5529762FA6CB}"/>
              </a:ext>
            </a:extLst>
          </p:cNvPr>
          <p:cNvSpPr txBox="1"/>
          <p:nvPr/>
        </p:nvSpPr>
        <p:spPr>
          <a:xfrm>
            <a:off x="2153039" y="3214635"/>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57" name="TextBox 35">
            <a:extLst>
              <a:ext uri="{FF2B5EF4-FFF2-40B4-BE49-F238E27FC236}">
                <a16:creationId xmlns:a16="http://schemas.microsoft.com/office/drawing/2014/main" id="{5BC79DA3-1338-4505-94DE-157906FC2339}"/>
              </a:ext>
            </a:extLst>
          </p:cNvPr>
          <p:cNvSpPr txBox="1"/>
          <p:nvPr/>
        </p:nvSpPr>
        <p:spPr>
          <a:xfrm rot="3754564">
            <a:off x="3013302" y="3261671"/>
            <a:ext cx="1006453" cy="246221"/>
          </a:xfrm>
          <a:prstGeom prst="rect">
            <a:avLst/>
          </a:prstGeom>
          <a:noFill/>
        </p:spPr>
        <p:txBody>
          <a:bodyPr wrap="square" rtlCol="0">
            <a:spAutoFit/>
          </a:bodyPr>
          <a:lstStyle/>
          <a:p>
            <a:pPr algn="ctr"/>
            <a:r>
              <a:rPr lang="en-US" sz="1000" i="1" dirty="0">
                <a:solidFill>
                  <a:srgbClr val="6BAC3E"/>
                </a:solidFill>
              </a:rPr>
              <a:t>Success</a:t>
            </a:r>
          </a:p>
        </p:txBody>
      </p:sp>
      <p:sp>
        <p:nvSpPr>
          <p:cNvPr id="58" name="TextBox 35">
            <a:extLst>
              <a:ext uri="{FF2B5EF4-FFF2-40B4-BE49-F238E27FC236}">
                <a16:creationId xmlns:a16="http://schemas.microsoft.com/office/drawing/2014/main" id="{6E1629AD-28EB-445D-A25E-C62D62579C17}"/>
              </a:ext>
            </a:extLst>
          </p:cNvPr>
          <p:cNvSpPr txBox="1"/>
          <p:nvPr/>
        </p:nvSpPr>
        <p:spPr>
          <a:xfrm>
            <a:off x="1563303" y="2387818"/>
            <a:ext cx="2395332" cy="276999"/>
          </a:xfrm>
          <a:prstGeom prst="rect">
            <a:avLst/>
          </a:prstGeom>
          <a:noFill/>
        </p:spPr>
        <p:txBody>
          <a:bodyPr wrap="square" rtlCol="0">
            <a:spAutoFit/>
          </a:bodyPr>
          <a:lstStyle/>
          <a:p>
            <a:pPr algn="ctr"/>
            <a:r>
              <a:rPr lang="fr-FR" sz="1200" i="1" dirty="0">
                <a:solidFill>
                  <a:schemeClr val="bg1"/>
                </a:solidFill>
              </a:rPr>
              <a:t>T</a:t>
            </a:r>
            <a:r>
              <a:rPr lang="en-US" sz="1200" i="1" dirty="0">
                <a:solidFill>
                  <a:schemeClr val="bg1"/>
                </a:solidFill>
              </a:rPr>
              <a:t>rigger by an event</a:t>
            </a:r>
          </a:p>
        </p:txBody>
      </p:sp>
      <p:sp>
        <p:nvSpPr>
          <p:cNvPr id="60" name="TextBox 35">
            <a:extLst>
              <a:ext uri="{FF2B5EF4-FFF2-40B4-BE49-F238E27FC236}">
                <a16:creationId xmlns:a16="http://schemas.microsoft.com/office/drawing/2014/main" id="{0BDA6E7B-90B8-47C0-80D0-F97B3FFE0C10}"/>
              </a:ext>
            </a:extLst>
          </p:cNvPr>
          <p:cNvSpPr txBox="1"/>
          <p:nvPr/>
        </p:nvSpPr>
        <p:spPr>
          <a:xfrm>
            <a:off x="4957009" y="2389567"/>
            <a:ext cx="2395332" cy="461665"/>
          </a:xfrm>
          <a:prstGeom prst="rect">
            <a:avLst/>
          </a:prstGeom>
          <a:noFill/>
        </p:spPr>
        <p:txBody>
          <a:bodyPr wrap="square" rtlCol="0">
            <a:spAutoFit/>
          </a:bodyPr>
          <a:lstStyle/>
          <a:p>
            <a:pPr algn="ctr"/>
            <a:r>
              <a:rPr lang="en-US" sz="1200" i="1" dirty="0">
                <a:solidFill>
                  <a:schemeClr val="bg1"/>
                </a:solidFill>
              </a:rPr>
              <a:t>Invoked asynchronously by an other Lambda</a:t>
            </a:r>
          </a:p>
        </p:txBody>
      </p:sp>
      <p:sp>
        <p:nvSpPr>
          <p:cNvPr id="61" name="TextBox 35">
            <a:extLst>
              <a:ext uri="{FF2B5EF4-FFF2-40B4-BE49-F238E27FC236}">
                <a16:creationId xmlns:a16="http://schemas.microsoft.com/office/drawing/2014/main" id="{F93F5B75-8FD4-4365-B3EC-239D290511EA}"/>
              </a:ext>
            </a:extLst>
          </p:cNvPr>
          <p:cNvSpPr txBox="1"/>
          <p:nvPr/>
        </p:nvSpPr>
        <p:spPr>
          <a:xfrm>
            <a:off x="1018900" y="4101444"/>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62" name="Straight Arrow Connector 19">
            <a:extLst>
              <a:ext uri="{FF2B5EF4-FFF2-40B4-BE49-F238E27FC236}">
                <a16:creationId xmlns:a16="http://schemas.microsoft.com/office/drawing/2014/main" id="{EB0DFFFF-72CF-482C-9492-2A4F9F58F09A}"/>
              </a:ext>
            </a:extLst>
          </p:cNvPr>
          <p:cNvCxnSpPr>
            <a:cxnSpLocks/>
          </p:cNvCxnSpPr>
          <p:nvPr/>
        </p:nvCxnSpPr>
        <p:spPr>
          <a:xfrm>
            <a:off x="1529934" y="4391742"/>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TextBox 35">
            <a:extLst>
              <a:ext uri="{FF2B5EF4-FFF2-40B4-BE49-F238E27FC236}">
                <a16:creationId xmlns:a16="http://schemas.microsoft.com/office/drawing/2014/main" id="{E9A68A5A-CEB8-4434-84E2-9CFF461198CD}"/>
              </a:ext>
            </a:extLst>
          </p:cNvPr>
          <p:cNvSpPr txBox="1"/>
          <p:nvPr/>
        </p:nvSpPr>
        <p:spPr>
          <a:xfrm>
            <a:off x="1014925" y="4682093"/>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67" name="Graphic 33">
            <a:extLst>
              <a:ext uri="{FF2B5EF4-FFF2-40B4-BE49-F238E27FC236}">
                <a16:creationId xmlns:a16="http://schemas.microsoft.com/office/drawing/2014/main" id="{243AB782-C2B4-450F-90BA-9CB77570F2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9676" y="5522515"/>
            <a:ext cx="340516" cy="340516"/>
          </a:xfrm>
          <a:prstGeom prst="rect">
            <a:avLst/>
          </a:prstGeom>
        </p:spPr>
      </p:pic>
      <p:sp>
        <p:nvSpPr>
          <p:cNvPr id="77" name="TextBox 35">
            <a:extLst>
              <a:ext uri="{FF2B5EF4-FFF2-40B4-BE49-F238E27FC236}">
                <a16:creationId xmlns:a16="http://schemas.microsoft.com/office/drawing/2014/main" id="{B2834350-CC18-4E9A-A332-D86EBE99FE85}"/>
              </a:ext>
            </a:extLst>
          </p:cNvPr>
          <p:cNvSpPr txBox="1"/>
          <p:nvPr/>
        </p:nvSpPr>
        <p:spPr>
          <a:xfrm>
            <a:off x="3201700" y="5205309"/>
            <a:ext cx="995165" cy="461665"/>
          </a:xfrm>
          <a:prstGeom prst="rect">
            <a:avLst/>
          </a:prstGeom>
          <a:noFill/>
        </p:spPr>
        <p:txBody>
          <a:bodyPr wrap="square" rtlCol="0">
            <a:spAutoFit/>
          </a:bodyPr>
          <a:lstStyle/>
          <a:p>
            <a:pPr algn="ctr"/>
            <a:r>
              <a:rPr lang="en-US" sz="1200" i="1" dirty="0">
                <a:solidFill>
                  <a:schemeClr val="bg1"/>
                </a:solidFill>
              </a:rPr>
              <a:t>Exit Success</a:t>
            </a:r>
          </a:p>
          <a:p>
            <a:pPr algn="ctr"/>
            <a:endParaRPr lang="en-US" sz="1200" i="1" dirty="0">
              <a:solidFill>
                <a:schemeClr val="bg1"/>
              </a:solidFill>
            </a:endParaRPr>
          </a:p>
        </p:txBody>
      </p:sp>
      <p:cxnSp>
        <p:nvCxnSpPr>
          <p:cNvPr id="82" name="Straight Arrow Connector 19">
            <a:extLst>
              <a:ext uri="{FF2B5EF4-FFF2-40B4-BE49-F238E27FC236}">
                <a16:creationId xmlns:a16="http://schemas.microsoft.com/office/drawing/2014/main" id="{43109173-4D26-4E29-A1AE-A8D364FBA66C}"/>
              </a:ext>
            </a:extLst>
          </p:cNvPr>
          <p:cNvCxnSpPr>
            <a:cxnSpLocks/>
          </p:cNvCxnSpPr>
          <p:nvPr/>
        </p:nvCxnSpPr>
        <p:spPr>
          <a:xfrm flipH="1">
            <a:off x="2623996" y="5457295"/>
            <a:ext cx="5257" cy="24651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19">
            <a:extLst>
              <a:ext uri="{FF2B5EF4-FFF2-40B4-BE49-F238E27FC236}">
                <a16:creationId xmlns:a16="http://schemas.microsoft.com/office/drawing/2014/main" id="{841E453C-B03B-426C-AE5F-84D160BC412B}"/>
              </a:ext>
            </a:extLst>
          </p:cNvPr>
          <p:cNvCxnSpPr>
            <a:cxnSpLocks/>
          </p:cNvCxnSpPr>
          <p:nvPr/>
        </p:nvCxnSpPr>
        <p:spPr>
          <a:xfrm>
            <a:off x="3690411" y="4709586"/>
            <a:ext cx="1" cy="46166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DA1B699A-1C62-44A6-B55D-CF70E3028EF4}"/>
              </a:ext>
            </a:extLst>
          </p:cNvPr>
          <p:cNvSpPr/>
          <p:nvPr/>
        </p:nvSpPr>
        <p:spPr>
          <a:xfrm>
            <a:off x="1014925"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2" name="Rectangle 141">
            <a:extLst>
              <a:ext uri="{FF2B5EF4-FFF2-40B4-BE49-F238E27FC236}">
                <a16:creationId xmlns:a16="http://schemas.microsoft.com/office/drawing/2014/main" id="{12D27D3F-4903-4E70-A476-23A0F271F9CF}"/>
              </a:ext>
            </a:extLst>
          </p:cNvPr>
          <p:cNvSpPr/>
          <p:nvPr/>
        </p:nvSpPr>
        <p:spPr>
          <a:xfrm>
            <a:off x="4477850"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3" name="TextBox 35">
            <a:extLst>
              <a:ext uri="{FF2B5EF4-FFF2-40B4-BE49-F238E27FC236}">
                <a16:creationId xmlns:a16="http://schemas.microsoft.com/office/drawing/2014/main" id="{6B903AE0-1F66-40CB-BE9B-4FB346B94DD5}"/>
              </a:ext>
            </a:extLst>
          </p:cNvPr>
          <p:cNvSpPr txBox="1"/>
          <p:nvPr/>
        </p:nvSpPr>
        <p:spPr>
          <a:xfrm>
            <a:off x="1556599" y="2162609"/>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sp>
        <p:nvSpPr>
          <p:cNvPr id="144" name="TextBox 35">
            <a:extLst>
              <a:ext uri="{FF2B5EF4-FFF2-40B4-BE49-F238E27FC236}">
                <a16:creationId xmlns:a16="http://schemas.microsoft.com/office/drawing/2014/main" id="{3928FA37-EF9E-4D3C-874D-4C52CB33E494}"/>
              </a:ext>
            </a:extLst>
          </p:cNvPr>
          <p:cNvSpPr txBox="1"/>
          <p:nvPr/>
        </p:nvSpPr>
        <p:spPr>
          <a:xfrm>
            <a:off x="4925109" y="2151063"/>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sp>
        <p:nvSpPr>
          <p:cNvPr id="150" name="TextBox 35">
            <a:extLst>
              <a:ext uri="{FF2B5EF4-FFF2-40B4-BE49-F238E27FC236}">
                <a16:creationId xmlns:a16="http://schemas.microsoft.com/office/drawing/2014/main" id="{2ECE6FA6-F9D9-4A95-B786-E6BAA009E31E}"/>
              </a:ext>
            </a:extLst>
          </p:cNvPr>
          <p:cNvSpPr txBox="1"/>
          <p:nvPr/>
        </p:nvSpPr>
        <p:spPr>
          <a:xfrm>
            <a:off x="3119887" y="4316860"/>
            <a:ext cx="1030018" cy="276999"/>
          </a:xfrm>
          <a:prstGeom prst="rect">
            <a:avLst/>
          </a:prstGeom>
          <a:noFill/>
        </p:spPr>
        <p:txBody>
          <a:bodyPr wrap="square" rtlCol="0">
            <a:spAutoFit/>
          </a:bodyPr>
          <a:lstStyle/>
          <a:p>
            <a:pPr algn="ctr"/>
            <a:r>
              <a:rPr lang="fr-FR" sz="1200" i="1" dirty="0">
                <a:solidFill>
                  <a:schemeClr val="bg1"/>
                </a:solidFill>
              </a:rPr>
              <a:t>Do Nothing</a:t>
            </a:r>
            <a:endParaRPr lang="en-US" sz="1200" i="1" dirty="0">
              <a:solidFill>
                <a:schemeClr val="bg1"/>
              </a:solidFill>
            </a:endParaRPr>
          </a:p>
        </p:txBody>
      </p:sp>
      <p:pic>
        <p:nvPicPr>
          <p:cNvPr id="176" name="Graphic 69">
            <a:extLst>
              <a:ext uri="{FF2B5EF4-FFF2-40B4-BE49-F238E27FC236}">
                <a16:creationId xmlns:a16="http://schemas.microsoft.com/office/drawing/2014/main" id="{E4104426-82E4-4A93-A71B-23C0E35B8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32913" y="1490913"/>
            <a:ext cx="409356" cy="409356"/>
          </a:xfrm>
          <a:prstGeom prst="rect">
            <a:avLst/>
          </a:prstGeom>
        </p:spPr>
      </p:pic>
      <p:sp>
        <p:nvSpPr>
          <p:cNvPr id="177" name="TextBox 35">
            <a:extLst>
              <a:ext uri="{FF2B5EF4-FFF2-40B4-BE49-F238E27FC236}">
                <a16:creationId xmlns:a16="http://schemas.microsoft.com/office/drawing/2014/main" id="{B4C7650F-5958-4B58-9C1B-F2122C89CDBF}"/>
              </a:ext>
            </a:extLst>
          </p:cNvPr>
          <p:cNvSpPr txBox="1"/>
          <p:nvPr/>
        </p:nvSpPr>
        <p:spPr>
          <a:xfrm>
            <a:off x="8594479" y="1963084"/>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178" name="TextBox 35">
            <a:extLst>
              <a:ext uri="{FF2B5EF4-FFF2-40B4-BE49-F238E27FC236}">
                <a16:creationId xmlns:a16="http://schemas.microsoft.com/office/drawing/2014/main" id="{39B1D33D-9700-4FB3-BD97-31B73576E5B0}"/>
              </a:ext>
            </a:extLst>
          </p:cNvPr>
          <p:cNvSpPr txBox="1"/>
          <p:nvPr/>
        </p:nvSpPr>
        <p:spPr>
          <a:xfrm>
            <a:off x="8361487" y="2387818"/>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cxnSp>
        <p:nvCxnSpPr>
          <p:cNvPr id="179" name="Straight Arrow Connector 19">
            <a:extLst>
              <a:ext uri="{FF2B5EF4-FFF2-40B4-BE49-F238E27FC236}">
                <a16:creationId xmlns:a16="http://schemas.microsoft.com/office/drawing/2014/main" id="{35AC792B-E071-4D8D-B846-84D44F7EB509}"/>
              </a:ext>
            </a:extLst>
          </p:cNvPr>
          <p:cNvCxnSpPr>
            <a:cxnSpLocks/>
          </p:cNvCxnSpPr>
          <p:nvPr/>
        </p:nvCxnSpPr>
        <p:spPr>
          <a:xfrm flipH="1">
            <a:off x="8415235" y="2964586"/>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0" name="Straight Arrow Connector 19">
            <a:extLst>
              <a:ext uri="{FF2B5EF4-FFF2-40B4-BE49-F238E27FC236}">
                <a16:creationId xmlns:a16="http://schemas.microsoft.com/office/drawing/2014/main" id="{271770F2-41D7-400E-8DAD-7C54275B941A}"/>
              </a:ext>
            </a:extLst>
          </p:cNvPr>
          <p:cNvCxnSpPr>
            <a:cxnSpLocks/>
          </p:cNvCxnSpPr>
          <p:nvPr/>
        </p:nvCxnSpPr>
        <p:spPr>
          <a:xfrm flipH="1">
            <a:off x="9517596" y="2953904"/>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1" name="Straight Arrow Connector 19">
            <a:extLst>
              <a:ext uri="{FF2B5EF4-FFF2-40B4-BE49-F238E27FC236}">
                <a16:creationId xmlns:a16="http://schemas.microsoft.com/office/drawing/2014/main" id="{3A7E3484-2B47-4772-892B-8C1011FCE73C}"/>
              </a:ext>
            </a:extLst>
          </p:cNvPr>
          <p:cNvCxnSpPr>
            <a:cxnSpLocks/>
          </p:cNvCxnSpPr>
          <p:nvPr/>
        </p:nvCxnSpPr>
        <p:spPr>
          <a:xfrm>
            <a:off x="9992666" y="2963923"/>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2" name="TextBox 35">
            <a:extLst>
              <a:ext uri="{FF2B5EF4-FFF2-40B4-BE49-F238E27FC236}">
                <a16:creationId xmlns:a16="http://schemas.microsoft.com/office/drawing/2014/main" id="{DBD2B982-87EA-4C9C-B022-0F6E2402C32A}"/>
              </a:ext>
            </a:extLst>
          </p:cNvPr>
          <p:cNvSpPr txBox="1"/>
          <p:nvPr/>
        </p:nvSpPr>
        <p:spPr>
          <a:xfrm rot="18493688">
            <a:off x="8151650" y="3150185"/>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183" name="TextBox 35">
            <a:extLst>
              <a:ext uri="{FF2B5EF4-FFF2-40B4-BE49-F238E27FC236}">
                <a16:creationId xmlns:a16="http://schemas.microsoft.com/office/drawing/2014/main" id="{41173260-DF18-4239-83F2-0C54822DFF75}"/>
              </a:ext>
            </a:extLst>
          </p:cNvPr>
          <p:cNvSpPr txBox="1"/>
          <p:nvPr/>
        </p:nvSpPr>
        <p:spPr>
          <a:xfrm>
            <a:off x="9034365" y="3207287"/>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184" name="TextBox 35">
            <a:extLst>
              <a:ext uri="{FF2B5EF4-FFF2-40B4-BE49-F238E27FC236}">
                <a16:creationId xmlns:a16="http://schemas.microsoft.com/office/drawing/2014/main" id="{4425F590-D1CC-4CFA-9F14-0AF877BDD19D}"/>
              </a:ext>
            </a:extLst>
          </p:cNvPr>
          <p:cNvSpPr txBox="1"/>
          <p:nvPr/>
        </p:nvSpPr>
        <p:spPr>
          <a:xfrm rot="3754564">
            <a:off x="9894628" y="3259778"/>
            <a:ext cx="1006453" cy="246221"/>
          </a:xfrm>
          <a:prstGeom prst="rect">
            <a:avLst/>
          </a:prstGeom>
          <a:noFill/>
        </p:spPr>
        <p:txBody>
          <a:bodyPr wrap="square" rtlCol="0">
            <a:spAutoFit/>
          </a:bodyPr>
          <a:lstStyle/>
          <a:p>
            <a:pPr algn="ctr"/>
            <a:r>
              <a:rPr lang="en-US" sz="1000" i="1">
                <a:solidFill>
                  <a:srgbClr val="6BAC3E"/>
                </a:solidFill>
              </a:rPr>
              <a:t>Sucess</a:t>
            </a:r>
          </a:p>
        </p:txBody>
      </p:sp>
      <p:sp>
        <p:nvSpPr>
          <p:cNvPr id="185" name="TextBox 35">
            <a:extLst>
              <a:ext uri="{FF2B5EF4-FFF2-40B4-BE49-F238E27FC236}">
                <a16:creationId xmlns:a16="http://schemas.microsoft.com/office/drawing/2014/main" id="{F06BE894-C7C3-40C6-B6C5-8495370582AD}"/>
              </a:ext>
            </a:extLst>
          </p:cNvPr>
          <p:cNvSpPr txBox="1"/>
          <p:nvPr/>
        </p:nvSpPr>
        <p:spPr>
          <a:xfrm>
            <a:off x="7900226" y="4099551"/>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186" name="Straight Arrow Connector 19">
            <a:extLst>
              <a:ext uri="{FF2B5EF4-FFF2-40B4-BE49-F238E27FC236}">
                <a16:creationId xmlns:a16="http://schemas.microsoft.com/office/drawing/2014/main" id="{5D0EB8F0-31DA-47BA-A885-3587DF91892B}"/>
              </a:ext>
            </a:extLst>
          </p:cNvPr>
          <p:cNvCxnSpPr>
            <a:cxnSpLocks/>
          </p:cNvCxnSpPr>
          <p:nvPr/>
        </p:nvCxnSpPr>
        <p:spPr>
          <a:xfrm>
            <a:off x="8411260" y="4389849"/>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7" name="TextBox 35">
            <a:extLst>
              <a:ext uri="{FF2B5EF4-FFF2-40B4-BE49-F238E27FC236}">
                <a16:creationId xmlns:a16="http://schemas.microsoft.com/office/drawing/2014/main" id="{7679158D-9E11-4AB8-B5AC-CBA3E0831D17}"/>
              </a:ext>
            </a:extLst>
          </p:cNvPr>
          <p:cNvSpPr txBox="1"/>
          <p:nvPr/>
        </p:nvSpPr>
        <p:spPr>
          <a:xfrm>
            <a:off x="10040818" y="4003986"/>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188" name="Graphic 33">
            <a:extLst>
              <a:ext uri="{FF2B5EF4-FFF2-40B4-BE49-F238E27FC236}">
                <a16:creationId xmlns:a16="http://schemas.microsoft.com/office/drawing/2014/main" id="{9D678C0B-A0BC-498F-85F0-1CF193774E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5568" y="4626813"/>
            <a:ext cx="340516" cy="340516"/>
          </a:xfrm>
          <a:prstGeom prst="rect">
            <a:avLst/>
          </a:prstGeom>
        </p:spPr>
      </p:pic>
      <p:sp>
        <p:nvSpPr>
          <p:cNvPr id="189" name="TextBox 35">
            <a:extLst>
              <a:ext uri="{FF2B5EF4-FFF2-40B4-BE49-F238E27FC236}">
                <a16:creationId xmlns:a16="http://schemas.microsoft.com/office/drawing/2014/main" id="{93733186-D8A4-45D6-98C1-B30BEE30B1E9}"/>
              </a:ext>
            </a:extLst>
          </p:cNvPr>
          <p:cNvSpPr txBox="1"/>
          <p:nvPr/>
        </p:nvSpPr>
        <p:spPr>
          <a:xfrm>
            <a:off x="9584348" y="5502316"/>
            <a:ext cx="995165" cy="276999"/>
          </a:xfrm>
          <a:prstGeom prst="rect">
            <a:avLst/>
          </a:prstGeom>
          <a:noFill/>
        </p:spPr>
        <p:txBody>
          <a:bodyPr wrap="square" rtlCol="0">
            <a:spAutoFit/>
          </a:bodyPr>
          <a:lstStyle/>
          <a:p>
            <a:pPr algn="ctr"/>
            <a:r>
              <a:rPr lang="en-US" sz="1200" i="1">
                <a:solidFill>
                  <a:schemeClr val="bg1"/>
                </a:solidFill>
              </a:rPr>
              <a:t>Exit Sucess</a:t>
            </a:r>
          </a:p>
        </p:txBody>
      </p:sp>
      <p:cxnSp>
        <p:nvCxnSpPr>
          <p:cNvPr id="190" name="Straight Arrow Connector 19">
            <a:extLst>
              <a:ext uri="{FF2B5EF4-FFF2-40B4-BE49-F238E27FC236}">
                <a16:creationId xmlns:a16="http://schemas.microsoft.com/office/drawing/2014/main" id="{4AA8E91E-0820-4E5C-AFF9-E3A7387FD47D}"/>
              </a:ext>
            </a:extLst>
          </p:cNvPr>
          <p:cNvCxnSpPr>
            <a:cxnSpLocks/>
          </p:cNvCxnSpPr>
          <p:nvPr/>
        </p:nvCxnSpPr>
        <p:spPr>
          <a:xfrm>
            <a:off x="9640543" y="5095698"/>
            <a:ext cx="352123" cy="34686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
            <a:extLst>
              <a:ext uri="{FF2B5EF4-FFF2-40B4-BE49-F238E27FC236}">
                <a16:creationId xmlns:a16="http://schemas.microsoft.com/office/drawing/2014/main" id="{D485619B-B9CA-46A7-9279-35348267688E}"/>
              </a:ext>
            </a:extLst>
          </p:cNvPr>
          <p:cNvCxnSpPr>
            <a:cxnSpLocks/>
          </p:cNvCxnSpPr>
          <p:nvPr/>
        </p:nvCxnSpPr>
        <p:spPr>
          <a:xfrm flipH="1">
            <a:off x="10178200" y="5124512"/>
            <a:ext cx="307676" cy="31805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871D7364-4AF3-4451-9792-7E594B716EE1}"/>
              </a:ext>
            </a:extLst>
          </p:cNvPr>
          <p:cNvSpPr/>
          <p:nvPr/>
        </p:nvSpPr>
        <p:spPr>
          <a:xfrm>
            <a:off x="7903165"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93" name="TextBox 35">
            <a:extLst>
              <a:ext uri="{FF2B5EF4-FFF2-40B4-BE49-F238E27FC236}">
                <a16:creationId xmlns:a16="http://schemas.microsoft.com/office/drawing/2014/main" id="{F2E1379F-152F-4FA6-9D53-24713AB5E21A}"/>
              </a:ext>
            </a:extLst>
          </p:cNvPr>
          <p:cNvSpPr txBox="1"/>
          <p:nvPr/>
        </p:nvSpPr>
        <p:spPr>
          <a:xfrm>
            <a:off x="8368696" y="2192000"/>
            <a:ext cx="2395332" cy="276999"/>
          </a:xfrm>
          <a:prstGeom prst="rect">
            <a:avLst/>
          </a:prstGeom>
          <a:noFill/>
        </p:spPr>
        <p:txBody>
          <a:bodyPr wrap="square" rtlCol="0">
            <a:spAutoFit/>
          </a:bodyPr>
          <a:lstStyle/>
          <a:p>
            <a:pPr algn="ctr"/>
            <a:r>
              <a:rPr lang="en-US" sz="1200" i="1" dirty="0">
                <a:solidFill>
                  <a:schemeClr val="accent1">
                    <a:lumMod val="75000"/>
                  </a:schemeClr>
                </a:solidFill>
              </a:rPr>
              <a:t>Publisher «  Role »</a:t>
            </a:r>
          </a:p>
        </p:txBody>
      </p:sp>
      <p:sp>
        <p:nvSpPr>
          <p:cNvPr id="194" name="TextBox 35">
            <a:extLst>
              <a:ext uri="{FF2B5EF4-FFF2-40B4-BE49-F238E27FC236}">
                <a16:creationId xmlns:a16="http://schemas.microsoft.com/office/drawing/2014/main" id="{C8664C94-72E3-45DC-AC54-977D97EDE28C}"/>
              </a:ext>
            </a:extLst>
          </p:cNvPr>
          <p:cNvSpPr txBox="1"/>
          <p:nvPr/>
        </p:nvSpPr>
        <p:spPr>
          <a:xfrm>
            <a:off x="9042223" y="4033466"/>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195" name="Graphic 33">
            <a:extLst>
              <a:ext uri="{FF2B5EF4-FFF2-40B4-BE49-F238E27FC236}">
                <a16:creationId xmlns:a16="http://schemas.microsoft.com/office/drawing/2014/main" id="{8D70C43E-02D1-44B9-BD54-A0B1E2FB3B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86973" y="4656293"/>
            <a:ext cx="340516" cy="340516"/>
          </a:xfrm>
          <a:prstGeom prst="rect">
            <a:avLst/>
          </a:prstGeom>
        </p:spPr>
      </p:pic>
      <p:sp>
        <p:nvSpPr>
          <p:cNvPr id="196" name="TextBox 35">
            <a:extLst>
              <a:ext uri="{FF2B5EF4-FFF2-40B4-BE49-F238E27FC236}">
                <a16:creationId xmlns:a16="http://schemas.microsoft.com/office/drawing/2014/main" id="{A5065A3C-F277-402A-9CEF-AE03F82DE8E4}"/>
              </a:ext>
            </a:extLst>
          </p:cNvPr>
          <p:cNvSpPr txBox="1"/>
          <p:nvPr/>
        </p:nvSpPr>
        <p:spPr>
          <a:xfrm>
            <a:off x="7900226" y="4710083"/>
            <a:ext cx="1030018" cy="1015663"/>
          </a:xfrm>
          <a:prstGeom prst="rect">
            <a:avLst/>
          </a:prstGeom>
          <a:noFill/>
        </p:spPr>
        <p:txBody>
          <a:bodyPr wrap="square" rtlCol="0">
            <a:spAutoFit/>
          </a:bodyPr>
          <a:lstStyle/>
          <a:p>
            <a:pPr algn="ctr"/>
            <a:r>
              <a:rPr lang="en-US" sz="1200" i="1" dirty="0">
                <a:solidFill>
                  <a:schemeClr val="bg1"/>
                </a:solidFill>
              </a:rPr>
              <a:t>Caught by the Invoker as a sever intercepted error</a:t>
            </a:r>
          </a:p>
        </p:txBody>
      </p:sp>
      <p:sp>
        <p:nvSpPr>
          <p:cNvPr id="210" name="TextBox 35">
            <a:extLst>
              <a:ext uri="{FF2B5EF4-FFF2-40B4-BE49-F238E27FC236}">
                <a16:creationId xmlns:a16="http://schemas.microsoft.com/office/drawing/2014/main" id="{D4983300-AC04-4145-B0EF-A461CE756F25}"/>
              </a:ext>
            </a:extLst>
          </p:cNvPr>
          <p:cNvSpPr txBox="1"/>
          <p:nvPr/>
        </p:nvSpPr>
        <p:spPr>
          <a:xfrm rot="16200000">
            <a:off x="2063068" y="4008985"/>
            <a:ext cx="728866" cy="400110"/>
          </a:xfrm>
          <a:prstGeom prst="rect">
            <a:avLst/>
          </a:prstGeom>
          <a:noFill/>
        </p:spPr>
        <p:txBody>
          <a:bodyPr wrap="square" rtlCol="0">
            <a:spAutoFit/>
          </a:bodyPr>
          <a:lstStyle/>
          <a:p>
            <a:pPr algn="ctr"/>
            <a:r>
              <a:rPr lang="en-US" sz="1000" i="1" dirty="0">
                <a:solidFill>
                  <a:srgbClr val="FF0000"/>
                </a:solidFill>
              </a:rPr>
              <a:t>Can’t continue</a:t>
            </a:r>
          </a:p>
        </p:txBody>
      </p:sp>
      <p:cxnSp>
        <p:nvCxnSpPr>
          <p:cNvPr id="213" name="Straight Arrow Connector 19">
            <a:extLst>
              <a:ext uri="{FF2B5EF4-FFF2-40B4-BE49-F238E27FC236}">
                <a16:creationId xmlns:a16="http://schemas.microsoft.com/office/drawing/2014/main" id="{E620080C-E91D-4D37-B486-498CD99F973A}"/>
              </a:ext>
            </a:extLst>
          </p:cNvPr>
          <p:cNvCxnSpPr>
            <a:cxnSpLocks/>
          </p:cNvCxnSpPr>
          <p:nvPr/>
        </p:nvCxnSpPr>
        <p:spPr>
          <a:xfrm>
            <a:off x="2763497" y="4041609"/>
            <a:ext cx="437591" cy="34985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6" name="TextBox 35">
            <a:extLst>
              <a:ext uri="{FF2B5EF4-FFF2-40B4-BE49-F238E27FC236}">
                <a16:creationId xmlns:a16="http://schemas.microsoft.com/office/drawing/2014/main" id="{E5568FA7-5BB9-44A4-93BF-204DA6FA0642}"/>
              </a:ext>
            </a:extLst>
          </p:cNvPr>
          <p:cNvSpPr txBox="1"/>
          <p:nvPr/>
        </p:nvSpPr>
        <p:spPr>
          <a:xfrm rot="2239806">
            <a:off x="2607208" y="4002009"/>
            <a:ext cx="895878" cy="246221"/>
          </a:xfrm>
          <a:prstGeom prst="rect">
            <a:avLst/>
          </a:prstGeom>
          <a:noFill/>
        </p:spPr>
        <p:txBody>
          <a:bodyPr wrap="square" rtlCol="0">
            <a:spAutoFit/>
          </a:bodyPr>
          <a:lstStyle/>
          <a:p>
            <a:pPr algn="ctr"/>
            <a:r>
              <a:rPr lang="fr-FR" sz="1000" i="1" dirty="0">
                <a:solidFill>
                  <a:srgbClr val="FFC000"/>
                </a:solidFill>
              </a:rPr>
              <a:t>Can Continue</a:t>
            </a:r>
            <a:endParaRPr lang="en-US" sz="1000" i="1" dirty="0">
              <a:solidFill>
                <a:srgbClr val="FFC000"/>
              </a:solidFill>
            </a:endParaRPr>
          </a:p>
        </p:txBody>
      </p:sp>
      <p:cxnSp>
        <p:nvCxnSpPr>
          <p:cNvPr id="226" name="Straight Arrow Connector 19">
            <a:extLst>
              <a:ext uri="{FF2B5EF4-FFF2-40B4-BE49-F238E27FC236}">
                <a16:creationId xmlns:a16="http://schemas.microsoft.com/office/drawing/2014/main" id="{CCF9C411-DD15-4F1F-AE52-D20557AB5451}"/>
              </a:ext>
            </a:extLst>
          </p:cNvPr>
          <p:cNvCxnSpPr>
            <a:cxnSpLocks/>
          </p:cNvCxnSpPr>
          <p:nvPr/>
        </p:nvCxnSpPr>
        <p:spPr>
          <a:xfrm>
            <a:off x="2632036" y="4069776"/>
            <a:ext cx="321" cy="3517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28" name="TextBox 35">
            <a:extLst>
              <a:ext uri="{FF2B5EF4-FFF2-40B4-BE49-F238E27FC236}">
                <a16:creationId xmlns:a16="http://schemas.microsoft.com/office/drawing/2014/main" id="{5E804AF9-E494-436D-BAD1-2CE6814CDEE0}"/>
              </a:ext>
            </a:extLst>
          </p:cNvPr>
          <p:cNvSpPr txBox="1"/>
          <p:nvPr/>
        </p:nvSpPr>
        <p:spPr>
          <a:xfrm>
            <a:off x="2135255" y="4415010"/>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229" name="Graphic 33">
            <a:extLst>
              <a:ext uri="{FF2B5EF4-FFF2-40B4-BE49-F238E27FC236}">
                <a16:creationId xmlns:a16="http://schemas.microsoft.com/office/drawing/2014/main" id="{D4C4ADE3-4FF1-4E72-B95D-DCA38206FE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0005" y="5037837"/>
            <a:ext cx="340516" cy="340516"/>
          </a:xfrm>
          <a:prstGeom prst="rect">
            <a:avLst/>
          </a:prstGeom>
        </p:spPr>
      </p:pic>
      <p:sp>
        <p:nvSpPr>
          <p:cNvPr id="239" name="TextBox 35">
            <a:extLst>
              <a:ext uri="{FF2B5EF4-FFF2-40B4-BE49-F238E27FC236}">
                <a16:creationId xmlns:a16="http://schemas.microsoft.com/office/drawing/2014/main" id="{5959687B-0812-407F-A767-A4547A456529}"/>
              </a:ext>
            </a:extLst>
          </p:cNvPr>
          <p:cNvSpPr txBox="1"/>
          <p:nvPr/>
        </p:nvSpPr>
        <p:spPr>
          <a:xfrm>
            <a:off x="2044943" y="5684168"/>
            <a:ext cx="1255062" cy="461665"/>
          </a:xfrm>
          <a:prstGeom prst="rect">
            <a:avLst/>
          </a:prstGeom>
          <a:noFill/>
        </p:spPr>
        <p:txBody>
          <a:bodyPr wrap="square" rtlCol="0">
            <a:spAutoFit/>
          </a:bodyPr>
          <a:lstStyle/>
          <a:p>
            <a:pPr algn="ctr"/>
            <a:r>
              <a:rPr lang="en-US" sz="1200" i="1" dirty="0">
                <a:solidFill>
                  <a:schemeClr val="bg1"/>
                </a:solidFill>
              </a:rPr>
              <a:t>Exit Prematurely as Success</a:t>
            </a:r>
          </a:p>
        </p:txBody>
      </p:sp>
      <p:sp>
        <p:nvSpPr>
          <p:cNvPr id="240" name="TextBox 87">
            <a:extLst>
              <a:ext uri="{FF2B5EF4-FFF2-40B4-BE49-F238E27FC236}">
                <a16:creationId xmlns:a16="http://schemas.microsoft.com/office/drawing/2014/main" id="{3CBCB313-CD20-43D0-8B86-9840FC2B7F36}"/>
              </a:ext>
            </a:extLst>
          </p:cNvPr>
          <p:cNvSpPr txBox="1"/>
          <p:nvPr/>
        </p:nvSpPr>
        <p:spPr>
          <a:xfrm>
            <a:off x="238706" y="6231705"/>
            <a:ext cx="11363267" cy="523220"/>
          </a:xfrm>
          <a:prstGeom prst="rect">
            <a:avLst/>
          </a:prstGeom>
          <a:noFill/>
        </p:spPr>
        <p:txBody>
          <a:bodyPr wrap="square" rtlCol="0">
            <a:spAutoFit/>
          </a:bodyPr>
          <a:lstStyle/>
          <a:p>
            <a:pPr lvl="0">
              <a:defRPr/>
            </a:pP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NB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All Warnings and intercepted errors are written in custom log &amp; </a:t>
            </a:r>
            <a:r>
              <a:rPr lang="en-US" sz="1400" dirty="0">
                <a:solidFill>
                  <a:prstClr val="white"/>
                </a:solidFill>
                <a:latin typeface="Calibri" panose="020F0502020204030204"/>
              </a:rPr>
              <a:t>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loud Watch logs</a:t>
            </a:r>
            <a:r>
              <a:rPr lang="en-US" sz="1400" dirty="0">
                <a:solidFill>
                  <a:prstClr val="white"/>
                </a:solidFill>
              </a:rPr>
              <a:t> whatsoever manner it may exit.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Custom SNS Message always</a:t>
            </a:r>
            <a:r>
              <a:rPr lang="en-US" sz="1400" dirty="0">
                <a:solidFill>
                  <a:prstClr val="white"/>
                </a:solidFill>
                <a:latin typeface="Calibri" panose="020F0502020204030204"/>
              </a:rPr>
              <a:t> transmit a copy of current custom logs.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cxnSp>
        <p:nvCxnSpPr>
          <p:cNvPr id="241" name="Straight Arrow Connector 19">
            <a:extLst>
              <a:ext uri="{FF2B5EF4-FFF2-40B4-BE49-F238E27FC236}">
                <a16:creationId xmlns:a16="http://schemas.microsoft.com/office/drawing/2014/main" id="{D07149E2-0E4C-4969-B8A1-69F104AB8975}"/>
              </a:ext>
            </a:extLst>
          </p:cNvPr>
          <p:cNvCxnSpPr>
            <a:cxnSpLocks/>
          </p:cNvCxnSpPr>
          <p:nvPr/>
        </p:nvCxnSpPr>
        <p:spPr>
          <a:xfrm flipH="1">
            <a:off x="4999921" y="2900968"/>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2" name="Straight Arrow Connector 19">
            <a:extLst>
              <a:ext uri="{FF2B5EF4-FFF2-40B4-BE49-F238E27FC236}">
                <a16:creationId xmlns:a16="http://schemas.microsoft.com/office/drawing/2014/main" id="{3F3F7B91-E6EE-4376-977C-E83387F780AF}"/>
              </a:ext>
            </a:extLst>
          </p:cNvPr>
          <p:cNvCxnSpPr>
            <a:cxnSpLocks/>
          </p:cNvCxnSpPr>
          <p:nvPr/>
        </p:nvCxnSpPr>
        <p:spPr>
          <a:xfrm flipH="1">
            <a:off x="6102282" y="2890286"/>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3" name="Straight Arrow Connector 19">
            <a:extLst>
              <a:ext uri="{FF2B5EF4-FFF2-40B4-BE49-F238E27FC236}">
                <a16:creationId xmlns:a16="http://schemas.microsoft.com/office/drawing/2014/main" id="{F449B106-E7A3-4F64-B6AF-391F290D2924}"/>
              </a:ext>
            </a:extLst>
          </p:cNvPr>
          <p:cNvCxnSpPr>
            <a:cxnSpLocks/>
          </p:cNvCxnSpPr>
          <p:nvPr/>
        </p:nvCxnSpPr>
        <p:spPr>
          <a:xfrm>
            <a:off x="6577352" y="2900305"/>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4" name="TextBox 35">
            <a:extLst>
              <a:ext uri="{FF2B5EF4-FFF2-40B4-BE49-F238E27FC236}">
                <a16:creationId xmlns:a16="http://schemas.microsoft.com/office/drawing/2014/main" id="{AB7BEDE9-DD4A-4B29-8EB5-0B070FECBD2E}"/>
              </a:ext>
            </a:extLst>
          </p:cNvPr>
          <p:cNvSpPr txBox="1"/>
          <p:nvPr/>
        </p:nvSpPr>
        <p:spPr>
          <a:xfrm rot="18493688">
            <a:off x="4736336" y="3086567"/>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245" name="TextBox 35">
            <a:extLst>
              <a:ext uri="{FF2B5EF4-FFF2-40B4-BE49-F238E27FC236}">
                <a16:creationId xmlns:a16="http://schemas.microsoft.com/office/drawing/2014/main" id="{6476D828-0FFC-4378-900A-5E0E0611C169}"/>
              </a:ext>
            </a:extLst>
          </p:cNvPr>
          <p:cNvSpPr txBox="1"/>
          <p:nvPr/>
        </p:nvSpPr>
        <p:spPr>
          <a:xfrm>
            <a:off x="5619051" y="3149124"/>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246" name="TextBox 35">
            <a:extLst>
              <a:ext uri="{FF2B5EF4-FFF2-40B4-BE49-F238E27FC236}">
                <a16:creationId xmlns:a16="http://schemas.microsoft.com/office/drawing/2014/main" id="{ADABDDF0-6D9A-47ED-9FFC-DE0805BF363D}"/>
              </a:ext>
            </a:extLst>
          </p:cNvPr>
          <p:cNvSpPr txBox="1"/>
          <p:nvPr/>
        </p:nvSpPr>
        <p:spPr>
          <a:xfrm rot="3754564">
            <a:off x="6479314" y="3196160"/>
            <a:ext cx="1006453" cy="246221"/>
          </a:xfrm>
          <a:prstGeom prst="rect">
            <a:avLst/>
          </a:prstGeom>
          <a:noFill/>
        </p:spPr>
        <p:txBody>
          <a:bodyPr wrap="square" rtlCol="0">
            <a:spAutoFit/>
          </a:bodyPr>
          <a:lstStyle/>
          <a:p>
            <a:pPr algn="ctr"/>
            <a:r>
              <a:rPr lang="en-US" sz="1000" i="1">
                <a:solidFill>
                  <a:srgbClr val="6BAC3E"/>
                </a:solidFill>
              </a:rPr>
              <a:t>Sucess</a:t>
            </a:r>
          </a:p>
        </p:txBody>
      </p:sp>
      <p:sp>
        <p:nvSpPr>
          <p:cNvPr id="247" name="TextBox 35">
            <a:extLst>
              <a:ext uri="{FF2B5EF4-FFF2-40B4-BE49-F238E27FC236}">
                <a16:creationId xmlns:a16="http://schemas.microsoft.com/office/drawing/2014/main" id="{C1264EE2-58F5-4693-AF41-532FDFE7571B}"/>
              </a:ext>
            </a:extLst>
          </p:cNvPr>
          <p:cNvSpPr txBox="1"/>
          <p:nvPr/>
        </p:nvSpPr>
        <p:spPr>
          <a:xfrm>
            <a:off x="4484912" y="4035933"/>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248" name="Straight Arrow Connector 19">
            <a:extLst>
              <a:ext uri="{FF2B5EF4-FFF2-40B4-BE49-F238E27FC236}">
                <a16:creationId xmlns:a16="http://schemas.microsoft.com/office/drawing/2014/main" id="{A1F1C41D-AF03-4EF7-99B5-D7ABFC04C629}"/>
              </a:ext>
            </a:extLst>
          </p:cNvPr>
          <p:cNvCxnSpPr>
            <a:cxnSpLocks/>
          </p:cNvCxnSpPr>
          <p:nvPr/>
        </p:nvCxnSpPr>
        <p:spPr>
          <a:xfrm>
            <a:off x="4995946" y="4326231"/>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9" name="TextBox 35">
            <a:extLst>
              <a:ext uri="{FF2B5EF4-FFF2-40B4-BE49-F238E27FC236}">
                <a16:creationId xmlns:a16="http://schemas.microsoft.com/office/drawing/2014/main" id="{9ADA3A18-63E0-4B2B-A989-7766EF8C45EB}"/>
              </a:ext>
            </a:extLst>
          </p:cNvPr>
          <p:cNvSpPr txBox="1"/>
          <p:nvPr/>
        </p:nvSpPr>
        <p:spPr>
          <a:xfrm>
            <a:off x="4480937" y="4616582"/>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250" name="Graphic 33">
            <a:extLst>
              <a:ext uri="{FF2B5EF4-FFF2-40B4-BE49-F238E27FC236}">
                <a16:creationId xmlns:a16="http://schemas.microsoft.com/office/drawing/2014/main" id="{798D01FC-404C-413F-8ABD-46B36D9FB1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25688" y="5457004"/>
            <a:ext cx="340516" cy="340516"/>
          </a:xfrm>
          <a:prstGeom prst="rect">
            <a:avLst/>
          </a:prstGeom>
        </p:spPr>
      </p:pic>
      <p:sp>
        <p:nvSpPr>
          <p:cNvPr id="251" name="TextBox 35">
            <a:extLst>
              <a:ext uri="{FF2B5EF4-FFF2-40B4-BE49-F238E27FC236}">
                <a16:creationId xmlns:a16="http://schemas.microsoft.com/office/drawing/2014/main" id="{EED01609-799C-45AF-943C-7DF944E72E43}"/>
              </a:ext>
            </a:extLst>
          </p:cNvPr>
          <p:cNvSpPr txBox="1"/>
          <p:nvPr/>
        </p:nvSpPr>
        <p:spPr>
          <a:xfrm>
            <a:off x="6667712" y="5139798"/>
            <a:ext cx="995165" cy="461665"/>
          </a:xfrm>
          <a:prstGeom prst="rect">
            <a:avLst/>
          </a:prstGeom>
          <a:noFill/>
        </p:spPr>
        <p:txBody>
          <a:bodyPr wrap="square" rtlCol="0">
            <a:spAutoFit/>
          </a:bodyPr>
          <a:lstStyle/>
          <a:p>
            <a:pPr algn="ctr"/>
            <a:r>
              <a:rPr lang="en-US" sz="1200" i="1" dirty="0">
                <a:solidFill>
                  <a:schemeClr val="bg1"/>
                </a:solidFill>
              </a:rPr>
              <a:t>Exit Success</a:t>
            </a:r>
          </a:p>
          <a:p>
            <a:pPr algn="ctr"/>
            <a:endParaRPr lang="en-US" sz="1200" i="1" dirty="0">
              <a:solidFill>
                <a:schemeClr val="bg1"/>
              </a:solidFill>
            </a:endParaRPr>
          </a:p>
        </p:txBody>
      </p:sp>
      <p:cxnSp>
        <p:nvCxnSpPr>
          <p:cNvPr id="252" name="Straight Arrow Connector 19">
            <a:extLst>
              <a:ext uri="{FF2B5EF4-FFF2-40B4-BE49-F238E27FC236}">
                <a16:creationId xmlns:a16="http://schemas.microsoft.com/office/drawing/2014/main" id="{1DE21473-3E13-4F73-A05F-8EFD31E09F1A}"/>
              </a:ext>
            </a:extLst>
          </p:cNvPr>
          <p:cNvCxnSpPr>
            <a:cxnSpLocks/>
          </p:cNvCxnSpPr>
          <p:nvPr/>
        </p:nvCxnSpPr>
        <p:spPr>
          <a:xfrm flipH="1">
            <a:off x="6090008" y="5391784"/>
            <a:ext cx="5257" cy="24651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3" name="Straight Arrow Connector 19">
            <a:extLst>
              <a:ext uri="{FF2B5EF4-FFF2-40B4-BE49-F238E27FC236}">
                <a16:creationId xmlns:a16="http://schemas.microsoft.com/office/drawing/2014/main" id="{1DF6B34C-6CE6-428D-83CF-72559D3B306C}"/>
              </a:ext>
            </a:extLst>
          </p:cNvPr>
          <p:cNvCxnSpPr>
            <a:cxnSpLocks/>
          </p:cNvCxnSpPr>
          <p:nvPr/>
        </p:nvCxnSpPr>
        <p:spPr>
          <a:xfrm>
            <a:off x="7156423" y="4644075"/>
            <a:ext cx="1" cy="46166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4" name="TextBox 35">
            <a:extLst>
              <a:ext uri="{FF2B5EF4-FFF2-40B4-BE49-F238E27FC236}">
                <a16:creationId xmlns:a16="http://schemas.microsoft.com/office/drawing/2014/main" id="{753537EF-66DE-4796-A913-33F0F5F781F4}"/>
              </a:ext>
            </a:extLst>
          </p:cNvPr>
          <p:cNvSpPr txBox="1"/>
          <p:nvPr/>
        </p:nvSpPr>
        <p:spPr>
          <a:xfrm>
            <a:off x="6585899" y="4251349"/>
            <a:ext cx="1030018" cy="276999"/>
          </a:xfrm>
          <a:prstGeom prst="rect">
            <a:avLst/>
          </a:prstGeom>
          <a:noFill/>
        </p:spPr>
        <p:txBody>
          <a:bodyPr wrap="square" rtlCol="0">
            <a:spAutoFit/>
          </a:bodyPr>
          <a:lstStyle/>
          <a:p>
            <a:pPr algn="ctr"/>
            <a:r>
              <a:rPr lang="fr-FR" sz="1200" i="1" dirty="0">
                <a:solidFill>
                  <a:schemeClr val="bg1"/>
                </a:solidFill>
              </a:rPr>
              <a:t>Do Nothing</a:t>
            </a:r>
            <a:endParaRPr lang="en-US" sz="1200" i="1" dirty="0">
              <a:solidFill>
                <a:schemeClr val="bg1"/>
              </a:solidFill>
            </a:endParaRPr>
          </a:p>
        </p:txBody>
      </p:sp>
      <p:sp>
        <p:nvSpPr>
          <p:cNvPr id="255" name="TextBox 35">
            <a:extLst>
              <a:ext uri="{FF2B5EF4-FFF2-40B4-BE49-F238E27FC236}">
                <a16:creationId xmlns:a16="http://schemas.microsoft.com/office/drawing/2014/main" id="{785C6FDB-982C-46F4-8A4B-E63509DEC29D}"/>
              </a:ext>
            </a:extLst>
          </p:cNvPr>
          <p:cNvSpPr txBox="1"/>
          <p:nvPr/>
        </p:nvSpPr>
        <p:spPr>
          <a:xfrm rot="16200000">
            <a:off x="5529080" y="3943474"/>
            <a:ext cx="728866" cy="400110"/>
          </a:xfrm>
          <a:prstGeom prst="rect">
            <a:avLst/>
          </a:prstGeom>
          <a:noFill/>
        </p:spPr>
        <p:txBody>
          <a:bodyPr wrap="square" rtlCol="0">
            <a:spAutoFit/>
          </a:bodyPr>
          <a:lstStyle/>
          <a:p>
            <a:pPr algn="ctr"/>
            <a:r>
              <a:rPr lang="en-US" sz="1000" i="1" dirty="0">
                <a:solidFill>
                  <a:srgbClr val="FF0000"/>
                </a:solidFill>
              </a:rPr>
              <a:t>Can’t continue</a:t>
            </a:r>
          </a:p>
        </p:txBody>
      </p:sp>
      <p:cxnSp>
        <p:nvCxnSpPr>
          <p:cNvPr id="256" name="Straight Arrow Connector 19">
            <a:extLst>
              <a:ext uri="{FF2B5EF4-FFF2-40B4-BE49-F238E27FC236}">
                <a16:creationId xmlns:a16="http://schemas.microsoft.com/office/drawing/2014/main" id="{AB83B351-0103-4F35-9D2A-C71DBCEC95C7}"/>
              </a:ext>
            </a:extLst>
          </p:cNvPr>
          <p:cNvCxnSpPr>
            <a:cxnSpLocks/>
          </p:cNvCxnSpPr>
          <p:nvPr/>
        </p:nvCxnSpPr>
        <p:spPr>
          <a:xfrm>
            <a:off x="6229509" y="3976098"/>
            <a:ext cx="437591" cy="34985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7" name="TextBox 35">
            <a:extLst>
              <a:ext uri="{FF2B5EF4-FFF2-40B4-BE49-F238E27FC236}">
                <a16:creationId xmlns:a16="http://schemas.microsoft.com/office/drawing/2014/main" id="{62706188-53AD-4874-BD75-68C58757830D}"/>
              </a:ext>
            </a:extLst>
          </p:cNvPr>
          <p:cNvSpPr txBox="1"/>
          <p:nvPr/>
        </p:nvSpPr>
        <p:spPr>
          <a:xfrm rot="2239806">
            <a:off x="6073220" y="3936498"/>
            <a:ext cx="895878" cy="246221"/>
          </a:xfrm>
          <a:prstGeom prst="rect">
            <a:avLst/>
          </a:prstGeom>
          <a:noFill/>
        </p:spPr>
        <p:txBody>
          <a:bodyPr wrap="square" rtlCol="0">
            <a:spAutoFit/>
          </a:bodyPr>
          <a:lstStyle/>
          <a:p>
            <a:pPr algn="ctr"/>
            <a:r>
              <a:rPr lang="fr-FR" sz="1000" i="1" dirty="0">
                <a:solidFill>
                  <a:srgbClr val="FFC000"/>
                </a:solidFill>
              </a:rPr>
              <a:t>Can Continue</a:t>
            </a:r>
            <a:endParaRPr lang="en-US" sz="1000" i="1" dirty="0">
              <a:solidFill>
                <a:srgbClr val="FFC000"/>
              </a:solidFill>
            </a:endParaRPr>
          </a:p>
        </p:txBody>
      </p:sp>
      <p:cxnSp>
        <p:nvCxnSpPr>
          <p:cNvPr id="258" name="Straight Arrow Connector 19">
            <a:extLst>
              <a:ext uri="{FF2B5EF4-FFF2-40B4-BE49-F238E27FC236}">
                <a16:creationId xmlns:a16="http://schemas.microsoft.com/office/drawing/2014/main" id="{A727F894-80DC-4A7A-9367-7FA13BFB971E}"/>
              </a:ext>
            </a:extLst>
          </p:cNvPr>
          <p:cNvCxnSpPr>
            <a:cxnSpLocks/>
          </p:cNvCxnSpPr>
          <p:nvPr/>
        </p:nvCxnSpPr>
        <p:spPr>
          <a:xfrm>
            <a:off x="6098048" y="4004265"/>
            <a:ext cx="321" cy="3517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9" name="TextBox 35">
            <a:extLst>
              <a:ext uri="{FF2B5EF4-FFF2-40B4-BE49-F238E27FC236}">
                <a16:creationId xmlns:a16="http://schemas.microsoft.com/office/drawing/2014/main" id="{434BE7A5-705D-4814-A14C-193AF5C2A758}"/>
              </a:ext>
            </a:extLst>
          </p:cNvPr>
          <p:cNvSpPr txBox="1"/>
          <p:nvPr/>
        </p:nvSpPr>
        <p:spPr>
          <a:xfrm>
            <a:off x="5601267" y="4349499"/>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260" name="Graphic 33">
            <a:extLst>
              <a:ext uri="{FF2B5EF4-FFF2-40B4-BE49-F238E27FC236}">
                <a16:creationId xmlns:a16="http://schemas.microsoft.com/office/drawing/2014/main" id="{3A8FC5AE-098B-4948-9417-517E8DF89B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6017" y="4972326"/>
            <a:ext cx="340516" cy="340516"/>
          </a:xfrm>
          <a:prstGeom prst="rect">
            <a:avLst/>
          </a:prstGeom>
        </p:spPr>
      </p:pic>
      <p:sp>
        <p:nvSpPr>
          <p:cNvPr id="261" name="TextBox 35">
            <a:extLst>
              <a:ext uri="{FF2B5EF4-FFF2-40B4-BE49-F238E27FC236}">
                <a16:creationId xmlns:a16="http://schemas.microsoft.com/office/drawing/2014/main" id="{A845DFCD-40BD-4C18-9466-935363E5CBB2}"/>
              </a:ext>
            </a:extLst>
          </p:cNvPr>
          <p:cNvSpPr txBox="1"/>
          <p:nvPr/>
        </p:nvSpPr>
        <p:spPr>
          <a:xfrm>
            <a:off x="5462477" y="5643050"/>
            <a:ext cx="1255062" cy="461665"/>
          </a:xfrm>
          <a:prstGeom prst="rect">
            <a:avLst/>
          </a:prstGeom>
          <a:noFill/>
        </p:spPr>
        <p:txBody>
          <a:bodyPr wrap="square" rtlCol="0">
            <a:spAutoFit/>
          </a:bodyPr>
          <a:lstStyle/>
          <a:p>
            <a:pPr algn="ctr"/>
            <a:r>
              <a:rPr lang="en-US" sz="1200" i="1" dirty="0">
                <a:solidFill>
                  <a:schemeClr val="bg1"/>
                </a:solidFill>
              </a:rPr>
              <a:t>Exit Prematurely as Success</a:t>
            </a:r>
          </a:p>
        </p:txBody>
      </p:sp>
    </p:spTree>
    <p:extLst>
      <p:ext uri="{BB962C8B-B14F-4D97-AF65-F5344CB8AC3E}">
        <p14:creationId xmlns:p14="http://schemas.microsoft.com/office/powerpoint/2010/main" val="36983368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1852</Words>
  <Application>Microsoft Office PowerPoint</Application>
  <PresentationFormat>Grand écran</PresentationFormat>
  <Paragraphs>334</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Overall architecture</vt:lpstr>
      <vt:lpstr>Layer distribution Architecture (simplified)</vt:lpstr>
      <vt:lpstr>Layer distribution Architecture (complete)</vt:lpstr>
      <vt:lpstr>Pipeline Lambda function roles :</vt:lpstr>
      <vt:lpstr>Extra Lambda function roles :</vt:lpstr>
      <vt:lpstr>Architecture requirements :</vt:lpstr>
      <vt:lpstr>Configurations :</vt:lpstr>
      <vt:lpstr>Notification management :</vt:lpstr>
      <vt:lpstr>Simple Notification Services Management: </vt:lpstr>
      <vt:lpstr>Notifications Management</vt:lpstr>
      <vt:lpstr>Layer ACL configuration distribution</vt:lpstr>
      <vt:lpstr>Lambda test distribution Architecture</vt:lpstr>
      <vt:lpstr>Lambda test distribution Architecture</vt:lpstr>
      <vt:lpstr>Layer creation configuration</vt:lpstr>
    </vt:vector>
  </TitlesOfParts>
  <Company>NETFECTIVE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HENRY Alexis</dc:creator>
  <cp:lastModifiedBy>JUILLARD Sandrine</cp:lastModifiedBy>
  <cp:revision>80</cp:revision>
  <dcterms:created xsi:type="dcterms:W3CDTF">2020-07-20T12:20:22Z</dcterms:created>
  <dcterms:modified xsi:type="dcterms:W3CDTF">2020-07-24T14:37:46Z</dcterms:modified>
</cp:coreProperties>
</file>