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72" r:id="rId2"/>
    <p:sldId id="273" r:id="rId3"/>
    <p:sldId id="284" r:id="rId4"/>
    <p:sldId id="286" r:id="rId5"/>
    <p:sldId id="281" r:id="rId6"/>
    <p:sldId id="282" r:id="rId7"/>
    <p:sldId id="28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7C4"/>
    <a:srgbClr val="DC880A"/>
    <a:srgbClr val="9DF8FF"/>
    <a:srgbClr val="71C1DD"/>
    <a:srgbClr val="FB9701"/>
    <a:srgbClr val="FFFFFF"/>
    <a:srgbClr val="6BAC3E"/>
    <a:srgbClr val="D92D6D"/>
    <a:srgbClr val="D62A6B"/>
    <a:srgbClr val="FF99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63" autoAdjust="0"/>
    <p:restoredTop sz="96374" autoAdjust="0"/>
  </p:normalViewPr>
  <p:slideViewPr>
    <p:cSldViewPr snapToGrid="0">
      <p:cViewPr>
        <p:scale>
          <a:sx n="100" d="100"/>
          <a:sy n="100" d="100"/>
        </p:scale>
        <p:origin x="1242" y="-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="" xmlns:a16="http://schemas.microsoft.com/office/drawing/2014/main" id="{CF35BB40-E4FD-494B-8F62-518F08E810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="" xmlns:a16="http://schemas.microsoft.com/office/drawing/2014/main" id="{1820C164-9072-4D6F-8772-05A02E5481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20072-8B10-4A9D-A6B7-BDFE93A378D2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="" xmlns:a16="http://schemas.microsoft.com/office/drawing/2014/main" id="{95CCBC85-4CB1-4690-9BBE-AB3698D1E9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D6CAB242-E43E-4850-904E-EE32288F5B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946F3-8669-4B95-A16E-DEBA1B86925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07136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C27CF-E07C-4F40-BC98-82E074C76C57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C8E4A-B3D9-4C32-923A-E52387507D2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77051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BF2B-68CD-40BF-A085-A90EFDD89C48}" type="datetime1">
              <a:rPr lang="en-CA" smtClean="0"/>
              <a:pPr/>
              <a:t>2020-12-17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pPr/>
              <a:t>‹N°›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958014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ABA8E-9DE7-4043-B813-43B656105E30}" type="datetime1">
              <a:rPr lang="en-CA" smtClean="0"/>
              <a:pPr/>
              <a:t>2020-12-17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pPr/>
              <a:t>‹N°›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799187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E4A8D-421C-4D9C-914B-0CFB38DAA9DA}" type="datetime1">
              <a:rPr lang="en-CA" smtClean="0"/>
              <a:pPr/>
              <a:t>2020-12-17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pPr/>
              <a:t>‹N°›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850919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52325-18CD-4899-BAD0-3EF7A2D7C6F5}" type="datetime1">
              <a:rPr lang="en-CA" smtClean="0"/>
              <a:pPr/>
              <a:t>2020-12-17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pPr/>
              <a:t>‹N°›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9643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23B15-E92E-4DB2-8B2A-371EBCB3A4AB}" type="datetime1">
              <a:rPr lang="en-CA" smtClean="0"/>
              <a:pPr/>
              <a:t>2020-12-17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pPr/>
              <a:t>‹N°›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2713206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7648-3F09-4651-BAF4-4504A6D941FE}" type="datetime1">
              <a:rPr lang="en-CA" smtClean="0"/>
              <a:pPr/>
              <a:t>2020-12-17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pPr/>
              <a:t>‹N°›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263833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B447-DE22-4499-BC29-4FB038209F73}" type="datetime1">
              <a:rPr lang="en-CA" smtClean="0"/>
              <a:pPr/>
              <a:t>2020-12-17</a:t>
            </a:fld>
            <a:endParaRPr lang="en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pPr/>
              <a:t>‹N°›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548211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6B6E-1D2F-4080-BC90-87D8AE80AE62}" type="datetime1">
              <a:rPr lang="en-CA" smtClean="0"/>
              <a:pPr/>
              <a:t>2020-12-17</a:t>
            </a:fld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pPr/>
              <a:t>‹N°›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4135037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8530E-1FA3-4031-899D-969EF7B8A240}" type="datetime1">
              <a:rPr lang="en-CA" smtClean="0"/>
              <a:pPr/>
              <a:t>2020-12-17</a:t>
            </a:fld>
            <a:endParaRPr lang="en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pPr/>
              <a:t>‹N°›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360294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FF21D-ECB7-448A-A00B-B2BAD1A96E8C}" type="datetime1">
              <a:rPr lang="en-CA" smtClean="0"/>
              <a:pPr/>
              <a:t>2020-12-17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pPr/>
              <a:t>‹N°›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650604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2FDD8-0064-42FE-9E19-9B800EF17803}" type="datetime1">
              <a:rPr lang="en-CA" smtClean="0"/>
              <a:pPr/>
              <a:t>2020-12-17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pPr/>
              <a:t>‹N°›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46283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DDB8F-E4FD-41CA-A5E4-433DAF189A5E}" type="datetime1">
              <a:rPr lang="en-CA" smtClean="0"/>
              <a:pPr/>
              <a:t>2020-12-17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1A59F-6568-46B7-9FEA-42BEE4EAD067}" type="slidenum">
              <a:rPr lang="en-CA" smtClean="0"/>
              <a:pPr/>
              <a:t>‹N°›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238474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OST">
            <a:extLst>
              <a:ext uri="{FF2B5EF4-FFF2-40B4-BE49-F238E27FC236}">
                <a16:creationId xmlns="" xmlns:a16="http://schemas.microsoft.com/office/drawing/2014/main" id="{99B18C0B-4B9B-476A-B488-D135491EB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5138" y="0"/>
            <a:ext cx="3607676" cy="25246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ce réservé du numéro de diapositive 8">
            <a:extLst>
              <a:ext uri="{FF2B5EF4-FFF2-40B4-BE49-F238E27FC236}">
                <a16:creationId xmlns="" xmlns:a16="http://schemas.microsoft.com/office/drawing/2014/main" id="{B427C627-ECE9-4E30-884B-C7A6CE20E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pPr/>
              <a:t>1</a:t>
            </a:fld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35B8D2C-D508-47AB-962D-C270604B1EE9}"/>
              </a:ext>
            </a:extLst>
          </p:cNvPr>
          <p:cNvSpPr/>
          <p:nvPr/>
        </p:nvSpPr>
        <p:spPr>
          <a:xfrm>
            <a:off x="359978" y="2014510"/>
            <a:ext cx="7698171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100" dirty="0">
              <a:solidFill>
                <a:srgbClr val="000000"/>
              </a:solidFill>
              <a:latin typeface="Bahnschrift SemiBold SemiConden" panose="020B0502040204020203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Bahnschrift SemiBold SemiConden" panose="020B0502040204020203" pitchFamily="34" charset="0"/>
              </a:rPr>
              <a:t> </a:t>
            </a:r>
            <a:r>
              <a:rPr lang="fr-FR" sz="4800" dirty="0" smtClean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Non-local Neural Networks</a:t>
            </a:r>
            <a:endParaRPr lang="en-US" sz="4000" dirty="0">
              <a:solidFill>
                <a:schemeClr val="bg1">
                  <a:lumMod val="85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020D76A7-5655-44D7-969F-FE38213574D4}"/>
              </a:ext>
            </a:extLst>
          </p:cNvPr>
          <p:cNvSpPr/>
          <p:nvPr/>
        </p:nvSpPr>
        <p:spPr>
          <a:xfrm>
            <a:off x="473619" y="2829521"/>
            <a:ext cx="617483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CVPR 2018 • </a:t>
            </a: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Xiaolong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Wang • Ross </a:t>
            </a: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Girshick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 •</a:t>
            </a:r>
          </a:p>
          <a:p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Abhinav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Gupta • </a:t>
            </a:r>
            <a:r>
              <a:rPr lang="en-US" sz="2000" dirty="0" err="1" smtClean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Kaiming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He</a:t>
            </a: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7640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CB88F0B2-BE2C-47DA-834F-B0DF5550021E}"/>
              </a:ext>
            </a:extLst>
          </p:cNvPr>
          <p:cNvSpPr/>
          <p:nvPr/>
        </p:nvSpPr>
        <p:spPr>
          <a:xfrm>
            <a:off x="190150" y="0"/>
            <a:ext cx="86826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/>
          </a:p>
          <a:p>
            <a:r>
              <a:rPr lang="fr-FR" sz="3600" dirty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Sommaire</a:t>
            </a:r>
            <a:endParaRPr lang="fr-FR" sz="2400" dirty="0">
              <a:solidFill>
                <a:schemeClr val="bg1">
                  <a:lumMod val="85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4A9D4B61-2758-48F9-A1B0-FC3717CEE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A59F-6568-46B7-9FEA-42BEE4EAD067}" type="slidenum">
              <a:rPr lang="en-CA" smtClean="0"/>
              <a:pPr/>
              <a:t>2</a:t>
            </a:fld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16B7576-3D2F-4A99-AC28-AA4F5B85F905}"/>
              </a:ext>
            </a:extLst>
          </p:cNvPr>
          <p:cNvSpPr/>
          <p:nvPr/>
        </p:nvSpPr>
        <p:spPr>
          <a:xfrm>
            <a:off x="389854" y="1573661"/>
            <a:ext cx="7621189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Bahnschrift" panose="020B0502040204020203" pitchFamily="34" charset="0"/>
              </a:rPr>
              <a:t>	</a:t>
            </a:r>
          </a:p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Contexte</a:t>
            </a:r>
          </a:p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    </a:t>
            </a:r>
            <a:r>
              <a:rPr lang="fr-FR" sz="2800" dirty="0" smtClean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Principe du traitement « non-local »</a:t>
            </a:r>
          </a:p>
          <a:p>
            <a:r>
              <a:rPr lang="fr-FR" sz="2800" dirty="0" smtClean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    Parallèle avec des méthodes déjà existantes</a:t>
            </a:r>
            <a:r>
              <a:rPr lang="fr-FR" sz="28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	</a:t>
            </a:r>
          </a:p>
          <a:p>
            <a:pPr lvl="1">
              <a:spcAft>
                <a:spcPts val="1800"/>
              </a:spcAft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Proposition de 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filtre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non-</a:t>
            </a:r>
            <a:r>
              <a:rPr lang="en-US" sz="2800" dirty="0" err="1" smtClean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locaux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	</a:t>
            </a:r>
            <a:r>
              <a:rPr lang="fr-FR" sz="28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	</a:t>
            </a:r>
          </a:p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  <a:ea typeface="Yu Gothic UI Semilight" panose="020B0400000000000000" pitchFamily="34" charset="-128"/>
              </a:rPr>
              <a:t>Performances expérimentales  </a:t>
            </a:r>
            <a:r>
              <a:rPr lang="fr-FR" sz="28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	</a:t>
            </a:r>
          </a:p>
          <a:p>
            <a:pPr lvl="1"/>
            <a:r>
              <a:rPr lang="fr-FR" sz="2800" dirty="0" smtClean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Expérimental set up</a:t>
            </a:r>
            <a:r>
              <a:rPr lang="fr-FR" sz="28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	</a:t>
            </a:r>
          </a:p>
          <a:p>
            <a:pPr lvl="1"/>
            <a:r>
              <a:rPr lang="fr-FR" sz="2800" dirty="0" smtClean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Présentation des résultats</a:t>
            </a:r>
          </a:p>
          <a:p>
            <a:pPr lvl="1"/>
            <a:r>
              <a:rPr lang="fr-FR" sz="2800" dirty="0" smtClean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Avantage et inconvénient par rapport aux bloque </a:t>
            </a:r>
            <a:r>
              <a:rPr lang="fr-FR" sz="2800" dirty="0" err="1" smtClean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convolutif</a:t>
            </a:r>
            <a:r>
              <a:rPr lang="fr-FR" sz="2800" dirty="0" smtClean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/récurrent/</a:t>
            </a:r>
            <a:r>
              <a:rPr lang="fr-FR" sz="2800" dirty="0" err="1" smtClean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fully</a:t>
            </a:r>
            <a:r>
              <a:rPr lang="fr-FR" sz="2800" dirty="0" smtClean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-</a:t>
            </a:r>
            <a:r>
              <a:rPr lang="fr-FR" sz="2800" dirty="0" err="1" smtClean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connected</a:t>
            </a:r>
            <a:r>
              <a:rPr lang="fr-FR" sz="2800" dirty="0" smtClean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</a:t>
            </a:r>
            <a:r>
              <a:rPr lang="fr-FR" sz="28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	</a:t>
            </a:r>
          </a:p>
          <a:p>
            <a:pPr lvl="2"/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	</a:t>
            </a:r>
          </a:p>
          <a:p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	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231F2BE-1A6F-4D6E-A044-F2AA472F848C}"/>
              </a:ext>
            </a:extLst>
          </p:cNvPr>
          <p:cNvSpPr/>
          <p:nvPr/>
        </p:nvSpPr>
        <p:spPr>
          <a:xfrm>
            <a:off x="190150" y="845045"/>
            <a:ext cx="1200185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/>
          </a:p>
          <a:p>
            <a:r>
              <a:rPr lang="fr-FR" sz="2400" b="1" dirty="0" smtClean="0">
                <a:solidFill>
                  <a:srgbClr val="FB970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Contenu : Présentation d’un block de traitement «  non-locaux» dans un réseaux de neurone    </a:t>
            </a:r>
            <a:endParaRPr lang="fr-FR" sz="2400" b="1" i="1" dirty="0">
              <a:solidFill>
                <a:srgbClr val="FB9701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1199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8931C038-3230-4ACA-A4F7-D0053AA67098}"/>
              </a:ext>
            </a:extLst>
          </p:cNvPr>
          <p:cNvSpPr/>
          <p:nvPr/>
        </p:nvSpPr>
        <p:spPr>
          <a:xfrm>
            <a:off x="201336" y="155178"/>
            <a:ext cx="868260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 smtClean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Contexte</a:t>
            </a:r>
            <a:endParaRPr lang="fr-FR" dirty="0"/>
          </a:p>
          <a:p>
            <a:r>
              <a:rPr lang="fr-FR" sz="2400" dirty="0" smtClean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Principe du traitement non-local</a:t>
            </a:r>
            <a:endParaRPr lang="fr-FR" sz="2400" dirty="0">
              <a:solidFill>
                <a:schemeClr val="bg1">
                  <a:lumMod val="85000"/>
                </a:schemeClr>
              </a:solidFill>
              <a:latin typeface="Bahnschrift SemiBold SemiConden" panose="020B0502040204020203" pitchFamily="34" charset="0"/>
            </a:endParaRPr>
          </a:p>
          <a:p>
            <a:r>
              <a:rPr lang="fr-FR" dirty="0"/>
              <a:t>	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16B7576-3D2F-4A99-AC28-AA4F5B85F905}"/>
              </a:ext>
            </a:extLst>
          </p:cNvPr>
          <p:cNvSpPr/>
          <p:nvPr/>
        </p:nvSpPr>
        <p:spPr>
          <a:xfrm>
            <a:off x="313654" y="1364188"/>
            <a:ext cx="11421146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Bahnschrift" panose="020B0502040204020203" pitchFamily="34" charset="0"/>
              </a:rPr>
              <a:t>	</a:t>
            </a:r>
          </a:p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  <a:latin typeface="Bahnschrift" pitchFamily="34" charset="0"/>
                <a:ea typeface="Yu Gothic UI Semilight" panose="020B0400000000000000" pitchFamily="34" charset="-128"/>
              </a:rPr>
              <a:t>Filtre Non-local </a:t>
            </a:r>
            <a:r>
              <a:rPr lang="fr-FR" sz="3200" dirty="0" err="1" smtClean="0">
                <a:solidFill>
                  <a:schemeClr val="bg1">
                    <a:lumMod val="85000"/>
                  </a:schemeClr>
                </a:solidFill>
                <a:latin typeface="Bahnschrift" pitchFamily="34" charset="0"/>
                <a:ea typeface="Yu Gothic UI Semilight" panose="020B0400000000000000" pitchFamily="34" charset="-128"/>
              </a:rPr>
              <a:t>mean</a:t>
            </a:r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  <a:latin typeface="Bahnschrift" pitchFamily="34" charset="0"/>
                <a:ea typeface="Yu Gothic UI Semilight" panose="020B0400000000000000" pitchFamily="34" charset="-128"/>
              </a:rPr>
              <a:t> → </a:t>
            </a:r>
            <a:r>
              <a:rPr lang="fr-FR" sz="3200" dirty="0" err="1" smtClean="0">
                <a:solidFill>
                  <a:schemeClr val="bg1">
                    <a:lumMod val="85000"/>
                  </a:schemeClr>
                </a:solidFill>
                <a:latin typeface="Bahnschrift" pitchFamily="34" charset="0"/>
                <a:ea typeface="Yu Gothic UI Semilight" panose="020B0400000000000000" pitchFamily="34" charset="-128"/>
              </a:rPr>
              <a:t>Debruitage</a:t>
            </a:r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  <a:latin typeface="Bahnschrift" pitchFamily="34" charset="0"/>
                <a:ea typeface="Yu Gothic UI Semilight" panose="020B0400000000000000" pitchFamily="34" charset="-128"/>
              </a:rPr>
              <a:t> par patch</a:t>
            </a:r>
          </a:p>
          <a:p>
            <a:endParaRPr lang="fr-FR" sz="3200" dirty="0" smtClean="0">
              <a:solidFill>
                <a:schemeClr val="bg1">
                  <a:lumMod val="85000"/>
                </a:schemeClr>
              </a:solidFill>
              <a:latin typeface="Bahnschrift" pitchFamily="34" charset="0"/>
              <a:ea typeface="Yu Gothic UI Semilight" panose="020B0400000000000000" pitchFamily="34" charset="-128"/>
            </a:endParaRPr>
          </a:p>
          <a:p>
            <a:pPr lvl="2">
              <a:buFont typeface="Arial" pitchFamily="34" charset="0"/>
              <a:buChar char="•"/>
            </a:pPr>
            <a:r>
              <a:rPr lang="fr-FR" sz="2800" dirty="0" smtClean="0">
                <a:solidFill>
                  <a:srgbClr val="8FA7C4"/>
                </a:solidFill>
                <a:latin typeface="Bahnschrift" pitchFamily="34" charset="0"/>
                <a:ea typeface="Yu Gothic UI Semilight" panose="020B0400000000000000" pitchFamily="34" charset="-128"/>
              </a:rPr>
              <a:t> Filtre qui pondère par la moyenne des pixels les plus similaire plutôt que de ne traiter que le voisinage</a:t>
            </a:r>
          </a:p>
          <a:p>
            <a:pPr lvl="2">
              <a:lnSpc>
                <a:spcPct val="200000"/>
              </a:lnSpc>
              <a:buFont typeface="Arial" pitchFamily="34" charset="0"/>
              <a:buChar char="•"/>
            </a:pPr>
            <a:r>
              <a:rPr lang="fr-FR" sz="2800" dirty="0" smtClean="0">
                <a:solidFill>
                  <a:srgbClr val="8FA7C4"/>
                </a:solidFill>
                <a:latin typeface="Bahnschrift" pitchFamily="34" charset="0"/>
                <a:ea typeface="Yu Gothic UI Semilight" panose="020B0400000000000000" pitchFamily="34" charset="-128"/>
              </a:rPr>
              <a:t> Amoindri la perte de détail par rapport à un filtre </a:t>
            </a:r>
            <a:r>
              <a:rPr lang="fr-FR" sz="2800" dirty="0" smtClean="0">
                <a:solidFill>
                  <a:srgbClr val="8FA7C4"/>
                </a:solidFill>
                <a:latin typeface="Bahnschrift" pitchFamily="34" charset="0"/>
                <a:ea typeface="Yu Gothic UI Semilight" panose="020B0400000000000000" pitchFamily="34" charset="-128"/>
              </a:rPr>
              <a:t>gaussien</a:t>
            </a:r>
          </a:p>
          <a:p>
            <a:pPr lvl="2">
              <a:lnSpc>
                <a:spcPct val="200000"/>
              </a:lnSpc>
              <a:buFont typeface="Arial" pitchFamily="34" charset="0"/>
              <a:buChar char="•"/>
            </a:pPr>
            <a:endParaRPr lang="fr-FR" sz="2800" dirty="0" smtClean="0">
              <a:solidFill>
                <a:srgbClr val="8FA7C4"/>
              </a:solidFill>
              <a:latin typeface="Bahnschrift" pitchFamily="34" charset="0"/>
              <a:ea typeface="Yu Gothic UI Semilight" panose="020B0400000000000000" pitchFamily="34" charset="-128"/>
            </a:endParaRPr>
          </a:p>
          <a:p>
            <a:pPr lvl="2"/>
            <a:r>
              <a:rPr lang="fr-FR" sz="24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	</a:t>
            </a:r>
          </a:p>
          <a:p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	</a:t>
            </a:r>
          </a:p>
        </p:txBody>
      </p:sp>
    </p:spTree>
    <p:extLst>
      <p:ext uri="{BB962C8B-B14F-4D97-AF65-F5344CB8AC3E}">
        <p14:creationId xmlns="" xmlns:p14="http://schemas.microsoft.com/office/powerpoint/2010/main" val="1618235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8931C038-3230-4ACA-A4F7-D0053AA67098}"/>
              </a:ext>
            </a:extLst>
          </p:cNvPr>
          <p:cNvSpPr/>
          <p:nvPr/>
        </p:nvSpPr>
        <p:spPr>
          <a:xfrm>
            <a:off x="201336" y="155178"/>
            <a:ext cx="868260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 smtClean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Contexte</a:t>
            </a:r>
            <a:endParaRPr lang="fr-FR" dirty="0"/>
          </a:p>
          <a:p>
            <a:r>
              <a:rPr lang="fr-FR" sz="2400" dirty="0" smtClean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Principe du traitement non-local</a:t>
            </a:r>
            <a:endParaRPr lang="fr-FR" sz="2400" dirty="0">
              <a:solidFill>
                <a:schemeClr val="bg1">
                  <a:lumMod val="85000"/>
                </a:schemeClr>
              </a:solidFill>
              <a:latin typeface="Bahnschrift SemiBold SemiConden" panose="020B0502040204020203" pitchFamily="34" charset="0"/>
            </a:endParaRPr>
          </a:p>
          <a:p>
            <a:r>
              <a:rPr lang="fr-FR" dirty="0"/>
              <a:t>	</a:t>
            </a:r>
          </a:p>
        </p:txBody>
      </p:sp>
      <p:pic>
        <p:nvPicPr>
          <p:cNvPr id="1026" name="Picture 2" descr="Computational steps of the non-local mean approach. The image is divided in patches; the most similar are found and fused to obtain the filtered image. 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6300" y="1833562"/>
            <a:ext cx="8096250" cy="40100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618235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8931C038-3230-4ACA-A4F7-D0053AA67098}"/>
              </a:ext>
            </a:extLst>
          </p:cNvPr>
          <p:cNvSpPr/>
          <p:nvPr/>
        </p:nvSpPr>
        <p:spPr>
          <a:xfrm>
            <a:off x="201336" y="155178"/>
            <a:ext cx="868260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 smtClean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Contexte</a:t>
            </a:r>
            <a:endParaRPr lang="fr-FR" dirty="0"/>
          </a:p>
          <a:p>
            <a:r>
              <a:rPr lang="fr-FR" sz="2400" dirty="0" smtClean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Principe du traitement non-local</a:t>
            </a:r>
            <a:endParaRPr lang="fr-FR" sz="2400" dirty="0">
              <a:solidFill>
                <a:schemeClr val="bg1">
                  <a:lumMod val="85000"/>
                </a:schemeClr>
              </a:solidFill>
              <a:latin typeface="Bahnschrift SemiBold SemiConden" panose="020B0502040204020203" pitchFamily="34" charset="0"/>
            </a:endParaRPr>
          </a:p>
          <a:p>
            <a:r>
              <a:rPr lang="fr-FR" dirty="0"/>
              <a:t>	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/>
          <a:stretch>
            <a:fillRect/>
          </a:stretch>
        </p:blipFill>
        <p:spPr bwMode="auto">
          <a:xfrm>
            <a:off x="2457450" y="2676525"/>
            <a:ext cx="7848600" cy="2137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Connecteur droit avec flèche 13"/>
          <p:cNvCxnSpPr/>
          <p:nvPr/>
        </p:nvCxnSpPr>
        <p:spPr>
          <a:xfrm>
            <a:off x="1685925" y="2676525"/>
            <a:ext cx="704850" cy="790575"/>
          </a:xfrm>
          <a:prstGeom prst="straightConnector1">
            <a:avLst/>
          </a:prstGeom>
          <a:ln w="28575">
            <a:solidFill>
              <a:srgbClr val="8FA7C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304799" y="2030731"/>
            <a:ext cx="2638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8FA7C4"/>
                </a:solidFill>
                <a:latin typeface="Adobe Devanagari" pitchFamily="18" charset="0"/>
                <a:ea typeface="Adobe Fan Heiti Std B" pitchFamily="34" charset="-128"/>
                <a:cs typeface="Adobe Devanagari" pitchFamily="18" charset="0"/>
              </a:rPr>
              <a:t>Valeur du pixel en sortie du bloque/filtre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1600198" y="5688331"/>
            <a:ext cx="3429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8FA7C4"/>
                </a:solidFill>
                <a:latin typeface="Adobe Devanagari" pitchFamily="18" charset="0"/>
                <a:ea typeface="Adobe Fan Heiti Std B" pitchFamily="34" charset="-128"/>
                <a:cs typeface="Adobe Devanagari" pitchFamily="18" charset="0"/>
              </a:rPr>
              <a:t>Coefficient de Normalisation</a:t>
            </a:r>
          </a:p>
          <a:p>
            <a:r>
              <a:rPr lang="fr-FR" b="1" dirty="0" smtClean="0">
                <a:solidFill>
                  <a:srgbClr val="8FA7C4"/>
                </a:solidFill>
                <a:latin typeface="Adobe Fan Heiti Std B" pitchFamily="34" charset="-128"/>
                <a:ea typeface="Adobe Fan Heiti Std B" pitchFamily="34" charset="-128"/>
              </a:rPr>
              <a:t> </a:t>
            </a:r>
            <a:endParaRPr lang="fr-FR" b="1" dirty="0">
              <a:solidFill>
                <a:srgbClr val="8FA7C4"/>
              </a:solidFill>
              <a:latin typeface="Adobe Fan Heiti Std B" pitchFamily="34" charset="-128"/>
              <a:ea typeface="Adobe Fan Heiti Std B" pitchFamily="34" charset="-128"/>
            </a:endParaRPr>
          </a:p>
        </p:txBody>
      </p:sp>
      <p:cxnSp>
        <p:nvCxnSpPr>
          <p:cNvPr id="18" name="Connecteur droit avec flèche 17"/>
          <p:cNvCxnSpPr/>
          <p:nvPr/>
        </p:nvCxnSpPr>
        <p:spPr>
          <a:xfrm flipV="1">
            <a:off x="3390900" y="4743451"/>
            <a:ext cx="819150" cy="942974"/>
          </a:xfrm>
          <a:prstGeom prst="straightConnector1">
            <a:avLst/>
          </a:prstGeom>
          <a:ln w="28575">
            <a:solidFill>
              <a:srgbClr val="8FA7C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/>
          <a:stretch>
            <a:fillRect/>
          </a:stretch>
        </p:blipFill>
        <p:spPr bwMode="auto">
          <a:xfrm>
            <a:off x="2124075" y="5928984"/>
            <a:ext cx="1914525" cy="577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ZoneTexte 20"/>
          <p:cNvSpPr txBox="1"/>
          <p:nvPr/>
        </p:nvSpPr>
        <p:spPr>
          <a:xfrm>
            <a:off x="6381749" y="1240156"/>
            <a:ext cx="2638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8FA7C4"/>
                </a:solidFill>
                <a:latin typeface="Adobe Devanagari" pitchFamily="18" charset="0"/>
                <a:ea typeface="Adobe Fan Heiti Std B" pitchFamily="34" charset="-128"/>
                <a:cs typeface="Adobe Devanagari" pitchFamily="18" charset="0"/>
              </a:rPr>
              <a:t>Relation entre 2 pixels</a:t>
            </a:r>
          </a:p>
          <a:p>
            <a:pPr algn="ctr"/>
            <a:r>
              <a:rPr lang="fr-FR" b="1" dirty="0" smtClean="0">
                <a:solidFill>
                  <a:srgbClr val="8FA7C4"/>
                </a:solidFill>
                <a:latin typeface="Adobe Devanagari" pitchFamily="18" charset="0"/>
                <a:ea typeface="Adobe Fan Heiti Std B" pitchFamily="34" charset="-128"/>
                <a:cs typeface="Adobe Devanagari" pitchFamily="18" charset="0"/>
              </a:rPr>
              <a:t>(Fonction à choisir)</a:t>
            </a:r>
            <a:endParaRPr lang="fr-FR" b="1" dirty="0">
              <a:solidFill>
                <a:srgbClr val="8FA7C4"/>
              </a:solidFill>
              <a:latin typeface="Adobe Devanagari" pitchFamily="18" charset="0"/>
              <a:ea typeface="Adobe Fan Heiti Std B" pitchFamily="34" charset="-128"/>
              <a:cs typeface="Adobe Devanagari" pitchFamily="18" charset="0"/>
            </a:endParaRPr>
          </a:p>
        </p:txBody>
      </p:sp>
      <p:cxnSp>
        <p:nvCxnSpPr>
          <p:cNvPr id="22" name="Connecteur droit avec flèche 21"/>
          <p:cNvCxnSpPr/>
          <p:nvPr/>
        </p:nvCxnSpPr>
        <p:spPr>
          <a:xfrm flipH="1">
            <a:off x="7048500" y="1943100"/>
            <a:ext cx="523875" cy="1362075"/>
          </a:xfrm>
          <a:prstGeom prst="straightConnector1">
            <a:avLst/>
          </a:prstGeom>
          <a:ln w="28575">
            <a:solidFill>
              <a:srgbClr val="8FA7C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flipH="1" flipV="1">
            <a:off x="9058276" y="4257675"/>
            <a:ext cx="485774" cy="1104900"/>
          </a:xfrm>
          <a:prstGeom prst="straightConnector1">
            <a:avLst/>
          </a:prstGeom>
          <a:ln w="28575">
            <a:solidFill>
              <a:srgbClr val="8FA7C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8410574" y="5412106"/>
            <a:ext cx="263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8FA7C4"/>
                </a:solidFill>
                <a:latin typeface="Adobe Devanagari" pitchFamily="18" charset="0"/>
                <a:ea typeface="Adobe Fan Heiti Std B" pitchFamily="34" charset="-128"/>
                <a:cs typeface="Adobe Devanagari" pitchFamily="18" charset="0"/>
              </a:rPr>
              <a:t>Représentation du pixel</a:t>
            </a:r>
          </a:p>
        </p:txBody>
      </p:sp>
    </p:spTree>
    <p:extLst>
      <p:ext uri="{BB962C8B-B14F-4D97-AF65-F5344CB8AC3E}">
        <p14:creationId xmlns="" xmlns:p14="http://schemas.microsoft.com/office/powerpoint/2010/main" val="1618235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8931C038-3230-4ACA-A4F7-D0053AA67098}"/>
              </a:ext>
            </a:extLst>
          </p:cNvPr>
          <p:cNvSpPr/>
          <p:nvPr/>
        </p:nvSpPr>
        <p:spPr>
          <a:xfrm>
            <a:off x="201336" y="155178"/>
            <a:ext cx="868260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 smtClean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Contexte</a:t>
            </a:r>
            <a:endParaRPr lang="fr-FR" dirty="0"/>
          </a:p>
          <a:p>
            <a:r>
              <a:rPr lang="fr-FR" sz="2400" dirty="0" smtClean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Bloque non-local d’un réseau de neurone</a:t>
            </a:r>
          </a:p>
          <a:p>
            <a:r>
              <a:rPr lang="fr-FR" dirty="0"/>
              <a:t>	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85999" y="2533650"/>
            <a:ext cx="2771775" cy="1257300"/>
          </a:xfrm>
          <a:prstGeom prst="rect">
            <a:avLst/>
          </a:prstGeom>
          <a:solidFill>
            <a:srgbClr val="8FA7C4"/>
          </a:solidFill>
          <a:ln>
            <a:solidFill>
              <a:srgbClr val="8FA7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6248400" y="2752725"/>
            <a:ext cx="1181100" cy="809625"/>
          </a:xfrm>
          <a:prstGeom prst="rect">
            <a:avLst/>
          </a:prstGeom>
          <a:solidFill>
            <a:srgbClr val="8FA7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8610600" y="2886075"/>
            <a:ext cx="619125" cy="571500"/>
          </a:xfrm>
          <a:prstGeom prst="ellipse">
            <a:avLst/>
          </a:prstGeom>
          <a:solidFill>
            <a:srgbClr val="8FA7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 droit avec flèche 22"/>
          <p:cNvCxnSpPr>
            <a:endCxn id="13" idx="1"/>
          </p:cNvCxnSpPr>
          <p:nvPr/>
        </p:nvCxnSpPr>
        <p:spPr>
          <a:xfrm>
            <a:off x="790575" y="3162300"/>
            <a:ext cx="1495424" cy="0"/>
          </a:xfrm>
          <a:prstGeom prst="straightConnector1">
            <a:avLst/>
          </a:prstGeom>
          <a:ln w="28575">
            <a:solidFill>
              <a:srgbClr val="8FA7C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13" idx="3"/>
            <a:endCxn id="19" idx="1"/>
          </p:cNvCxnSpPr>
          <p:nvPr/>
        </p:nvCxnSpPr>
        <p:spPr>
          <a:xfrm flipV="1">
            <a:off x="5057774" y="3157538"/>
            <a:ext cx="1190626" cy="4762"/>
          </a:xfrm>
          <a:prstGeom prst="straightConnector1">
            <a:avLst/>
          </a:prstGeom>
          <a:ln w="28575">
            <a:solidFill>
              <a:srgbClr val="8FA7C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19" idx="3"/>
            <a:endCxn id="20" idx="2"/>
          </p:cNvCxnSpPr>
          <p:nvPr/>
        </p:nvCxnSpPr>
        <p:spPr>
          <a:xfrm>
            <a:off x="7429500" y="3157538"/>
            <a:ext cx="1181100" cy="14287"/>
          </a:xfrm>
          <a:prstGeom prst="straightConnector1">
            <a:avLst/>
          </a:prstGeom>
          <a:ln w="28575">
            <a:solidFill>
              <a:srgbClr val="8FA7C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 flipV="1">
            <a:off x="2905125" y="3448050"/>
            <a:ext cx="6024563" cy="762000"/>
          </a:xfrm>
          <a:prstGeom prst="bentConnector3">
            <a:avLst>
              <a:gd name="adj1" fmla="val 99961"/>
            </a:avLst>
          </a:prstGeom>
          <a:ln w="28575">
            <a:solidFill>
              <a:srgbClr val="8FA7C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en angle 55"/>
          <p:cNvCxnSpPr/>
          <p:nvPr/>
        </p:nvCxnSpPr>
        <p:spPr>
          <a:xfrm>
            <a:off x="1476374" y="3181350"/>
            <a:ext cx="1476376" cy="1038225"/>
          </a:xfrm>
          <a:prstGeom prst="bentConnector3">
            <a:avLst>
              <a:gd name="adj1" fmla="val 968"/>
            </a:avLst>
          </a:prstGeom>
          <a:ln w="28575">
            <a:solidFill>
              <a:srgbClr val="8FA7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Multiplier 62"/>
          <p:cNvSpPr/>
          <p:nvPr/>
        </p:nvSpPr>
        <p:spPr>
          <a:xfrm rot="18968866">
            <a:off x="8574915" y="2821247"/>
            <a:ext cx="706662" cy="717645"/>
          </a:xfrm>
          <a:prstGeom prst="mathMultiply">
            <a:avLst>
              <a:gd name="adj1" fmla="val 3451"/>
            </a:avLst>
          </a:prstGeom>
          <a:solidFill>
            <a:schemeClr val="tx2"/>
          </a:solidFill>
          <a:ln>
            <a:solidFill>
              <a:srgbClr val="8FA7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4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 contrast="-70000"/>
          </a:blip>
          <a:srcRect/>
          <a:stretch>
            <a:fillRect/>
          </a:stretch>
        </p:blipFill>
        <p:spPr bwMode="auto">
          <a:xfrm>
            <a:off x="2571751" y="2857500"/>
            <a:ext cx="2322786" cy="632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ZoneTexte 64"/>
          <p:cNvSpPr txBox="1"/>
          <p:nvPr/>
        </p:nvSpPr>
        <p:spPr>
          <a:xfrm>
            <a:off x="838199" y="2887981"/>
            <a:ext cx="400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8FA7C4"/>
                </a:solidFill>
                <a:latin typeface="Adobe Devanagari" pitchFamily="18" charset="0"/>
                <a:ea typeface="Adobe Fan Heiti Std B" pitchFamily="34" charset="-128"/>
                <a:cs typeface="Adobe Devanagari" pitchFamily="18" charset="0"/>
              </a:rPr>
              <a:t>x</a:t>
            </a:r>
          </a:p>
        </p:txBody>
      </p:sp>
      <p:sp>
        <p:nvSpPr>
          <p:cNvPr id="66" name="ZoneTexte 65"/>
          <p:cNvSpPr txBox="1"/>
          <p:nvPr/>
        </p:nvSpPr>
        <p:spPr>
          <a:xfrm>
            <a:off x="5457824" y="2840356"/>
            <a:ext cx="400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8FA7C4"/>
                </a:solidFill>
                <a:latin typeface="Adobe Devanagari" pitchFamily="18" charset="0"/>
                <a:ea typeface="Adobe Fan Heiti Std B" pitchFamily="34" charset="-128"/>
                <a:cs typeface="Adobe Devanagari" pitchFamily="18" charset="0"/>
              </a:rPr>
              <a:t>y</a:t>
            </a:r>
          </a:p>
        </p:txBody>
      </p:sp>
      <p:sp>
        <p:nvSpPr>
          <p:cNvPr id="67" name="ZoneTexte 66"/>
          <p:cNvSpPr txBox="1"/>
          <p:nvPr/>
        </p:nvSpPr>
        <p:spPr>
          <a:xfrm>
            <a:off x="8220074" y="2773681"/>
            <a:ext cx="400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8FA7C4"/>
                </a:solidFill>
                <a:latin typeface="Adobe Devanagari" pitchFamily="18" charset="0"/>
                <a:ea typeface="Adobe Fan Heiti Std B" pitchFamily="34" charset="-128"/>
                <a:cs typeface="Adobe Devanagari" pitchFamily="18" charset="0"/>
              </a:rPr>
              <a:t>+</a:t>
            </a:r>
          </a:p>
        </p:txBody>
      </p:sp>
      <p:sp>
        <p:nvSpPr>
          <p:cNvPr id="68" name="ZoneTexte 67"/>
          <p:cNvSpPr txBox="1"/>
          <p:nvPr/>
        </p:nvSpPr>
        <p:spPr>
          <a:xfrm>
            <a:off x="8524874" y="3602356"/>
            <a:ext cx="400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8FA7C4"/>
                </a:solidFill>
                <a:latin typeface="Adobe Devanagari" pitchFamily="18" charset="0"/>
                <a:ea typeface="Adobe Fan Heiti Std B" pitchFamily="34" charset="-128"/>
                <a:cs typeface="Adobe Devanagari" pitchFamily="18" charset="0"/>
              </a:rPr>
              <a:t>+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6486525" y="2863243"/>
            <a:ext cx="728663" cy="689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9" name="Connecteur droit avec flèche 68"/>
          <p:cNvCxnSpPr/>
          <p:nvPr/>
        </p:nvCxnSpPr>
        <p:spPr>
          <a:xfrm>
            <a:off x="9220200" y="3200400"/>
            <a:ext cx="1495424" cy="0"/>
          </a:xfrm>
          <a:prstGeom prst="straightConnector1">
            <a:avLst/>
          </a:prstGeom>
          <a:ln w="28575">
            <a:solidFill>
              <a:srgbClr val="8FA7C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/>
          <p:cNvSpPr txBox="1"/>
          <p:nvPr/>
        </p:nvSpPr>
        <p:spPr>
          <a:xfrm>
            <a:off x="9858374" y="2773681"/>
            <a:ext cx="400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8FA7C4"/>
                </a:solidFill>
                <a:latin typeface="Adobe Devanagari" pitchFamily="18" charset="0"/>
                <a:ea typeface="Adobe Fan Heiti Std B" pitchFamily="34" charset="-128"/>
                <a:cs typeface="Adobe Devanagari" pitchFamily="18" charset="0"/>
              </a:rPr>
              <a:t>z</a:t>
            </a:r>
          </a:p>
        </p:txBody>
      </p:sp>
      <p:pic>
        <p:nvPicPr>
          <p:cNvPr id="2053" name="Picture 5" descr="E:\Downloads\math-20201214.png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2990850" y="5238214"/>
            <a:ext cx="5638800" cy="1295935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</p:pic>
      <p:sp>
        <p:nvSpPr>
          <p:cNvPr id="75" name="Rectangle 74"/>
          <p:cNvSpPr/>
          <p:nvPr/>
        </p:nvSpPr>
        <p:spPr>
          <a:xfrm>
            <a:off x="3441800" y="1672709"/>
            <a:ext cx="46490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u="sng" dirty="0" smtClean="0">
                <a:solidFill>
                  <a:srgbClr val="DC880A"/>
                </a:solidFill>
                <a:latin typeface="Bahnschrift" pitchFamily="34" charset="0"/>
                <a:ea typeface="Yu Gothic UI Semilight" panose="020B0400000000000000" pitchFamily="34" charset="-128"/>
              </a:rPr>
              <a:t>Schéma du bloque « Non-local »</a:t>
            </a:r>
            <a:endParaRPr lang="fr-FR" sz="2400" b="1" u="sng" dirty="0">
              <a:solidFill>
                <a:srgbClr val="DC880A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451450" y="4558784"/>
            <a:ext cx="2520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u="sng" dirty="0" smtClean="0">
                <a:solidFill>
                  <a:srgbClr val="DC880A"/>
                </a:solidFill>
                <a:latin typeface="Bahnschrift" pitchFamily="34" charset="0"/>
                <a:ea typeface="Yu Gothic UI Semilight" panose="020B0400000000000000" pitchFamily="34" charset="-128"/>
              </a:rPr>
              <a:t>Equation associé</a:t>
            </a:r>
            <a:endParaRPr lang="fr-FR" sz="2400" b="1" u="sng" dirty="0">
              <a:solidFill>
                <a:srgbClr val="DC880A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18235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8931C038-3230-4ACA-A4F7-D0053AA67098}"/>
              </a:ext>
            </a:extLst>
          </p:cNvPr>
          <p:cNvSpPr/>
          <p:nvPr/>
        </p:nvSpPr>
        <p:spPr>
          <a:xfrm>
            <a:off x="201336" y="155178"/>
            <a:ext cx="868260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 smtClean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Contexte</a:t>
            </a:r>
            <a:endParaRPr lang="fr-FR" dirty="0"/>
          </a:p>
          <a:p>
            <a:r>
              <a:rPr lang="fr-FR" sz="2400" dirty="0" smtClean="0">
                <a:solidFill>
                  <a:schemeClr val="bg1">
                    <a:lumMod val="85000"/>
                  </a:schemeClr>
                </a:solidFill>
                <a:latin typeface="Bahnschrift SemiBold SemiConden" panose="020B0502040204020203" pitchFamily="34" charset="0"/>
              </a:rPr>
              <a:t>Avantage du bloque non-local</a:t>
            </a:r>
            <a:endParaRPr lang="fr-FR" sz="2400" dirty="0">
              <a:solidFill>
                <a:schemeClr val="bg1">
                  <a:lumMod val="85000"/>
                </a:schemeClr>
              </a:solidFill>
              <a:latin typeface="Bahnschrift SemiBold SemiConden" panose="020B0502040204020203" pitchFamily="34" charset="0"/>
            </a:endParaRPr>
          </a:p>
          <a:p>
            <a:r>
              <a:rPr lang="fr-FR" dirty="0"/>
              <a:t>	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16B7576-3D2F-4A99-AC28-AA4F5B85F905}"/>
              </a:ext>
            </a:extLst>
          </p:cNvPr>
          <p:cNvSpPr/>
          <p:nvPr/>
        </p:nvSpPr>
        <p:spPr>
          <a:xfrm>
            <a:off x="313654" y="1364188"/>
            <a:ext cx="1142114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Bahnschrift" panose="020B0502040204020203" pitchFamily="34" charset="0"/>
              </a:rPr>
              <a:t>	</a:t>
            </a:r>
            <a:endParaRPr lang="fr-FR" sz="3200" dirty="0" smtClean="0">
              <a:solidFill>
                <a:schemeClr val="bg1">
                  <a:lumMod val="85000"/>
                </a:schemeClr>
              </a:solidFill>
              <a:latin typeface="Bahnschrift" pitchFamily="34" charset="0"/>
              <a:ea typeface="Yu Gothic UI Semilight" panose="020B0400000000000000" pitchFamily="34" charset="-128"/>
            </a:endParaRPr>
          </a:p>
          <a:p>
            <a:pPr marL="1428750" lvl="2" indent="-514350">
              <a:buFont typeface="+mj-lt"/>
              <a:buAutoNum type="arabicPeriod"/>
            </a:pPr>
            <a:r>
              <a:rPr lang="fr-FR" sz="2800" dirty="0" smtClean="0">
                <a:solidFill>
                  <a:srgbClr val="8FA7C4"/>
                </a:solidFill>
                <a:latin typeface="Bahnschrift" pitchFamily="34" charset="0"/>
                <a:ea typeface="Yu Gothic UI Semilight" panose="020B0400000000000000" pitchFamily="34" charset="-128"/>
              </a:rPr>
              <a:t> Bloque qui favorise la mémoire persistante                           </a:t>
            </a:r>
            <a:r>
              <a:rPr lang="fr-FR" sz="2800" dirty="0" smtClean="0">
                <a:solidFill>
                  <a:srgbClr val="8FA7C4"/>
                </a:solidFill>
                <a:latin typeface="Yu Gothic UI Semilight"/>
                <a:ea typeface="Yu Gothic UI Semilight"/>
              </a:rPr>
              <a:t>I</a:t>
            </a:r>
            <a:r>
              <a:rPr lang="fr-FR" sz="2800" dirty="0" smtClean="0">
                <a:solidFill>
                  <a:srgbClr val="8FA7C4"/>
                </a:solidFill>
                <a:latin typeface="Bahnschrift" pitchFamily="34" charset="0"/>
                <a:ea typeface="Yu Gothic UI Semilight" panose="020B0400000000000000" pitchFamily="34" charset="-128"/>
              </a:rPr>
              <a:t>nteractions entre des pixels qui ne sont pas voisin (dans l’espace ou le temps)</a:t>
            </a:r>
          </a:p>
          <a:p>
            <a:pPr marL="1428750" lvl="2" indent="-514350"/>
            <a:endParaRPr lang="fr-FR" sz="2800" dirty="0" smtClean="0">
              <a:solidFill>
                <a:srgbClr val="8FA7C4"/>
              </a:solidFill>
              <a:latin typeface="Bahnschrift" pitchFamily="34" charset="0"/>
              <a:ea typeface="Yu Gothic UI Semilight" panose="020B0400000000000000" pitchFamily="34" charset="-128"/>
            </a:endParaRPr>
          </a:p>
          <a:p>
            <a:pPr marL="1428750" lvl="2" indent="-514350">
              <a:buFont typeface="+mj-lt"/>
              <a:buAutoNum type="arabicPeriod" startAt="2"/>
            </a:pPr>
            <a:r>
              <a:rPr lang="fr-FR" sz="2800" dirty="0" smtClean="0">
                <a:solidFill>
                  <a:srgbClr val="8FA7C4"/>
                </a:solidFill>
                <a:latin typeface="Bahnschrift" pitchFamily="34" charset="0"/>
                <a:ea typeface="Yu Gothic UI Semilight" panose="020B0400000000000000" pitchFamily="34" charset="-128"/>
              </a:rPr>
              <a:t> Bloque qui conserve les dimensions</a:t>
            </a:r>
          </a:p>
          <a:p>
            <a:pPr marL="1428750" lvl="2" indent="-514350"/>
            <a:r>
              <a:rPr lang="fr-FR" sz="2800" dirty="0" smtClean="0">
                <a:solidFill>
                  <a:srgbClr val="8FA7C4"/>
                </a:solidFill>
                <a:latin typeface="Bahnschrift" pitchFamily="34" charset="0"/>
                <a:ea typeface="Yu Gothic UI Semilight" panose="020B0400000000000000" pitchFamily="34" charset="-128"/>
              </a:rPr>
              <a:t>      Facile à combiner avec d’autres </a:t>
            </a:r>
            <a:r>
              <a:rPr lang="fr-FR" sz="2800" dirty="0" smtClean="0">
                <a:solidFill>
                  <a:srgbClr val="8FA7C4"/>
                </a:solidFill>
                <a:latin typeface="Bahnschrift" pitchFamily="34" charset="0"/>
                <a:ea typeface="Yu Gothic UI Semilight" panose="020B0400000000000000" pitchFamily="34" charset="-128"/>
              </a:rPr>
              <a:t>bloques</a:t>
            </a:r>
          </a:p>
          <a:p>
            <a:pPr marL="1428750" lvl="2" indent="-514350"/>
            <a:endParaRPr lang="fr-FR" sz="2800" dirty="0" smtClean="0">
              <a:solidFill>
                <a:srgbClr val="8FA7C4"/>
              </a:solidFill>
              <a:latin typeface="Bahnschrift" pitchFamily="34" charset="0"/>
              <a:ea typeface="Yu Gothic UI Semilight" panose="020B0400000000000000" pitchFamily="34" charset="-128"/>
            </a:endParaRPr>
          </a:p>
          <a:p>
            <a:pPr marL="1428750" lvl="2" indent="-514350">
              <a:buFont typeface="+mj-lt"/>
              <a:buAutoNum type="arabicPeriod" startAt="3"/>
            </a:pPr>
            <a:r>
              <a:rPr lang="fr-FR" sz="2800" dirty="0" smtClean="0">
                <a:solidFill>
                  <a:srgbClr val="8FA7C4"/>
                </a:solidFill>
                <a:latin typeface="Bahnschrift" pitchFamily="34" charset="0"/>
                <a:ea typeface="Yu Gothic UI Semilight" panose="020B0400000000000000" pitchFamily="34" charset="-128"/>
              </a:rPr>
              <a:t> Performances expérimentales </a:t>
            </a:r>
          </a:p>
          <a:p>
            <a:pPr marL="1428750" lvl="2" indent="-514350"/>
            <a:r>
              <a:rPr lang="fr-FR" sz="2800" dirty="0" smtClean="0">
                <a:solidFill>
                  <a:srgbClr val="8FA7C4"/>
                </a:solidFill>
                <a:latin typeface="Bahnschrift" pitchFamily="34" charset="0"/>
                <a:ea typeface="Yu Gothic UI Semilight" panose="020B0400000000000000" pitchFamily="34" charset="-128"/>
              </a:rPr>
              <a:t>      Bon résultat pour une faible complexité calculatoire</a:t>
            </a:r>
          </a:p>
          <a:p>
            <a:pPr marL="1428750" lvl="2" indent="-514350"/>
            <a:endParaRPr lang="fr-FR" sz="2800" dirty="0" smtClean="0">
              <a:solidFill>
                <a:srgbClr val="8FA7C4"/>
              </a:solidFill>
              <a:latin typeface="Bahnschrift" pitchFamily="34" charset="0"/>
              <a:ea typeface="Yu Gothic UI Semilight" panose="020B0400000000000000" pitchFamily="34" charset="-128"/>
            </a:endParaRPr>
          </a:p>
          <a:p>
            <a:pPr marL="1428750" lvl="2" indent="-514350"/>
            <a:endParaRPr lang="fr-FR" sz="2400" dirty="0">
              <a:solidFill>
                <a:schemeClr val="bg1">
                  <a:lumMod val="8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 marL="1428750" lvl="2" indent="-514350"/>
            <a:r>
              <a:rPr lang="fr-FR" sz="2000" dirty="0">
                <a:solidFill>
                  <a:schemeClr val="bg1">
                    <a:lumMod val="8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	</a:t>
            </a:r>
          </a:p>
        </p:txBody>
      </p:sp>
    </p:spTree>
    <p:extLst>
      <p:ext uri="{BB962C8B-B14F-4D97-AF65-F5344CB8AC3E}">
        <p14:creationId xmlns="" xmlns:p14="http://schemas.microsoft.com/office/powerpoint/2010/main" val="16182355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2674</TotalTime>
  <Words>78</Words>
  <Application>Microsoft Office PowerPoint</Application>
  <PresentationFormat>Personnalisé</PresentationFormat>
  <Paragraphs>69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</vt:vector>
  </TitlesOfParts>
  <Company>NETFECTIVE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HENRY Alexis</dc:creator>
  <cp:lastModifiedBy>Sandrine</cp:lastModifiedBy>
  <cp:revision>128</cp:revision>
  <dcterms:created xsi:type="dcterms:W3CDTF">2020-07-20T12:20:22Z</dcterms:created>
  <dcterms:modified xsi:type="dcterms:W3CDTF">2020-12-17T13:26:03Z</dcterms:modified>
</cp:coreProperties>
</file>